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71" r:id="rId6"/>
    <p:sldId id="272" r:id="rId7"/>
    <p:sldId id="260" r:id="rId8"/>
    <p:sldId id="273" r:id="rId9"/>
    <p:sldId id="261" r:id="rId10"/>
    <p:sldId id="266" r:id="rId11"/>
    <p:sldId id="267" r:id="rId12"/>
    <p:sldId id="268" r:id="rId13"/>
    <p:sldId id="269"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cmr6diW/cCIIv0Q2VkS3b1nWk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1088" autoAdjust="0"/>
  </p:normalViewPr>
  <p:slideViewPr>
    <p:cSldViewPr snapToGrid="0" snapToObjects="1">
      <p:cViewPr varScale="1">
        <p:scale>
          <a:sx n="116" d="100"/>
          <a:sy n="116"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介绍两种手术</a:t>
            </a:r>
            <a:endParaRPr dirty="0"/>
          </a:p>
          <a:p>
            <a:pPr marL="0" lvl="0" indent="0" algn="l" rtl="0">
              <a:spcBef>
                <a:spcPts val="0"/>
              </a:spcBef>
              <a:spcAft>
                <a:spcPts val="0"/>
              </a:spcAft>
              <a:buNone/>
            </a:pPr>
            <a:r>
              <a:rPr lang="en-US" dirty="0" err="1"/>
              <a:t>医生站立时间过久</a:t>
            </a:r>
            <a:endParaRPr dirty="0"/>
          </a:p>
          <a:p>
            <a:pPr marL="0" lvl="0" indent="0" algn="l" rtl="0">
              <a:spcBef>
                <a:spcPts val="0"/>
              </a:spcBef>
              <a:spcAft>
                <a:spcPts val="0"/>
              </a:spcAft>
              <a:buNone/>
            </a:pPr>
            <a:r>
              <a:rPr lang="en-US" dirty="0" err="1"/>
              <a:t>所以重要</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Font typeface="Times"/>
              <a:buChar char="●"/>
            </a:pPr>
            <a:r>
              <a:rPr lang="en-US" altLang="zh-CN" sz="2400" dirty="0">
                <a:latin typeface="Times"/>
                <a:cs typeface="Times"/>
                <a:sym typeface="Times"/>
              </a:rPr>
              <a:t>Show advantages of endoscopic </a:t>
            </a:r>
            <a:r>
              <a:rPr lang="en-US" altLang="zh-CN" sz="2400" dirty="0">
                <a:latin typeface="Times"/>
                <a:ea typeface="Times"/>
                <a:cs typeface="Times"/>
                <a:sym typeface="Times"/>
              </a:rPr>
              <a:t>surgery</a:t>
            </a:r>
          </a:p>
          <a:p>
            <a:pPr marL="457200" lvl="0" indent="-381000" algn="l" rtl="0">
              <a:lnSpc>
                <a:spcPct val="115000"/>
              </a:lnSpc>
              <a:spcBef>
                <a:spcPts val="0"/>
              </a:spcBef>
              <a:spcAft>
                <a:spcPts val="0"/>
              </a:spcAft>
              <a:buSzPts val="2400"/>
              <a:buFont typeface="Times"/>
              <a:buChar char="●"/>
            </a:pPr>
            <a:r>
              <a:rPr lang="en-US" altLang="zh-CN" sz="2400" dirty="0">
                <a:latin typeface="Times"/>
                <a:ea typeface="Times"/>
                <a:cs typeface="Times"/>
                <a:sym typeface="Times"/>
              </a:rPr>
              <a:t>Use these data to correct surgeons’ posture</a:t>
            </a:r>
          </a:p>
          <a:p>
            <a:pPr marL="0" lvl="0" indent="0" algn="l" rtl="0">
              <a:spcBef>
                <a:spcPts val="0"/>
              </a:spcBef>
              <a:spcAft>
                <a:spcPts val="0"/>
              </a:spcAft>
              <a:buNone/>
            </a:pPr>
            <a:endParaRPr sz="2400" dirty="0"/>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900" dirty="0">
                <a:latin typeface="Times New Roman"/>
                <a:ea typeface="Times New Roman"/>
                <a:cs typeface="Times New Roman"/>
                <a:sym typeface="Times New Roman"/>
              </a:rPr>
              <a:t>To investigate and compare postural ergonomics of surgeons during two different surgical scenarios</a:t>
            </a:r>
            <a:endParaRPr sz="9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036A9B1-E876-4C66-811B-14E99A956290}" type="slidenum">
              <a:rPr lang="zh-CN" altLang="en-US" smtClean="0"/>
              <a:t>5</a:t>
            </a:fld>
            <a:endParaRPr lang="zh-CN" altLang="en-US"/>
          </a:p>
        </p:txBody>
      </p:sp>
    </p:spTree>
    <p:extLst>
      <p:ext uri="{BB962C8B-B14F-4D97-AF65-F5344CB8AC3E}">
        <p14:creationId xmlns:p14="http://schemas.microsoft.com/office/powerpoint/2010/main" val="208438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240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535EB5-53CC-1049-88DB-7C9FD244B803}" type="slidenum">
              <a:rPr kumimoji="1" lang="zh-CN" altLang="en-US" smtClean="0"/>
              <a:t>11</a:t>
            </a:fld>
            <a:endParaRPr kumimoji="1" lang="zh-CN" altLang="en-US"/>
          </a:p>
        </p:txBody>
      </p:sp>
    </p:spTree>
    <p:extLst>
      <p:ext uri="{BB962C8B-B14F-4D97-AF65-F5344CB8AC3E}">
        <p14:creationId xmlns:p14="http://schemas.microsoft.com/office/powerpoint/2010/main" val="230013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microsoft.com/office/2007/relationships/hdphoto" Target="../media/hdphoto1.wdp"/><Relationship Id="rId17" Type="http://schemas.openxmlformats.org/officeDocument/2006/relationships/image" Target="../media/image16.jpg"/><Relationship Id="rId2" Type="http://schemas.openxmlformats.org/officeDocument/2006/relationships/notesSlide" Target="../notesSlides/notesSlide5.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microsoft.com/office/2007/relationships/hdphoto" Target="../media/hdphoto2.wdp"/><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svg"/><Relationship Id="rId11" Type="http://schemas.openxmlformats.org/officeDocument/2006/relationships/image" Target="../media/image17.png"/><Relationship Id="rId5" Type="http://schemas.openxmlformats.org/officeDocument/2006/relationships/image" Target="../media/image7.png"/><Relationship Id="rId15" Type="http://schemas.openxmlformats.org/officeDocument/2006/relationships/image" Target="../media/image21.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3.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22.png"/><Relationship Id="rId17" Type="http://schemas.openxmlformats.org/officeDocument/2006/relationships/image" Target="../media/image25.svg"/><Relationship Id="rId2" Type="http://schemas.openxmlformats.org/officeDocument/2006/relationships/image" Target="../media/image5.png"/><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8.svg"/><Relationship Id="rId5" Type="http://schemas.openxmlformats.org/officeDocument/2006/relationships/image" Target="../media/image8.svg"/><Relationship Id="rId1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3.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22.png"/><Relationship Id="rId17" Type="http://schemas.openxmlformats.org/officeDocument/2006/relationships/image" Target="../media/image25.svg"/><Relationship Id="rId2" Type="http://schemas.openxmlformats.org/officeDocument/2006/relationships/image" Target="../media/image5.png"/><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8.svg"/><Relationship Id="rId5" Type="http://schemas.openxmlformats.org/officeDocument/2006/relationships/image" Target="../media/image8.svg"/><Relationship Id="rId1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9097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Evaluation of Various Sensing Modalities for Accurate Measurement of Neck Flexion Angle during Thyroid and Ear Surgery</a:t>
            </a:r>
            <a:endParaRPr sz="4000" dirty="0">
              <a:latin typeface="Times New Roman"/>
              <a:ea typeface="Times New Roman"/>
              <a:cs typeface="Times New Roman"/>
              <a:sym typeface="Times New Roman"/>
            </a:endParaRPr>
          </a:p>
        </p:txBody>
      </p:sp>
      <p:sp>
        <p:nvSpPr>
          <p:cNvPr id="90" name="Google Shape;90;p1"/>
          <p:cNvSpPr txBox="1">
            <a:spLocks noGrp="1"/>
          </p:cNvSpPr>
          <p:nvPr>
            <p:ph type="subTitle" idx="1"/>
          </p:nvPr>
        </p:nvSpPr>
        <p:spPr>
          <a:xfrm>
            <a:off x="1524000" y="4414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Team Member : Zhen Hu, Hanqing Duan</a:t>
            </a: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Mentor: Dr. Russell Taylor, Dr. Deepa Galaiya</a:t>
            </a:r>
            <a:endParaRPr>
              <a:latin typeface="Times New Roman"/>
              <a:ea typeface="Times New Roman"/>
              <a:cs typeface="Times New Roman"/>
              <a:sym typeface="Times New Roman"/>
            </a:endParaRPr>
          </a:p>
        </p:txBody>
      </p:sp>
      <p:pic>
        <p:nvPicPr>
          <p:cNvPr id="91" name="Google Shape;91;p1"/>
          <p:cNvPicPr preferRelativeResize="0"/>
          <p:nvPr/>
        </p:nvPicPr>
        <p:blipFill>
          <a:blip r:embed="rId3">
            <a:alphaModFix/>
          </a:blip>
          <a:stretch>
            <a:fillRect/>
          </a:stretch>
        </p:blipFill>
        <p:spPr>
          <a:xfrm>
            <a:off x="152400" y="152400"/>
            <a:ext cx="3864259" cy="16049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634D3CE-73E8-AF4D-A056-93CCF698F972}"/>
              </a:ext>
            </a:extLst>
          </p:cNvPr>
          <p:cNvGraphicFramePr>
            <a:graphicFrameLocks noGrp="1"/>
          </p:cNvGraphicFramePr>
          <p:nvPr>
            <p:ph idx="1"/>
            <p:extLst>
              <p:ext uri="{D42A27DB-BD31-4B8C-83A1-F6EECF244321}">
                <p14:modId xmlns:p14="http://schemas.microsoft.com/office/powerpoint/2010/main" val="1011205128"/>
              </p:ext>
            </p:extLst>
          </p:nvPr>
        </p:nvGraphicFramePr>
        <p:xfrm>
          <a:off x="0" y="860934"/>
          <a:ext cx="12192001" cy="5974080"/>
        </p:xfrm>
        <a:graphic>
          <a:graphicData uri="http://schemas.openxmlformats.org/drawingml/2006/table">
            <a:tbl>
              <a:tblPr firstRow="1" bandRow="1">
                <a:tableStyleId>{5C22544A-7EE6-4342-B048-85BDC9FD1C3A}</a:tableStyleId>
              </a:tblPr>
              <a:tblGrid>
                <a:gridCol w="3532909">
                  <a:extLst>
                    <a:ext uri="{9D8B030D-6E8A-4147-A177-3AD203B41FA5}">
                      <a16:colId xmlns:a16="http://schemas.microsoft.com/office/drawing/2014/main" val="2917660662"/>
                    </a:ext>
                  </a:extLst>
                </a:gridCol>
                <a:gridCol w="721591">
                  <a:extLst>
                    <a:ext uri="{9D8B030D-6E8A-4147-A177-3AD203B41FA5}">
                      <a16:colId xmlns:a16="http://schemas.microsoft.com/office/drawing/2014/main" val="3058175635"/>
                    </a:ext>
                  </a:extLst>
                </a:gridCol>
                <a:gridCol w="721591">
                  <a:extLst>
                    <a:ext uri="{9D8B030D-6E8A-4147-A177-3AD203B41FA5}">
                      <a16:colId xmlns:a16="http://schemas.microsoft.com/office/drawing/2014/main" val="3088733676"/>
                    </a:ext>
                  </a:extLst>
                </a:gridCol>
                <a:gridCol w="721591">
                  <a:extLst>
                    <a:ext uri="{9D8B030D-6E8A-4147-A177-3AD203B41FA5}">
                      <a16:colId xmlns:a16="http://schemas.microsoft.com/office/drawing/2014/main" val="3494895208"/>
                    </a:ext>
                  </a:extLst>
                </a:gridCol>
                <a:gridCol w="721591">
                  <a:extLst>
                    <a:ext uri="{9D8B030D-6E8A-4147-A177-3AD203B41FA5}">
                      <a16:colId xmlns:a16="http://schemas.microsoft.com/office/drawing/2014/main" val="3571042818"/>
                    </a:ext>
                  </a:extLst>
                </a:gridCol>
                <a:gridCol w="721591">
                  <a:extLst>
                    <a:ext uri="{9D8B030D-6E8A-4147-A177-3AD203B41FA5}">
                      <a16:colId xmlns:a16="http://schemas.microsoft.com/office/drawing/2014/main" val="2328035597"/>
                    </a:ext>
                  </a:extLst>
                </a:gridCol>
                <a:gridCol w="721591">
                  <a:extLst>
                    <a:ext uri="{9D8B030D-6E8A-4147-A177-3AD203B41FA5}">
                      <a16:colId xmlns:a16="http://schemas.microsoft.com/office/drawing/2014/main" val="628102970"/>
                    </a:ext>
                  </a:extLst>
                </a:gridCol>
                <a:gridCol w="721591">
                  <a:extLst>
                    <a:ext uri="{9D8B030D-6E8A-4147-A177-3AD203B41FA5}">
                      <a16:colId xmlns:a16="http://schemas.microsoft.com/office/drawing/2014/main" val="438608547"/>
                    </a:ext>
                  </a:extLst>
                </a:gridCol>
                <a:gridCol w="721591">
                  <a:extLst>
                    <a:ext uri="{9D8B030D-6E8A-4147-A177-3AD203B41FA5}">
                      <a16:colId xmlns:a16="http://schemas.microsoft.com/office/drawing/2014/main" val="631752212"/>
                    </a:ext>
                  </a:extLst>
                </a:gridCol>
                <a:gridCol w="721591">
                  <a:extLst>
                    <a:ext uri="{9D8B030D-6E8A-4147-A177-3AD203B41FA5}">
                      <a16:colId xmlns:a16="http://schemas.microsoft.com/office/drawing/2014/main" val="3191839200"/>
                    </a:ext>
                  </a:extLst>
                </a:gridCol>
                <a:gridCol w="721591">
                  <a:extLst>
                    <a:ext uri="{9D8B030D-6E8A-4147-A177-3AD203B41FA5}">
                      <a16:colId xmlns:a16="http://schemas.microsoft.com/office/drawing/2014/main" val="3555584207"/>
                    </a:ext>
                  </a:extLst>
                </a:gridCol>
                <a:gridCol w="721591">
                  <a:extLst>
                    <a:ext uri="{9D8B030D-6E8A-4147-A177-3AD203B41FA5}">
                      <a16:colId xmlns:a16="http://schemas.microsoft.com/office/drawing/2014/main" val="1805224988"/>
                    </a:ext>
                  </a:extLst>
                </a:gridCol>
                <a:gridCol w="721591">
                  <a:extLst>
                    <a:ext uri="{9D8B030D-6E8A-4147-A177-3AD203B41FA5}">
                      <a16:colId xmlns:a16="http://schemas.microsoft.com/office/drawing/2014/main" val="1074426285"/>
                    </a:ext>
                  </a:extLst>
                </a:gridCol>
              </a:tblGrid>
              <a:tr h="160020">
                <a:tc>
                  <a:txBody>
                    <a:bodyPr/>
                    <a:lstStyle/>
                    <a:p>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Feb,15 -Feb,21</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Feb,22-Feb, 28</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Feb,29-Mar, 6</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Mar,7-Mar,11</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Mar,12-Mar,20</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Mar,21-Mar,27</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Mar,28-Apr,3</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Apr,4 - Apr,10</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Apr,11-Apr,17</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Apr,18-Apr,24</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Apr,25-May,1</a:t>
                      </a:r>
                      <a:endParaRPr lang="zh-CN" altLang="en-US" sz="1200" b="1" dirty="0">
                        <a:latin typeface="Times New Roman" panose="02020603050405020304" pitchFamily="18" charset="0"/>
                        <a:cs typeface="Times New Roman" panose="02020603050405020304" pitchFamily="18" charset="0"/>
                      </a:endParaRPr>
                    </a:p>
                  </a:txBody>
                  <a:tcPr anchor="ctr"/>
                </a:tc>
                <a:tc>
                  <a:txBody>
                    <a:bodyPr/>
                    <a:lstStyle/>
                    <a:p>
                      <a:r>
                        <a:rPr lang="en-US" altLang="zh-CN" sz="1200" dirty="0">
                          <a:latin typeface="Times New Roman" panose="02020603050405020304" pitchFamily="18" charset="0"/>
                          <a:cs typeface="Times New Roman" panose="02020603050405020304" pitchFamily="18" charset="0"/>
                        </a:rPr>
                        <a:t>May,1-May,5</a:t>
                      </a:r>
                      <a:endParaRPr lang="zh-CN" altLang="en-US" sz="12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06247209"/>
                  </a:ext>
                </a:extLst>
              </a:tr>
              <a:tr h="370840">
                <a:tc>
                  <a:txBody>
                    <a:bodyPr/>
                    <a:lstStyle/>
                    <a:p>
                      <a:r>
                        <a:rPr lang="en-US" altLang="zh-CN" sz="1600" dirty="0">
                          <a:latin typeface="Times New Roman" panose="02020603050405020304" pitchFamily="18" charset="0"/>
                          <a:cs typeface="Times New Roman" panose="02020603050405020304" pitchFamily="18" charset="0"/>
                        </a:rPr>
                        <a:t>Set up the computer and document installation steps</a:t>
                      </a:r>
                    </a:p>
                    <a:p>
                      <a:r>
                        <a:rPr lang="en-US" altLang="zh-CN" sz="1600" dirty="0">
                          <a:latin typeface="Times New Roman" panose="02020603050405020304" pitchFamily="18" charset="0"/>
                          <a:cs typeface="Times New Roman" panose="02020603050405020304" pitchFamily="18" charset="0"/>
                        </a:rPr>
                        <a:t>(Zhen and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420745552"/>
                  </a:ext>
                </a:extLst>
              </a:tr>
              <a:tr h="370840">
                <a:tc>
                  <a:txBody>
                    <a:bodyPr/>
                    <a:lstStyle/>
                    <a:p>
                      <a:r>
                        <a:rPr lang="en-US" altLang="zh-CN" sz="1600" dirty="0">
                          <a:latin typeface="Times New Roman" panose="02020603050405020304" pitchFamily="18" charset="0"/>
                          <a:cs typeface="Times New Roman" panose="02020603050405020304" pitchFamily="18" charset="0"/>
                        </a:rPr>
                        <a:t>Calibration and document steps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Derive mathematical model of neck angle and document steps (Zhen)</a:t>
                      </a:r>
                    </a:p>
                  </a:txBody>
                  <a:tcPr anchor="ctr"/>
                </a:tc>
                <a:tc>
                  <a:txBody>
                    <a:bodyPr/>
                    <a:lstStyle/>
                    <a:p>
                      <a:pPr algn="ctr"/>
                      <a:endParaRPr lang="zh-CN" altLang="en-US" dirty="0"/>
                    </a:p>
                  </a:txBody>
                  <a:tcPr anchor="ctr"/>
                </a:tc>
                <a:tc>
                  <a:txBody>
                    <a:bodyPr/>
                    <a:lstStyle/>
                    <a:p>
                      <a:pPr algn="ct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911063297"/>
                  </a:ext>
                </a:extLst>
              </a:tr>
              <a:tr h="370840">
                <a:tc>
                  <a:txBody>
                    <a:bodyPr/>
                    <a:lstStyle/>
                    <a:p>
                      <a:r>
                        <a:rPr lang="en-US" altLang="zh-CN" sz="1600" dirty="0">
                          <a:latin typeface="Times New Roman" panose="02020603050405020304" pitchFamily="18" charset="0"/>
                          <a:cs typeface="Times New Roman" panose="02020603050405020304" pitchFamily="18" charset="0"/>
                        </a:rPr>
                        <a:t>First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measurement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Mock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&amp; First data analysis</a:t>
                      </a:r>
                    </a:p>
                    <a:p>
                      <a:r>
                        <a:rPr lang="en-US" altLang="zh-CN" sz="1600" dirty="0">
                          <a:latin typeface="Times New Roman" panose="02020603050405020304" pitchFamily="18" charset="0"/>
                          <a:cs typeface="Times New Roman" panose="02020603050405020304" pitchFamily="18" charset="0"/>
                        </a:rPr>
                        <a:t>(Zhen and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780356987"/>
                  </a:ext>
                </a:extLst>
              </a:tr>
              <a:tr h="370840">
                <a:tc>
                  <a:txBody>
                    <a:bodyPr/>
                    <a:lstStyle/>
                    <a:p>
                      <a:r>
                        <a:rPr lang="en-US" altLang="zh-CN" sz="1600" dirty="0">
                          <a:latin typeface="Times New Roman" panose="02020603050405020304" pitchFamily="18" charset="0"/>
                          <a:cs typeface="Times New Roman" panose="02020603050405020304" pitchFamily="18" charset="0"/>
                        </a:rPr>
                        <a:t>Human Subjects Research Training and IRB approval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463634131"/>
                  </a:ext>
                </a:extLst>
              </a:tr>
              <a:tr h="370840">
                <a:tc>
                  <a:txBody>
                    <a:bodyPr/>
                    <a:lstStyle/>
                    <a:p>
                      <a:r>
                        <a:rPr lang="en-US" altLang="zh-CN" sz="1600" dirty="0">
                          <a:latin typeface="Times New Roman" panose="02020603050405020304" pitchFamily="18" charset="0"/>
                          <a:cs typeface="Times New Roman" panose="02020603050405020304" pitchFamily="18" charset="0"/>
                        </a:rPr>
                        <a:t>20 measurement in real surgery scenarios &amp; Each one do data analysis </a:t>
                      </a:r>
                    </a:p>
                    <a:p>
                      <a:r>
                        <a:rPr lang="en-US" altLang="zh-CN" sz="1600" dirty="0">
                          <a:latin typeface="Times New Roman" panose="02020603050405020304" pitchFamily="18" charset="0"/>
                          <a:cs typeface="Times New Roman" panose="02020603050405020304" pitchFamily="18" charset="0"/>
                        </a:rPr>
                        <a:t>(Zhen and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8207301"/>
                  </a:ext>
                </a:extLst>
              </a:tr>
              <a:tr h="370840">
                <a:tc>
                  <a:txBody>
                    <a:bodyPr/>
                    <a:lstStyle/>
                    <a:p>
                      <a:r>
                        <a:rPr lang="en-US" altLang="zh-CN" sz="1600" dirty="0">
                          <a:latin typeface="Times New Roman" panose="02020603050405020304" pitchFamily="18" charset="0"/>
                          <a:cs typeface="Times New Roman" panose="02020603050405020304" pitchFamily="18" charset="0"/>
                        </a:rPr>
                        <a:t>Overall analysis  and documentation of the difference between various scenarios</a:t>
                      </a:r>
                    </a:p>
                    <a:p>
                      <a:r>
                        <a:rPr lang="en-US" altLang="zh-CN" sz="1600" dirty="0">
                          <a:latin typeface="Times New Roman" panose="02020603050405020304" pitchFamily="18" charset="0"/>
                          <a:cs typeface="Times New Roman" panose="02020603050405020304" pitchFamily="18" charset="0"/>
                        </a:rPr>
                        <a:t>(Zhen and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2776238710"/>
                  </a:ext>
                </a:extLst>
              </a:tr>
              <a:tr h="370840">
                <a:tc>
                  <a:txBody>
                    <a:bodyPr/>
                    <a:lstStyle/>
                    <a:p>
                      <a:r>
                        <a:rPr lang="en-US" altLang="zh-CN" sz="1600" dirty="0">
                          <a:latin typeface="Times New Roman" panose="02020603050405020304" pitchFamily="18" charset="0"/>
                          <a:cs typeface="Times New Roman" panose="02020603050405020304" pitchFamily="18" charset="0"/>
                        </a:rPr>
                        <a:t>Write clinical paper</a:t>
                      </a:r>
                    </a:p>
                    <a:p>
                      <a:r>
                        <a:rPr lang="en-US" altLang="zh-CN" sz="1600" dirty="0">
                          <a:latin typeface="Times New Roman" panose="02020603050405020304" pitchFamily="18" charset="0"/>
                          <a:cs typeface="Times New Roman" panose="02020603050405020304" pitchFamily="18" charset="0"/>
                        </a:rPr>
                        <a:t>(Zhen and </a:t>
                      </a:r>
                      <a:r>
                        <a:rPr lang="en-US" altLang="zh-CN" sz="1600" dirty="0" err="1">
                          <a:latin typeface="Times New Roman" panose="02020603050405020304" pitchFamily="18" charset="0"/>
                          <a:cs typeface="Times New Roman" panose="02020603050405020304" pitchFamily="18" charset="0"/>
                        </a:rPr>
                        <a:t>Hanqing</a:t>
                      </a:r>
                      <a:r>
                        <a:rPr lang="en-US" altLang="zh-CN" sz="1600" dirty="0">
                          <a:latin typeface="Times New Roman" panose="02020603050405020304" pitchFamily="18" charset="0"/>
                          <a:cs typeface="Times New Roman" panose="02020603050405020304" pitchFamily="18" charset="0"/>
                        </a:rPr>
                        <a:t>)</a:t>
                      </a:r>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nchor="ctr"/>
                </a:tc>
                <a:extLst>
                  <a:ext uri="{0D108BD9-81ED-4DB2-BD59-A6C34878D82A}">
                    <a16:rowId xmlns:a16="http://schemas.microsoft.com/office/drawing/2014/main" val="740585220"/>
                  </a:ext>
                </a:extLst>
              </a:tr>
            </a:tbl>
          </a:graphicData>
        </a:graphic>
      </p:graphicFrame>
      <p:sp>
        <p:nvSpPr>
          <p:cNvPr id="5" name="文本框 4">
            <a:extLst>
              <a:ext uri="{FF2B5EF4-FFF2-40B4-BE49-F238E27FC236}">
                <a16:creationId xmlns:a16="http://schemas.microsoft.com/office/drawing/2014/main" id="{E82BD8A9-4B14-1E43-9FE2-47C84011EA6A}"/>
              </a:ext>
            </a:extLst>
          </p:cNvPr>
          <p:cNvSpPr txBox="1"/>
          <p:nvPr/>
        </p:nvSpPr>
        <p:spPr>
          <a:xfrm>
            <a:off x="4383576" y="6448328"/>
            <a:ext cx="5548394"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 : Finished stuff </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Planned stuff</a:t>
            </a:r>
            <a:endParaRPr kumimoji="1" lang="zh-CN" altLang="en-US" sz="20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14B4E015-9F86-D447-9919-8FD36B131E7E}"/>
              </a:ext>
            </a:extLst>
          </p:cNvPr>
          <p:cNvSpPr>
            <a:spLocks noGrp="1"/>
          </p:cNvSpPr>
          <p:nvPr>
            <p:ph type="title"/>
          </p:nvPr>
        </p:nvSpPr>
        <p:spPr>
          <a:xfrm>
            <a:off x="351356" y="-17008"/>
            <a:ext cx="5724525" cy="985520"/>
          </a:xfrm>
        </p:spPr>
        <p:txBody>
          <a:bodyPr/>
          <a:lstStyle/>
          <a:p>
            <a:r>
              <a:rPr kumimoji="1" lang="en-US" altLang="zh-CN" dirty="0">
                <a:latin typeface="Times New Roman" panose="02020603050405020304" pitchFamily="18" charset="0"/>
                <a:cs typeface="Times New Roman" panose="02020603050405020304" pitchFamily="18" charset="0"/>
              </a:rPr>
              <a:t>Time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schedule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79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E9AC4C71-50B1-BF40-A495-856D42422188}"/>
              </a:ext>
            </a:extLst>
          </p:cNvPr>
          <p:cNvGraphicFramePr>
            <a:graphicFrameLocks noGrp="1"/>
          </p:cNvGraphicFramePr>
          <p:nvPr>
            <p:ph idx="1"/>
            <p:extLst>
              <p:ext uri="{D42A27DB-BD31-4B8C-83A1-F6EECF244321}">
                <p14:modId xmlns:p14="http://schemas.microsoft.com/office/powerpoint/2010/main" val="3103556334"/>
              </p:ext>
            </p:extLst>
          </p:nvPr>
        </p:nvGraphicFramePr>
        <p:xfrm>
          <a:off x="2261061" y="1346661"/>
          <a:ext cx="7669877" cy="5389800"/>
        </p:xfrm>
        <a:graphic>
          <a:graphicData uri="http://schemas.openxmlformats.org/drawingml/2006/table">
            <a:tbl>
              <a:tblPr firstRow="1" bandRow="1">
                <a:tableStyleId>{5C22544A-7EE6-4342-B048-85BDC9FD1C3A}</a:tableStyleId>
              </a:tblPr>
              <a:tblGrid>
                <a:gridCol w="1301478">
                  <a:extLst>
                    <a:ext uri="{9D8B030D-6E8A-4147-A177-3AD203B41FA5}">
                      <a16:colId xmlns:a16="http://schemas.microsoft.com/office/drawing/2014/main" val="1576407649"/>
                    </a:ext>
                  </a:extLst>
                </a:gridCol>
                <a:gridCol w="6368399">
                  <a:extLst>
                    <a:ext uri="{9D8B030D-6E8A-4147-A177-3AD203B41FA5}">
                      <a16:colId xmlns:a16="http://schemas.microsoft.com/office/drawing/2014/main" val="534158353"/>
                    </a:ext>
                  </a:extLst>
                </a:gridCol>
              </a:tblGrid>
              <a:tr h="320861">
                <a:tc>
                  <a:txBody>
                    <a:bodyPr/>
                    <a:lstStyle/>
                    <a:p>
                      <a:r>
                        <a:rPr lang="en-US" altLang="zh-CN" sz="1400" dirty="0">
                          <a:latin typeface="Times New Roman" panose="02020603050405020304" pitchFamily="18" charset="0"/>
                          <a:cs typeface="Times New Roman" panose="02020603050405020304" pitchFamily="18" charset="0"/>
                        </a:rPr>
                        <a:t>Date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Detailed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Description</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1900734"/>
                  </a:ext>
                </a:extLst>
              </a:tr>
              <a:tr h="480758">
                <a:tc>
                  <a:txBody>
                    <a:bodyPr/>
                    <a:lstStyle/>
                    <a:p>
                      <a:r>
                        <a:rPr lang="en-US" altLang="zh-CN" sz="1400" dirty="0">
                          <a:latin typeface="Times New Roman" panose="02020603050405020304" pitchFamily="18" charset="0"/>
                          <a:cs typeface="Times New Roman" panose="02020603050405020304" pitchFamily="18" charset="0"/>
                        </a:rPr>
                        <a:t>February, 21</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Linux and ROS environment configuration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79844490"/>
                  </a:ext>
                </a:extLst>
              </a:tr>
              <a:tr h="398624">
                <a:tc>
                  <a:txBody>
                    <a:bodyPr/>
                    <a:lstStyle/>
                    <a:p>
                      <a:r>
                        <a:rPr lang="en-US" altLang="zh-CN" sz="1400" dirty="0">
                          <a:latin typeface="Times New Roman" panose="02020603050405020304" pitchFamily="18" charset="0"/>
                          <a:cs typeface="Times New Roman" panose="02020603050405020304" pitchFamily="18" charset="0"/>
                        </a:rPr>
                        <a:t>February, 26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Project proposal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09254809"/>
                  </a:ext>
                </a:extLst>
              </a:tr>
              <a:tr h="398624">
                <a:tc>
                  <a:txBody>
                    <a:bodyPr/>
                    <a:lstStyle/>
                    <a:p>
                      <a:r>
                        <a:rPr lang="en-US" altLang="zh-CN" sz="1400" dirty="0">
                          <a:latin typeface="Times New Roman" panose="02020603050405020304" pitchFamily="18" charset="0"/>
                          <a:cs typeface="Times New Roman" panose="02020603050405020304" pitchFamily="18" charset="0"/>
                        </a:rPr>
                        <a:t>February, 26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Human Subjects Research Training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46343400"/>
                  </a:ext>
                </a:extLst>
              </a:tr>
              <a:tr h="480758">
                <a:tc>
                  <a:txBody>
                    <a:bodyPr/>
                    <a:lstStyle/>
                    <a:p>
                      <a:r>
                        <a:rPr lang="en-US" altLang="zh-CN" sz="1400" dirty="0">
                          <a:latin typeface="Times New Roman" panose="02020603050405020304" pitchFamily="18" charset="0"/>
                          <a:cs typeface="Times New Roman" panose="02020603050405020304" pitchFamily="18" charset="0"/>
                        </a:rPr>
                        <a:t>March, 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Calibration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 IMUs and mathematic model derivation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07188252"/>
                  </a:ext>
                </a:extLst>
              </a:tr>
              <a:tr h="515680">
                <a:tc>
                  <a:txBody>
                    <a:bodyPr/>
                    <a:lstStyle/>
                    <a:p>
                      <a:r>
                        <a:rPr lang="en-US" altLang="zh-CN" sz="1400" dirty="0">
                          <a:latin typeface="Times New Roman" panose="02020603050405020304" pitchFamily="18" charset="0"/>
                          <a:cs typeface="Times New Roman" panose="02020603050405020304" pitchFamily="18" charset="0"/>
                        </a:rPr>
                        <a:t>March, 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Documentation of environment configuration and calibration method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7261281"/>
                  </a:ext>
                </a:extLst>
              </a:tr>
              <a:tr h="480758">
                <a:tc>
                  <a:txBody>
                    <a:bodyPr/>
                    <a:lstStyle/>
                    <a:p>
                      <a:r>
                        <a:rPr lang="en-US" altLang="zh-CN" sz="1400" dirty="0">
                          <a:latin typeface="Times New Roman" panose="02020603050405020304" pitchFamily="18" charset="0"/>
                          <a:cs typeface="Times New Roman" panose="02020603050405020304" pitchFamily="18" charset="0"/>
                        </a:rPr>
                        <a:t>March, 11</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IRB approval</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8397963"/>
                  </a:ext>
                </a:extLst>
              </a:tr>
              <a:tr h="480758">
                <a:tc>
                  <a:txBody>
                    <a:bodyPr/>
                    <a:lstStyle/>
                    <a:p>
                      <a:r>
                        <a:rPr lang="en-US" altLang="zh-CN" sz="1400" dirty="0">
                          <a:latin typeface="Times New Roman" panose="02020603050405020304" pitchFamily="18" charset="0"/>
                          <a:cs typeface="Times New Roman" panose="02020603050405020304" pitchFamily="18" charset="0"/>
                        </a:rPr>
                        <a:t>March, 11</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First measure in Mock OR and analysis of the data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93344780"/>
                  </a:ext>
                </a:extLst>
              </a:tr>
              <a:tr h="515680">
                <a:tc>
                  <a:txBody>
                    <a:bodyPr/>
                    <a:lstStyle/>
                    <a:p>
                      <a:r>
                        <a:rPr lang="en-US" altLang="zh-CN" sz="1400" dirty="0">
                          <a:latin typeface="Times New Roman" panose="02020603050405020304" pitchFamily="18" charset="0"/>
                          <a:cs typeface="Times New Roman" panose="02020603050405020304" pitchFamily="18" charset="0"/>
                        </a:rPr>
                        <a:t>April, 17</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20 measurements in real surgery and analysis of the data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964313"/>
                  </a:ext>
                </a:extLst>
              </a:tr>
              <a:tr h="515680">
                <a:tc>
                  <a:txBody>
                    <a:bodyPr/>
                    <a:lstStyle/>
                    <a:p>
                      <a:r>
                        <a:rPr lang="en-US" altLang="zh-CN" sz="1400" dirty="0">
                          <a:latin typeface="Times New Roman" panose="02020603050405020304" pitchFamily="18" charset="0"/>
                          <a:cs typeface="Times New Roman" panose="02020603050405020304" pitchFamily="18" charset="0"/>
                        </a:rPr>
                        <a:t>April, 24</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Analysis of the difference between various surgery </a:t>
                      </a:r>
                      <a:r>
                        <a:rPr lang="en-US" altLang="zh-CN" sz="1400" kern="1200" dirty="0">
                          <a:solidFill>
                            <a:schemeClr val="dk1"/>
                          </a:solidFill>
                          <a:latin typeface="Times New Roman" panose="02020603050405020304" pitchFamily="18" charset="0"/>
                          <a:ea typeface="+mn-ea"/>
                          <a:cs typeface="Times New Roman" panose="02020603050405020304" pitchFamily="18" charset="0"/>
                        </a:rPr>
                        <a:t>scenarios finished</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844160321"/>
                  </a:ext>
                </a:extLst>
              </a:tr>
              <a:tr h="480758">
                <a:tc>
                  <a:txBody>
                    <a:bodyPr/>
                    <a:lstStyle/>
                    <a:p>
                      <a:r>
                        <a:rPr lang="en-US" altLang="zh-CN" sz="1400" dirty="0">
                          <a:latin typeface="Times New Roman" panose="02020603050405020304" pitchFamily="18" charset="0"/>
                          <a:cs typeface="Times New Roman" panose="02020603050405020304" pitchFamily="18" charset="0"/>
                        </a:rPr>
                        <a:t>April, 24</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kern="1200" dirty="0">
                          <a:solidFill>
                            <a:schemeClr val="dk1"/>
                          </a:solidFill>
                          <a:latin typeface="Times New Roman" panose="02020603050405020304" pitchFamily="18" charset="0"/>
                          <a:ea typeface="+mn-ea"/>
                          <a:cs typeface="Times New Roman" panose="02020603050405020304" pitchFamily="18" charset="0"/>
                        </a:rPr>
                        <a:t>Documentation of data collection and data analysis finished</a:t>
                      </a:r>
                      <a:endParaRPr lang="zh-CN" altLang="en-US"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80418025"/>
                  </a:ext>
                </a:extLst>
              </a:tr>
              <a:tr h="320861">
                <a:tc>
                  <a:txBody>
                    <a:bodyPr/>
                    <a:lstStyle/>
                    <a:p>
                      <a:r>
                        <a:rPr lang="en-US" altLang="zh-CN" sz="1400" dirty="0">
                          <a:latin typeface="Times New Roman" panose="02020603050405020304" pitchFamily="18" charset="0"/>
                          <a:cs typeface="Times New Roman" panose="02020603050405020304" pitchFamily="18" charset="0"/>
                        </a:rPr>
                        <a:t>May, 4</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r>
                        <a:rPr lang="en-US" altLang="zh-CN" sz="1400" dirty="0">
                          <a:latin typeface="Times New Roman" panose="02020603050405020304" pitchFamily="18" charset="0"/>
                          <a:cs typeface="Times New Roman" panose="02020603050405020304" pitchFamily="18" charset="0"/>
                        </a:rPr>
                        <a:t>Clinical paper finished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62869941"/>
                  </a:ext>
                </a:extLst>
              </a:tr>
            </a:tbl>
          </a:graphicData>
        </a:graphic>
      </p:graphicFrame>
      <p:sp>
        <p:nvSpPr>
          <p:cNvPr id="5" name="Google Shape;126;p6">
            <a:extLst>
              <a:ext uri="{FF2B5EF4-FFF2-40B4-BE49-F238E27FC236}">
                <a16:creationId xmlns:a16="http://schemas.microsoft.com/office/drawing/2014/main" id="{2D77C1C4-E2FF-41F8-BFC7-21654E3C445A}"/>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buNone/>
            </a:pPr>
            <a:r>
              <a:rPr lang="en-US" dirty="0">
                <a:latin typeface="Times New Roman"/>
                <a:ea typeface="Times New Roman"/>
                <a:cs typeface="Times New Roman"/>
                <a:sym typeface="Times New Roman"/>
              </a:rPr>
              <a:t>Milestones</a:t>
            </a:r>
          </a:p>
        </p:txBody>
      </p:sp>
    </p:spTree>
    <p:extLst>
      <p:ext uri="{BB962C8B-B14F-4D97-AF65-F5344CB8AC3E}">
        <p14:creationId xmlns:p14="http://schemas.microsoft.com/office/powerpoint/2010/main" val="370347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DB72D282-F9DE-5746-AA68-4CA8CBF4CCF4}"/>
              </a:ext>
            </a:extLst>
          </p:cNvPr>
          <p:cNvGraphicFramePr>
            <a:graphicFrameLocks noGrp="1"/>
          </p:cNvGraphicFramePr>
          <p:nvPr>
            <p:ph idx="1"/>
            <p:extLst>
              <p:ext uri="{D42A27DB-BD31-4B8C-83A1-F6EECF244321}">
                <p14:modId xmlns:p14="http://schemas.microsoft.com/office/powerpoint/2010/main" val="1788836358"/>
              </p:ext>
            </p:extLst>
          </p:nvPr>
        </p:nvGraphicFramePr>
        <p:xfrm>
          <a:off x="95808" y="899992"/>
          <a:ext cx="12004751" cy="5958008"/>
        </p:xfrm>
        <a:graphic>
          <a:graphicData uri="http://schemas.openxmlformats.org/drawingml/2006/table">
            <a:tbl>
              <a:tblPr firstRow="1" bandRow="1">
                <a:tableStyleId>{5C22544A-7EE6-4342-B048-85BDC9FD1C3A}</a:tableStyleId>
              </a:tblPr>
              <a:tblGrid>
                <a:gridCol w="3324379">
                  <a:extLst>
                    <a:ext uri="{9D8B030D-6E8A-4147-A177-3AD203B41FA5}">
                      <a16:colId xmlns:a16="http://schemas.microsoft.com/office/drawing/2014/main" val="2270701666"/>
                    </a:ext>
                  </a:extLst>
                </a:gridCol>
                <a:gridCol w="3508558">
                  <a:extLst>
                    <a:ext uri="{9D8B030D-6E8A-4147-A177-3AD203B41FA5}">
                      <a16:colId xmlns:a16="http://schemas.microsoft.com/office/drawing/2014/main" val="608879166"/>
                    </a:ext>
                  </a:extLst>
                </a:gridCol>
                <a:gridCol w="2141319">
                  <a:extLst>
                    <a:ext uri="{9D8B030D-6E8A-4147-A177-3AD203B41FA5}">
                      <a16:colId xmlns:a16="http://schemas.microsoft.com/office/drawing/2014/main" val="3477915146"/>
                    </a:ext>
                  </a:extLst>
                </a:gridCol>
                <a:gridCol w="1191973">
                  <a:extLst>
                    <a:ext uri="{9D8B030D-6E8A-4147-A177-3AD203B41FA5}">
                      <a16:colId xmlns:a16="http://schemas.microsoft.com/office/drawing/2014/main" val="2291635016"/>
                    </a:ext>
                  </a:extLst>
                </a:gridCol>
                <a:gridCol w="1838522">
                  <a:extLst>
                    <a:ext uri="{9D8B030D-6E8A-4147-A177-3AD203B41FA5}">
                      <a16:colId xmlns:a16="http://schemas.microsoft.com/office/drawing/2014/main" val="3315214914"/>
                    </a:ext>
                  </a:extLst>
                </a:gridCol>
              </a:tblGrid>
              <a:tr h="371419">
                <a:tc>
                  <a:txBody>
                    <a:bodyPr/>
                    <a:lstStyle/>
                    <a:p>
                      <a:pPr algn="l"/>
                      <a:r>
                        <a:rPr lang="en-US" altLang="zh-CN" sz="1400" dirty="0">
                          <a:latin typeface="Times New Roman" panose="02020603050405020304" pitchFamily="18" charset="0"/>
                          <a:cs typeface="Times New Roman" panose="02020603050405020304" pitchFamily="18" charset="0"/>
                        </a:rPr>
                        <a:t>Dependencies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How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resolve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Alternative Plan</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Date Expected</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Date Needed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83145685"/>
                  </a:ext>
                </a:extLst>
              </a:tr>
              <a:tr h="684194">
                <a:tc>
                  <a:txBody>
                    <a:bodyPr/>
                    <a:lstStyle/>
                    <a:p>
                      <a:pPr algn="l"/>
                      <a:r>
                        <a:rPr lang="en-US" altLang="zh-CN" sz="1400" dirty="0">
                          <a:latin typeface="Times New Roman" panose="02020603050405020304" pitchFamily="18" charset="0"/>
                          <a:cs typeface="Times New Roman" panose="02020603050405020304" pitchFamily="18" charset="0"/>
                        </a:rPr>
                        <a:t>IRB approval</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indent="0" algn="l">
                        <a:buNone/>
                      </a:pPr>
                      <a:r>
                        <a:rPr lang="en-US" altLang="zh-CN" sz="1400" dirty="0">
                          <a:latin typeface="Times New Roman" panose="02020603050405020304" pitchFamily="18" charset="0"/>
                          <a:cs typeface="Times New Roman" panose="02020603050405020304" pitchFamily="18" charset="0"/>
                        </a:rPr>
                        <a:t>1. Finish Human Subjects Research Training on </a:t>
                      </a:r>
                      <a:r>
                        <a:rPr lang="en-US" altLang="zh-CN" sz="1400" dirty="0" err="1">
                          <a:latin typeface="Times New Roman" panose="02020603050405020304" pitchFamily="18" charset="0"/>
                          <a:cs typeface="Times New Roman" panose="02020603050405020304" pitchFamily="18" charset="0"/>
                        </a:rPr>
                        <a:t>Mylearning</a:t>
                      </a:r>
                      <a:endParaRPr lang="en-US" altLang="zh-CN" sz="1400" dirty="0">
                        <a:latin typeface="Times New Roman" panose="02020603050405020304" pitchFamily="18" charset="0"/>
                        <a:cs typeface="Times New Roman" panose="02020603050405020304" pitchFamily="18" charset="0"/>
                      </a:endParaRPr>
                    </a:p>
                    <a:p>
                      <a:pPr marL="0" indent="0" algn="l">
                        <a:buNone/>
                      </a:pPr>
                      <a:r>
                        <a:rPr lang="en-US" altLang="zh-CN" sz="1400" dirty="0">
                          <a:latin typeface="Times New Roman" panose="02020603050405020304" pitchFamily="18" charset="0"/>
                          <a:cs typeface="Times New Roman" panose="02020603050405020304" pitchFamily="18" charset="0"/>
                        </a:rPr>
                        <a:t>2. Get IRB approval with the help of Dr. Deepa </a:t>
                      </a:r>
                      <a:r>
                        <a:rPr lang="en-US" altLang="zh-CN" sz="1400" dirty="0" err="1">
                          <a:latin typeface="Times New Roman" panose="02020603050405020304" pitchFamily="18" charset="0"/>
                          <a:cs typeface="Times New Roman" panose="02020603050405020304" pitchFamily="18" charset="0"/>
                        </a:rPr>
                        <a:t>Galaiya</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dirty="0">
                          <a:latin typeface="Times New Roman" panose="02020603050405020304" pitchFamily="18" charset="0"/>
                          <a:cs typeface="Times New Roman" panose="02020603050405020304" pitchFamily="18" charset="0"/>
                        </a:rPr>
                        <a:t>Do all the measurement in Mock OR</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indent="0" algn="l">
                        <a:buNone/>
                      </a:pPr>
                      <a:r>
                        <a:rPr lang="en-US" altLang="zh-CN" sz="1400" dirty="0">
                          <a:latin typeface="Times New Roman" panose="02020603050405020304" pitchFamily="18" charset="0"/>
                          <a:cs typeface="Times New Roman" panose="02020603050405020304" pitchFamily="18" charset="0"/>
                        </a:rPr>
                        <a:t>1. Feb,24</a:t>
                      </a:r>
                    </a:p>
                    <a:p>
                      <a:pPr marL="0" indent="0" algn="l">
                        <a:buNone/>
                      </a:pPr>
                      <a:r>
                        <a:rPr lang="en-US" altLang="zh-CN" sz="1400" dirty="0">
                          <a:latin typeface="Times New Roman" panose="02020603050405020304" pitchFamily="18" charset="0"/>
                          <a:cs typeface="Times New Roman" panose="02020603050405020304" pitchFamily="18" charset="0"/>
                        </a:rPr>
                        <a:t>2. Mar,6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indent="0" algn="l">
                        <a:buNone/>
                      </a:pPr>
                      <a:r>
                        <a:rPr lang="en-US" altLang="zh-CN" sz="1400" dirty="0">
                          <a:latin typeface="Times New Roman" panose="02020603050405020304" pitchFamily="18" charset="0"/>
                          <a:cs typeface="Times New Roman" panose="02020603050405020304" pitchFamily="18" charset="0"/>
                        </a:rPr>
                        <a:t>1. Feb,26(Solved)</a:t>
                      </a:r>
                    </a:p>
                    <a:p>
                      <a:pPr marL="0" indent="0" algn="l">
                        <a:buNone/>
                      </a:pPr>
                      <a:r>
                        <a:rPr lang="en-US" altLang="zh-CN" sz="1400" dirty="0">
                          <a:latin typeface="Times New Roman" panose="02020603050405020304" pitchFamily="18" charset="0"/>
                          <a:cs typeface="Times New Roman" panose="02020603050405020304" pitchFamily="18" charset="0"/>
                        </a:rPr>
                        <a:t>2. Mar,11(In progress)</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59845473"/>
                  </a:ext>
                </a:extLst>
              </a:tr>
              <a:tr h="996968">
                <a:tc>
                  <a:txBody>
                    <a:bodyPr/>
                    <a:lstStyle/>
                    <a:p>
                      <a:pPr algn="l"/>
                      <a:r>
                        <a:rPr lang="en-US" altLang="zh-CN" sz="1400" dirty="0">
                          <a:latin typeface="Times New Roman" panose="02020603050405020304" pitchFamily="18" charset="0"/>
                          <a:cs typeface="Times New Roman" panose="02020603050405020304" pitchFamily="18" charset="0"/>
                        </a:rPr>
                        <a:t>Computer with Linux &amp; ROS</a:t>
                      </a: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1. Our own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computers for calibration</a:t>
                      </a:r>
                    </a:p>
                    <a:p>
                      <a:pPr algn="l"/>
                      <a:r>
                        <a:rPr lang="en-US" altLang="zh-CN" sz="1400" dirty="0">
                          <a:latin typeface="Times New Roman" panose="02020603050405020304" pitchFamily="18" charset="0"/>
                          <a:cs typeface="Times New Roman" panose="02020603050405020304" pitchFamily="18" charset="0"/>
                        </a:rPr>
                        <a:t>2. Another computer for data collection sponsored by Dr. Taylor, discussed with Deepa and Anton</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Use backup files in another computer </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1. Feb, 14</a:t>
                      </a:r>
                    </a:p>
                    <a:p>
                      <a:pPr algn="l"/>
                      <a:r>
                        <a:rPr lang="en-US" altLang="zh-CN" sz="1400" dirty="0">
                          <a:latin typeface="Times New Roman" panose="02020603050405020304" pitchFamily="18" charset="0"/>
                          <a:cs typeface="Times New Roman" panose="02020603050405020304" pitchFamily="18" charset="0"/>
                        </a:rPr>
                        <a:t>2. Mar, 6</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1. Feb,19</a:t>
                      </a:r>
                      <a:r>
                        <a:rPr lang="en-US" altLang="zh-CN" sz="1400" baseline="30000" dirty="0">
                          <a:latin typeface="Times New Roman" panose="02020603050405020304" pitchFamily="18" charset="0"/>
                          <a:cs typeface="Times New Roman" panose="02020603050405020304" pitchFamily="18" charset="0"/>
                        </a:rPr>
                        <a:t>th </a:t>
                      </a:r>
                      <a:r>
                        <a:rPr lang="en-US" altLang="zh-CN" sz="1400" dirty="0">
                          <a:latin typeface="Times New Roman" panose="02020603050405020304" pitchFamily="18" charset="0"/>
                          <a:cs typeface="Times New Roman" panose="02020603050405020304" pitchFamily="18" charset="0"/>
                        </a:rPr>
                        <a:t>(Solved )</a:t>
                      </a:r>
                    </a:p>
                    <a:p>
                      <a:pPr algn="l"/>
                      <a:r>
                        <a:rPr lang="en-US" altLang="zh-CN" sz="1400" dirty="0">
                          <a:latin typeface="Times New Roman" panose="02020603050405020304" pitchFamily="18" charset="0"/>
                          <a:cs typeface="Times New Roman" panose="02020603050405020304" pitchFamily="18" charset="0"/>
                        </a:rPr>
                        <a:t>2. Mar,12</a:t>
                      </a:r>
                      <a:r>
                        <a:rPr lang="en-US" altLang="zh-CN" sz="1400" baseline="30000" dirty="0">
                          <a:latin typeface="Times New Roman" panose="02020603050405020304" pitchFamily="18" charset="0"/>
                          <a:cs typeface="Times New Roman" panose="02020603050405020304" pitchFamily="18" charset="0"/>
                        </a:rPr>
                        <a:t>th </a:t>
                      </a:r>
                    </a:p>
                    <a:p>
                      <a:pPr algn="l"/>
                      <a:r>
                        <a:rPr lang="en-US" altLang="zh-CN" sz="1400" dirty="0">
                          <a:latin typeface="Times New Roman" panose="02020603050405020304" pitchFamily="18" charset="0"/>
                          <a:cs typeface="Times New Roman" panose="02020603050405020304" pitchFamily="18" charset="0"/>
                        </a:rPr>
                        <a:t>(Solved)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71384440"/>
                  </a:ext>
                </a:extLst>
              </a:tr>
              <a:tr h="527806">
                <a:tc>
                  <a:txBody>
                    <a:bodyPr/>
                    <a:lstStyle/>
                    <a:p>
                      <a:pPr algn="l"/>
                      <a:r>
                        <a:rPr lang="en-US" altLang="zh-CN" sz="1400" dirty="0">
                          <a:latin typeface="Times New Roman" panose="02020603050405020304" pitchFamily="18" charset="0"/>
                          <a:cs typeface="Times New Roman" panose="02020603050405020304" pitchFamily="18" charset="0"/>
                        </a:rPr>
                        <a:t>Two IMUs</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Provided by Dr. </a:t>
                      </a:r>
                      <a:r>
                        <a:rPr kumimoji="1" lang="en-US" altLang="zh-CN" sz="1400" dirty="0">
                          <a:latin typeface="Times New Roman" panose="02020603050405020304" pitchFamily="18" charset="0"/>
                          <a:cs typeface="Times New Roman" panose="02020603050405020304" pitchFamily="18" charset="0"/>
                        </a:rPr>
                        <a:t>Deepa </a:t>
                      </a:r>
                      <a:r>
                        <a:rPr kumimoji="1" lang="en" altLang="zh-CN" sz="1400" dirty="0" err="1">
                          <a:latin typeface="Times New Roman" panose="02020603050405020304" pitchFamily="18" charset="0"/>
                          <a:cs typeface="Times New Roman" panose="02020603050405020304" pitchFamily="18" charset="0"/>
                        </a:rPr>
                        <a:t>Galaiya</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Buy two new IMUs sponsored by Dr. Taylor, discussed with Anton</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 14</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Feb,19 (Solved)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83553677"/>
                  </a:ext>
                </a:extLst>
              </a:tr>
              <a:tr h="684194">
                <a:tc>
                  <a:txBody>
                    <a:bodyPr/>
                    <a:lstStyle/>
                    <a:p>
                      <a:pPr algn="l"/>
                      <a:r>
                        <a:rPr lang="en-US" altLang="zh-CN" sz="1400" dirty="0">
                          <a:latin typeface="Times New Roman" panose="02020603050405020304" pitchFamily="18" charset="0"/>
                          <a:cs typeface="Times New Roman" panose="02020603050405020304" pitchFamily="18" charset="0"/>
                        </a:rPr>
                        <a:t>IMU related software in Linux </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(Packages included </a:t>
                      </a:r>
                      <a:r>
                        <a:rPr lang="en-US" altLang="zh-CN" sz="1400" i="1" dirty="0" err="1">
                          <a:latin typeface="Times New Roman" panose="02020603050405020304" pitchFamily="18" charset="0"/>
                          <a:cs typeface="Times New Roman" panose="02020603050405020304" pitchFamily="18" charset="0"/>
                        </a:rPr>
                        <a:t>Lpms-imu</a:t>
                      </a:r>
                      <a:r>
                        <a:rPr lang="en-US" altLang="zh-CN" sz="1400" i="1" dirty="0">
                          <a:latin typeface="Times New Roman" panose="02020603050405020304" pitchFamily="18" charset="0"/>
                          <a:cs typeface="Times New Roman" panose="02020603050405020304" pitchFamily="18" charset="0"/>
                        </a:rPr>
                        <a:t> and </a:t>
                      </a:r>
                      <a:r>
                        <a:rPr lang="en-US" altLang="zh-CN" sz="1400" i="1" dirty="0" err="1">
                          <a:latin typeface="Times New Roman" panose="02020603050405020304" pitchFamily="18" charset="0"/>
                          <a:cs typeface="Times New Roman" panose="02020603050405020304" pitchFamily="18" charset="0"/>
                        </a:rPr>
                        <a:t>ndi_tracker_ros</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Installation from </a:t>
                      </a:r>
                      <a:r>
                        <a:rPr lang="en-US" altLang="zh-CN" sz="1400" i="1" dirty="0">
                          <a:latin typeface="Times New Roman" panose="02020603050405020304" pitchFamily="18" charset="0"/>
                          <a:cs typeface="Times New Roman" panose="02020603050405020304" pitchFamily="18" charset="0"/>
                        </a:rPr>
                        <a:t>Galen-Trackers</a:t>
                      </a:r>
                      <a:r>
                        <a:rPr lang="en-US" altLang="zh-CN" sz="1400" dirty="0">
                          <a:latin typeface="Times New Roman" panose="02020603050405020304" pitchFamily="18" charset="0"/>
                          <a:cs typeface="Times New Roman" panose="02020603050405020304" pitchFamily="18" charset="0"/>
                        </a:rPr>
                        <a:t> GitLab with the help of Anton</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In Windows, install </a:t>
                      </a:r>
                      <a:r>
                        <a:rPr lang="en-US" altLang="zh-CN" sz="1400" i="1" dirty="0" err="1">
                          <a:latin typeface="Times New Roman" panose="02020603050405020304" pitchFamily="18" charset="0"/>
                          <a:cs typeface="Times New Roman" panose="02020603050405020304" pitchFamily="18" charset="0"/>
                        </a:rPr>
                        <a:t>Lpms_control</a:t>
                      </a:r>
                      <a:r>
                        <a:rPr lang="en-US" altLang="zh-CN" sz="1400" i="1"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Software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Feb,19</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Feb,21 (Solved)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5606950"/>
                  </a:ext>
                </a:extLst>
              </a:tr>
              <a:tr h="215032">
                <a:tc>
                  <a:txBody>
                    <a:bodyPr/>
                    <a:lstStyle/>
                    <a:p>
                      <a:pPr algn="l"/>
                      <a:r>
                        <a:rPr lang="en-US" altLang="zh-CN" sz="1400" dirty="0">
                          <a:latin typeface="Times New Roman" panose="02020603050405020304" pitchFamily="18" charset="0"/>
                          <a:cs typeface="Times New Roman" panose="02020603050405020304" pitchFamily="18" charset="0"/>
                        </a:rPr>
                        <a:t>EM tracker for Calibration</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Get the access to Mock OR</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Optical Tracker</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 19</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Feb,21 (Solved)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66694097"/>
                  </a:ext>
                </a:extLst>
              </a:tr>
              <a:tr h="371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Phantom study </a:t>
                      </a:r>
                      <a:r>
                        <a:rPr lang="en-US" altLang="zh-C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data</a:t>
                      </a:r>
                      <a:endParaRPr lang="en" alt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Deepa do mock surgery in Mock OR</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With the help of graduate student</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Mar,1</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Mar,6 (Not start)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56945963"/>
                  </a:ext>
                </a:extLst>
              </a:tr>
              <a:tr h="527806">
                <a:tc>
                  <a:txBody>
                    <a:bodyPr/>
                    <a:lstStyle/>
                    <a:p>
                      <a:pPr algn="l"/>
                      <a:r>
                        <a:rPr lang="en-US" altLang="zh-C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Actual </a:t>
                      </a:r>
                      <a:r>
                        <a:rPr lang="en" altLang="zh-C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surgery </a:t>
                      </a:r>
                      <a:r>
                        <a:rPr lang="en-US" altLang="zh-C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data</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Get data from Samuel who is responsible for collecting actual surgery data in medical school</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Do all the measurement in Mock OR</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Mar,10</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Mar,12 (Not start)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05141866"/>
                  </a:ext>
                </a:extLst>
              </a:tr>
              <a:tr h="527806">
                <a:tc>
                  <a:txBody>
                    <a:bodyPr/>
                    <a:lstStyle/>
                    <a:p>
                      <a:pPr algn="l"/>
                      <a:r>
                        <a:rPr lang="en-US" altLang="zh-CN" sz="1400" dirty="0">
                          <a:latin typeface="Times New Roman" panose="02020603050405020304" pitchFamily="18" charset="0"/>
                          <a:cs typeface="Times New Roman" panose="02020603050405020304" pitchFamily="18" charset="0"/>
                        </a:rPr>
                        <a:t>MATLAB for data analysis</a:t>
                      </a:r>
                    </a:p>
                    <a:p>
                      <a:pPr algn="l"/>
                      <a:r>
                        <a:rPr lang="en-US" altLang="zh-CN" sz="1400" dirty="0">
                          <a:latin typeface="Times New Roman" panose="02020603050405020304" pitchFamily="18" charset="0"/>
                          <a:cs typeface="Times New Roman" panose="02020603050405020304" pitchFamily="18" charset="0"/>
                        </a:rPr>
                        <a:t>Dropbox for data saving</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Installation </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Python</a:t>
                      </a:r>
                    </a:p>
                    <a:p>
                      <a:pPr algn="l"/>
                      <a:r>
                        <a:rPr lang="en-US" altLang="zh-CN" sz="1400" dirty="0">
                          <a:latin typeface="Times New Roman" panose="02020603050405020304" pitchFamily="18" charset="0"/>
                          <a:cs typeface="Times New Roman" panose="02020603050405020304" pitchFamily="18" charset="0"/>
                        </a:rPr>
                        <a:t>Google drive</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Mar,1</a:t>
                      </a:r>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Mar,6 (Solved)</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11462004"/>
                  </a:ext>
                </a:extLst>
              </a:tr>
            </a:tbl>
          </a:graphicData>
        </a:graphic>
      </p:graphicFrame>
      <p:sp>
        <p:nvSpPr>
          <p:cNvPr id="5" name="Google Shape;126;p6">
            <a:extLst>
              <a:ext uri="{FF2B5EF4-FFF2-40B4-BE49-F238E27FC236}">
                <a16:creationId xmlns:a16="http://schemas.microsoft.com/office/drawing/2014/main" id="{60CBC50E-33E8-4FA8-B1EE-99CFAA53BAEA}"/>
              </a:ext>
            </a:extLst>
          </p:cNvPr>
          <p:cNvSpPr txBox="1">
            <a:spLocks/>
          </p:cNvSpPr>
          <p:nvPr/>
        </p:nvSpPr>
        <p:spPr>
          <a:xfrm>
            <a:off x="91441" y="-108700"/>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buNone/>
            </a:pPr>
            <a:r>
              <a:rPr lang="en-US" dirty="0">
                <a:latin typeface="Times New Roman"/>
                <a:ea typeface="Times New Roman"/>
                <a:cs typeface="Times New Roman"/>
                <a:sym typeface="Times New Roman"/>
              </a:rPr>
              <a:t>Dependencies</a:t>
            </a:r>
          </a:p>
        </p:txBody>
      </p:sp>
    </p:spTree>
    <p:extLst>
      <p:ext uri="{BB962C8B-B14F-4D97-AF65-F5344CB8AC3E}">
        <p14:creationId xmlns:p14="http://schemas.microsoft.com/office/powerpoint/2010/main" val="248929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960DB-A76C-BD4F-8738-AAC6FE7945F9}"/>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Management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&amp;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Contribution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4BF14FB-8729-2C4B-A100-EDD72A903C38}"/>
              </a:ext>
            </a:extLst>
          </p:cNvPr>
          <p:cNvSpPr>
            <a:spLocks noGrp="1"/>
          </p:cNvSpPr>
          <p:nvPr>
            <p:ph idx="1"/>
          </p:nvPr>
        </p:nvSpPr>
        <p:spPr/>
        <p:txBody>
          <a:bodyPr>
            <a:normAutofit/>
          </a:bodyPr>
          <a:lstStyle/>
          <a:p>
            <a:r>
              <a:rPr kumimoji="1" lang="en-US" altLang="zh-CN" sz="2400" dirty="0">
                <a:latin typeface="Times New Roman" panose="02020603050405020304" pitchFamily="18" charset="0"/>
                <a:cs typeface="Times New Roman" panose="02020603050405020304" pitchFamily="18" charset="0"/>
              </a:rPr>
              <a:t>Attend the group meeting with Dr. Taylor weekly</a:t>
            </a:r>
          </a:p>
          <a:p>
            <a:r>
              <a:rPr kumimoji="1" lang="en-US" altLang="zh-CN" sz="2400" dirty="0">
                <a:latin typeface="Times New Roman" panose="02020603050405020304" pitchFamily="18" charset="0"/>
                <a:cs typeface="Times New Roman" panose="02020603050405020304" pitchFamily="18" charset="0"/>
              </a:rPr>
              <a:t>Make appointments ahead of time and discuss with Deepa weekly</a:t>
            </a:r>
          </a:p>
          <a:p>
            <a:r>
              <a:rPr kumimoji="1" lang="en-US" altLang="zh-CN" sz="2400" dirty="0">
                <a:latin typeface="Times New Roman" panose="02020603050405020304" pitchFamily="18" charset="0"/>
                <a:cs typeface="Times New Roman" panose="02020603050405020304" pitchFamily="18" charset="0"/>
              </a:rPr>
              <a:t>Weekly meeting between </a:t>
            </a:r>
            <a:r>
              <a:rPr kumimoji="1" lang="en-US" altLang="zh-CN" sz="2400" dirty="0" err="1">
                <a:latin typeface="Times New Roman" panose="02020603050405020304" pitchFamily="18" charset="0"/>
                <a:cs typeface="Times New Roman" panose="02020603050405020304" pitchFamily="18" charset="0"/>
              </a:rPr>
              <a:t>Hanqing</a:t>
            </a:r>
            <a:r>
              <a:rPr kumimoji="1" lang="en-US" altLang="zh-CN" sz="2400" dirty="0">
                <a:latin typeface="Times New Roman" panose="02020603050405020304" pitchFamily="18" charset="0"/>
                <a:cs typeface="Times New Roman" panose="02020603050405020304" pitchFamily="18" charset="0"/>
              </a:rPr>
              <a:t> and Zhen every Monday evening</a:t>
            </a:r>
          </a:p>
          <a:p>
            <a:r>
              <a:rPr kumimoji="1" lang="en-US" altLang="zh-CN" sz="2400" dirty="0">
                <a:latin typeface="Times New Roman" panose="02020603050405020304" pitchFamily="18" charset="0"/>
                <a:cs typeface="Times New Roman" panose="02020603050405020304" pitchFamily="18" charset="0"/>
              </a:rPr>
              <a:t>Make appointments with Anton if needed</a:t>
            </a:r>
          </a:p>
          <a:p>
            <a:endParaRPr kumimoji="1" lang="en-US" altLang="zh-CN" sz="2400" dirty="0">
              <a:latin typeface="Times New Roman" panose="02020603050405020304" pitchFamily="18" charset="0"/>
              <a:cs typeface="Times New Roman" panose="02020603050405020304" pitchFamily="18" charset="0"/>
            </a:endParaRPr>
          </a:p>
          <a:p>
            <a:pPr marL="0" indent="0">
              <a:buNone/>
            </a:pPr>
            <a:r>
              <a:rPr kumimoji="1" lang="en-US" altLang="zh-CN" sz="2400" dirty="0" err="1">
                <a:latin typeface="Times New Roman" panose="02020603050405020304" pitchFamily="18" charset="0"/>
                <a:cs typeface="Times New Roman" panose="02020603050405020304" pitchFamily="18" charset="0"/>
              </a:rPr>
              <a:t>Hanqing</a:t>
            </a:r>
            <a:r>
              <a:rPr kumimoji="1" lang="en-US" altLang="zh-CN" sz="2400" dirty="0">
                <a:latin typeface="Times New Roman" panose="02020603050405020304" pitchFamily="18" charset="0"/>
                <a:cs typeface="Times New Roman" panose="02020603050405020304" pitchFamily="18" charset="0"/>
              </a:rPr>
              <a:t> and Zhen will do preparation work and the first data analysis together for the phantom study in Mock OR. When the real study in OR starts, we will do data analysis individually.</a:t>
            </a:r>
          </a:p>
          <a:p>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85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1951E-A623-8A4B-B5D6-3062FD6681B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Reading List</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B712590-5C95-CA43-BAAC-6B954D58AED1}"/>
              </a:ext>
            </a:extLst>
          </p:cNvPr>
          <p:cNvSpPr>
            <a:spLocks noGrp="1"/>
          </p:cNvSpPr>
          <p:nvPr>
            <p:ph idx="1"/>
          </p:nvPr>
        </p:nvSpPr>
        <p:spPr>
          <a:xfrm>
            <a:off x="838200" y="1825625"/>
            <a:ext cx="10515600" cy="4791306"/>
          </a:xfrm>
        </p:spPr>
        <p:txBody>
          <a:bodyPr>
            <a:normAutofit/>
          </a:bodyPr>
          <a:lstStyle/>
          <a:p>
            <a:pPr lvl="0">
              <a:lnSpc>
                <a:spcPct val="120000"/>
              </a:lnSpc>
            </a:pPr>
            <a:r>
              <a:rPr lang="zh-CN" altLang="zh-CN" sz="1200" dirty="0"/>
              <a:t>Du, Y., Shih, C., Fan, S. et al. An IMU-compensated skeletal tracking system using Kinect for the upper limb. Microsyst Technol 24, 4317–4327 (2018).</a:t>
            </a:r>
          </a:p>
          <a:p>
            <a:pPr lvl="0">
              <a:lnSpc>
                <a:spcPct val="120000"/>
              </a:lnSpc>
            </a:pPr>
            <a:r>
              <a:rPr lang="zh-CN" altLang="zh-CN" sz="1200" dirty="0"/>
              <a:t>Islam, Tariqul, et al. "Comparison of complementary and Kalman filter based data fusion for attitude heading reference system." AIP Conference Proceedings. Vol. 1919. No. 1. AIP Publishing LLC, 2017. </a:t>
            </a:r>
          </a:p>
          <a:p>
            <a:pPr lvl="0">
              <a:lnSpc>
                <a:spcPct val="120000"/>
              </a:lnSpc>
            </a:pPr>
            <a:r>
              <a:rPr lang="zh-CN" altLang="zh-CN" sz="1200" dirty="0"/>
              <a:t>Won, Seong-hoon, William Melek, and Farid Golnaraghi. "Position and orientation estimation using Kalman filtering and particle diltering with one IMU and one position sensor." 2008 34th Annual Conference of IEEE Industrial Electronics. IEEE, 2008. </a:t>
            </a:r>
          </a:p>
          <a:p>
            <a:pPr lvl="0">
              <a:lnSpc>
                <a:spcPct val="120000"/>
              </a:lnSpc>
            </a:pPr>
            <a:r>
              <a:rPr lang="zh-CN" altLang="zh-CN" sz="1200" dirty="0"/>
              <a:t>Lakhiani C, Fisher SM, Janhofer DE, Song DH. Ergonomics in microsurgery. </a:t>
            </a:r>
            <a:r>
              <a:rPr lang="zh-CN" altLang="zh-CN" sz="1200" i="1" dirty="0"/>
              <a:t>J Surg Oncol</a:t>
            </a:r>
            <a:r>
              <a:rPr lang="zh-CN" altLang="zh-CN" sz="1200" dirty="0"/>
              <a:t>. 2018;118(5):840–844. doi:10.1002/jso.25197</a:t>
            </a:r>
          </a:p>
          <a:p>
            <a:pPr lvl="0">
              <a:lnSpc>
                <a:spcPct val="120000"/>
              </a:lnSpc>
            </a:pPr>
            <a:r>
              <a:rPr lang="zh-CN" altLang="zh-CN" sz="1200" dirty="0"/>
              <a:t>Vaisbuch Y, Aaron KA, Moore JM, et al. Ergonomic hazards in otolaryngology. </a:t>
            </a:r>
            <a:r>
              <a:rPr lang="zh-CN" altLang="zh-CN" sz="1200" i="1" dirty="0"/>
              <a:t>Laryngoscope</a:t>
            </a:r>
            <a:r>
              <a:rPr lang="zh-CN" altLang="zh-CN" sz="1200" dirty="0"/>
              <a:t>. 2019;129(2):370–376. doi:10.1002/lary.27496</a:t>
            </a:r>
          </a:p>
          <a:p>
            <a:pPr lvl="0">
              <a:lnSpc>
                <a:spcPct val="120000"/>
              </a:lnSpc>
            </a:pPr>
            <a:r>
              <a:rPr lang="zh-CN" altLang="zh-CN" sz="1200" dirty="0"/>
              <a:t>Wong K, Grundfast KM, Levi JR. Assessing work-related musculoskeletal symptoms among otolaryngology residents. </a:t>
            </a:r>
            <a:r>
              <a:rPr lang="zh-CN" altLang="zh-CN" sz="1200" i="1" dirty="0"/>
              <a:t>Am J Otolaryngol</a:t>
            </a:r>
            <a:r>
              <a:rPr lang="zh-CN" altLang="zh-CN" sz="1200" dirty="0"/>
              <a:t>. 2017;38(2):213–217. doi:10.1016/j.amjoto.2017.01.013</a:t>
            </a:r>
          </a:p>
          <a:p>
            <a:pPr lvl="0">
              <a:lnSpc>
                <a:spcPct val="120000"/>
              </a:lnSpc>
            </a:pPr>
            <a:r>
              <a:rPr lang="zh-CN" altLang="zh-CN" sz="1200" dirty="0"/>
              <a:t>Wang R, Liang Z, Zihni AM, Ray S, Awad MM. Which causes more ergonomic stress: Laparoscopic or open surgery?. </a:t>
            </a:r>
            <a:r>
              <a:rPr lang="zh-CN" altLang="zh-CN" sz="1200" i="1" dirty="0"/>
              <a:t>Surg Endosc</a:t>
            </a:r>
            <a:r>
              <a:rPr lang="zh-CN" altLang="zh-CN" sz="1200" dirty="0"/>
              <a:t>. 2017;31(8):3286–3290. doi:10.1007/s00464-016-5360-5</a:t>
            </a:r>
          </a:p>
          <a:p>
            <a:pPr lvl="0">
              <a:lnSpc>
                <a:spcPct val="120000"/>
              </a:lnSpc>
            </a:pPr>
            <a:r>
              <a:rPr lang="zh-CN" altLang="zh-CN" sz="1200" dirty="0"/>
              <a:t>Zihni AM, Cavallo JA, Ray S, Ohu I, Cho S, Awad MM. Ergonomic analysis of primary and assistant surgical roles. </a:t>
            </a:r>
            <a:r>
              <a:rPr lang="zh-CN" altLang="zh-CN" sz="1200" i="1" dirty="0"/>
              <a:t>J Surg Res</a:t>
            </a:r>
            <a:r>
              <a:rPr lang="zh-CN" altLang="zh-CN" sz="1200" dirty="0"/>
              <a:t>. 2016;203(2):301–305. doi:10.1016/j.jss.2016.03.058</a:t>
            </a:r>
          </a:p>
          <a:p>
            <a:pPr lvl="0">
              <a:lnSpc>
                <a:spcPct val="120000"/>
              </a:lnSpc>
            </a:pPr>
            <a:r>
              <a:rPr lang="zh-CN" altLang="zh-CN" sz="1200" dirty="0"/>
              <a:t>Nguyen NT, Ho HS, Smith WD, et al. An ergonomic evaluation of surgeons' axial skeletal and upper extremity movements during laparoscopic and open surgery. Am J Surg. 2001;182(6):720–724. doi:10.1016/s0002-9610(01)00801-7</a:t>
            </a:r>
          </a:p>
        </p:txBody>
      </p:sp>
    </p:spTree>
    <p:extLst>
      <p:ext uri="{BB962C8B-B14F-4D97-AF65-F5344CB8AC3E}">
        <p14:creationId xmlns:p14="http://schemas.microsoft.com/office/powerpoint/2010/main" val="392000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txBox="1">
            <a:spLocks noGrp="1"/>
          </p:cNvSpPr>
          <p:nvPr>
            <p:ph type="body" idx="1"/>
          </p:nvPr>
        </p:nvSpPr>
        <p:spPr>
          <a:xfrm>
            <a:off x="880188" y="1328350"/>
            <a:ext cx="10900800" cy="46095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Font typeface="Times"/>
              <a:buChar char="•"/>
            </a:pPr>
            <a:r>
              <a:rPr lang="en-US" sz="2400" dirty="0">
                <a:latin typeface="Times"/>
                <a:ea typeface="Times"/>
                <a:cs typeface="Times"/>
                <a:sym typeface="Times"/>
              </a:rPr>
              <a:t>Ear Surgery</a:t>
            </a:r>
            <a:endParaRPr sz="2400" dirty="0">
              <a:latin typeface="Times"/>
              <a:ea typeface="Times"/>
              <a:cs typeface="Times"/>
              <a:sym typeface="Times"/>
            </a:endParaRPr>
          </a:p>
          <a:p>
            <a:pPr marL="914400" lvl="1" indent="-381000" algn="l" rtl="0">
              <a:lnSpc>
                <a:spcPct val="115000"/>
              </a:lnSpc>
              <a:spcBef>
                <a:spcPts val="0"/>
              </a:spcBef>
              <a:spcAft>
                <a:spcPts val="0"/>
              </a:spcAft>
              <a:buSzPts val="2400"/>
              <a:buFont typeface="Times"/>
              <a:buChar char="•"/>
            </a:pPr>
            <a:r>
              <a:rPr lang="en-US" dirty="0">
                <a:latin typeface="Times"/>
                <a:ea typeface="Times"/>
                <a:cs typeface="Times"/>
                <a:sym typeface="Times"/>
              </a:rPr>
              <a:t>Traditional case: looking through microscopes</a:t>
            </a:r>
          </a:p>
          <a:p>
            <a:pPr marL="914400" lvl="1" indent="-381000" algn="l" rtl="0">
              <a:lnSpc>
                <a:spcPct val="115000"/>
              </a:lnSpc>
              <a:spcBef>
                <a:spcPts val="0"/>
              </a:spcBef>
              <a:spcAft>
                <a:spcPts val="0"/>
              </a:spcAft>
              <a:buSzPts val="2400"/>
              <a:buFont typeface="Times"/>
              <a:buChar char="•"/>
            </a:pPr>
            <a:r>
              <a:rPr lang="en-US" dirty="0">
                <a:latin typeface="Times"/>
                <a:cs typeface="Times"/>
                <a:sym typeface="Times"/>
              </a:rPr>
              <a:t>Endoscopic case</a:t>
            </a:r>
            <a:r>
              <a:rPr lang="en-US" dirty="0">
                <a:latin typeface="Times"/>
                <a:ea typeface="Times"/>
                <a:cs typeface="Times"/>
                <a:sym typeface="Times"/>
              </a:rPr>
              <a:t>: looking at monitor</a:t>
            </a:r>
            <a:endParaRPr sz="1800" dirty="0">
              <a:latin typeface="Verdana"/>
              <a:ea typeface="Verdana"/>
              <a:cs typeface="Verdana"/>
              <a:sym typeface="Verdana"/>
            </a:endParaRPr>
          </a:p>
          <a:p>
            <a:pPr marL="457200" lvl="0" indent="-381000" algn="l" rtl="0">
              <a:lnSpc>
                <a:spcPct val="115000"/>
              </a:lnSpc>
              <a:spcBef>
                <a:spcPts val="0"/>
              </a:spcBef>
              <a:spcAft>
                <a:spcPts val="0"/>
              </a:spcAft>
              <a:buSzPts val="2400"/>
              <a:buFont typeface="Times"/>
              <a:buChar char="•"/>
            </a:pPr>
            <a:r>
              <a:rPr lang="en-US" sz="2400" dirty="0">
                <a:latin typeface="Times"/>
                <a:ea typeface="Times"/>
                <a:cs typeface="Times"/>
                <a:sym typeface="Times"/>
              </a:rPr>
              <a:t>Thyroid Surgery</a:t>
            </a:r>
            <a:endParaRPr sz="2400" dirty="0">
              <a:latin typeface="Times"/>
              <a:ea typeface="Times"/>
              <a:cs typeface="Times"/>
              <a:sym typeface="Times"/>
            </a:endParaRPr>
          </a:p>
          <a:p>
            <a:pPr marL="914400" lvl="1" indent="-381000" algn="l" rtl="0">
              <a:lnSpc>
                <a:spcPct val="115000"/>
              </a:lnSpc>
              <a:spcBef>
                <a:spcPts val="0"/>
              </a:spcBef>
              <a:spcAft>
                <a:spcPts val="0"/>
              </a:spcAft>
              <a:buSzPts val="2400"/>
              <a:buFont typeface="Times"/>
              <a:buChar char="•"/>
            </a:pPr>
            <a:r>
              <a:rPr lang="en-US" dirty="0">
                <a:latin typeface="Times"/>
                <a:ea typeface="Times"/>
                <a:cs typeface="Times"/>
                <a:sym typeface="Times"/>
              </a:rPr>
              <a:t>Traditional case: standing over patient</a:t>
            </a:r>
            <a:endParaRPr dirty="0">
              <a:latin typeface="Times"/>
              <a:ea typeface="Times"/>
              <a:cs typeface="Times"/>
              <a:sym typeface="Times"/>
            </a:endParaRPr>
          </a:p>
          <a:p>
            <a:pPr marL="914400" lvl="1" indent="-381000" algn="l" rtl="0">
              <a:lnSpc>
                <a:spcPct val="115000"/>
              </a:lnSpc>
              <a:spcBef>
                <a:spcPts val="0"/>
              </a:spcBef>
              <a:spcAft>
                <a:spcPts val="0"/>
              </a:spcAft>
              <a:buSzPts val="2400"/>
              <a:buFont typeface="Times"/>
              <a:buChar char="•"/>
            </a:pPr>
            <a:r>
              <a:rPr lang="en-US" dirty="0">
                <a:latin typeface="Times"/>
                <a:ea typeface="Times"/>
                <a:cs typeface="Times"/>
                <a:sym typeface="Times"/>
              </a:rPr>
              <a:t>Endoscopic case: looking straight at a monitor</a:t>
            </a:r>
            <a:endParaRPr dirty="0">
              <a:latin typeface="Times"/>
              <a:ea typeface="Times"/>
              <a:cs typeface="Times"/>
              <a:sym typeface="Times"/>
            </a:endParaRPr>
          </a:p>
          <a:p>
            <a:pPr marL="0" lvl="0" indent="0" algn="l" rtl="0">
              <a:lnSpc>
                <a:spcPct val="115000"/>
              </a:lnSpc>
              <a:spcBef>
                <a:spcPts val="0"/>
              </a:spcBef>
              <a:spcAft>
                <a:spcPts val="0"/>
              </a:spcAft>
              <a:buClr>
                <a:schemeClr val="dk1"/>
              </a:buClr>
              <a:buSzPts val="1100"/>
              <a:buFont typeface="Arial"/>
              <a:buNone/>
            </a:pPr>
            <a:endParaRPr sz="1800" dirty="0">
              <a:latin typeface="Verdana"/>
              <a:ea typeface="Verdana"/>
              <a:cs typeface="Verdana"/>
              <a:sym typeface="Verdana"/>
            </a:endParaRPr>
          </a:p>
        </p:txBody>
      </p:sp>
      <p:pic>
        <p:nvPicPr>
          <p:cNvPr id="99" name="Google Shape;99;p2"/>
          <p:cNvPicPr preferRelativeResize="0"/>
          <p:nvPr/>
        </p:nvPicPr>
        <p:blipFill>
          <a:blip r:embed="rId3">
            <a:alphaModFix/>
          </a:blip>
          <a:stretch>
            <a:fillRect/>
          </a:stretch>
        </p:blipFill>
        <p:spPr>
          <a:xfrm>
            <a:off x="344976" y="3997800"/>
            <a:ext cx="3530250" cy="2264200"/>
          </a:xfrm>
          <a:prstGeom prst="rect">
            <a:avLst/>
          </a:prstGeom>
          <a:noFill/>
          <a:ln>
            <a:noFill/>
          </a:ln>
        </p:spPr>
      </p:pic>
      <p:pic>
        <p:nvPicPr>
          <p:cNvPr id="100" name="Google Shape;100;p2"/>
          <p:cNvPicPr preferRelativeResize="0"/>
          <p:nvPr/>
        </p:nvPicPr>
        <p:blipFill>
          <a:blip r:embed="rId4">
            <a:alphaModFix/>
          </a:blip>
          <a:stretch>
            <a:fillRect/>
          </a:stretch>
        </p:blipFill>
        <p:spPr>
          <a:xfrm>
            <a:off x="4309770" y="3997800"/>
            <a:ext cx="3132900" cy="2314213"/>
          </a:xfrm>
          <a:prstGeom prst="rect">
            <a:avLst/>
          </a:prstGeom>
          <a:noFill/>
          <a:ln>
            <a:noFill/>
          </a:ln>
        </p:spPr>
      </p:pic>
      <p:pic>
        <p:nvPicPr>
          <p:cNvPr id="101" name="Google Shape;101;p2"/>
          <p:cNvPicPr preferRelativeResize="0"/>
          <p:nvPr/>
        </p:nvPicPr>
        <p:blipFill>
          <a:blip r:embed="rId5">
            <a:alphaModFix/>
          </a:blip>
          <a:stretch>
            <a:fillRect/>
          </a:stretch>
        </p:blipFill>
        <p:spPr>
          <a:xfrm>
            <a:off x="7798224" y="3997800"/>
            <a:ext cx="4048800" cy="2302975"/>
          </a:xfrm>
          <a:prstGeom prst="rect">
            <a:avLst/>
          </a:prstGeom>
          <a:noFill/>
          <a:ln>
            <a:noFill/>
          </a:ln>
        </p:spPr>
      </p:pic>
      <p:sp>
        <p:nvSpPr>
          <p:cNvPr id="102" name="Google Shape;102;p2"/>
          <p:cNvSpPr txBox="1"/>
          <p:nvPr/>
        </p:nvSpPr>
        <p:spPr>
          <a:xfrm>
            <a:off x="286253" y="6213925"/>
            <a:ext cx="3799186" cy="458100"/>
          </a:xfrm>
          <a:prstGeom prst="rect">
            <a:avLst/>
          </a:prstGeom>
          <a:noFill/>
          <a:ln>
            <a:noFill/>
          </a:ln>
        </p:spPr>
        <p:txBody>
          <a:bodyPr spcFirstLastPara="1" wrap="square" lIns="91425" tIns="91425" rIns="91425" bIns="91425" anchor="t" anchorCtr="0">
            <a:noAutofit/>
          </a:bodyPr>
          <a:lstStyle/>
          <a:p>
            <a:pPr lvl="0"/>
            <a:r>
              <a:rPr lang="en-US" altLang="zh-CN" dirty="0">
                <a:latin typeface="Times"/>
                <a:ea typeface="Times"/>
                <a:cs typeface="Times"/>
                <a:sym typeface="Times"/>
              </a:rPr>
              <a:t>Pictures from</a:t>
            </a:r>
            <a:r>
              <a:rPr lang="zh-CN" altLang="en-US" dirty="0">
                <a:latin typeface="Times"/>
                <a:ea typeface="Times"/>
                <a:cs typeface="Times"/>
                <a:sym typeface="Times"/>
              </a:rPr>
              <a:t>：</a:t>
            </a:r>
            <a:r>
              <a:rPr lang="en-US" dirty="0">
                <a:latin typeface="Times"/>
                <a:ea typeface="Times"/>
                <a:cs typeface="Times"/>
                <a:sym typeface="Times"/>
              </a:rPr>
              <a:t>https://oklahoman.com/gallery/articleid/3808606/</a:t>
            </a:r>
            <a:endParaRPr dirty="0">
              <a:latin typeface="Times"/>
              <a:ea typeface="Times"/>
              <a:cs typeface="Times"/>
              <a:sym typeface="Times"/>
            </a:endParaRPr>
          </a:p>
        </p:txBody>
      </p:sp>
      <p:sp>
        <p:nvSpPr>
          <p:cNvPr id="8" name="Google Shape;108;p3">
            <a:extLst>
              <a:ext uri="{FF2B5EF4-FFF2-40B4-BE49-F238E27FC236}">
                <a16:creationId xmlns:a16="http://schemas.microsoft.com/office/drawing/2014/main" id="{FDF8E37C-F879-4C3C-A940-63A91CBF6319}"/>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buNone/>
            </a:pPr>
            <a:r>
              <a:rPr lang="en-US" dirty="0">
                <a:latin typeface="Times New Roman"/>
                <a:ea typeface="Times New Roman"/>
                <a:cs typeface="Times New Roman"/>
                <a:sym typeface="Times New Roman"/>
              </a:rPr>
              <a:t>Background</a:t>
            </a:r>
          </a:p>
        </p:txBody>
      </p:sp>
      <p:sp>
        <p:nvSpPr>
          <p:cNvPr id="2" name="TextBox 1">
            <a:extLst>
              <a:ext uri="{FF2B5EF4-FFF2-40B4-BE49-F238E27FC236}">
                <a16:creationId xmlns:a16="http://schemas.microsoft.com/office/drawing/2014/main" id="{CD20887B-ADE3-48E2-B6F4-235DC0576147}"/>
              </a:ext>
            </a:extLst>
          </p:cNvPr>
          <p:cNvSpPr txBox="1"/>
          <p:nvPr/>
        </p:nvSpPr>
        <p:spPr>
          <a:xfrm>
            <a:off x="4234269" y="6334780"/>
            <a:ext cx="3488454" cy="523220"/>
          </a:xfrm>
          <a:prstGeom prst="rect">
            <a:avLst/>
          </a:prstGeom>
          <a:noFill/>
        </p:spPr>
        <p:txBody>
          <a:bodyPr wrap="square" rtlCol="0">
            <a:spAutoFit/>
          </a:bodyPr>
          <a:lstStyle/>
          <a:p>
            <a:r>
              <a:rPr lang="en-US" altLang="zh-CN" dirty="0">
                <a:latin typeface="Times"/>
                <a:ea typeface="Times"/>
                <a:cs typeface="Times"/>
                <a:sym typeface="Times"/>
              </a:rPr>
              <a:t>http://amandeepmedicity.org/specialities/bariatric-metabolic-surgery</a:t>
            </a:r>
            <a:endParaRPr lang="zh-CN" altLang="en-US" dirty="0"/>
          </a:p>
        </p:txBody>
      </p:sp>
      <p:sp>
        <p:nvSpPr>
          <p:cNvPr id="9" name="TextBox 8">
            <a:extLst>
              <a:ext uri="{FF2B5EF4-FFF2-40B4-BE49-F238E27FC236}">
                <a16:creationId xmlns:a16="http://schemas.microsoft.com/office/drawing/2014/main" id="{3D0C39B0-FC05-4ADA-B03B-3BFCFC3D07D1}"/>
              </a:ext>
            </a:extLst>
          </p:cNvPr>
          <p:cNvSpPr txBox="1"/>
          <p:nvPr/>
        </p:nvSpPr>
        <p:spPr>
          <a:xfrm>
            <a:off x="7798223" y="6364248"/>
            <a:ext cx="3912807" cy="307777"/>
          </a:xfrm>
          <a:prstGeom prst="rect">
            <a:avLst/>
          </a:prstGeom>
          <a:noFill/>
        </p:spPr>
        <p:txBody>
          <a:bodyPr wrap="square" rtlCol="0">
            <a:spAutoFit/>
          </a:bodyPr>
          <a:lstStyle/>
          <a:p>
            <a:r>
              <a:rPr lang="en-US" altLang="zh-CN" dirty="0">
                <a:latin typeface="Times"/>
                <a:ea typeface="Times"/>
                <a:cs typeface="Times"/>
                <a:sym typeface="Times"/>
              </a:rPr>
              <a:t>http://www.tristonekidneyhospital.com/index.html</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Significance</a:t>
            </a:r>
            <a:endParaRPr dirty="0">
              <a:latin typeface="Times New Roman"/>
              <a:ea typeface="Times New Roman"/>
              <a:cs typeface="Times New Roman"/>
              <a:sym typeface="Times New Roman"/>
            </a:endParaRPr>
          </a:p>
        </p:txBody>
      </p:sp>
      <p:sp>
        <p:nvSpPr>
          <p:cNvPr id="109" name="Google Shape;10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600"/>
              </a:spcBef>
              <a:spcAft>
                <a:spcPts val="0"/>
              </a:spcAft>
              <a:buSzPts val="2400"/>
              <a:buFont typeface="Times"/>
              <a:buChar char="●"/>
            </a:pPr>
            <a:r>
              <a:rPr lang="en-US" sz="2400" dirty="0">
                <a:latin typeface="Times New Roman" panose="02020603050405020304" pitchFamily="18" charset="0"/>
                <a:cs typeface="Times New Roman" panose="02020603050405020304" pitchFamily="18" charset="0"/>
                <a:sym typeface="Times"/>
              </a:rPr>
              <a:t>Poor surgical ergonomics may lead surgeon disability</a:t>
            </a:r>
            <a:endParaRPr sz="2400" dirty="0">
              <a:latin typeface="Times New Roman" panose="02020603050405020304" pitchFamily="18" charset="0"/>
              <a:cs typeface="Times New Roman" panose="02020603050405020304" pitchFamily="18" charset="0"/>
              <a:sym typeface="Times"/>
            </a:endParaRPr>
          </a:p>
          <a:p>
            <a:pPr marL="685800" lvl="1" indent="-50800">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–2/3</a:t>
            </a:r>
            <a:r>
              <a:rPr lang="en-US" altLang="zh-CN" dirty="0">
                <a:latin typeface="Times New Roman" panose="02020603050405020304" pitchFamily="18" charset="0"/>
                <a:cs typeface="Times New Roman" panose="02020603050405020304" pitchFamily="18" charset="0"/>
              </a:rPr>
              <a:t> of respondents reported neck discomfort related to their occupation</a:t>
            </a:r>
            <a:r>
              <a:rPr lang="en-US" dirty="0">
                <a:latin typeface="Times New Roman" panose="02020603050405020304" pitchFamily="18" charset="0"/>
                <a:cs typeface="Times New Roman" panose="02020603050405020304" pitchFamily="18" charset="0"/>
              </a:rPr>
              <a:t>–94% of surgical residents have musculoskeletal pain [1]</a:t>
            </a:r>
          </a:p>
          <a:p>
            <a:pPr marL="685800" lvl="1" indent="-50800">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revalence of musculoskeletal symptoms in the neck and shoulders is as high as 87% [2]</a:t>
            </a:r>
          </a:p>
          <a:p>
            <a:pPr marL="685800" lvl="1" indent="-50800">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–Back pain most common</a:t>
            </a:r>
          </a:p>
          <a:p>
            <a:pPr marL="228600" lvl="0" indent="-50800" algn="l" rtl="0">
              <a:lnSpc>
                <a:spcPct val="90000"/>
              </a:lnSpc>
              <a:spcBef>
                <a:spcPts val="0"/>
              </a:spcBef>
              <a:spcAft>
                <a:spcPts val="0"/>
              </a:spcAft>
              <a:buClr>
                <a:schemeClr val="dk1"/>
              </a:buClr>
              <a:buSzPts val="2800"/>
              <a:buNone/>
            </a:pPr>
            <a:endParaRPr dirty="0"/>
          </a:p>
        </p:txBody>
      </p:sp>
      <p:sp>
        <p:nvSpPr>
          <p:cNvPr id="2" name="TextBox 1">
            <a:extLst>
              <a:ext uri="{FF2B5EF4-FFF2-40B4-BE49-F238E27FC236}">
                <a16:creationId xmlns:a16="http://schemas.microsoft.com/office/drawing/2014/main" id="{EE67F81A-D489-4375-ABBA-5D530886CD4D}"/>
              </a:ext>
            </a:extLst>
          </p:cNvPr>
          <p:cNvSpPr txBox="1"/>
          <p:nvPr/>
        </p:nvSpPr>
        <p:spPr>
          <a:xfrm>
            <a:off x="838200" y="6094667"/>
            <a:ext cx="10936924" cy="738664"/>
          </a:xfrm>
          <a:prstGeom prst="rect">
            <a:avLst/>
          </a:prstGeom>
          <a:noFill/>
        </p:spPr>
        <p:txBody>
          <a:bodyPr wrap="square" rtlCol="0">
            <a:spAutoFit/>
          </a:bodyPr>
          <a:lstStyle/>
          <a:p>
            <a:r>
              <a:rPr lang="en-US" altLang="zh-CN" dirty="0">
                <a:latin typeface="Times"/>
                <a:ea typeface="Times"/>
                <a:cs typeface="Times"/>
                <a:sym typeface="Times"/>
              </a:rPr>
              <a:t>1.Khansa I, </a:t>
            </a:r>
            <a:r>
              <a:rPr lang="en-US" altLang="zh-CN" dirty="0" err="1">
                <a:latin typeface="Times"/>
                <a:ea typeface="Times"/>
                <a:cs typeface="Times"/>
                <a:sym typeface="Times"/>
              </a:rPr>
              <a:t>Khansa</a:t>
            </a:r>
            <a:r>
              <a:rPr lang="en-US" altLang="zh-CN" dirty="0">
                <a:latin typeface="Times"/>
                <a:ea typeface="Times"/>
                <a:cs typeface="Times"/>
                <a:sym typeface="Times"/>
              </a:rPr>
              <a:t> L, </a:t>
            </a:r>
            <a:r>
              <a:rPr lang="en-US" altLang="zh-CN" dirty="0" err="1">
                <a:latin typeface="Times"/>
                <a:ea typeface="Times"/>
                <a:cs typeface="Times"/>
                <a:sym typeface="Times"/>
              </a:rPr>
              <a:t>Westvik</a:t>
            </a:r>
            <a:r>
              <a:rPr lang="en-US" altLang="zh-CN" dirty="0">
                <a:latin typeface="Times"/>
                <a:ea typeface="Times"/>
                <a:cs typeface="Times"/>
                <a:sym typeface="Times"/>
              </a:rPr>
              <a:t> TS, Ahmad J, Lista F, Janis JE. Work‐related musculoskeletal injuries in plastic surgeons in the United States, Canada, and Norway. </a:t>
            </a:r>
            <a:r>
              <a:rPr lang="en-US" altLang="zh-CN" dirty="0" err="1">
                <a:latin typeface="Times"/>
                <a:ea typeface="Times"/>
                <a:cs typeface="Times"/>
                <a:sym typeface="Times"/>
              </a:rPr>
              <a:t>Plast</a:t>
            </a:r>
            <a:r>
              <a:rPr lang="en-US" altLang="zh-CN" dirty="0">
                <a:latin typeface="Times"/>
                <a:ea typeface="Times"/>
                <a:cs typeface="Times"/>
                <a:sym typeface="Times"/>
              </a:rPr>
              <a:t> </a:t>
            </a:r>
            <a:r>
              <a:rPr lang="en-US" altLang="zh-CN" dirty="0" err="1">
                <a:latin typeface="Times"/>
                <a:ea typeface="Times"/>
                <a:cs typeface="Times"/>
                <a:sym typeface="Times"/>
              </a:rPr>
              <a:t>Reconstr</a:t>
            </a:r>
            <a:r>
              <a:rPr lang="en-US" altLang="zh-CN" dirty="0">
                <a:latin typeface="Times"/>
                <a:ea typeface="Times"/>
                <a:cs typeface="Times"/>
                <a:sym typeface="Times"/>
              </a:rPr>
              <a:t> Surg. 2018;141(1):165e‐175e.</a:t>
            </a:r>
          </a:p>
          <a:p>
            <a:r>
              <a:rPr lang="en-US" altLang="zh-CN" dirty="0">
                <a:latin typeface="Times"/>
                <a:ea typeface="Times"/>
                <a:cs typeface="Times"/>
                <a:sym typeface="Times"/>
              </a:rPr>
              <a:t>2.Capone AC, Parikh PM, </a:t>
            </a:r>
            <a:r>
              <a:rPr lang="en-US" altLang="zh-CN" dirty="0" err="1">
                <a:latin typeface="Times"/>
                <a:ea typeface="Times"/>
                <a:cs typeface="Times"/>
                <a:sym typeface="Times"/>
              </a:rPr>
              <a:t>Gatti</a:t>
            </a:r>
            <a:r>
              <a:rPr lang="en-US" altLang="zh-CN" dirty="0">
                <a:latin typeface="Times"/>
                <a:ea typeface="Times"/>
                <a:cs typeface="Times"/>
                <a:sym typeface="Times"/>
              </a:rPr>
              <a:t> ME, Davidson BJ, Davison SP. Occupational injury in plastic surgeons. </a:t>
            </a:r>
            <a:r>
              <a:rPr lang="en-US" altLang="zh-CN" dirty="0" err="1">
                <a:latin typeface="Times"/>
                <a:ea typeface="Times"/>
                <a:cs typeface="Times"/>
                <a:sym typeface="Times"/>
              </a:rPr>
              <a:t>Plast</a:t>
            </a:r>
            <a:r>
              <a:rPr lang="en-US" altLang="zh-CN" dirty="0">
                <a:latin typeface="Times"/>
                <a:ea typeface="Times"/>
                <a:cs typeface="Times"/>
                <a:sym typeface="Times"/>
              </a:rPr>
              <a:t> </a:t>
            </a:r>
            <a:r>
              <a:rPr lang="en-US" altLang="zh-CN" dirty="0" err="1">
                <a:latin typeface="Times"/>
                <a:ea typeface="Times"/>
                <a:cs typeface="Times"/>
                <a:sym typeface="Times"/>
              </a:rPr>
              <a:t>Reconstr</a:t>
            </a:r>
            <a:r>
              <a:rPr lang="en-US" altLang="zh-CN" dirty="0">
                <a:latin typeface="Times"/>
                <a:ea typeface="Times"/>
                <a:cs typeface="Times"/>
                <a:sym typeface="Times"/>
              </a:rPr>
              <a:t> Surg. 2010;125(5):1555‐1561.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Goals</a:t>
            </a:r>
            <a:endParaRPr>
              <a:latin typeface="Times New Roman"/>
              <a:ea typeface="Times New Roman"/>
              <a:cs typeface="Times New Roman"/>
              <a:sym typeface="Times New Roman"/>
            </a:endParaRPr>
          </a:p>
        </p:txBody>
      </p:sp>
      <p:sp>
        <p:nvSpPr>
          <p:cNvPr id="115" name="Google Shape;115;p4"/>
          <p:cNvSpPr txBox="1">
            <a:spLocks noGrp="1"/>
          </p:cNvSpPr>
          <p:nvPr>
            <p:ph type="body" idx="1"/>
          </p:nvPr>
        </p:nvSpPr>
        <p:spPr>
          <a:xfrm>
            <a:off x="972225" y="2411350"/>
            <a:ext cx="10768200" cy="2513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4400" dirty="0">
                <a:latin typeface="Times New Roman"/>
                <a:ea typeface="Times New Roman"/>
                <a:cs typeface="Times New Roman"/>
                <a:sym typeface="Times New Roman"/>
              </a:rPr>
              <a:t>Evaluation of Various Sensing Modalities for Accurate Measurement of Neck Flexion Angle during Thyroid and Ear Surgery using IMUs.</a:t>
            </a:r>
            <a:endParaRPr sz="4400" dirty="0">
              <a:latin typeface="Times New Roman"/>
              <a:ea typeface="Times New Roman"/>
              <a:cs typeface="Times New Roman"/>
              <a:sym typeface="Times New Roman"/>
            </a:endParaRPr>
          </a:p>
          <a:p>
            <a:pPr marL="0" lvl="0" indent="0" algn="l" rtl="0">
              <a:spcBef>
                <a:spcPts val="0"/>
              </a:spcBef>
              <a:spcAft>
                <a:spcPts val="0"/>
              </a:spcAft>
              <a:buNone/>
            </a:pPr>
            <a:endParaRPr sz="4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C801-6204-4242-ACFC-FEBA288D08A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Technical Approach</a:t>
            </a:r>
            <a:endParaRPr lang="zh-CN" altLang="en-US" dirty="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8E50034B-512B-44C6-8300-550BCBB16D7B}"/>
              </a:ext>
            </a:extLst>
          </p:cNvPr>
          <p:cNvGrpSpPr/>
          <p:nvPr/>
        </p:nvGrpSpPr>
        <p:grpSpPr>
          <a:xfrm>
            <a:off x="844875" y="2907738"/>
            <a:ext cx="1821332" cy="1570686"/>
            <a:chOff x="1139617" y="3370489"/>
            <a:chExt cx="1821332" cy="1570686"/>
          </a:xfrm>
        </p:grpSpPr>
        <p:grpSp>
          <p:nvGrpSpPr>
            <p:cNvPr id="18" name="Group 17">
              <a:extLst>
                <a:ext uri="{FF2B5EF4-FFF2-40B4-BE49-F238E27FC236}">
                  <a16:creationId xmlns:a16="http://schemas.microsoft.com/office/drawing/2014/main" id="{5B695CE4-E6E5-482A-B0D0-AB398C922FB4}"/>
                </a:ext>
              </a:extLst>
            </p:cNvPr>
            <p:cNvGrpSpPr/>
            <p:nvPr/>
          </p:nvGrpSpPr>
          <p:grpSpPr>
            <a:xfrm>
              <a:off x="1578782" y="3370489"/>
              <a:ext cx="914400" cy="914400"/>
              <a:chOff x="1505119" y="3053118"/>
              <a:chExt cx="914400" cy="914400"/>
            </a:xfrm>
          </p:grpSpPr>
          <p:pic>
            <p:nvPicPr>
              <p:cNvPr id="5" name="Graphic 4" descr="Monitor">
                <a:extLst>
                  <a:ext uri="{FF2B5EF4-FFF2-40B4-BE49-F238E27FC236}">
                    <a16:creationId xmlns:a16="http://schemas.microsoft.com/office/drawing/2014/main" id="{D6D9865E-8BEC-43B6-AD78-263EB9FE0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5119" y="3053118"/>
                <a:ext cx="914400" cy="914400"/>
              </a:xfrm>
              <a:prstGeom prst="rect">
                <a:avLst/>
              </a:prstGeom>
            </p:spPr>
          </p:pic>
          <p:pic>
            <p:nvPicPr>
              <p:cNvPr id="15" name="Graphic 14" descr="Stream">
                <a:extLst>
                  <a:ext uri="{FF2B5EF4-FFF2-40B4-BE49-F238E27FC236}">
                    <a16:creationId xmlns:a16="http://schemas.microsoft.com/office/drawing/2014/main" id="{F5DC8611-CEDD-458F-B85F-CD1AF76CB2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76063" y="3169746"/>
                <a:ext cx="580057" cy="580057"/>
              </a:xfrm>
              <a:prstGeom prst="rect">
                <a:avLst/>
              </a:prstGeom>
            </p:spPr>
          </p:pic>
        </p:grpSp>
        <p:sp>
          <p:nvSpPr>
            <p:cNvPr id="21" name="TextBox 20">
              <a:extLst>
                <a:ext uri="{FF2B5EF4-FFF2-40B4-BE49-F238E27FC236}">
                  <a16:creationId xmlns:a16="http://schemas.microsoft.com/office/drawing/2014/main" id="{819B902F-9598-4B45-BD48-223DCA92C14C}"/>
                </a:ext>
              </a:extLst>
            </p:cNvPr>
            <p:cNvSpPr txBox="1"/>
            <p:nvPr/>
          </p:nvSpPr>
          <p:spPr>
            <a:xfrm>
              <a:off x="1139617" y="4233289"/>
              <a:ext cx="1821332"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Setup Software </a:t>
              </a:r>
            </a:p>
            <a:p>
              <a:pPr algn="ctr"/>
              <a:r>
                <a:rPr lang="en-US" altLang="zh-CN" sz="2000" dirty="0">
                  <a:latin typeface="Times New Roman" panose="02020603050405020304" pitchFamily="18" charset="0"/>
                  <a:cs typeface="Times New Roman" panose="02020603050405020304" pitchFamily="18" charset="0"/>
                </a:rPr>
                <a:t>Environment</a:t>
              </a:r>
              <a:endParaRPr lang="zh-CN" altLang="en-US" sz="20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DC59E92-D55F-4E83-9311-7E47F7E8CB19}"/>
              </a:ext>
            </a:extLst>
          </p:cNvPr>
          <p:cNvGrpSpPr/>
          <p:nvPr/>
        </p:nvGrpSpPr>
        <p:grpSpPr>
          <a:xfrm>
            <a:off x="2681460" y="1405559"/>
            <a:ext cx="1962397" cy="1627699"/>
            <a:chOff x="2776143" y="2541063"/>
            <a:chExt cx="1962397" cy="1627699"/>
          </a:xfrm>
        </p:grpSpPr>
        <p:pic>
          <p:nvPicPr>
            <p:cNvPr id="9" name="Graphic 8" descr="Ruler">
              <a:extLst>
                <a:ext uri="{FF2B5EF4-FFF2-40B4-BE49-F238E27FC236}">
                  <a16:creationId xmlns:a16="http://schemas.microsoft.com/office/drawing/2014/main" id="{E2B3480E-97EC-4685-AC77-E2E4399CB5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0590" y="2541063"/>
              <a:ext cx="914400" cy="914400"/>
            </a:xfrm>
            <a:prstGeom prst="rect">
              <a:avLst/>
            </a:prstGeom>
          </p:spPr>
        </p:pic>
        <p:sp>
          <p:nvSpPr>
            <p:cNvPr id="22" name="TextBox 21">
              <a:extLst>
                <a:ext uri="{FF2B5EF4-FFF2-40B4-BE49-F238E27FC236}">
                  <a16:creationId xmlns:a16="http://schemas.microsoft.com/office/drawing/2014/main" id="{40C520A6-B5BE-435F-AA90-C18FA01B260B}"/>
                </a:ext>
              </a:extLst>
            </p:cNvPr>
            <p:cNvSpPr txBox="1"/>
            <p:nvPr/>
          </p:nvSpPr>
          <p:spPr>
            <a:xfrm>
              <a:off x="2776143" y="3460876"/>
              <a:ext cx="196239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Calibrate IMUs </a:t>
              </a:r>
            </a:p>
            <a:p>
              <a:pPr algn="ctr"/>
              <a:r>
                <a:rPr lang="en-US" altLang="zh-CN" sz="2000" dirty="0">
                  <a:latin typeface="Times New Roman" panose="02020603050405020304" pitchFamily="18" charset="0"/>
                  <a:cs typeface="Times New Roman" panose="02020603050405020304" pitchFamily="18" charset="0"/>
                </a:rPr>
                <a:t>with EM trackers</a:t>
              </a:r>
              <a:endParaRPr lang="zh-CN" altLang="en-US" sz="20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5C9A41ED-4BD1-45B6-9AEC-83A3B8911E89}"/>
              </a:ext>
            </a:extLst>
          </p:cNvPr>
          <p:cNvGrpSpPr/>
          <p:nvPr/>
        </p:nvGrpSpPr>
        <p:grpSpPr>
          <a:xfrm>
            <a:off x="2724387" y="3043942"/>
            <a:ext cx="1877438" cy="1622286"/>
            <a:chOff x="2820665" y="3698804"/>
            <a:chExt cx="1877438" cy="1622286"/>
          </a:xfrm>
        </p:grpSpPr>
        <p:pic>
          <p:nvPicPr>
            <p:cNvPr id="17" name="Graphic 16" descr="Atom">
              <a:extLst>
                <a:ext uri="{FF2B5EF4-FFF2-40B4-BE49-F238E27FC236}">
                  <a16:creationId xmlns:a16="http://schemas.microsoft.com/office/drawing/2014/main" id="{9E0E882C-E34C-4CC4-ABDF-74C1871CA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02185" y="3698804"/>
              <a:ext cx="914400" cy="914400"/>
            </a:xfrm>
            <a:prstGeom prst="rect">
              <a:avLst/>
            </a:prstGeom>
          </p:spPr>
        </p:pic>
        <p:sp>
          <p:nvSpPr>
            <p:cNvPr id="23" name="TextBox 22">
              <a:extLst>
                <a:ext uri="{FF2B5EF4-FFF2-40B4-BE49-F238E27FC236}">
                  <a16:creationId xmlns:a16="http://schemas.microsoft.com/office/drawing/2014/main" id="{5655AADA-92B8-4C22-9448-0C5E94F4BE7E}"/>
                </a:ext>
              </a:extLst>
            </p:cNvPr>
            <p:cNvSpPr txBox="1"/>
            <p:nvPr/>
          </p:nvSpPr>
          <p:spPr>
            <a:xfrm>
              <a:off x="2820665" y="4613204"/>
              <a:ext cx="1877438"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Derive Physical </a:t>
              </a:r>
            </a:p>
            <a:p>
              <a:pPr algn="ctr"/>
              <a:r>
                <a:rPr lang="en-US" altLang="zh-CN" sz="2000" dirty="0">
                  <a:latin typeface="Times New Roman" panose="02020603050405020304" pitchFamily="18" charset="0"/>
                  <a:cs typeface="Times New Roman" panose="02020603050405020304" pitchFamily="18" charset="0"/>
                </a:rPr>
                <a:t>Models</a:t>
              </a:r>
              <a:endParaRPr lang="zh-CN" altLang="en-US" sz="2000" dirty="0">
                <a:latin typeface="Times New Roman" panose="02020603050405020304" pitchFamily="18" charset="0"/>
                <a:cs typeface="Times New Roman" panose="02020603050405020304" pitchFamily="18" charset="0"/>
              </a:endParaRPr>
            </a:p>
          </p:txBody>
        </p:sp>
      </p:grpSp>
      <p:cxnSp>
        <p:nvCxnSpPr>
          <p:cNvPr id="36" name="Straight Arrow Connector 35">
            <a:extLst>
              <a:ext uri="{FF2B5EF4-FFF2-40B4-BE49-F238E27FC236}">
                <a16:creationId xmlns:a16="http://schemas.microsoft.com/office/drawing/2014/main" id="{11DA92CE-D27A-4F80-BE8E-EFC331FDD143}"/>
              </a:ext>
            </a:extLst>
          </p:cNvPr>
          <p:cNvCxnSpPr>
            <a:stCxn id="5" idx="3"/>
            <a:endCxn id="22" idx="1"/>
          </p:cNvCxnSpPr>
          <p:nvPr/>
        </p:nvCxnSpPr>
        <p:spPr>
          <a:xfrm flipV="1">
            <a:off x="2198440" y="2679315"/>
            <a:ext cx="483020" cy="6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605576-625D-48ED-8370-12B322CCB6CB}"/>
              </a:ext>
            </a:extLst>
          </p:cNvPr>
          <p:cNvCxnSpPr>
            <a:stCxn id="5" idx="3"/>
            <a:endCxn id="23" idx="1"/>
          </p:cNvCxnSpPr>
          <p:nvPr/>
        </p:nvCxnSpPr>
        <p:spPr>
          <a:xfrm>
            <a:off x="2198440" y="3364938"/>
            <a:ext cx="525947" cy="9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21519DF-6D0A-403B-A485-570753B9C2A2}"/>
              </a:ext>
            </a:extLst>
          </p:cNvPr>
          <p:cNvSpPr txBox="1"/>
          <p:nvPr/>
        </p:nvSpPr>
        <p:spPr>
          <a:xfrm>
            <a:off x="4773024" y="1474281"/>
            <a:ext cx="5620449" cy="4893647"/>
          </a:xfrm>
          <a:prstGeom prst="rect">
            <a:avLst/>
          </a:prstGeom>
          <a:noFill/>
        </p:spPr>
        <p:txBody>
          <a:bodyPr wrap="none" rtlCol="0">
            <a:spAutoFit/>
          </a:bodyPr>
          <a:lstStyle/>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IMU:  Inertial measurement unit </a:t>
            </a:r>
          </a:p>
          <a:p>
            <a:r>
              <a:rPr lang="en-US" altLang="zh-CN" sz="2400" dirty="0">
                <a:latin typeface="Times New Roman" panose="02020603050405020304" pitchFamily="18" charset="0"/>
                <a:cs typeface="Times New Roman" panose="02020603050405020304" pitchFamily="18" charset="0"/>
              </a:rPr>
              <a:t>	3-axis gyroscope</a:t>
            </a:r>
          </a:p>
          <a:p>
            <a:r>
              <a:rPr lang="en-US" altLang="zh-CN" sz="2400" dirty="0">
                <a:latin typeface="Times New Roman" panose="02020603050405020304" pitchFamily="18" charset="0"/>
                <a:cs typeface="Times New Roman" panose="02020603050405020304" pitchFamily="18" charset="0"/>
              </a:rPr>
              <a:t>	3-axis accelerometer</a:t>
            </a:r>
          </a:p>
          <a:p>
            <a:r>
              <a:rPr lang="en-US" altLang="zh-CN" sz="2400" dirty="0">
                <a:latin typeface="Times New Roman" panose="02020603050405020304" pitchFamily="18" charset="0"/>
                <a:cs typeface="Times New Roman" panose="02020603050405020304" pitchFamily="18" charset="0"/>
              </a:rPr>
              <a:t>	3-axis magnetometer</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EM tracker:  Electromagnetic tracker</a:t>
            </a:r>
          </a:p>
          <a:p>
            <a:r>
              <a:rPr lang="en-US" altLang="zh-CN" sz="2400" dirty="0">
                <a:latin typeface="Times New Roman" panose="02020603050405020304" pitchFamily="18" charset="0"/>
                <a:cs typeface="Times New Roman" panose="02020603050405020304" pitchFamily="18" charset="0"/>
              </a:rPr>
              <a:t>	-- External ground truth system</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sz="2400" dirty="0">
                <a:latin typeface="Times New Roman" panose="02020603050405020304" pitchFamily="18" charset="0"/>
                <a:cs typeface="Times New Roman" panose="02020603050405020304" pitchFamily="18" charset="0"/>
              </a:rPr>
              <a:t>Calibrate every IMU by the ground truth;</a:t>
            </a:r>
          </a:p>
          <a:p>
            <a:pPr marL="342900" indent="-342900">
              <a:buFont typeface="+mj-lt"/>
              <a:buAutoNum type="arabicPeriod"/>
            </a:pPr>
            <a:r>
              <a:rPr lang="en-US" altLang="zh-CN" sz="2400" dirty="0">
                <a:latin typeface="Times New Roman" panose="02020603050405020304" pitchFamily="18" charset="0"/>
                <a:cs typeface="Times New Roman" panose="02020603050405020304" pitchFamily="18" charset="0"/>
              </a:rPr>
              <a:t>Derive pitch angle from 6 sensors data;</a:t>
            </a:r>
          </a:p>
          <a:p>
            <a:pPr marL="342900" indent="-342900">
              <a:buFont typeface="+mj-lt"/>
              <a:buAutoNum type="arabicPeriod"/>
            </a:pPr>
            <a:r>
              <a:rPr lang="en-US" altLang="zh-CN" sz="2400" dirty="0">
                <a:latin typeface="Times New Roman" panose="02020603050405020304" pitchFamily="18" charset="0"/>
                <a:cs typeface="Times New Roman" panose="02020603050405020304" pitchFamily="18" charset="0"/>
              </a:rPr>
              <a:t>Validate the pitch angle.</a:t>
            </a:r>
            <a:endParaRPr lang="zh-CN" altLang="en-US" sz="2400" dirty="0">
              <a:latin typeface="Times New Roman" panose="02020603050405020304" pitchFamily="18" charset="0"/>
              <a:cs typeface="Times New Roman" panose="02020603050405020304" pitchFamily="18" charset="0"/>
            </a:endParaRPr>
          </a:p>
        </p:txBody>
      </p:sp>
      <p:sp>
        <p:nvSpPr>
          <p:cNvPr id="192" name="TextBox 191">
            <a:extLst>
              <a:ext uri="{FF2B5EF4-FFF2-40B4-BE49-F238E27FC236}">
                <a16:creationId xmlns:a16="http://schemas.microsoft.com/office/drawing/2014/main" id="{93067FC2-FDBC-4C93-B2B7-B4FEE549A6A2}"/>
              </a:ext>
            </a:extLst>
          </p:cNvPr>
          <p:cNvSpPr txBox="1"/>
          <p:nvPr/>
        </p:nvSpPr>
        <p:spPr>
          <a:xfrm>
            <a:off x="972704" y="6507494"/>
            <a:ext cx="7223452"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Right Lower Figure Edit from: https://stanford.edu/class/ee267/lectures/lecture10.pdf</a:t>
            </a:r>
            <a:endParaRPr lang="zh-CN" altLang="en-US" sz="1600" dirty="0">
              <a:latin typeface="Times New Roman" panose="02020603050405020304" pitchFamily="18" charset="0"/>
              <a:cs typeface="Times New Roman" panose="02020603050405020304" pitchFamily="18" charset="0"/>
            </a:endParaRPr>
          </a:p>
        </p:txBody>
      </p:sp>
      <p:grpSp>
        <p:nvGrpSpPr>
          <p:cNvPr id="205" name="Group 204">
            <a:extLst>
              <a:ext uri="{FF2B5EF4-FFF2-40B4-BE49-F238E27FC236}">
                <a16:creationId xmlns:a16="http://schemas.microsoft.com/office/drawing/2014/main" id="{285CCD1F-3A42-4F54-9754-42BE1F59D888}"/>
              </a:ext>
            </a:extLst>
          </p:cNvPr>
          <p:cNvGrpSpPr/>
          <p:nvPr/>
        </p:nvGrpSpPr>
        <p:grpSpPr>
          <a:xfrm flipH="1">
            <a:off x="9558667" y="3029232"/>
            <a:ext cx="2555454" cy="3632065"/>
            <a:chOff x="8499841" y="3027505"/>
            <a:chExt cx="2569047" cy="3632065"/>
          </a:xfrm>
        </p:grpSpPr>
        <p:grpSp>
          <p:nvGrpSpPr>
            <p:cNvPr id="204" name="Group 203">
              <a:extLst>
                <a:ext uri="{FF2B5EF4-FFF2-40B4-BE49-F238E27FC236}">
                  <a16:creationId xmlns:a16="http://schemas.microsoft.com/office/drawing/2014/main" id="{27F6B7EC-803D-4E0E-A24D-0A843C0CB355}"/>
                </a:ext>
              </a:extLst>
            </p:cNvPr>
            <p:cNvGrpSpPr/>
            <p:nvPr/>
          </p:nvGrpSpPr>
          <p:grpSpPr>
            <a:xfrm>
              <a:off x="8499841" y="3027505"/>
              <a:ext cx="2569047" cy="3632065"/>
              <a:chOff x="8499841" y="3027505"/>
              <a:chExt cx="2569047" cy="3632065"/>
            </a:xfrm>
          </p:grpSpPr>
          <p:grpSp>
            <p:nvGrpSpPr>
              <p:cNvPr id="191" name="Group 190">
                <a:extLst>
                  <a:ext uri="{FF2B5EF4-FFF2-40B4-BE49-F238E27FC236}">
                    <a16:creationId xmlns:a16="http://schemas.microsoft.com/office/drawing/2014/main" id="{27563299-B76A-4994-A7CA-EFFD65D04A94}"/>
                  </a:ext>
                </a:extLst>
              </p:cNvPr>
              <p:cNvGrpSpPr/>
              <p:nvPr/>
            </p:nvGrpSpPr>
            <p:grpSpPr>
              <a:xfrm>
                <a:off x="8499841" y="3027505"/>
                <a:ext cx="2569047" cy="3010336"/>
                <a:chOff x="7433987" y="1461251"/>
                <a:chExt cx="3402463" cy="4142344"/>
              </a:xfrm>
            </p:grpSpPr>
            <p:grpSp>
              <p:nvGrpSpPr>
                <p:cNvPr id="190" name="Group 189">
                  <a:extLst>
                    <a:ext uri="{FF2B5EF4-FFF2-40B4-BE49-F238E27FC236}">
                      <a16:creationId xmlns:a16="http://schemas.microsoft.com/office/drawing/2014/main" id="{16B54C1C-11FA-4D9E-B26C-105079C6BB80}"/>
                    </a:ext>
                  </a:extLst>
                </p:cNvPr>
                <p:cNvGrpSpPr/>
                <p:nvPr/>
              </p:nvGrpSpPr>
              <p:grpSpPr>
                <a:xfrm>
                  <a:off x="7433987" y="1461251"/>
                  <a:ext cx="3402463" cy="4142344"/>
                  <a:chOff x="5719046" y="1311787"/>
                  <a:chExt cx="3402463" cy="4142344"/>
                </a:xfrm>
              </p:grpSpPr>
              <p:pic>
                <p:nvPicPr>
                  <p:cNvPr id="186" name="Picture 185" descr="A picture containing object, clock&#10;&#10;Description automatically generated">
                    <a:extLst>
                      <a:ext uri="{FF2B5EF4-FFF2-40B4-BE49-F238E27FC236}">
                        <a16:creationId xmlns:a16="http://schemas.microsoft.com/office/drawing/2014/main" id="{B048B465-E1E8-44DC-BB1D-63345D583324}"/>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47011" y1="38702" x2="52746" y2="51603"/>
                                <a14:foregroundMark x1="52746" y1="51603" x2="47334" y2="38782"/>
                                <a14:foregroundMark x1="47334" y1="38782" x2="47173" y2="38702"/>
                                <a14:foregroundMark x1="63813" y1="43510" x2="61470" y2="43510"/>
                                <a14:foregroundMark x1="62763" y1="45272" x2="63166" y2="46474"/>
                                <a14:foregroundMark x1="23183" y1="49599" x2="23183" y2="49599"/>
                                <a14:foregroundMark x1="23021" y1="86138" x2="23021" y2="86138"/>
                                <a14:backgroundMark x1="10258" y1="57292" x2="10258" y2="57292"/>
                                <a14:backgroundMark x1="12601" y1="58173" x2="12601" y2="58173"/>
                                <a14:backgroundMark x1="11551" y1="57933" x2="11551" y2="57933"/>
                                <a14:backgroundMark x1="21567" y1="70833" x2="21567" y2="70833"/>
                                <a14:backgroundMark x1="22213" y1="70593" x2="22213" y2="70593"/>
                                <a14:backgroundMark x1="22213" y1="70593" x2="22213" y2="70593"/>
                                <a14:backgroundMark x1="22213" y1="41667" x2="22213" y2="45833"/>
                                <a14:backgroundMark x1="22456" y1="39984" x2="23102" y2="43510"/>
                                <a14:backgroundMark x1="22544" y1="49599" x2="21809" y2="78686"/>
                                <a14:backgroundMark x1="22698" y1="43510" x2="22544" y2="49599"/>
                                <a14:backgroundMark x1="22859" y1="60897" x2="21567" y2="70433"/>
                                <a14:backgroundMark x1="23910" y1="66827" x2="18174" y2="74199"/>
                                <a14:backgroundMark x1="23748" y1="69551" x2="18417" y2="76362"/>
                                <a14:backgroundMark x1="24152" y1="71875" x2="17367" y2="79487"/>
                                <a14:backgroundMark x1="34006" y1="85256" x2="26898" y2="97676"/>
                                <a14:backgroundMark x1="26898" y1="97676" x2="26898" y2="97676"/>
                                <a14:backgroundMark x1="80695" y1="79968" x2="99031" y2="92628"/>
                                <a14:backgroundMark x1="77868" y1="91186" x2="87480" y2="98958"/>
                                <a14:backgroundMark x1="20517" y1="87740" x2="23344" y2="87740"/>
                                <a14:backgroundMark x1="21567" y1="75240" x2="22375" y2="74199"/>
                                <a14:backgroundMark x1="23344" y1="58013" x2="22617" y2="57372"/>
                                <a14:backgroundMark x1="23021" y1="56571" x2="22779" y2="57772"/>
                                <a14:backgroundMark x1="22698" y1="55689" x2="22698" y2="56410"/>
                                <a14:backgroundMark x1="22859" y1="56330" x2="22375" y2="55529"/>
                                <a14:backgroundMark x1="23344" y1="57532" x2="22698" y2="55849"/>
                                <a14:backgroundMark x1="22536" y1="49119" x2="22698" y2="47356"/>
                                <a14:backgroundMark x1="22859" y1="48958" x2="23263" y2="47676"/>
                                <a14:backgroundMark x1="36511" y1="70192" x2="36511" y2="70192"/>
                                <a14:backgroundMark x1="67044" y1="49920" x2="67044" y2="49920"/>
                                <a14:backgroundMark x1="21567" y1="86779" x2="23748" y2="87740"/>
                              </a14:backgroundRemoval>
                            </a14:imgEffect>
                          </a14:imgLayer>
                        </a14:imgProps>
                      </a:ext>
                      <a:ext uri="{28A0092B-C50C-407E-A947-70E740481C1C}">
                        <a14:useLocalDpi xmlns:a14="http://schemas.microsoft.com/office/drawing/2010/main" val="0"/>
                      </a:ext>
                    </a:extLst>
                  </a:blip>
                  <a:stretch>
                    <a:fillRect/>
                  </a:stretch>
                </p:blipFill>
                <p:spPr>
                  <a:xfrm rot="611121">
                    <a:off x="5719046" y="1311787"/>
                    <a:ext cx="3402463" cy="3429947"/>
                  </a:xfrm>
                  <a:prstGeom prst="rect">
                    <a:avLst/>
                  </a:prstGeom>
                </p:spPr>
              </p:pic>
              <p:pic>
                <p:nvPicPr>
                  <p:cNvPr id="188" name="Picture 187">
                    <a:extLst>
                      <a:ext uri="{FF2B5EF4-FFF2-40B4-BE49-F238E27FC236}">
                        <a16:creationId xmlns:a16="http://schemas.microsoft.com/office/drawing/2014/main" id="{06F7B275-B1D1-4B56-A7E7-959C7539F811}"/>
                      </a:ext>
                    </a:extLst>
                  </p:cNvPr>
                  <p:cNvPicPr>
                    <a:picLocks noChangeAspect="1"/>
                  </p:cNvPicPr>
                  <p:nvPr/>
                </p:nvPicPr>
                <p:blipFill>
                  <a:blip r:embed="rId13"/>
                  <a:stretch>
                    <a:fillRect/>
                  </a:stretch>
                </p:blipFill>
                <p:spPr>
                  <a:xfrm>
                    <a:off x="6112329" y="3951831"/>
                    <a:ext cx="584104" cy="1502300"/>
                  </a:xfrm>
                  <a:prstGeom prst="rect">
                    <a:avLst/>
                  </a:prstGeom>
                </p:spPr>
              </p:pic>
              <p:grpSp>
                <p:nvGrpSpPr>
                  <p:cNvPr id="176" name="Group 175">
                    <a:extLst>
                      <a:ext uri="{FF2B5EF4-FFF2-40B4-BE49-F238E27FC236}">
                        <a16:creationId xmlns:a16="http://schemas.microsoft.com/office/drawing/2014/main" id="{70286F0F-05B4-4195-BB99-994D2A398ACA}"/>
                      </a:ext>
                    </a:extLst>
                  </p:cNvPr>
                  <p:cNvGrpSpPr/>
                  <p:nvPr/>
                </p:nvGrpSpPr>
                <p:grpSpPr>
                  <a:xfrm rot="2204425">
                    <a:off x="7544297" y="2372779"/>
                    <a:ext cx="963124" cy="932024"/>
                    <a:chOff x="7133771" y="3055257"/>
                    <a:chExt cx="1763486" cy="1625600"/>
                  </a:xfrm>
                </p:grpSpPr>
                <p:cxnSp>
                  <p:nvCxnSpPr>
                    <p:cNvPr id="162" name="Straight Arrow Connector 161">
                      <a:extLst>
                        <a:ext uri="{FF2B5EF4-FFF2-40B4-BE49-F238E27FC236}">
                          <a16:creationId xmlns:a16="http://schemas.microsoft.com/office/drawing/2014/main" id="{8B707F2B-1F91-46F3-BA92-B27EB038ABF4}"/>
                        </a:ext>
                      </a:extLst>
                    </p:cNvPr>
                    <p:cNvCxnSpPr>
                      <a:cxnSpLocks/>
                    </p:cNvCxnSpPr>
                    <p:nvPr/>
                  </p:nvCxnSpPr>
                  <p:spPr>
                    <a:xfrm>
                      <a:off x="7852229" y="4151086"/>
                      <a:ext cx="1045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DDC1EC64-FCFC-4107-8015-CE0A8F618BD8}"/>
                        </a:ext>
                      </a:extLst>
                    </p:cNvPr>
                    <p:cNvCxnSpPr>
                      <a:cxnSpLocks/>
                    </p:cNvCxnSpPr>
                    <p:nvPr/>
                  </p:nvCxnSpPr>
                  <p:spPr>
                    <a:xfrm flipH="1">
                      <a:off x="7133771" y="4151086"/>
                      <a:ext cx="718458" cy="52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98B54D45-2C8F-4278-894C-289EF518F8FF}"/>
                        </a:ext>
                      </a:extLst>
                    </p:cNvPr>
                    <p:cNvCxnSpPr>
                      <a:cxnSpLocks/>
                    </p:cNvCxnSpPr>
                    <p:nvPr/>
                  </p:nvCxnSpPr>
                  <p:spPr>
                    <a:xfrm flipV="1">
                      <a:off x="7852229" y="3055257"/>
                      <a:ext cx="0" cy="109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81CE1F3D-6024-4B10-B975-00599BF6903A}"/>
                      </a:ext>
                    </a:extLst>
                  </p:cNvPr>
                  <p:cNvGrpSpPr/>
                  <p:nvPr/>
                </p:nvGrpSpPr>
                <p:grpSpPr>
                  <a:xfrm>
                    <a:off x="6404381" y="3951831"/>
                    <a:ext cx="807820" cy="777038"/>
                    <a:chOff x="7133771" y="3055257"/>
                    <a:chExt cx="1763486" cy="1625600"/>
                  </a:xfrm>
                </p:grpSpPr>
                <p:cxnSp>
                  <p:nvCxnSpPr>
                    <p:cNvPr id="178" name="Straight Arrow Connector 177">
                      <a:extLst>
                        <a:ext uri="{FF2B5EF4-FFF2-40B4-BE49-F238E27FC236}">
                          <a16:creationId xmlns:a16="http://schemas.microsoft.com/office/drawing/2014/main" id="{52512834-E453-40A4-86BB-6285F8307384}"/>
                        </a:ext>
                      </a:extLst>
                    </p:cNvPr>
                    <p:cNvCxnSpPr>
                      <a:cxnSpLocks/>
                    </p:cNvCxnSpPr>
                    <p:nvPr/>
                  </p:nvCxnSpPr>
                  <p:spPr>
                    <a:xfrm>
                      <a:off x="7852229" y="4151086"/>
                      <a:ext cx="1045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F677EBEA-3ED6-4509-8F5E-CC143064BE25}"/>
                        </a:ext>
                      </a:extLst>
                    </p:cNvPr>
                    <p:cNvCxnSpPr>
                      <a:cxnSpLocks/>
                    </p:cNvCxnSpPr>
                    <p:nvPr/>
                  </p:nvCxnSpPr>
                  <p:spPr>
                    <a:xfrm flipH="1">
                      <a:off x="7133771" y="4151086"/>
                      <a:ext cx="718458" cy="52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5ABACD6-7C98-4A59-9D4A-6893F24CF25B}"/>
                        </a:ext>
                      </a:extLst>
                    </p:cNvPr>
                    <p:cNvCxnSpPr>
                      <a:cxnSpLocks/>
                    </p:cNvCxnSpPr>
                    <p:nvPr/>
                  </p:nvCxnSpPr>
                  <p:spPr>
                    <a:xfrm flipV="1">
                      <a:off x="7852229" y="3055257"/>
                      <a:ext cx="0" cy="109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187" name="Picture 186">
                  <a:extLst>
                    <a:ext uri="{FF2B5EF4-FFF2-40B4-BE49-F238E27FC236}">
                      <a16:creationId xmlns:a16="http://schemas.microsoft.com/office/drawing/2014/main" id="{88477DAA-46A5-4E86-84BD-345BB3FA750B}"/>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Lst>
                </a:blip>
                <a:stretch>
                  <a:fillRect/>
                </a:stretch>
              </p:blipFill>
              <p:spPr>
                <a:xfrm>
                  <a:off x="8306609" y="4363199"/>
                  <a:ext cx="450425" cy="439571"/>
                </a:xfrm>
                <a:prstGeom prst="rect">
                  <a:avLst/>
                </a:prstGeom>
              </p:spPr>
            </p:pic>
          </p:grpSp>
          <p:grpSp>
            <p:nvGrpSpPr>
              <p:cNvPr id="202" name="Group 201">
                <a:extLst>
                  <a:ext uri="{FF2B5EF4-FFF2-40B4-BE49-F238E27FC236}">
                    <a16:creationId xmlns:a16="http://schemas.microsoft.com/office/drawing/2014/main" id="{B99B098D-4606-441C-AC48-B9CD9A59708D}"/>
                  </a:ext>
                </a:extLst>
              </p:cNvPr>
              <p:cNvGrpSpPr/>
              <p:nvPr/>
            </p:nvGrpSpPr>
            <p:grpSpPr>
              <a:xfrm>
                <a:off x="9227407" y="3932709"/>
                <a:ext cx="1266671" cy="2726861"/>
                <a:chOff x="5969287" y="3797578"/>
                <a:chExt cx="1266671" cy="2726861"/>
              </a:xfrm>
            </p:grpSpPr>
            <p:cxnSp>
              <p:nvCxnSpPr>
                <p:cNvPr id="198" name="Straight Arrow Connector 197">
                  <a:extLst>
                    <a:ext uri="{FF2B5EF4-FFF2-40B4-BE49-F238E27FC236}">
                      <a16:creationId xmlns:a16="http://schemas.microsoft.com/office/drawing/2014/main" id="{A7FE6FF4-90C1-46C7-B42D-AB558C2ADC8B}"/>
                    </a:ext>
                  </a:extLst>
                </p:cNvPr>
                <p:cNvCxnSpPr/>
                <p:nvPr/>
              </p:nvCxnSpPr>
              <p:spPr>
                <a:xfrm flipV="1">
                  <a:off x="6360417" y="3797578"/>
                  <a:ext cx="875541" cy="116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Straight Arrow Connector 198">
                  <a:extLst>
                    <a:ext uri="{FF2B5EF4-FFF2-40B4-BE49-F238E27FC236}">
                      <a16:creationId xmlns:a16="http://schemas.microsoft.com/office/drawing/2014/main" id="{DB082444-3056-44D5-A212-F866E22DE4BC}"/>
                    </a:ext>
                  </a:extLst>
                </p:cNvPr>
                <p:cNvCxnSpPr>
                  <a:cxnSpLocks/>
                </p:cNvCxnSpPr>
                <p:nvPr/>
              </p:nvCxnSpPr>
              <p:spPr>
                <a:xfrm>
                  <a:off x="6367791" y="4958653"/>
                  <a:ext cx="0" cy="1565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1" name="Arc 200">
                  <a:extLst>
                    <a:ext uri="{FF2B5EF4-FFF2-40B4-BE49-F238E27FC236}">
                      <a16:creationId xmlns:a16="http://schemas.microsoft.com/office/drawing/2014/main" id="{3F22827C-3882-4F14-9F35-85DB53320D64}"/>
                    </a:ext>
                  </a:extLst>
                </p:cNvPr>
                <p:cNvSpPr/>
                <p:nvPr/>
              </p:nvSpPr>
              <p:spPr>
                <a:xfrm rot="3666347">
                  <a:off x="5968014" y="4683857"/>
                  <a:ext cx="550793" cy="548247"/>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FC7F1D2-B9B9-45EB-A677-15D0388100DD}"/>
                    </a:ext>
                  </a:extLst>
                </p:cNvPr>
                <p:cNvSpPr txBox="1"/>
                <p:nvPr/>
              </p:nvSpPr>
              <p:spPr>
                <a:xfrm>
                  <a:off x="9749782" y="5008853"/>
                  <a:ext cx="3375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2"/>
                            </a:solidFill>
                            <a:latin typeface="Cambria Math" panose="02040503050406030204" pitchFamily="18" charset="0"/>
                          </a:rPr>
                          <m:t>𝜃</m:t>
                        </m:r>
                      </m:oMath>
                    </m:oMathPara>
                  </a14:m>
                  <a:endParaRPr lang="zh-CN" altLang="en-US"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203" name="TextBox 202">
                  <a:extLst>
                    <a:ext uri="{FF2B5EF4-FFF2-40B4-BE49-F238E27FC236}">
                      <a16:creationId xmlns:a16="http://schemas.microsoft.com/office/drawing/2014/main" id="{3FC7F1D2-B9B9-45EB-A677-15D0388100DD}"/>
                    </a:ext>
                  </a:extLst>
                </p:cNvPr>
                <p:cNvSpPr txBox="1">
                  <a:spLocks noRot="1" noChangeAspect="1" noMove="1" noResize="1" noEditPoints="1" noAdjustHandles="1" noChangeArrowheads="1" noChangeShapeType="1" noTextEdit="1"/>
                </p:cNvSpPr>
                <p:nvPr/>
              </p:nvSpPr>
              <p:spPr>
                <a:xfrm>
                  <a:off x="9749782" y="5008853"/>
                  <a:ext cx="337584" cy="307777"/>
                </a:xfrm>
                <a:prstGeom prst="rect">
                  <a:avLst/>
                </a:prstGeom>
                <a:blipFill>
                  <a:blip r:embed="rId16"/>
                  <a:stretch>
                    <a:fillRect/>
                  </a:stretch>
                </a:blipFill>
              </p:spPr>
              <p:txBody>
                <a:bodyPr/>
                <a:lstStyle/>
                <a:p>
                  <a:r>
                    <a:rPr lang="zh-CN" altLang="en-US">
                      <a:noFill/>
                    </a:rPr>
                    <a:t> </a:t>
                  </a:r>
                </a:p>
              </p:txBody>
            </p:sp>
          </mc:Fallback>
        </mc:AlternateContent>
      </p:grpSp>
      <p:pic>
        <p:nvPicPr>
          <p:cNvPr id="207" name="Picture 206" descr="A picture containing indoor, sitting, table, mouse&#10;&#10;Description automatically generated">
            <a:extLst>
              <a:ext uri="{FF2B5EF4-FFF2-40B4-BE49-F238E27FC236}">
                <a16:creationId xmlns:a16="http://schemas.microsoft.com/office/drawing/2014/main" id="{07E11D1C-F055-4210-8817-D6E26015F9D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1568" y="1348393"/>
            <a:ext cx="2713880" cy="2035410"/>
          </a:xfrm>
          <a:prstGeom prst="rect">
            <a:avLst/>
          </a:prstGeom>
        </p:spPr>
      </p:pic>
      <p:sp>
        <p:nvSpPr>
          <p:cNvPr id="3" name="TextBox 2">
            <a:extLst>
              <a:ext uri="{FF2B5EF4-FFF2-40B4-BE49-F238E27FC236}">
                <a16:creationId xmlns:a16="http://schemas.microsoft.com/office/drawing/2014/main" id="{F794CA87-7D93-439F-9F95-F7F68F25FE67}"/>
              </a:ext>
            </a:extLst>
          </p:cNvPr>
          <p:cNvSpPr txBox="1"/>
          <p:nvPr/>
        </p:nvSpPr>
        <p:spPr>
          <a:xfrm>
            <a:off x="440382" y="4736538"/>
            <a:ext cx="2778325" cy="1015663"/>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System: Linux &amp; ROS</a:t>
            </a:r>
          </a:p>
          <a:p>
            <a:r>
              <a:rPr lang="en-US" altLang="zh-CN" sz="2000" dirty="0">
                <a:latin typeface="Times New Roman" panose="02020603050405020304" pitchFamily="18" charset="0"/>
                <a:cs typeface="Times New Roman" panose="02020603050405020304" pitchFamily="18" charset="0"/>
              </a:rPr>
              <a:t>Package: </a:t>
            </a:r>
            <a:r>
              <a:rPr lang="en-US" altLang="zh-CN" sz="2000" dirty="0" err="1">
                <a:latin typeface="Times New Roman" panose="02020603050405020304" pitchFamily="18" charset="0"/>
                <a:cs typeface="Times New Roman" panose="02020603050405020304" pitchFamily="18" charset="0"/>
              </a:rPr>
              <a:t>lpms-imu</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ndi_tracker_ros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09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C801-6204-4242-ACFC-FEBA288D08A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Technical Approach</a:t>
            </a:r>
            <a:endParaRPr lang="zh-CN" altLang="en-US" dirty="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8E50034B-512B-44C6-8300-550BCBB16D7B}"/>
              </a:ext>
            </a:extLst>
          </p:cNvPr>
          <p:cNvGrpSpPr/>
          <p:nvPr/>
        </p:nvGrpSpPr>
        <p:grpSpPr>
          <a:xfrm>
            <a:off x="844875" y="2907738"/>
            <a:ext cx="1821332" cy="1570686"/>
            <a:chOff x="1139617" y="3370489"/>
            <a:chExt cx="1821332" cy="1570686"/>
          </a:xfrm>
        </p:grpSpPr>
        <p:grpSp>
          <p:nvGrpSpPr>
            <p:cNvPr id="18" name="Group 17">
              <a:extLst>
                <a:ext uri="{FF2B5EF4-FFF2-40B4-BE49-F238E27FC236}">
                  <a16:creationId xmlns:a16="http://schemas.microsoft.com/office/drawing/2014/main" id="{5B695CE4-E6E5-482A-B0D0-AB398C922FB4}"/>
                </a:ext>
              </a:extLst>
            </p:cNvPr>
            <p:cNvGrpSpPr/>
            <p:nvPr/>
          </p:nvGrpSpPr>
          <p:grpSpPr>
            <a:xfrm>
              <a:off x="1578782" y="3370489"/>
              <a:ext cx="914400" cy="914400"/>
              <a:chOff x="1505119" y="3053118"/>
              <a:chExt cx="914400" cy="914400"/>
            </a:xfrm>
          </p:grpSpPr>
          <p:pic>
            <p:nvPicPr>
              <p:cNvPr id="5" name="Graphic 4" descr="Monitor">
                <a:extLst>
                  <a:ext uri="{FF2B5EF4-FFF2-40B4-BE49-F238E27FC236}">
                    <a16:creationId xmlns:a16="http://schemas.microsoft.com/office/drawing/2014/main" id="{D6D9865E-8BEC-43B6-AD78-263EB9FE0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5119" y="3053118"/>
                <a:ext cx="914400" cy="914400"/>
              </a:xfrm>
              <a:prstGeom prst="rect">
                <a:avLst/>
              </a:prstGeom>
            </p:spPr>
          </p:pic>
          <p:pic>
            <p:nvPicPr>
              <p:cNvPr id="15" name="Graphic 14" descr="Stream">
                <a:extLst>
                  <a:ext uri="{FF2B5EF4-FFF2-40B4-BE49-F238E27FC236}">
                    <a16:creationId xmlns:a16="http://schemas.microsoft.com/office/drawing/2014/main" id="{F5DC8611-CEDD-458F-B85F-CD1AF76CB2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76063" y="3169746"/>
                <a:ext cx="580057" cy="580057"/>
              </a:xfrm>
              <a:prstGeom prst="rect">
                <a:avLst/>
              </a:prstGeom>
            </p:spPr>
          </p:pic>
        </p:grpSp>
        <p:sp>
          <p:nvSpPr>
            <p:cNvPr id="21" name="TextBox 20">
              <a:extLst>
                <a:ext uri="{FF2B5EF4-FFF2-40B4-BE49-F238E27FC236}">
                  <a16:creationId xmlns:a16="http://schemas.microsoft.com/office/drawing/2014/main" id="{819B902F-9598-4B45-BD48-223DCA92C14C}"/>
                </a:ext>
              </a:extLst>
            </p:cNvPr>
            <p:cNvSpPr txBox="1"/>
            <p:nvPr/>
          </p:nvSpPr>
          <p:spPr>
            <a:xfrm>
              <a:off x="1139617" y="4233289"/>
              <a:ext cx="1821332"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Setup Software </a:t>
              </a:r>
            </a:p>
            <a:p>
              <a:pPr algn="ctr"/>
              <a:r>
                <a:rPr lang="en-US" altLang="zh-CN" sz="2000" dirty="0">
                  <a:latin typeface="Times New Roman" panose="02020603050405020304" pitchFamily="18" charset="0"/>
                  <a:cs typeface="Times New Roman" panose="02020603050405020304" pitchFamily="18" charset="0"/>
                </a:rPr>
                <a:t>Environment</a:t>
              </a:r>
              <a:endParaRPr lang="zh-CN" altLang="en-US" sz="20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DC59E92-D55F-4E83-9311-7E47F7E8CB19}"/>
              </a:ext>
            </a:extLst>
          </p:cNvPr>
          <p:cNvGrpSpPr/>
          <p:nvPr/>
        </p:nvGrpSpPr>
        <p:grpSpPr>
          <a:xfrm>
            <a:off x="2681460" y="1405559"/>
            <a:ext cx="1962397" cy="1627699"/>
            <a:chOff x="2776143" y="2541063"/>
            <a:chExt cx="1962397" cy="1627699"/>
          </a:xfrm>
        </p:grpSpPr>
        <p:pic>
          <p:nvPicPr>
            <p:cNvPr id="9" name="Graphic 8" descr="Ruler">
              <a:extLst>
                <a:ext uri="{FF2B5EF4-FFF2-40B4-BE49-F238E27FC236}">
                  <a16:creationId xmlns:a16="http://schemas.microsoft.com/office/drawing/2014/main" id="{E2B3480E-97EC-4685-AC77-E2E4399CB5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0590" y="2541063"/>
              <a:ext cx="914400" cy="914400"/>
            </a:xfrm>
            <a:prstGeom prst="rect">
              <a:avLst/>
            </a:prstGeom>
          </p:spPr>
        </p:pic>
        <p:sp>
          <p:nvSpPr>
            <p:cNvPr id="22" name="TextBox 21">
              <a:extLst>
                <a:ext uri="{FF2B5EF4-FFF2-40B4-BE49-F238E27FC236}">
                  <a16:creationId xmlns:a16="http://schemas.microsoft.com/office/drawing/2014/main" id="{40C520A6-B5BE-435F-AA90-C18FA01B260B}"/>
                </a:ext>
              </a:extLst>
            </p:cNvPr>
            <p:cNvSpPr txBox="1"/>
            <p:nvPr/>
          </p:nvSpPr>
          <p:spPr>
            <a:xfrm>
              <a:off x="2776143" y="3460876"/>
              <a:ext cx="196239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Calibrate IMUs </a:t>
              </a:r>
            </a:p>
            <a:p>
              <a:pPr algn="ctr"/>
              <a:r>
                <a:rPr lang="en-US" altLang="zh-CN" sz="2000" dirty="0">
                  <a:latin typeface="Times New Roman" panose="02020603050405020304" pitchFamily="18" charset="0"/>
                  <a:cs typeface="Times New Roman" panose="02020603050405020304" pitchFamily="18" charset="0"/>
                </a:rPr>
                <a:t>with EM trackers</a:t>
              </a:r>
              <a:endParaRPr lang="zh-CN" altLang="en-US" sz="20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5C9A41ED-4BD1-45B6-9AEC-83A3B8911E89}"/>
              </a:ext>
            </a:extLst>
          </p:cNvPr>
          <p:cNvGrpSpPr/>
          <p:nvPr/>
        </p:nvGrpSpPr>
        <p:grpSpPr>
          <a:xfrm>
            <a:off x="2724387" y="3043942"/>
            <a:ext cx="1877438" cy="1622286"/>
            <a:chOff x="2820665" y="3698804"/>
            <a:chExt cx="1877438" cy="1622286"/>
          </a:xfrm>
        </p:grpSpPr>
        <p:pic>
          <p:nvPicPr>
            <p:cNvPr id="17" name="Graphic 16" descr="Atom">
              <a:extLst>
                <a:ext uri="{FF2B5EF4-FFF2-40B4-BE49-F238E27FC236}">
                  <a16:creationId xmlns:a16="http://schemas.microsoft.com/office/drawing/2014/main" id="{9E0E882C-E34C-4CC4-ABDF-74C1871CA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02185" y="3698804"/>
              <a:ext cx="914400" cy="914400"/>
            </a:xfrm>
            <a:prstGeom prst="rect">
              <a:avLst/>
            </a:prstGeom>
          </p:spPr>
        </p:pic>
        <p:sp>
          <p:nvSpPr>
            <p:cNvPr id="23" name="TextBox 22">
              <a:extLst>
                <a:ext uri="{FF2B5EF4-FFF2-40B4-BE49-F238E27FC236}">
                  <a16:creationId xmlns:a16="http://schemas.microsoft.com/office/drawing/2014/main" id="{5655AADA-92B8-4C22-9448-0C5E94F4BE7E}"/>
                </a:ext>
              </a:extLst>
            </p:cNvPr>
            <p:cNvSpPr txBox="1"/>
            <p:nvPr/>
          </p:nvSpPr>
          <p:spPr>
            <a:xfrm>
              <a:off x="2820665" y="4613204"/>
              <a:ext cx="1877438"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Derive Physical </a:t>
              </a:r>
            </a:p>
            <a:p>
              <a:pPr algn="ctr"/>
              <a:r>
                <a:rPr lang="en-US" altLang="zh-CN" sz="2000" dirty="0">
                  <a:latin typeface="Times New Roman" panose="02020603050405020304" pitchFamily="18" charset="0"/>
                  <a:cs typeface="Times New Roman" panose="02020603050405020304" pitchFamily="18" charset="0"/>
                </a:rPr>
                <a:t>Models</a:t>
              </a:r>
              <a:endParaRPr lang="zh-CN" altLang="en-US" sz="20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4478CB9F-43B4-46CD-9BC0-AF2C1F533B0E}"/>
              </a:ext>
            </a:extLst>
          </p:cNvPr>
          <p:cNvGrpSpPr/>
          <p:nvPr/>
        </p:nvGrpSpPr>
        <p:grpSpPr>
          <a:xfrm>
            <a:off x="4892861" y="2249962"/>
            <a:ext cx="2218877" cy="1610155"/>
            <a:chOff x="5138712" y="2647606"/>
            <a:chExt cx="2218877" cy="1610155"/>
          </a:xfrm>
        </p:grpSpPr>
        <p:pic>
          <p:nvPicPr>
            <p:cNvPr id="11" name="Graphic 10" descr="Sign Language">
              <a:extLst>
                <a:ext uri="{FF2B5EF4-FFF2-40B4-BE49-F238E27FC236}">
                  <a16:creationId xmlns:a16="http://schemas.microsoft.com/office/drawing/2014/main" id="{DBA7A3A7-9025-414C-B132-9F15DEBCA7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90951" y="2647606"/>
              <a:ext cx="914400" cy="914400"/>
            </a:xfrm>
            <a:prstGeom prst="rect">
              <a:avLst/>
            </a:prstGeom>
          </p:spPr>
        </p:pic>
        <p:sp>
          <p:nvSpPr>
            <p:cNvPr id="24" name="TextBox 23">
              <a:extLst>
                <a:ext uri="{FF2B5EF4-FFF2-40B4-BE49-F238E27FC236}">
                  <a16:creationId xmlns:a16="http://schemas.microsoft.com/office/drawing/2014/main" id="{6C74B278-2443-4184-AC1F-58508529889B}"/>
                </a:ext>
              </a:extLst>
            </p:cNvPr>
            <p:cNvSpPr txBox="1"/>
            <p:nvPr/>
          </p:nvSpPr>
          <p:spPr>
            <a:xfrm>
              <a:off x="5138712" y="3549875"/>
              <a:ext cx="221887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Collect Data </a:t>
              </a:r>
            </a:p>
            <a:p>
              <a:pPr algn="ctr"/>
              <a:r>
                <a:rPr lang="en-US" altLang="zh-CN" sz="2000" dirty="0">
                  <a:latin typeface="Times New Roman" panose="02020603050405020304" pitchFamily="18" charset="0"/>
                  <a:cs typeface="Times New Roman" panose="02020603050405020304" pitchFamily="18" charset="0"/>
                </a:rPr>
                <a:t>from Mock Surgery</a:t>
              </a:r>
              <a:endParaRPr lang="zh-CN" altLang="en-US" sz="2000"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1A59C02E-8A1A-4856-82DB-123BE04C0254}"/>
              </a:ext>
            </a:extLst>
          </p:cNvPr>
          <p:cNvGrpSpPr/>
          <p:nvPr/>
        </p:nvGrpSpPr>
        <p:grpSpPr>
          <a:xfrm>
            <a:off x="7063683" y="1637446"/>
            <a:ext cx="1893467" cy="1607238"/>
            <a:chOff x="8409327" y="2684285"/>
            <a:chExt cx="1893467" cy="1607238"/>
          </a:xfrm>
        </p:grpSpPr>
        <p:pic>
          <p:nvPicPr>
            <p:cNvPr id="13" name="Graphic 12" descr="Statistics">
              <a:extLst>
                <a:ext uri="{FF2B5EF4-FFF2-40B4-BE49-F238E27FC236}">
                  <a16:creationId xmlns:a16="http://schemas.microsoft.com/office/drawing/2014/main" id="{DE1E13E4-EB00-4BE6-AFE8-F077139426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98853" y="2684285"/>
              <a:ext cx="914400" cy="914400"/>
            </a:xfrm>
            <a:prstGeom prst="rect">
              <a:avLst/>
            </a:prstGeom>
          </p:spPr>
        </p:pic>
        <p:sp>
          <p:nvSpPr>
            <p:cNvPr id="26" name="TextBox 25">
              <a:extLst>
                <a:ext uri="{FF2B5EF4-FFF2-40B4-BE49-F238E27FC236}">
                  <a16:creationId xmlns:a16="http://schemas.microsoft.com/office/drawing/2014/main" id="{4B979DD4-DB1A-4616-A58B-858DE83E3AF7}"/>
                </a:ext>
              </a:extLst>
            </p:cNvPr>
            <p:cNvSpPr txBox="1"/>
            <p:nvPr/>
          </p:nvSpPr>
          <p:spPr>
            <a:xfrm>
              <a:off x="8409327" y="3583637"/>
              <a:ext cx="189346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Analyze Angles </a:t>
              </a:r>
            </a:p>
            <a:p>
              <a:pPr algn="ctr"/>
              <a:r>
                <a:rPr lang="en-US" altLang="zh-CN" sz="2000" dirty="0">
                  <a:latin typeface="Times New Roman" panose="02020603050405020304" pitchFamily="18" charset="0"/>
                  <a:cs typeface="Times New Roman" panose="02020603050405020304" pitchFamily="18" charset="0"/>
                </a:rPr>
                <a:t>and Changes</a:t>
              </a:r>
              <a:endParaRPr lang="zh-CN" altLang="en-US" sz="2000" dirty="0">
                <a:latin typeface="Times New Roman" panose="02020603050405020304" pitchFamily="18" charset="0"/>
                <a:cs typeface="Times New Roman" panose="02020603050405020304" pitchFamily="18" charset="0"/>
              </a:endParaRPr>
            </a:p>
          </p:txBody>
        </p:sp>
      </p:grpSp>
      <p:cxnSp>
        <p:nvCxnSpPr>
          <p:cNvPr id="36" name="Straight Arrow Connector 35">
            <a:extLst>
              <a:ext uri="{FF2B5EF4-FFF2-40B4-BE49-F238E27FC236}">
                <a16:creationId xmlns:a16="http://schemas.microsoft.com/office/drawing/2014/main" id="{11DA92CE-D27A-4F80-BE8E-EFC331FDD143}"/>
              </a:ext>
            </a:extLst>
          </p:cNvPr>
          <p:cNvCxnSpPr>
            <a:stCxn id="5" idx="3"/>
            <a:endCxn id="22" idx="1"/>
          </p:cNvCxnSpPr>
          <p:nvPr/>
        </p:nvCxnSpPr>
        <p:spPr>
          <a:xfrm flipV="1">
            <a:off x="2198440" y="2679315"/>
            <a:ext cx="483020" cy="6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605576-625D-48ED-8370-12B322CCB6CB}"/>
              </a:ext>
            </a:extLst>
          </p:cNvPr>
          <p:cNvCxnSpPr>
            <a:stCxn id="5" idx="3"/>
            <a:endCxn id="23" idx="1"/>
          </p:cNvCxnSpPr>
          <p:nvPr/>
        </p:nvCxnSpPr>
        <p:spPr>
          <a:xfrm>
            <a:off x="2198440" y="3364938"/>
            <a:ext cx="525947" cy="9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D389C8-D0BB-4890-878A-74EC77572342}"/>
              </a:ext>
            </a:extLst>
          </p:cNvPr>
          <p:cNvCxnSpPr>
            <a:stCxn id="22" idx="3"/>
            <a:endCxn id="11" idx="1"/>
          </p:cNvCxnSpPr>
          <p:nvPr/>
        </p:nvCxnSpPr>
        <p:spPr>
          <a:xfrm>
            <a:off x="4643857" y="2679315"/>
            <a:ext cx="901243" cy="2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37D1757-E00B-463A-BEEF-73F18E640585}"/>
              </a:ext>
            </a:extLst>
          </p:cNvPr>
          <p:cNvCxnSpPr>
            <a:cxnSpLocks/>
            <a:stCxn id="23" idx="3"/>
          </p:cNvCxnSpPr>
          <p:nvPr/>
        </p:nvCxnSpPr>
        <p:spPr>
          <a:xfrm flipV="1">
            <a:off x="4601825" y="3770540"/>
            <a:ext cx="626545" cy="5417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2839280-0E22-4B40-8474-E96357B26162}"/>
              </a:ext>
            </a:extLst>
          </p:cNvPr>
          <p:cNvCxnSpPr>
            <a:stCxn id="11" idx="3"/>
            <a:endCxn id="13" idx="1"/>
          </p:cNvCxnSpPr>
          <p:nvPr/>
        </p:nvCxnSpPr>
        <p:spPr>
          <a:xfrm flipV="1">
            <a:off x="6459500" y="2094646"/>
            <a:ext cx="1093709" cy="6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7C4B00B-01C1-4717-BEA9-2E2033A382F5}"/>
              </a:ext>
            </a:extLst>
          </p:cNvPr>
          <p:cNvSpPr txBox="1"/>
          <p:nvPr/>
        </p:nvSpPr>
        <p:spPr>
          <a:xfrm>
            <a:off x="4915097" y="4057233"/>
            <a:ext cx="7285969" cy="2800767"/>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Data stores in </a:t>
            </a:r>
            <a:r>
              <a:rPr lang="en-US" altLang="zh-CN" sz="2400" dirty="0" err="1">
                <a:latin typeface="Times New Roman" panose="02020603050405020304" pitchFamily="18" charset="0"/>
                <a:cs typeface="Times New Roman" panose="02020603050405020304" pitchFamily="18" charset="0"/>
              </a:rPr>
              <a:t>rosbag</a:t>
            </a:r>
            <a:r>
              <a:rPr lang="en-US" altLang="zh-CN" sz="2400" dirty="0">
                <a:latin typeface="Times New Roman" panose="02020603050405020304" pitchFamily="18" charset="0"/>
                <a:cs typeface="Times New Roman" panose="02020603050405020304" pitchFamily="18" charset="0"/>
              </a:rPr>
              <a:t> file, and analyze using MATLAB</a:t>
            </a:r>
          </a:p>
          <a:p>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sz="2400" dirty="0">
                <a:latin typeface="Times New Roman" panose="02020603050405020304" pitchFamily="18" charset="0"/>
                <a:cs typeface="Times New Roman" panose="02020603050405020304" pitchFamily="18" charset="0"/>
              </a:rPr>
              <a:t>Signal processing, like Kalman filter, if needed</a:t>
            </a:r>
          </a:p>
          <a:p>
            <a:pPr marL="342900" indent="-342900">
              <a:buFont typeface="+mj-lt"/>
              <a:buAutoNum type="arabicPeriod"/>
            </a:pPr>
            <a:r>
              <a:rPr lang="en-US" altLang="zh-CN" sz="2400" dirty="0">
                <a:latin typeface="Times New Roman" panose="02020603050405020304" pitchFamily="18" charset="0"/>
                <a:cs typeface="Times New Roman" panose="02020603050405020304" pitchFamily="18" charset="0"/>
              </a:rPr>
              <a:t>Calculate neck flexion angle from mathematical model</a:t>
            </a:r>
          </a:p>
          <a:p>
            <a:endParaRPr lang="en-US" altLang="zh-CN" sz="16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We will be interested in such data: </a:t>
            </a:r>
          </a:p>
          <a:p>
            <a:pPr marL="800100" lvl="1" indent="-342900">
              <a:buFont typeface="+mj-lt"/>
              <a:buAutoNum type="arabicPeriod"/>
            </a:pPr>
            <a:r>
              <a:rPr lang="en-US" altLang="zh-CN" sz="2400" dirty="0">
                <a:latin typeface="Times New Roman" panose="02020603050405020304" pitchFamily="18" charset="0"/>
                <a:cs typeface="Times New Roman" panose="02020603050405020304" pitchFamily="18" charset="0"/>
              </a:rPr>
              <a:t>The largest angle</a:t>
            </a:r>
          </a:p>
          <a:p>
            <a:pPr marL="800100" lvl="1" indent="-342900">
              <a:buFont typeface="+mj-lt"/>
              <a:buAutoNum type="arabicPeriod"/>
            </a:pPr>
            <a:r>
              <a:rPr lang="en-US" altLang="zh-CN" sz="2400" dirty="0">
                <a:latin typeface="Times New Roman" panose="02020603050405020304" pitchFamily="18" charset="0"/>
                <a:cs typeface="Times New Roman" panose="02020603050405020304" pitchFamily="18" charset="0"/>
              </a:rPr>
              <a:t>The angle last for a long time</a:t>
            </a:r>
            <a:endParaRPr lang="zh-C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F95EA6-B1E4-4A1F-9B52-5539EB971FBB}"/>
              </a:ext>
            </a:extLst>
          </p:cNvPr>
          <p:cNvPicPr>
            <a:picLocks noChangeAspect="1"/>
          </p:cNvPicPr>
          <p:nvPr/>
        </p:nvPicPr>
        <p:blipFill>
          <a:blip r:embed="rId15"/>
          <a:stretch>
            <a:fillRect/>
          </a:stretch>
        </p:blipFill>
        <p:spPr>
          <a:xfrm>
            <a:off x="8957135" y="1074488"/>
            <a:ext cx="3042500" cy="2529935"/>
          </a:xfrm>
          <a:prstGeom prst="rect">
            <a:avLst/>
          </a:prstGeom>
        </p:spPr>
      </p:pic>
    </p:spTree>
    <p:extLst>
      <p:ext uri="{BB962C8B-B14F-4D97-AF65-F5344CB8AC3E}">
        <p14:creationId xmlns:p14="http://schemas.microsoft.com/office/powerpoint/2010/main" val="35320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C801-6204-4242-ACFC-FEBA288D08A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Technical Approach</a:t>
            </a:r>
            <a:endParaRPr lang="zh-CN" altLang="en-US" dirty="0">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67BD42A1-BA27-46F2-82CF-A6D7DCB33388}"/>
              </a:ext>
            </a:extLst>
          </p:cNvPr>
          <p:cNvGrpSpPr/>
          <p:nvPr/>
        </p:nvGrpSpPr>
        <p:grpSpPr>
          <a:xfrm>
            <a:off x="844875" y="1405559"/>
            <a:ext cx="10294125" cy="3544008"/>
            <a:chOff x="940005" y="2325038"/>
            <a:chExt cx="10294125" cy="3544008"/>
          </a:xfrm>
        </p:grpSpPr>
        <p:grpSp>
          <p:nvGrpSpPr>
            <p:cNvPr id="28" name="Group 27">
              <a:extLst>
                <a:ext uri="{FF2B5EF4-FFF2-40B4-BE49-F238E27FC236}">
                  <a16:creationId xmlns:a16="http://schemas.microsoft.com/office/drawing/2014/main" id="{8E50034B-512B-44C6-8300-550BCBB16D7B}"/>
                </a:ext>
              </a:extLst>
            </p:cNvPr>
            <p:cNvGrpSpPr/>
            <p:nvPr/>
          </p:nvGrpSpPr>
          <p:grpSpPr>
            <a:xfrm>
              <a:off x="940005" y="3827217"/>
              <a:ext cx="1821332" cy="1570686"/>
              <a:chOff x="1139617" y="3370489"/>
              <a:chExt cx="1821332" cy="1570686"/>
            </a:xfrm>
          </p:grpSpPr>
          <p:grpSp>
            <p:nvGrpSpPr>
              <p:cNvPr id="18" name="Group 17">
                <a:extLst>
                  <a:ext uri="{FF2B5EF4-FFF2-40B4-BE49-F238E27FC236}">
                    <a16:creationId xmlns:a16="http://schemas.microsoft.com/office/drawing/2014/main" id="{5B695CE4-E6E5-482A-B0D0-AB398C922FB4}"/>
                  </a:ext>
                </a:extLst>
              </p:cNvPr>
              <p:cNvGrpSpPr/>
              <p:nvPr/>
            </p:nvGrpSpPr>
            <p:grpSpPr>
              <a:xfrm>
                <a:off x="1578782" y="3370489"/>
                <a:ext cx="914400" cy="914400"/>
                <a:chOff x="1505119" y="3053118"/>
                <a:chExt cx="914400" cy="914400"/>
              </a:xfrm>
            </p:grpSpPr>
            <p:pic>
              <p:nvPicPr>
                <p:cNvPr id="5" name="Graphic 4" descr="Monitor">
                  <a:extLst>
                    <a:ext uri="{FF2B5EF4-FFF2-40B4-BE49-F238E27FC236}">
                      <a16:creationId xmlns:a16="http://schemas.microsoft.com/office/drawing/2014/main" id="{D6D9865E-8BEC-43B6-AD78-263EB9FE06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5119" y="3053118"/>
                  <a:ext cx="914400" cy="914400"/>
                </a:xfrm>
                <a:prstGeom prst="rect">
                  <a:avLst/>
                </a:prstGeom>
              </p:spPr>
            </p:pic>
            <p:pic>
              <p:nvPicPr>
                <p:cNvPr id="15" name="Graphic 14" descr="Stream">
                  <a:extLst>
                    <a:ext uri="{FF2B5EF4-FFF2-40B4-BE49-F238E27FC236}">
                      <a16:creationId xmlns:a16="http://schemas.microsoft.com/office/drawing/2014/main" id="{F5DC8611-CEDD-458F-B85F-CD1AF76CB2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6063" y="3169746"/>
                  <a:ext cx="580057" cy="580057"/>
                </a:xfrm>
                <a:prstGeom prst="rect">
                  <a:avLst/>
                </a:prstGeom>
              </p:spPr>
            </p:pic>
          </p:grpSp>
          <p:sp>
            <p:nvSpPr>
              <p:cNvPr id="21" name="TextBox 20">
                <a:extLst>
                  <a:ext uri="{FF2B5EF4-FFF2-40B4-BE49-F238E27FC236}">
                    <a16:creationId xmlns:a16="http://schemas.microsoft.com/office/drawing/2014/main" id="{819B902F-9598-4B45-BD48-223DCA92C14C}"/>
                  </a:ext>
                </a:extLst>
              </p:cNvPr>
              <p:cNvSpPr txBox="1"/>
              <p:nvPr/>
            </p:nvSpPr>
            <p:spPr>
              <a:xfrm>
                <a:off x="1139617" y="4233289"/>
                <a:ext cx="1821332"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Setup Software </a:t>
                </a:r>
              </a:p>
              <a:p>
                <a:pPr algn="ctr"/>
                <a:r>
                  <a:rPr lang="en-US" altLang="zh-CN" sz="2000" dirty="0">
                    <a:latin typeface="Times New Roman" panose="02020603050405020304" pitchFamily="18" charset="0"/>
                    <a:cs typeface="Times New Roman" panose="02020603050405020304" pitchFamily="18" charset="0"/>
                  </a:rPr>
                  <a:t>Environment</a:t>
                </a:r>
                <a:endParaRPr lang="zh-CN" altLang="en-US" sz="20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DC59E92-D55F-4E83-9311-7E47F7E8CB19}"/>
                </a:ext>
              </a:extLst>
            </p:cNvPr>
            <p:cNvGrpSpPr/>
            <p:nvPr/>
          </p:nvGrpSpPr>
          <p:grpSpPr>
            <a:xfrm>
              <a:off x="2776590" y="2325038"/>
              <a:ext cx="1962397" cy="1627699"/>
              <a:chOff x="2776143" y="2541063"/>
              <a:chExt cx="1962397" cy="1627699"/>
            </a:xfrm>
          </p:grpSpPr>
          <p:pic>
            <p:nvPicPr>
              <p:cNvPr id="9" name="Graphic 8" descr="Ruler">
                <a:extLst>
                  <a:ext uri="{FF2B5EF4-FFF2-40B4-BE49-F238E27FC236}">
                    <a16:creationId xmlns:a16="http://schemas.microsoft.com/office/drawing/2014/main" id="{E2B3480E-97EC-4685-AC77-E2E4399CB5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590" y="2541063"/>
                <a:ext cx="914400" cy="914400"/>
              </a:xfrm>
              <a:prstGeom prst="rect">
                <a:avLst/>
              </a:prstGeom>
            </p:spPr>
          </p:pic>
          <p:sp>
            <p:nvSpPr>
              <p:cNvPr id="22" name="TextBox 21">
                <a:extLst>
                  <a:ext uri="{FF2B5EF4-FFF2-40B4-BE49-F238E27FC236}">
                    <a16:creationId xmlns:a16="http://schemas.microsoft.com/office/drawing/2014/main" id="{40C520A6-B5BE-435F-AA90-C18FA01B260B}"/>
                  </a:ext>
                </a:extLst>
              </p:cNvPr>
              <p:cNvSpPr txBox="1"/>
              <p:nvPr/>
            </p:nvSpPr>
            <p:spPr>
              <a:xfrm>
                <a:off x="2776143" y="3460876"/>
                <a:ext cx="196239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Calibrate IMUs </a:t>
                </a:r>
              </a:p>
              <a:p>
                <a:pPr algn="ctr"/>
                <a:r>
                  <a:rPr lang="en-US" altLang="zh-CN" sz="2000" dirty="0">
                    <a:latin typeface="Times New Roman" panose="02020603050405020304" pitchFamily="18" charset="0"/>
                    <a:cs typeface="Times New Roman" panose="02020603050405020304" pitchFamily="18" charset="0"/>
                  </a:rPr>
                  <a:t>with EM trackers</a:t>
                </a:r>
                <a:endParaRPr lang="zh-CN" altLang="en-US" sz="20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5C9A41ED-4BD1-45B6-9AEC-83A3B8911E89}"/>
                </a:ext>
              </a:extLst>
            </p:cNvPr>
            <p:cNvGrpSpPr/>
            <p:nvPr/>
          </p:nvGrpSpPr>
          <p:grpSpPr>
            <a:xfrm>
              <a:off x="2819517" y="3963421"/>
              <a:ext cx="1877438" cy="1622286"/>
              <a:chOff x="2820665" y="3698804"/>
              <a:chExt cx="1877438" cy="1622286"/>
            </a:xfrm>
          </p:grpSpPr>
          <p:pic>
            <p:nvPicPr>
              <p:cNvPr id="17" name="Graphic 16" descr="Atom">
                <a:extLst>
                  <a:ext uri="{FF2B5EF4-FFF2-40B4-BE49-F238E27FC236}">
                    <a16:creationId xmlns:a16="http://schemas.microsoft.com/office/drawing/2014/main" id="{9E0E882C-E34C-4CC4-ABDF-74C1871CAF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2185" y="3698804"/>
                <a:ext cx="914400" cy="914400"/>
              </a:xfrm>
              <a:prstGeom prst="rect">
                <a:avLst/>
              </a:prstGeom>
            </p:spPr>
          </p:pic>
          <p:sp>
            <p:nvSpPr>
              <p:cNvPr id="23" name="TextBox 22">
                <a:extLst>
                  <a:ext uri="{FF2B5EF4-FFF2-40B4-BE49-F238E27FC236}">
                    <a16:creationId xmlns:a16="http://schemas.microsoft.com/office/drawing/2014/main" id="{5655AADA-92B8-4C22-9448-0C5E94F4BE7E}"/>
                  </a:ext>
                </a:extLst>
              </p:cNvPr>
              <p:cNvSpPr txBox="1"/>
              <p:nvPr/>
            </p:nvSpPr>
            <p:spPr>
              <a:xfrm>
                <a:off x="2820665" y="4613204"/>
                <a:ext cx="1877438"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Derive Physical </a:t>
                </a:r>
              </a:p>
              <a:p>
                <a:pPr algn="ctr"/>
                <a:r>
                  <a:rPr lang="en-US" altLang="zh-CN" sz="2000" dirty="0">
                    <a:latin typeface="Times New Roman" panose="02020603050405020304" pitchFamily="18" charset="0"/>
                    <a:cs typeface="Times New Roman" panose="02020603050405020304" pitchFamily="18" charset="0"/>
                  </a:rPr>
                  <a:t>Models</a:t>
                </a:r>
                <a:endParaRPr lang="zh-CN" altLang="en-US" sz="20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4478CB9F-43B4-46CD-9BC0-AF2C1F533B0E}"/>
                </a:ext>
              </a:extLst>
            </p:cNvPr>
            <p:cNvGrpSpPr/>
            <p:nvPr/>
          </p:nvGrpSpPr>
          <p:grpSpPr>
            <a:xfrm>
              <a:off x="4987991" y="3169441"/>
              <a:ext cx="2218877" cy="1610155"/>
              <a:chOff x="5138712" y="2647606"/>
              <a:chExt cx="2218877" cy="1610155"/>
            </a:xfrm>
          </p:grpSpPr>
          <p:pic>
            <p:nvPicPr>
              <p:cNvPr id="11" name="Graphic 10" descr="Sign Language">
                <a:extLst>
                  <a:ext uri="{FF2B5EF4-FFF2-40B4-BE49-F238E27FC236}">
                    <a16:creationId xmlns:a16="http://schemas.microsoft.com/office/drawing/2014/main" id="{DBA7A3A7-9025-414C-B132-9F15DEBCA7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90951" y="2647606"/>
                <a:ext cx="914400" cy="914400"/>
              </a:xfrm>
              <a:prstGeom prst="rect">
                <a:avLst/>
              </a:prstGeom>
            </p:spPr>
          </p:pic>
          <p:sp>
            <p:nvSpPr>
              <p:cNvPr id="24" name="TextBox 23">
                <a:extLst>
                  <a:ext uri="{FF2B5EF4-FFF2-40B4-BE49-F238E27FC236}">
                    <a16:creationId xmlns:a16="http://schemas.microsoft.com/office/drawing/2014/main" id="{6C74B278-2443-4184-AC1F-58508529889B}"/>
                  </a:ext>
                </a:extLst>
              </p:cNvPr>
              <p:cNvSpPr txBox="1"/>
              <p:nvPr/>
            </p:nvSpPr>
            <p:spPr>
              <a:xfrm>
                <a:off x="5138712" y="3549875"/>
                <a:ext cx="221887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Collect Data </a:t>
                </a:r>
              </a:p>
              <a:p>
                <a:pPr algn="ctr"/>
                <a:r>
                  <a:rPr lang="en-US" altLang="zh-CN" sz="2000" dirty="0">
                    <a:latin typeface="Times New Roman" panose="02020603050405020304" pitchFamily="18" charset="0"/>
                    <a:cs typeface="Times New Roman" panose="02020603050405020304" pitchFamily="18" charset="0"/>
                  </a:rPr>
                  <a:t>from Mock Surgery</a:t>
                </a:r>
                <a:endParaRPr lang="zh-CN" altLang="en-US" sz="2000" dirty="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2E90D277-1D51-4688-913B-BEF49E01DE39}"/>
                </a:ext>
              </a:extLst>
            </p:cNvPr>
            <p:cNvGrpSpPr/>
            <p:nvPr/>
          </p:nvGrpSpPr>
          <p:grpSpPr>
            <a:xfrm>
              <a:off x="6690299" y="4323622"/>
              <a:ext cx="2714206" cy="1545424"/>
              <a:chOff x="6076361" y="3843876"/>
              <a:chExt cx="2714206" cy="1545424"/>
            </a:xfrm>
          </p:grpSpPr>
          <p:pic>
            <p:nvPicPr>
              <p:cNvPr id="20" name="Graphic 19" descr="Medical">
                <a:extLst>
                  <a:ext uri="{FF2B5EF4-FFF2-40B4-BE49-F238E27FC236}">
                    <a16:creationId xmlns:a16="http://schemas.microsoft.com/office/drawing/2014/main" id="{AD1B6222-63C3-4F6D-B024-32CD69EE51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12000" y="3843876"/>
                <a:ext cx="914400" cy="914400"/>
              </a:xfrm>
              <a:prstGeom prst="rect">
                <a:avLst/>
              </a:prstGeom>
            </p:spPr>
          </p:pic>
          <p:sp>
            <p:nvSpPr>
              <p:cNvPr id="25" name="TextBox 24">
                <a:extLst>
                  <a:ext uri="{FF2B5EF4-FFF2-40B4-BE49-F238E27FC236}">
                    <a16:creationId xmlns:a16="http://schemas.microsoft.com/office/drawing/2014/main" id="{8CC1F0C9-93D3-40BD-8014-F5330753A21F}"/>
                  </a:ext>
                </a:extLst>
              </p:cNvPr>
              <p:cNvSpPr txBox="1"/>
              <p:nvPr/>
            </p:nvSpPr>
            <p:spPr>
              <a:xfrm>
                <a:off x="6076361" y="4681414"/>
                <a:ext cx="2714206"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Collect Clinical Data </a:t>
                </a:r>
              </a:p>
              <a:p>
                <a:pPr algn="ctr"/>
                <a:r>
                  <a:rPr lang="en-US" altLang="zh-CN" sz="2000" dirty="0">
                    <a:latin typeface="Times New Roman" panose="02020603050405020304" pitchFamily="18" charset="0"/>
                    <a:cs typeface="Times New Roman" panose="02020603050405020304" pitchFamily="18" charset="0"/>
                  </a:rPr>
                  <a:t>from Different Surgeries</a:t>
                </a:r>
                <a:endParaRPr lang="zh-CN" altLang="en-US" sz="2000"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1A59C02E-8A1A-4856-82DB-123BE04C0254}"/>
                </a:ext>
              </a:extLst>
            </p:cNvPr>
            <p:cNvGrpSpPr/>
            <p:nvPr/>
          </p:nvGrpSpPr>
          <p:grpSpPr>
            <a:xfrm>
              <a:off x="7158813" y="2556925"/>
              <a:ext cx="1893467" cy="1607238"/>
              <a:chOff x="8409327" y="2684285"/>
              <a:chExt cx="1893467" cy="1607238"/>
            </a:xfrm>
          </p:grpSpPr>
          <p:pic>
            <p:nvPicPr>
              <p:cNvPr id="13" name="Graphic 12" descr="Statistics">
                <a:extLst>
                  <a:ext uri="{FF2B5EF4-FFF2-40B4-BE49-F238E27FC236}">
                    <a16:creationId xmlns:a16="http://schemas.microsoft.com/office/drawing/2014/main" id="{DE1E13E4-EB00-4BE6-AFE8-F077139426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98853" y="2684285"/>
                <a:ext cx="914400" cy="914400"/>
              </a:xfrm>
              <a:prstGeom prst="rect">
                <a:avLst/>
              </a:prstGeom>
            </p:spPr>
          </p:pic>
          <p:sp>
            <p:nvSpPr>
              <p:cNvPr id="26" name="TextBox 25">
                <a:extLst>
                  <a:ext uri="{FF2B5EF4-FFF2-40B4-BE49-F238E27FC236}">
                    <a16:creationId xmlns:a16="http://schemas.microsoft.com/office/drawing/2014/main" id="{4B979DD4-DB1A-4616-A58B-858DE83E3AF7}"/>
                  </a:ext>
                </a:extLst>
              </p:cNvPr>
              <p:cNvSpPr txBox="1"/>
              <p:nvPr/>
            </p:nvSpPr>
            <p:spPr>
              <a:xfrm>
                <a:off x="8409327" y="3583637"/>
                <a:ext cx="189346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Analyze Angles </a:t>
                </a:r>
              </a:p>
              <a:p>
                <a:pPr algn="ctr"/>
                <a:r>
                  <a:rPr lang="en-US" altLang="zh-CN" sz="2000" dirty="0">
                    <a:latin typeface="Times New Roman" panose="02020603050405020304" pitchFamily="18" charset="0"/>
                    <a:cs typeface="Times New Roman" panose="02020603050405020304" pitchFamily="18" charset="0"/>
                  </a:rPr>
                  <a:t>and Changes</a:t>
                </a:r>
                <a:endParaRPr lang="zh-CN" altLang="en-US" sz="2000" dirty="0">
                  <a:latin typeface="Times New Roman" panose="02020603050405020304" pitchFamily="18"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185C7DF4-8AF5-45B1-A0B0-446BB70CD107}"/>
                </a:ext>
              </a:extLst>
            </p:cNvPr>
            <p:cNvGrpSpPr/>
            <p:nvPr/>
          </p:nvGrpSpPr>
          <p:grpSpPr>
            <a:xfrm>
              <a:off x="9592334" y="2556925"/>
              <a:ext cx="1641796" cy="1622220"/>
              <a:chOff x="10532906" y="2689500"/>
              <a:chExt cx="1641796" cy="1622220"/>
            </a:xfrm>
          </p:grpSpPr>
          <p:pic>
            <p:nvPicPr>
              <p:cNvPr id="7" name="Graphic 6" descr="Document">
                <a:extLst>
                  <a:ext uri="{FF2B5EF4-FFF2-40B4-BE49-F238E27FC236}">
                    <a16:creationId xmlns:a16="http://schemas.microsoft.com/office/drawing/2014/main" id="{02DE945E-88C3-448B-9A14-242F82EF65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896600" y="2689500"/>
                <a:ext cx="914400" cy="914400"/>
              </a:xfrm>
              <a:prstGeom prst="rect">
                <a:avLst/>
              </a:prstGeom>
            </p:spPr>
          </p:pic>
          <p:sp>
            <p:nvSpPr>
              <p:cNvPr id="27" name="TextBox 26">
                <a:extLst>
                  <a:ext uri="{FF2B5EF4-FFF2-40B4-BE49-F238E27FC236}">
                    <a16:creationId xmlns:a16="http://schemas.microsoft.com/office/drawing/2014/main" id="{A525A28B-FDAF-4460-B57F-5606955DC3FE}"/>
                  </a:ext>
                </a:extLst>
              </p:cNvPr>
              <p:cNvSpPr txBox="1"/>
              <p:nvPr/>
            </p:nvSpPr>
            <p:spPr>
              <a:xfrm>
                <a:off x="10532906" y="3603834"/>
                <a:ext cx="1641796"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Write </a:t>
                </a:r>
              </a:p>
              <a:p>
                <a:pPr algn="ctr"/>
                <a:r>
                  <a:rPr lang="en-US" altLang="zh-CN" sz="2000" dirty="0">
                    <a:latin typeface="Times New Roman" panose="02020603050405020304" pitchFamily="18" charset="0"/>
                    <a:cs typeface="Times New Roman" panose="02020603050405020304" pitchFamily="18" charset="0"/>
                  </a:rPr>
                  <a:t>Clinical Paper</a:t>
                </a:r>
                <a:endParaRPr lang="zh-CN" altLang="en-US" sz="2000" dirty="0">
                  <a:latin typeface="Times New Roman" panose="02020603050405020304" pitchFamily="18" charset="0"/>
                  <a:cs typeface="Times New Roman" panose="02020603050405020304" pitchFamily="18" charset="0"/>
                </a:endParaRPr>
              </a:p>
            </p:txBody>
          </p:sp>
        </p:grpSp>
        <p:cxnSp>
          <p:nvCxnSpPr>
            <p:cNvPr id="36" name="Straight Arrow Connector 35">
              <a:extLst>
                <a:ext uri="{FF2B5EF4-FFF2-40B4-BE49-F238E27FC236}">
                  <a16:creationId xmlns:a16="http://schemas.microsoft.com/office/drawing/2014/main" id="{11DA92CE-D27A-4F80-BE8E-EFC331FDD143}"/>
                </a:ext>
              </a:extLst>
            </p:cNvPr>
            <p:cNvCxnSpPr>
              <a:stCxn id="5" idx="3"/>
              <a:endCxn id="22" idx="1"/>
            </p:cNvCxnSpPr>
            <p:nvPr/>
          </p:nvCxnSpPr>
          <p:spPr>
            <a:xfrm flipV="1">
              <a:off x="2293570" y="3598794"/>
              <a:ext cx="483020" cy="6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605576-625D-48ED-8370-12B322CCB6CB}"/>
                </a:ext>
              </a:extLst>
            </p:cNvPr>
            <p:cNvCxnSpPr>
              <a:stCxn id="5" idx="3"/>
              <a:endCxn id="23" idx="1"/>
            </p:cNvCxnSpPr>
            <p:nvPr/>
          </p:nvCxnSpPr>
          <p:spPr>
            <a:xfrm>
              <a:off x="2293570" y="4284417"/>
              <a:ext cx="525947" cy="9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D389C8-D0BB-4890-878A-74EC77572342}"/>
                </a:ext>
              </a:extLst>
            </p:cNvPr>
            <p:cNvCxnSpPr>
              <a:stCxn id="22" idx="3"/>
              <a:endCxn id="11" idx="1"/>
            </p:cNvCxnSpPr>
            <p:nvPr/>
          </p:nvCxnSpPr>
          <p:spPr>
            <a:xfrm>
              <a:off x="4738987" y="3598794"/>
              <a:ext cx="901243" cy="2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37D1757-E00B-463A-BEEF-73F18E640585}"/>
                </a:ext>
              </a:extLst>
            </p:cNvPr>
            <p:cNvCxnSpPr>
              <a:cxnSpLocks/>
              <a:stCxn id="23" idx="3"/>
            </p:cNvCxnSpPr>
            <p:nvPr/>
          </p:nvCxnSpPr>
          <p:spPr>
            <a:xfrm flipV="1">
              <a:off x="4696955" y="4690019"/>
              <a:ext cx="626545" cy="5417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2839280-0E22-4B40-8474-E96357B26162}"/>
                </a:ext>
              </a:extLst>
            </p:cNvPr>
            <p:cNvCxnSpPr>
              <a:stCxn id="11" idx="3"/>
              <a:endCxn id="13" idx="1"/>
            </p:cNvCxnSpPr>
            <p:nvPr/>
          </p:nvCxnSpPr>
          <p:spPr>
            <a:xfrm flipV="1">
              <a:off x="6554630" y="3014125"/>
              <a:ext cx="1093709" cy="6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37A1CA-8CFE-4B6B-9819-88A12D3A2717}"/>
                </a:ext>
              </a:extLst>
            </p:cNvPr>
            <p:cNvCxnSpPr>
              <a:cxnSpLocks/>
              <a:stCxn id="20" idx="0"/>
            </p:cNvCxnSpPr>
            <p:nvPr/>
          </p:nvCxnSpPr>
          <p:spPr>
            <a:xfrm flipV="1">
              <a:off x="7983138" y="4164163"/>
              <a:ext cx="9" cy="159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731E28-A865-41D4-8D44-A4AEB6AB8234}"/>
                </a:ext>
              </a:extLst>
            </p:cNvPr>
            <p:cNvCxnSpPr>
              <a:stCxn id="13" idx="3"/>
              <a:endCxn id="7" idx="1"/>
            </p:cNvCxnSpPr>
            <p:nvPr/>
          </p:nvCxnSpPr>
          <p:spPr>
            <a:xfrm>
              <a:off x="8562739" y="3014125"/>
              <a:ext cx="1393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B6713515-2549-4E1C-972E-3A001C19584C}"/>
              </a:ext>
            </a:extLst>
          </p:cNvPr>
          <p:cNvGrpSpPr/>
          <p:nvPr/>
        </p:nvGrpSpPr>
        <p:grpSpPr>
          <a:xfrm>
            <a:off x="5372308" y="4934408"/>
            <a:ext cx="4106869" cy="1809819"/>
            <a:chOff x="5638708" y="4812008"/>
            <a:chExt cx="4106869" cy="1809819"/>
          </a:xfrm>
        </p:grpSpPr>
        <p:sp>
          <p:nvSpPr>
            <p:cNvPr id="59" name="TextBox 58">
              <a:extLst>
                <a:ext uri="{FF2B5EF4-FFF2-40B4-BE49-F238E27FC236}">
                  <a16:creationId xmlns:a16="http://schemas.microsoft.com/office/drawing/2014/main" id="{AE5E9729-3604-45B4-81E1-B7CF76A017B4}"/>
                </a:ext>
              </a:extLst>
            </p:cNvPr>
            <p:cNvSpPr txBox="1"/>
            <p:nvPr/>
          </p:nvSpPr>
          <p:spPr>
            <a:xfrm>
              <a:off x="8355691" y="6199934"/>
              <a:ext cx="101021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Thyroid</a:t>
              </a:r>
              <a:endParaRPr lang="zh-CN" altLang="en-US" sz="2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43F844FF-77D6-4017-B560-AB631F6B9BF3}"/>
                </a:ext>
              </a:extLst>
            </p:cNvPr>
            <p:cNvSpPr txBox="1"/>
            <p:nvPr/>
          </p:nvSpPr>
          <p:spPr>
            <a:xfrm>
              <a:off x="6992964" y="6221717"/>
              <a:ext cx="54053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Ear</a:t>
              </a:r>
              <a:endParaRPr lang="zh-CN" altLang="en-US" sz="2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B9F7CC1F-A1E2-40A0-94F9-3433A0ED2860}"/>
                </a:ext>
              </a:extLst>
            </p:cNvPr>
            <p:cNvSpPr txBox="1"/>
            <p:nvPr/>
          </p:nvSpPr>
          <p:spPr>
            <a:xfrm>
              <a:off x="6833347" y="5570306"/>
              <a:ext cx="88357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Young</a:t>
              </a:r>
              <a:endParaRPr lang="zh-CN" altLang="en-US" sz="20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F69CBC67-D457-4970-944B-4876B9ABB432}"/>
                </a:ext>
              </a:extLst>
            </p:cNvPr>
            <p:cNvSpPr txBox="1"/>
            <p:nvPr/>
          </p:nvSpPr>
          <p:spPr>
            <a:xfrm>
              <a:off x="8018822" y="5561188"/>
              <a:ext cx="172675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With Expertise</a:t>
              </a:r>
              <a:endParaRPr lang="zh-CN" altLang="en-US" sz="2000" dirty="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CBF34EB4-6ADF-4D03-8C7C-CEC9775B8C91}"/>
                </a:ext>
              </a:extLst>
            </p:cNvPr>
            <p:cNvSpPr txBox="1"/>
            <p:nvPr/>
          </p:nvSpPr>
          <p:spPr>
            <a:xfrm>
              <a:off x="6636060" y="4925330"/>
              <a:ext cx="132119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Traditional</a:t>
              </a:r>
              <a:endParaRPr lang="zh-CN" altLang="en-US" sz="2000" dirty="0">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34BAD781-3E6A-40E3-B2F0-88BDBC85552F}"/>
                </a:ext>
              </a:extLst>
            </p:cNvPr>
            <p:cNvSpPr txBox="1"/>
            <p:nvPr/>
          </p:nvSpPr>
          <p:spPr>
            <a:xfrm>
              <a:off x="8166537" y="4905183"/>
              <a:ext cx="138050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Endoscopic</a:t>
              </a:r>
              <a:endParaRPr lang="zh-CN" altLang="en-US" sz="2000" dirty="0">
                <a:latin typeface="Times New Roman" panose="02020603050405020304" pitchFamily="18" charset="0"/>
                <a:cs typeface="Times New Roman" panose="02020603050405020304" pitchFamily="18" charset="0"/>
              </a:endParaRPr>
            </a:p>
          </p:txBody>
        </p:sp>
        <p:cxnSp>
          <p:nvCxnSpPr>
            <p:cNvPr id="109" name="Straight Arrow Connector 108">
              <a:extLst>
                <a:ext uri="{FF2B5EF4-FFF2-40B4-BE49-F238E27FC236}">
                  <a16:creationId xmlns:a16="http://schemas.microsoft.com/office/drawing/2014/main" id="{D699C5E2-67B3-47F2-A492-121239448928}"/>
                </a:ext>
              </a:extLst>
            </p:cNvPr>
            <p:cNvCxnSpPr>
              <a:endCxn id="93" idx="0"/>
            </p:cNvCxnSpPr>
            <p:nvPr/>
          </p:nvCxnSpPr>
          <p:spPr>
            <a:xfrm flipH="1">
              <a:off x="7296658" y="4812008"/>
              <a:ext cx="778018" cy="113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BFD6E07-D3E4-49E3-AD91-86A0B77D79D7}"/>
                </a:ext>
              </a:extLst>
            </p:cNvPr>
            <p:cNvCxnSpPr>
              <a:endCxn id="94" idx="0"/>
            </p:cNvCxnSpPr>
            <p:nvPr/>
          </p:nvCxnSpPr>
          <p:spPr>
            <a:xfrm>
              <a:off x="8108840" y="4817180"/>
              <a:ext cx="747950" cy="8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594DFB2-DA97-4030-8173-89A4B2C59139}"/>
                </a:ext>
              </a:extLst>
            </p:cNvPr>
            <p:cNvCxnSpPr>
              <a:stCxn id="93" idx="2"/>
              <a:endCxn id="61" idx="0"/>
            </p:cNvCxnSpPr>
            <p:nvPr/>
          </p:nvCxnSpPr>
          <p:spPr>
            <a:xfrm flipH="1">
              <a:off x="7275135" y="5325440"/>
              <a:ext cx="21523" cy="24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0B52AD7-BBF8-4689-9501-16C71B8C8742}"/>
                </a:ext>
              </a:extLst>
            </p:cNvPr>
            <p:cNvCxnSpPr>
              <a:stCxn id="93" idx="2"/>
              <a:endCxn id="62" idx="0"/>
            </p:cNvCxnSpPr>
            <p:nvPr/>
          </p:nvCxnSpPr>
          <p:spPr>
            <a:xfrm>
              <a:off x="7296658" y="5325440"/>
              <a:ext cx="1585542" cy="23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8C1DE6F-C620-462E-BA66-0AB88A012733}"/>
                </a:ext>
              </a:extLst>
            </p:cNvPr>
            <p:cNvCxnSpPr>
              <a:stCxn id="94" idx="2"/>
              <a:endCxn id="61" idx="0"/>
            </p:cNvCxnSpPr>
            <p:nvPr/>
          </p:nvCxnSpPr>
          <p:spPr>
            <a:xfrm flipH="1">
              <a:off x="7275135" y="5305293"/>
              <a:ext cx="1581655" cy="265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E8D83FD-B12C-451D-852D-6238A6C8327B}"/>
                </a:ext>
              </a:extLst>
            </p:cNvPr>
            <p:cNvCxnSpPr>
              <a:stCxn id="94" idx="2"/>
              <a:endCxn id="62" idx="0"/>
            </p:cNvCxnSpPr>
            <p:nvPr/>
          </p:nvCxnSpPr>
          <p:spPr>
            <a:xfrm>
              <a:off x="8856790" y="5305293"/>
              <a:ext cx="25410" cy="25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8CA1B73-BA1D-4CCD-B84C-27BD1A1BF3E7}"/>
                </a:ext>
              </a:extLst>
            </p:cNvPr>
            <p:cNvCxnSpPr>
              <a:stCxn id="61" idx="2"/>
              <a:endCxn id="60" idx="0"/>
            </p:cNvCxnSpPr>
            <p:nvPr/>
          </p:nvCxnSpPr>
          <p:spPr>
            <a:xfrm flipH="1">
              <a:off x="7263231" y="5970416"/>
              <a:ext cx="11904" cy="25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63FC166-3129-46DB-8DF8-2EFDE2FE3C44}"/>
                </a:ext>
              </a:extLst>
            </p:cNvPr>
            <p:cNvCxnSpPr>
              <a:stCxn id="62" idx="2"/>
              <a:endCxn id="60" idx="0"/>
            </p:cNvCxnSpPr>
            <p:nvPr/>
          </p:nvCxnSpPr>
          <p:spPr>
            <a:xfrm flipH="1">
              <a:off x="7263231" y="5961298"/>
              <a:ext cx="1618969" cy="260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7ACC9C1-A461-499B-B1DB-6B7E41700A50}"/>
                </a:ext>
              </a:extLst>
            </p:cNvPr>
            <p:cNvCxnSpPr>
              <a:stCxn id="61" idx="2"/>
              <a:endCxn id="59" idx="0"/>
            </p:cNvCxnSpPr>
            <p:nvPr/>
          </p:nvCxnSpPr>
          <p:spPr>
            <a:xfrm>
              <a:off x="7275135" y="5970416"/>
              <a:ext cx="1585663" cy="229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42D81BC-FDEC-45F6-BBA7-4B0FD43BDB35}"/>
                </a:ext>
              </a:extLst>
            </p:cNvPr>
            <p:cNvCxnSpPr>
              <a:stCxn id="62" idx="2"/>
              <a:endCxn id="59" idx="0"/>
            </p:cNvCxnSpPr>
            <p:nvPr/>
          </p:nvCxnSpPr>
          <p:spPr>
            <a:xfrm flipH="1">
              <a:off x="8860798" y="5961298"/>
              <a:ext cx="21402" cy="2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A473CEAA-904B-490D-BDE6-CF6E5BC93390}"/>
                </a:ext>
              </a:extLst>
            </p:cNvPr>
            <p:cNvSpPr txBox="1"/>
            <p:nvPr/>
          </p:nvSpPr>
          <p:spPr>
            <a:xfrm>
              <a:off x="5638708" y="4915897"/>
              <a:ext cx="1051891"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Method:</a:t>
              </a:r>
              <a:endParaRPr lang="zh-CN" altLang="en-US" sz="2000"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763B2143-ADCE-48F1-B1E7-99F29A8DC602}"/>
                </a:ext>
              </a:extLst>
            </p:cNvPr>
            <p:cNvSpPr txBox="1"/>
            <p:nvPr/>
          </p:nvSpPr>
          <p:spPr>
            <a:xfrm>
              <a:off x="5638708" y="5569561"/>
              <a:ext cx="1109599"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Surgeon:</a:t>
              </a:r>
              <a:endParaRPr lang="zh-CN" altLang="en-US" sz="2000" dirty="0">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0C03CB5-D154-42EA-BF0C-BD49D7B996AB}"/>
                </a:ext>
              </a:extLst>
            </p:cNvPr>
            <p:cNvSpPr txBox="1"/>
            <p:nvPr/>
          </p:nvSpPr>
          <p:spPr>
            <a:xfrm>
              <a:off x="5662752" y="6182252"/>
              <a:ext cx="106631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Surgery:</a:t>
              </a:r>
              <a:endParaRPr lang="zh-CN" altLang="en-US" sz="2000" dirty="0">
                <a:latin typeface="Times New Roman" panose="02020603050405020304" pitchFamily="18" charset="0"/>
                <a:cs typeface="Times New Roman" panose="02020603050405020304" pitchFamily="18" charset="0"/>
              </a:endParaRPr>
            </a:p>
          </p:txBody>
        </p:sp>
      </p:grpSp>
      <p:sp>
        <p:nvSpPr>
          <p:cNvPr id="3" name="Right Brace 2">
            <a:extLst>
              <a:ext uri="{FF2B5EF4-FFF2-40B4-BE49-F238E27FC236}">
                <a16:creationId xmlns:a16="http://schemas.microsoft.com/office/drawing/2014/main" id="{779BEA36-3056-40DA-A2C5-131800F2209C}"/>
              </a:ext>
            </a:extLst>
          </p:cNvPr>
          <p:cNvSpPr/>
          <p:nvPr/>
        </p:nvSpPr>
        <p:spPr>
          <a:xfrm>
            <a:off x="9517292" y="4934407"/>
            <a:ext cx="152944" cy="16808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228589-A7E7-4406-8581-BD07C3970D12}"/>
              </a:ext>
            </a:extLst>
          </p:cNvPr>
          <p:cNvSpPr txBox="1"/>
          <p:nvPr/>
        </p:nvSpPr>
        <p:spPr>
          <a:xfrm>
            <a:off x="9796545" y="4889180"/>
            <a:ext cx="2032929"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Total 20 surgeries</a:t>
            </a:r>
            <a:endParaRPr lang="zh-CN" alt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A0E24B-928B-4ED1-8E9D-A944CDBBF368}"/>
              </a:ext>
            </a:extLst>
          </p:cNvPr>
          <p:cNvSpPr txBox="1"/>
          <p:nvPr/>
        </p:nvSpPr>
        <p:spPr>
          <a:xfrm>
            <a:off x="9759676" y="5347899"/>
            <a:ext cx="2519497"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We will be interested in comparison among these 8 different scenarios </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90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C801-6204-4242-ACFC-FEBA288D08A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Technical Approach</a:t>
            </a:r>
            <a:endParaRPr lang="zh-CN" altLang="en-US" dirty="0">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67BD42A1-BA27-46F2-82CF-A6D7DCB33388}"/>
              </a:ext>
            </a:extLst>
          </p:cNvPr>
          <p:cNvGrpSpPr/>
          <p:nvPr/>
        </p:nvGrpSpPr>
        <p:grpSpPr>
          <a:xfrm>
            <a:off x="844875" y="1405559"/>
            <a:ext cx="10294125" cy="3544008"/>
            <a:chOff x="940005" y="2325038"/>
            <a:chExt cx="10294125" cy="3544008"/>
          </a:xfrm>
        </p:grpSpPr>
        <p:grpSp>
          <p:nvGrpSpPr>
            <p:cNvPr id="28" name="Group 27">
              <a:extLst>
                <a:ext uri="{FF2B5EF4-FFF2-40B4-BE49-F238E27FC236}">
                  <a16:creationId xmlns:a16="http://schemas.microsoft.com/office/drawing/2014/main" id="{8E50034B-512B-44C6-8300-550BCBB16D7B}"/>
                </a:ext>
              </a:extLst>
            </p:cNvPr>
            <p:cNvGrpSpPr/>
            <p:nvPr/>
          </p:nvGrpSpPr>
          <p:grpSpPr>
            <a:xfrm>
              <a:off x="940005" y="3827217"/>
              <a:ext cx="1821332" cy="1570686"/>
              <a:chOff x="1139617" y="3370489"/>
              <a:chExt cx="1821332" cy="1570686"/>
            </a:xfrm>
          </p:grpSpPr>
          <p:grpSp>
            <p:nvGrpSpPr>
              <p:cNvPr id="18" name="Group 17">
                <a:extLst>
                  <a:ext uri="{FF2B5EF4-FFF2-40B4-BE49-F238E27FC236}">
                    <a16:creationId xmlns:a16="http://schemas.microsoft.com/office/drawing/2014/main" id="{5B695CE4-E6E5-482A-B0D0-AB398C922FB4}"/>
                  </a:ext>
                </a:extLst>
              </p:cNvPr>
              <p:cNvGrpSpPr/>
              <p:nvPr/>
            </p:nvGrpSpPr>
            <p:grpSpPr>
              <a:xfrm>
                <a:off x="1578782" y="3370489"/>
                <a:ext cx="914400" cy="914400"/>
                <a:chOff x="1505119" y="3053118"/>
                <a:chExt cx="914400" cy="914400"/>
              </a:xfrm>
            </p:grpSpPr>
            <p:pic>
              <p:nvPicPr>
                <p:cNvPr id="5" name="Graphic 4" descr="Monitor">
                  <a:extLst>
                    <a:ext uri="{FF2B5EF4-FFF2-40B4-BE49-F238E27FC236}">
                      <a16:creationId xmlns:a16="http://schemas.microsoft.com/office/drawing/2014/main" id="{D6D9865E-8BEC-43B6-AD78-263EB9FE06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5119" y="3053118"/>
                  <a:ext cx="914400" cy="914400"/>
                </a:xfrm>
                <a:prstGeom prst="rect">
                  <a:avLst/>
                </a:prstGeom>
              </p:spPr>
            </p:pic>
            <p:pic>
              <p:nvPicPr>
                <p:cNvPr id="15" name="Graphic 14" descr="Stream">
                  <a:extLst>
                    <a:ext uri="{FF2B5EF4-FFF2-40B4-BE49-F238E27FC236}">
                      <a16:creationId xmlns:a16="http://schemas.microsoft.com/office/drawing/2014/main" id="{F5DC8611-CEDD-458F-B85F-CD1AF76CB2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6063" y="3169746"/>
                  <a:ext cx="580057" cy="580057"/>
                </a:xfrm>
                <a:prstGeom prst="rect">
                  <a:avLst/>
                </a:prstGeom>
              </p:spPr>
            </p:pic>
          </p:grpSp>
          <p:sp>
            <p:nvSpPr>
              <p:cNvPr id="21" name="TextBox 20">
                <a:extLst>
                  <a:ext uri="{FF2B5EF4-FFF2-40B4-BE49-F238E27FC236}">
                    <a16:creationId xmlns:a16="http://schemas.microsoft.com/office/drawing/2014/main" id="{819B902F-9598-4B45-BD48-223DCA92C14C}"/>
                  </a:ext>
                </a:extLst>
              </p:cNvPr>
              <p:cNvSpPr txBox="1"/>
              <p:nvPr/>
            </p:nvSpPr>
            <p:spPr>
              <a:xfrm>
                <a:off x="1139617" y="4233289"/>
                <a:ext cx="1821332"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Setup Software </a:t>
                </a:r>
              </a:p>
              <a:p>
                <a:pPr algn="ctr"/>
                <a:r>
                  <a:rPr lang="en-US" altLang="zh-CN" sz="2000" dirty="0">
                    <a:latin typeface="Times New Roman" panose="02020603050405020304" pitchFamily="18" charset="0"/>
                    <a:cs typeface="Times New Roman" panose="02020603050405020304" pitchFamily="18" charset="0"/>
                  </a:rPr>
                  <a:t>Environment</a:t>
                </a:r>
                <a:endParaRPr lang="zh-CN" altLang="en-US" sz="20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DC59E92-D55F-4E83-9311-7E47F7E8CB19}"/>
                </a:ext>
              </a:extLst>
            </p:cNvPr>
            <p:cNvGrpSpPr/>
            <p:nvPr/>
          </p:nvGrpSpPr>
          <p:grpSpPr>
            <a:xfrm>
              <a:off x="2776590" y="2325038"/>
              <a:ext cx="1962397" cy="1627699"/>
              <a:chOff x="2776143" y="2541063"/>
              <a:chExt cx="1962397" cy="1627699"/>
            </a:xfrm>
          </p:grpSpPr>
          <p:pic>
            <p:nvPicPr>
              <p:cNvPr id="9" name="Graphic 8" descr="Ruler">
                <a:extLst>
                  <a:ext uri="{FF2B5EF4-FFF2-40B4-BE49-F238E27FC236}">
                    <a16:creationId xmlns:a16="http://schemas.microsoft.com/office/drawing/2014/main" id="{E2B3480E-97EC-4685-AC77-E2E4399CB5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590" y="2541063"/>
                <a:ext cx="914400" cy="914400"/>
              </a:xfrm>
              <a:prstGeom prst="rect">
                <a:avLst/>
              </a:prstGeom>
            </p:spPr>
          </p:pic>
          <p:sp>
            <p:nvSpPr>
              <p:cNvPr id="22" name="TextBox 21">
                <a:extLst>
                  <a:ext uri="{FF2B5EF4-FFF2-40B4-BE49-F238E27FC236}">
                    <a16:creationId xmlns:a16="http://schemas.microsoft.com/office/drawing/2014/main" id="{40C520A6-B5BE-435F-AA90-C18FA01B260B}"/>
                  </a:ext>
                </a:extLst>
              </p:cNvPr>
              <p:cNvSpPr txBox="1"/>
              <p:nvPr/>
            </p:nvSpPr>
            <p:spPr>
              <a:xfrm>
                <a:off x="2776143" y="3460876"/>
                <a:ext cx="196239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Calibrate IMUs </a:t>
                </a:r>
              </a:p>
              <a:p>
                <a:pPr algn="ctr"/>
                <a:r>
                  <a:rPr lang="en-US" altLang="zh-CN" sz="2000" dirty="0">
                    <a:latin typeface="Times New Roman" panose="02020603050405020304" pitchFamily="18" charset="0"/>
                    <a:cs typeface="Times New Roman" panose="02020603050405020304" pitchFamily="18" charset="0"/>
                  </a:rPr>
                  <a:t>with EM trackers</a:t>
                </a:r>
                <a:endParaRPr lang="zh-CN" altLang="en-US" sz="20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5C9A41ED-4BD1-45B6-9AEC-83A3B8911E89}"/>
                </a:ext>
              </a:extLst>
            </p:cNvPr>
            <p:cNvGrpSpPr/>
            <p:nvPr/>
          </p:nvGrpSpPr>
          <p:grpSpPr>
            <a:xfrm>
              <a:off x="2819517" y="3963421"/>
              <a:ext cx="1877438" cy="1622286"/>
              <a:chOff x="2820665" y="3698804"/>
              <a:chExt cx="1877438" cy="1622286"/>
            </a:xfrm>
          </p:grpSpPr>
          <p:pic>
            <p:nvPicPr>
              <p:cNvPr id="17" name="Graphic 16" descr="Atom">
                <a:extLst>
                  <a:ext uri="{FF2B5EF4-FFF2-40B4-BE49-F238E27FC236}">
                    <a16:creationId xmlns:a16="http://schemas.microsoft.com/office/drawing/2014/main" id="{9E0E882C-E34C-4CC4-ABDF-74C1871CAF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2185" y="3698804"/>
                <a:ext cx="914400" cy="914400"/>
              </a:xfrm>
              <a:prstGeom prst="rect">
                <a:avLst/>
              </a:prstGeom>
            </p:spPr>
          </p:pic>
          <p:sp>
            <p:nvSpPr>
              <p:cNvPr id="23" name="TextBox 22">
                <a:extLst>
                  <a:ext uri="{FF2B5EF4-FFF2-40B4-BE49-F238E27FC236}">
                    <a16:creationId xmlns:a16="http://schemas.microsoft.com/office/drawing/2014/main" id="{5655AADA-92B8-4C22-9448-0C5E94F4BE7E}"/>
                  </a:ext>
                </a:extLst>
              </p:cNvPr>
              <p:cNvSpPr txBox="1"/>
              <p:nvPr/>
            </p:nvSpPr>
            <p:spPr>
              <a:xfrm>
                <a:off x="2820665" y="4613204"/>
                <a:ext cx="1877438"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Derive Physical </a:t>
                </a:r>
              </a:p>
              <a:p>
                <a:pPr algn="ctr"/>
                <a:r>
                  <a:rPr lang="en-US" altLang="zh-CN" sz="2000" dirty="0">
                    <a:latin typeface="Times New Roman" panose="02020603050405020304" pitchFamily="18" charset="0"/>
                    <a:cs typeface="Times New Roman" panose="02020603050405020304" pitchFamily="18" charset="0"/>
                  </a:rPr>
                  <a:t>Models</a:t>
                </a:r>
                <a:endParaRPr lang="zh-CN" altLang="en-US" sz="20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4478CB9F-43B4-46CD-9BC0-AF2C1F533B0E}"/>
                </a:ext>
              </a:extLst>
            </p:cNvPr>
            <p:cNvGrpSpPr/>
            <p:nvPr/>
          </p:nvGrpSpPr>
          <p:grpSpPr>
            <a:xfrm>
              <a:off x="4987991" y="3169441"/>
              <a:ext cx="2218877" cy="1610155"/>
              <a:chOff x="5138712" y="2647606"/>
              <a:chExt cx="2218877" cy="1610155"/>
            </a:xfrm>
          </p:grpSpPr>
          <p:pic>
            <p:nvPicPr>
              <p:cNvPr id="11" name="Graphic 10" descr="Sign Language">
                <a:extLst>
                  <a:ext uri="{FF2B5EF4-FFF2-40B4-BE49-F238E27FC236}">
                    <a16:creationId xmlns:a16="http://schemas.microsoft.com/office/drawing/2014/main" id="{DBA7A3A7-9025-414C-B132-9F15DEBCA7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90951" y="2647606"/>
                <a:ext cx="914400" cy="914400"/>
              </a:xfrm>
              <a:prstGeom prst="rect">
                <a:avLst/>
              </a:prstGeom>
            </p:spPr>
          </p:pic>
          <p:sp>
            <p:nvSpPr>
              <p:cNvPr id="24" name="TextBox 23">
                <a:extLst>
                  <a:ext uri="{FF2B5EF4-FFF2-40B4-BE49-F238E27FC236}">
                    <a16:creationId xmlns:a16="http://schemas.microsoft.com/office/drawing/2014/main" id="{6C74B278-2443-4184-AC1F-58508529889B}"/>
                  </a:ext>
                </a:extLst>
              </p:cNvPr>
              <p:cNvSpPr txBox="1"/>
              <p:nvPr/>
            </p:nvSpPr>
            <p:spPr>
              <a:xfrm>
                <a:off x="5138712" y="3549875"/>
                <a:ext cx="221887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Collect Data </a:t>
                </a:r>
              </a:p>
              <a:p>
                <a:pPr algn="ctr"/>
                <a:r>
                  <a:rPr lang="en-US" altLang="zh-CN" sz="2000" dirty="0">
                    <a:latin typeface="Times New Roman" panose="02020603050405020304" pitchFamily="18" charset="0"/>
                    <a:cs typeface="Times New Roman" panose="02020603050405020304" pitchFamily="18" charset="0"/>
                  </a:rPr>
                  <a:t>from Mock Surgery</a:t>
                </a:r>
                <a:endParaRPr lang="zh-CN" altLang="en-US" sz="2000" dirty="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2E90D277-1D51-4688-913B-BEF49E01DE39}"/>
                </a:ext>
              </a:extLst>
            </p:cNvPr>
            <p:cNvGrpSpPr/>
            <p:nvPr/>
          </p:nvGrpSpPr>
          <p:grpSpPr>
            <a:xfrm>
              <a:off x="6690299" y="4323622"/>
              <a:ext cx="2714206" cy="1545424"/>
              <a:chOff x="6076361" y="3843876"/>
              <a:chExt cx="2714206" cy="1545424"/>
            </a:xfrm>
          </p:grpSpPr>
          <p:pic>
            <p:nvPicPr>
              <p:cNvPr id="20" name="Graphic 19" descr="Medical">
                <a:extLst>
                  <a:ext uri="{FF2B5EF4-FFF2-40B4-BE49-F238E27FC236}">
                    <a16:creationId xmlns:a16="http://schemas.microsoft.com/office/drawing/2014/main" id="{AD1B6222-63C3-4F6D-B024-32CD69EE51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12000" y="3843876"/>
                <a:ext cx="914400" cy="914400"/>
              </a:xfrm>
              <a:prstGeom prst="rect">
                <a:avLst/>
              </a:prstGeom>
            </p:spPr>
          </p:pic>
          <p:sp>
            <p:nvSpPr>
              <p:cNvPr id="25" name="TextBox 24">
                <a:extLst>
                  <a:ext uri="{FF2B5EF4-FFF2-40B4-BE49-F238E27FC236}">
                    <a16:creationId xmlns:a16="http://schemas.microsoft.com/office/drawing/2014/main" id="{8CC1F0C9-93D3-40BD-8014-F5330753A21F}"/>
                  </a:ext>
                </a:extLst>
              </p:cNvPr>
              <p:cNvSpPr txBox="1"/>
              <p:nvPr/>
            </p:nvSpPr>
            <p:spPr>
              <a:xfrm>
                <a:off x="6076361" y="4681414"/>
                <a:ext cx="2714206"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Collect Clinical Data </a:t>
                </a:r>
              </a:p>
              <a:p>
                <a:pPr algn="ctr"/>
                <a:r>
                  <a:rPr lang="en-US" altLang="zh-CN" sz="2000" dirty="0">
                    <a:latin typeface="Times New Roman" panose="02020603050405020304" pitchFamily="18" charset="0"/>
                    <a:cs typeface="Times New Roman" panose="02020603050405020304" pitchFamily="18" charset="0"/>
                  </a:rPr>
                  <a:t>from Different Surgeries</a:t>
                </a:r>
                <a:endParaRPr lang="zh-CN" altLang="en-US" sz="2000"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1A59C02E-8A1A-4856-82DB-123BE04C0254}"/>
                </a:ext>
              </a:extLst>
            </p:cNvPr>
            <p:cNvGrpSpPr/>
            <p:nvPr/>
          </p:nvGrpSpPr>
          <p:grpSpPr>
            <a:xfrm>
              <a:off x="7158813" y="2556925"/>
              <a:ext cx="1893467" cy="1607238"/>
              <a:chOff x="8409327" y="2684285"/>
              <a:chExt cx="1893467" cy="1607238"/>
            </a:xfrm>
          </p:grpSpPr>
          <p:pic>
            <p:nvPicPr>
              <p:cNvPr id="13" name="Graphic 12" descr="Statistics">
                <a:extLst>
                  <a:ext uri="{FF2B5EF4-FFF2-40B4-BE49-F238E27FC236}">
                    <a16:creationId xmlns:a16="http://schemas.microsoft.com/office/drawing/2014/main" id="{DE1E13E4-EB00-4BE6-AFE8-F077139426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98853" y="2684285"/>
                <a:ext cx="914400" cy="914400"/>
              </a:xfrm>
              <a:prstGeom prst="rect">
                <a:avLst/>
              </a:prstGeom>
            </p:spPr>
          </p:pic>
          <p:sp>
            <p:nvSpPr>
              <p:cNvPr id="26" name="TextBox 25">
                <a:extLst>
                  <a:ext uri="{FF2B5EF4-FFF2-40B4-BE49-F238E27FC236}">
                    <a16:creationId xmlns:a16="http://schemas.microsoft.com/office/drawing/2014/main" id="{4B979DD4-DB1A-4616-A58B-858DE83E3AF7}"/>
                  </a:ext>
                </a:extLst>
              </p:cNvPr>
              <p:cNvSpPr txBox="1"/>
              <p:nvPr/>
            </p:nvSpPr>
            <p:spPr>
              <a:xfrm>
                <a:off x="8409327" y="3583637"/>
                <a:ext cx="1893467"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Analyze Angles </a:t>
                </a:r>
              </a:p>
              <a:p>
                <a:pPr algn="ctr"/>
                <a:r>
                  <a:rPr lang="en-US" altLang="zh-CN" sz="2000" dirty="0">
                    <a:latin typeface="Times New Roman" panose="02020603050405020304" pitchFamily="18" charset="0"/>
                    <a:cs typeface="Times New Roman" panose="02020603050405020304" pitchFamily="18" charset="0"/>
                  </a:rPr>
                  <a:t>and Changes</a:t>
                </a:r>
                <a:endParaRPr lang="zh-CN" altLang="en-US" sz="2000" dirty="0">
                  <a:latin typeface="Times New Roman" panose="02020603050405020304" pitchFamily="18"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185C7DF4-8AF5-45B1-A0B0-446BB70CD107}"/>
                </a:ext>
              </a:extLst>
            </p:cNvPr>
            <p:cNvGrpSpPr/>
            <p:nvPr/>
          </p:nvGrpSpPr>
          <p:grpSpPr>
            <a:xfrm>
              <a:off x="9592334" y="2556925"/>
              <a:ext cx="1641796" cy="1622220"/>
              <a:chOff x="10532906" y="2689500"/>
              <a:chExt cx="1641796" cy="1622220"/>
            </a:xfrm>
          </p:grpSpPr>
          <p:pic>
            <p:nvPicPr>
              <p:cNvPr id="7" name="Graphic 6" descr="Document">
                <a:extLst>
                  <a:ext uri="{FF2B5EF4-FFF2-40B4-BE49-F238E27FC236}">
                    <a16:creationId xmlns:a16="http://schemas.microsoft.com/office/drawing/2014/main" id="{02DE945E-88C3-448B-9A14-242F82EF65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896600" y="2689500"/>
                <a:ext cx="914400" cy="914400"/>
              </a:xfrm>
              <a:prstGeom prst="rect">
                <a:avLst/>
              </a:prstGeom>
            </p:spPr>
          </p:pic>
          <p:sp>
            <p:nvSpPr>
              <p:cNvPr id="27" name="TextBox 26">
                <a:extLst>
                  <a:ext uri="{FF2B5EF4-FFF2-40B4-BE49-F238E27FC236}">
                    <a16:creationId xmlns:a16="http://schemas.microsoft.com/office/drawing/2014/main" id="{A525A28B-FDAF-4460-B57F-5606955DC3FE}"/>
                  </a:ext>
                </a:extLst>
              </p:cNvPr>
              <p:cNvSpPr txBox="1"/>
              <p:nvPr/>
            </p:nvSpPr>
            <p:spPr>
              <a:xfrm>
                <a:off x="10532906" y="3603834"/>
                <a:ext cx="1641796"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Write </a:t>
                </a:r>
              </a:p>
              <a:p>
                <a:pPr algn="ctr"/>
                <a:r>
                  <a:rPr lang="en-US" altLang="zh-CN" sz="2000" dirty="0">
                    <a:latin typeface="Times New Roman" panose="02020603050405020304" pitchFamily="18" charset="0"/>
                    <a:cs typeface="Times New Roman" panose="02020603050405020304" pitchFamily="18" charset="0"/>
                  </a:rPr>
                  <a:t>Clinical Paper</a:t>
                </a:r>
                <a:endParaRPr lang="zh-CN" altLang="en-US" sz="2000" dirty="0">
                  <a:latin typeface="Times New Roman" panose="02020603050405020304" pitchFamily="18" charset="0"/>
                  <a:cs typeface="Times New Roman" panose="02020603050405020304" pitchFamily="18" charset="0"/>
                </a:endParaRPr>
              </a:p>
            </p:txBody>
          </p:sp>
        </p:grpSp>
        <p:cxnSp>
          <p:nvCxnSpPr>
            <p:cNvPr id="36" name="Straight Arrow Connector 35">
              <a:extLst>
                <a:ext uri="{FF2B5EF4-FFF2-40B4-BE49-F238E27FC236}">
                  <a16:creationId xmlns:a16="http://schemas.microsoft.com/office/drawing/2014/main" id="{11DA92CE-D27A-4F80-BE8E-EFC331FDD143}"/>
                </a:ext>
              </a:extLst>
            </p:cNvPr>
            <p:cNvCxnSpPr>
              <a:stCxn id="5" idx="3"/>
              <a:endCxn id="22" idx="1"/>
            </p:cNvCxnSpPr>
            <p:nvPr/>
          </p:nvCxnSpPr>
          <p:spPr>
            <a:xfrm flipV="1">
              <a:off x="2293570" y="3598794"/>
              <a:ext cx="483020" cy="68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605576-625D-48ED-8370-12B322CCB6CB}"/>
                </a:ext>
              </a:extLst>
            </p:cNvPr>
            <p:cNvCxnSpPr>
              <a:stCxn id="5" idx="3"/>
              <a:endCxn id="23" idx="1"/>
            </p:cNvCxnSpPr>
            <p:nvPr/>
          </p:nvCxnSpPr>
          <p:spPr>
            <a:xfrm>
              <a:off x="2293570" y="4284417"/>
              <a:ext cx="525947" cy="94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D389C8-D0BB-4890-878A-74EC77572342}"/>
                </a:ext>
              </a:extLst>
            </p:cNvPr>
            <p:cNvCxnSpPr>
              <a:stCxn id="22" idx="3"/>
              <a:endCxn id="11" idx="1"/>
            </p:cNvCxnSpPr>
            <p:nvPr/>
          </p:nvCxnSpPr>
          <p:spPr>
            <a:xfrm>
              <a:off x="4738987" y="3598794"/>
              <a:ext cx="901243" cy="2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37D1757-E00B-463A-BEEF-73F18E640585}"/>
                </a:ext>
              </a:extLst>
            </p:cNvPr>
            <p:cNvCxnSpPr>
              <a:cxnSpLocks/>
              <a:stCxn id="23" idx="3"/>
            </p:cNvCxnSpPr>
            <p:nvPr/>
          </p:nvCxnSpPr>
          <p:spPr>
            <a:xfrm flipV="1">
              <a:off x="4696955" y="4690019"/>
              <a:ext cx="626545" cy="5417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2839280-0E22-4B40-8474-E96357B26162}"/>
                </a:ext>
              </a:extLst>
            </p:cNvPr>
            <p:cNvCxnSpPr>
              <a:stCxn id="11" idx="3"/>
              <a:endCxn id="13" idx="1"/>
            </p:cNvCxnSpPr>
            <p:nvPr/>
          </p:nvCxnSpPr>
          <p:spPr>
            <a:xfrm flipV="1">
              <a:off x="6554630" y="3014125"/>
              <a:ext cx="1093709" cy="6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37A1CA-8CFE-4B6B-9819-88A12D3A2717}"/>
                </a:ext>
              </a:extLst>
            </p:cNvPr>
            <p:cNvCxnSpPr>
              <a:cxnSpLocks/>
              <a:stCxn id="20" idx="0"/>
            </p:cNvCxnSpPr>
            <p:nvPr/>
          </p:nvCxnSpPr>
          <p:spPr>
            <a:xfrm flipV="1">
              <a:off x="7983138" y="4164163"/>
              <a:ext cx="9" cy="159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D731E28-A865-41D4-8D44-A4AEB6AB8234}"/>
                </a:ext>
              </a:extLst>
            </p:cNvPr>
            <p:cNvCxnSpPr>
              <a:stCxn id="13" idx="3"/>
              <a:endCxn id="7" idx="1"/>
            </p:cNvCxnSpPr>
            <p:nvPr/>
          </p:nvCxnSpPr>
          <p:spPr>
            <a:xfrm>
              <a:off x="8562739" y="3014125"/>
              <a:ext cx="1393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B6713515-2549-4E1C-972E-3A001C19584C}"/>
              </a:ext>
            </a:extLst>
          </p:cNvPr>
          <p:cNvGrpSpPr/>
          <p:nvPr/>
        </p:nvGrpSpPr>
        <p:grpSpPr>
          <a:xfrm>
            <a:off x="5372308" y="4934408"/>
            <a:ext cx="4106869" cy="1809819"/>
            <a:chOff x="5638708" y="4812008"/>
            <a:chExt cx="4106869" cy="1809819"/>
          </a:xfrm>
        </p:grpSpPr>
        <p:sp>
          <p:nvSpPr>
            <p:cNvPr id="59" name="TextBox 58">
              <a:extLst>
                <a:ext uri="{FF2B5EF4-FFF2-40B4-BE49-F238E27FC236}">
                  <a16:creationId xmlns:a16="http://schemas.microsoft.com/office/drawing/2014/main" id="{AE5E9729-3604-45B4-81E1-B7CF76A017B4}"/>
                </a:ext>
              </a:extLst>
            </p:cNvPr>
            <p:cNvSpPr txBox="1"/>
            <p:nvPr/>
          </p:nvSpPr>
          <p:spPr>
            <a:xfrm>
              <a:off x="8355691" y="6199934"/>
              <a:ext cx="101021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Thyroid</a:t>
              </a:r>
              <a:endParaRPr lang="zh-CN" altLang="en-US" sz="2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43F844FF-77D6-4017-B560-AB631F6B9BF3}"/>
                </a:ext>
              </a:extLst>
            </p:cNvPr>
            <p:cNvSpPr txBox="1"/>
            <p:nvPr/>
          </p:nvSpPr>
          <p:spPr>
            <a:xfrm>
              <a:off x="6992964" y="6221717"/>
              <a:ext cx="54053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Ear</a:t>
              </a:r>
              <a:endParaRPr lang="zh-CN" altLang="en-US" sz="2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B9F7CC1F-A1E2-40A0-94F9-3433A0ED2860}"/>
                </a:ext>
              </a:extLst>
            </p:cNvPr>
            <p:cNvSpPr txBox="1"/>
            <p:nvPr/>
          </p:nvSpPr>
          <p:spPr>
            <a:xfrm>
              <a:off x="6833347" y="5570306"/>
              <a:ext cx="88357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Young</a:t>
              </a:r>
              <a:endParaRPr lang="zh-CN" altLang="en-US" sz="20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F69CBC67-D457-4970-944B-4876B9ABB432}"/>
                </a:ext>
              </a:extLst>
            </p:cNvPr>
            <p:cNvSpPr txBox="1"/>
            <p:nvPr/>
          </p:nvSpPr>
          <p:spPr>
            <a:xfrm>
              <a:off x="8018822" y="5561188"/>
              <a:ext cx="1726755"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With Expertise</a:t>
              </a:r>
              <a:endParaRPr lang="zh-CN" altLang="en-US" sz="2000" dirty="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CBF34EB4-6ADF-4D03-8C7C-CEC9775B8C91}"/>
                </a:ext>
              </a:extLst>
            </p:cNvPr>
            <p:cNvSpPr txBox="1"/>
            <p:nvPr/>
          </p:nvSpPr>
          <p:spPr>
            <a:xfrm>
              <a:off x="6636060" y="4925330"/>
              <a:ext cx="132119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Traditional</a:t>
              </a:r>
              <a:endParaRPr lang="zh-CN" altLang="en-US" sz="2000" dirty="0">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34BAD781-3E6A-40E3-B2F0-88BDBC85552F}"/>
                </a:ext>
              </a:extLst>
            </p:cNvPr>
            <p:cNvSpPr txBox="1"/>
            <p:nvPr/>
          </p:nvSpPr>
          <p:spPr>
            <a:xfrm>
              <a:off x="8166537" y="4905183"/>
              <a:ext cx="138050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Endoscopic</a:t>
              </a:r>
              <a:endParaRPr lang="zh-CN" altLang="en-US" sz="2000" dirty="0">
                <a:latin typeface="Times New Roman" panose="02020603050405020304" pitchFamily="18" charset="0"/>
                <a:cs typeface="Times New Roman" panose="02020603050405020304" pitchFamily="18" charset="0"/>
              </a:endParaRPr>
            </a:p>
          </p:txBody>
        </p:sp>
        <p:cxnSp>
          <p:nvCxnSpPr>
            <p:cNvPr id="109" name="Straight Arrow Connector 108">
              <a:extLst>
                <a:ext uri="{FF2B5EF4-FFF2-40B4-BE49-F238E27FC236}">
                  <a16:creationId xmlns:a16="http://schemas.microsoft.com/office/drawing/2014/main" id="{D699C5E2-67B3-47F2-A492-121239448928}"/>
                </a:ext>
              </a:extLst>
            </p:cNvPr>
            <p:cNvCxnSpPr>
              <a:endCxn id="93" idx="0"/>
            </p:cNvCxnSpPr>
            <p:nvPr/>
          </p:nvCxnSpPr>
          <p:spPr>
            <a:xfrm flipH="1">
              <a:off x="7296658" y="4812008"/>
              <a:ext cx="778018" cy="113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BFD6E07-D3E4-49E3-AD91-86A0B77D79D7}"/>
                </a:ext>
              </a:extLst>
            </p:cNvPr>
            <p:cNvCxnSpPr>
              <a:endCxn id="94" idx="0"/>
            </p:cNvCxnSpPr>
            <p:nvPr/>
          </p:nvCxnSpPr>
          <p:spPr>
            <a:xfrm>
              <a:off x="8108840" y="4817180"/>
              <a:ext cx="747950" cy="8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594DFB2-DA97-4030-8173-89A4B2C59139}"/>
                </a:ext>
              </a:extLst>
            </p:cNvPr>
            <p:cNvCxnSpPr>
              <a:stCxn id="93" idx="2"/>
              <a:endCxn id="61" idx="0"/>
            </p:cNvCxnSpPr>
            <p:nvPr/>
          </p:nvCxnSpPr>
          <p:spPr>
            <a:xfrm flipH="1">
              <a:off x="7275135" y="5325440"/>
              <a:ext cx="21523" cy="24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0B52AD7-BBF8-4689-9501-16C71B8C8742}"/>
                </a:ext>
              </a:extLst>
            </p:cNvPr>
            <p:cNvCxnSpPr>
              <a:stCxn id="93" idx="2"/>
              <a:endCxn id="62" idx="0"/>
            </p:cNvCxnSpPr>
            <p:nvPr/>
          </p:nvCxnSpPr>
          <p:spPr>
            <a:xfrm>
              <a:off x="7296658" y="5325440"/>
              <a:ext cx="1585542" cy="23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8C1DE6F-C620-462E-BA66-0AB88A012733}"/>
                </a:ext>
              </a:extLst>
            </p:cNvPr>
            <p:cNvCxnSpPr>
              <a:stCxn id="94" idx="2"/>
              <a:endCxn id="61" idx="0"/>
            </p:cNvCxnSpPr>
            <p:nvPr/>
          </p:nvCxnSpPr>
          <p:spPr>
            <a:xfrm flipH="1">
              <a:off x="7275135" y="5305293"/>
              <a:ext cx="1581655" cy="265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E8D83FD-B12C-451D-852D-6238A6C8327B}"/>
                </a:ext>
              </a:extLst>
            </p:cNvPr>
            <p:cNvCxnSpPr>
              <a:stCxn id="94" idx="2"/>
              <a:endCxn id="62" idx="0"/>
            </p:cNvCxnSpPr>
            <p:nvPr/>
          </p:nvCxnSpPr>
          <p:spPr>
            <a:xfrm>
              <a:off x="8856790" y="5305293"/>
              <a:ext cx="25410" cy="25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8CA1B73-BA1D-4CCD-B84C-27BD1A1BF3E7}"/>
                </a:ext>
              </a:extLst>
            </p:cNvPr>
            <p:cNvCxnSpPr>
              <a:stCxn id="61" idx="2"/>
              <a:endCxn id="60" idx="0"/>
            </p:cNvCxnSpPr>
            <p:nvPr/>
          </p:nvCxnSpPr>
          <p:spPr>
            <a:xfrm flipH="1">
              <a:off x="7263231" y="5970416"/>
              <a:ext cx="11904" cy="25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63FC166-3129-46DB-8DF8-2EFDE2FE3C44}"/>
                </a:ext>
              </a:extLst>
            </p:cNvPr>
            <p:cNvCxnSpPr>
              <a:stCxn id="62" idx="2"/>
              <a:endCxn id="60" idx="0"/>
            </p:cNvCxnSpPr>
            <p:nvPr/>
          </p:nvCxnSpPr>
          <p:spPr>
            <a:xfrm flipH="1">
              <a:off x="7263231" y="5961298"/>
              <a:ext cx="1618969" cy="260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7ACC9C1-A461-499B-B1DB-6B7E41700A50}"/>
                </a:ext>
              </a:extLst>
            </p:cNvPr>
            <p:cNvCxnSpPr>
              <a:stCxn id="61" idx="2"/>
              <a:endCxn id="59" idx="0"/>
            </p:cNvCxnSpPr>
            <p:nvPr/>
          </p:nvCxnSpPr>
          <p:spPr>
            <a:xfrm>
              <a:off x="7275135" y="5970416"/>
              <a:ext cx="1585663" cy="229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42D81BC-FDEC-45F6-BBA7-4B0FD43BDB35}"/>
                </a:ext>
              </a:extLst>
            </p:cNvPr>
            <p:cNvCxnSpPr>
              <a:stCxn id="62" idx="2"/>
              <a:endCxn id="59" idx="0"/>
            </p:cNvCxnSpPr>
            <p:nvPr/>
          </p:nvCxnSpPr>
          <p:spPr>
            <a:xfrm flipH="1">
              <a:off x="8860798" y="5961298"/>
              <a:ext cx="21402" cy="23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A473CEAA-904B-490D-BDE6-CF6E5BC93390}"/>
                </a:ext>
              </a:extLst>
            </p:cNvPr>
            <p:cNvSpPr txBox="1"/>
            <p:nvPr/>
          </p:nvSpPr>
          <p:spPr>
            <a:xfrm>
              <a:off x="5638708" y="4915897"/>
              <a:ext cx="1051891"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Method:</a:t>
              </a:r>
              <a:endParaRPr lang="zh-CN" altLang="en-US" sz="2000"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763B2143-ADCE-48F1-B1E7-99F29A8DC602}"/>
                </a:ext>
              </a:extLst>
            </p:cNvPr>
            <p:cNvSpPr txBox="1"/>
            <p:nvPr/>
          </p:nvSpPr>
          <p:spPr>
            <a:xfrm>
              <a:off x="5638708" y="5569561"/>
              <a:ext cx="1109599"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Surgeon:</a:t>
              </a:r>
              <a:endParaRPr lang="zh-CN" altLang="en-US" sz="2000" dirty="0">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0C03CB5-D154-42EA-BF0C-BD49D7B996AB}"/>
                </a:ext>
              </a:extLst>
            </p:cNvPr>
            <p:cNvSpPr txBox="1"/>
            <p:nvPr/>
          </p:nvSpPr>
          <p:spPr>
            <a:xfrm>
              <a:off x="5662752" y="6182252"/>
              <a:ext cx="1066318"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Surgery:</a:t>
              </a:r>
              <a:endParaRPr lang="zh-CN" altLang="en-US" sz="2000" dirty="0">
                <a:latin typeface="Times New Roman" panose="02020603050405020304" pitchFamily="18" charset="0"/>
                <a:cs typeface="Times New Roman" panose="02020603050405020304" pitchFamily="18" charset="0"/>
              </a:endParaRPr>
            </a:p>
          </p:txBody>
        </p:sp>
      </p:grpSp>
      <p:sp>
        <p:nvSpPr>
          <p:cNvPr id="3" name="Right Brace 2">
            <a:extLst>
              <a:ext uri="{FF2B5EF4-FFF2-40B4-BE49-F238E27FC236}">
                <a16:creationId xmlns:a16="http://schemas.microsoft.com/office/drawing/2014/main" id="{779BEA36-3056-40DA-A2C5-131800F2209C}"/>
              </a:ext>
            </a:extLst>
          </p:cNvPr>
          <p:cNvSpPr/>
          <p:nvPr/>
        </p:nvSpPr>
        <p:spPr>
          <a:xfrm>
            <a:off x="9517292" y="4934407"/>
            <a:ext cx="152944" cy="16808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228589-A7E7-4406-8581-BD07C3970D12}"/>
              </a:ext>
            </a:extLst>
          </p:cNvPr>
          <p:cNvSpPr txBox="1"/>
          <p:nvPr/>
        </p:nvSpPr>
        <p:spPr>
          <a:xfrm>
            <a:off x="9796545" y="4889180"/>
            <a:ext cx="2032929"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Total 20 surgeries</a:t>
            </a:r>
            <a:endParaRPr lang="zh-CN" alt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A0E24B-928B-4ED1-8E9D-A944CDBBF368}"/>
              </a:ext>
            </a:extLst>
          </p:cNvPr>
          <p:cNvSpPr txBox="1"/>
          <p:nvPr/>
        </p:nvSpPr>
        <p:spPr>
          <a:xfrm>
            <a:off x="9759676" y="5347899"/>
            <a:ext cx="2519497"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We will be interested in comparison among these 8 different scenarios </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7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Deliverables</a:t>
            </a:r>
            <a:endParaRPr dirty="0">
              <a:latin typeface="Times New Roman"/>
              <a:ea typeface="Times New Roman"/>
              <a:cs typeface="Times New Roman"/>
              <a:sym typeface="Times New Roman"/>
            </a:endParaRPr>
          </a:p>
        </p:txBody>
      </p:sp>
      <p:sp>
        <p:nvSpPr>
          <p:cNvPr id="127" name="Google Shape;127;p6"/>
          <p:cNvSpPr txBox="1">
            <a:spLocks noGrp="1"/>
          </p:cNvSpPr>
          <p:nvPr>
            <p:ph type="body" idx="1"/>
          </p:nvPr>
        </p:nvSpPr>
        <p:spPr>
          <a:xfrm>
            <a:off x="838200" y="1553353"/>
            <a:ext cx="10515600" cy="5184900"/>
          </a:xfrm>
          <a:prstGeom prst="rect">
            <a:avLst/>
          </a:prstGeom>
          <a:noFill/>
          <a:ln>
            <a:noFill/>
          </a:ln>
        </p:spPr>
        <p:txBody>
          <a:bodyPr spcFirstLastPara="1" wrap="square" lIns="91425" tIns="45700" rIns="91425" bIns="45700" anchor="t" anchorCtr="0">
            <a:normAutofit/>
          </a:bodyPr>
          <a:lstStyle/>
          <a:p>
            <a:pPr lvl="0" indent="-457200">
              <a:lnSpc>
                <a:spcPct val="115000"/>
              </a:lnSpc>
              <a:spcBef>
                <a:spcPts val="0"/>
              </a:spcBef>
              <a:buSzPts val="3600"/>
              <a:buFont typeface="Times New Roman"/>
              <a:buChar char="•"/>
            </a:pPr>
            <a:r>
              <a:rPr lang="en-US" sz="2400" dirty="0">
                <a:latin typeface="Times New Roman"/>
                <a:ea typeface="Times New Roman"/>
                <a:cs typeface="Times New Roman"/>
                <a:sym typeface="Times New Roman"/>
              </a:rPr>
              <a:t>Minimum:  (Expected</a:t>
            </a:r>
            <a:r>
              <a:rPr lang="zh-CN" altLang="en-US" sz="2400" dirty="0">
                <a:latin typeface="Times New Roman"/>
                <a:ea typeface="Times New Roman"/>
                <a:cs typeface="Times New Roman"/>
                <a:sym typeface="Times New Roman"/>
              </a:rPr>
              <a:t> </a:t>
            </a:r>
            <a:r>
              <a:rPr lang="en-US" altLang="zh-CN" sz="2400" dirty="0">
                <a:latin typeface="Times New Roman"/>
                <a:ea typeface="Times New Roman"/>
                <a:cs typeface="Times New Roman"/>
                <a:sym typeface="Times New Roman"/>
              </a:rPr>
              <a:t>before</a:t>
            </a:r>
            <a:r>
              <a:rPr lang="zh-CN" altLang="en-US" sz="2400" dirty="0">
                <a:latin typeface="Times New Roman"/>
                <a:ea typeface="Times New Roman"/>
                <a:cs typeface="Times New Roman"/>
                <a:sym typeface="Times New Roman"/>
              </a:rPr>
              <a:t> </a:t>
            </a:r>
            <a:r>
              <a:rPr lang="en-US" altLang="zh-CN" sz="2400" dirty="0">
                <a:latin typeface="Times New Roman"/>
                <a:ea typeface="Times New Roman"/>
                <a:cs typeface="Times New Roman"/>
                <a:sym typeface="Times New Roman"/>
              </a:rPr>
              <a:t>Mar.6)</a:t>
            </a:r>
            <a:endParaRPr lang="en-US" sz="2400" dirty="0">
              <a:latin typeface="Times New Roman"/>
              <a:ea typeface="Times New Roman"/>
              <a:cs typeface="Times New Roman"/>
              <a:sym typeface="Times New Roman"/>
            </a:endParaRPr>
          </a:p>
          <a:p>
            <a:pPr lvl="1" indent="-457200">
              <a:lnSpc>
                <a:spcPct val="115000"/>
              </a:lnSpc>
              <a:spcBef>
                <a:spcPts val="0"/>
              </a:spcBef>
              <a:buSzPts val="3600"/>
              <a:buFont typeface="Times New Roman"/>
              <a:buChar char="•"/>
            </a:pPr>
            <a:r>
              <a:rPr lang="en-US" altLang="zh-CN" dirty="0">
                <a:latin typeface="Times New Roman"/>
                <a:ea typeface="Times New Roman"/>
                <a:cs typeface="Times New Roman"/>
                <a:sym typeface="Times New Roman"/>
              </a:rPr>
              <a:t>Calibration result of </a:t>
            </a:r>
            <a:r>
              <a:rPr lang="en-US" dirty="0">
                <a:latin typeface="Times New Roman"/>
                <a:ea typeface="Times New Roman"/>
                <a:cs typeface="Times New Roman"/>
                <a:sym typeface="Times New Roman"/>
              </a:rPr>
              <a:t>two IMUs separately against EM</a:t>
            </a:r>
            <a:r>
              <a:rPr lang="zh-CN" altLang="en-US" dirty="0">
                <a:latin typeface="Times New Roman"/>
                <a:ea typeface="Times New Roman"/>
                <a:cs typeface="Times New Roman"/>
                <a:sym typeface="Times New Roman"/>
              </a:rPr>
              <a:t> </a:t>
            </a:r>
            <a:r>
              <a:rPr lang="en-US" altLang="zh-CN" dirty="0">
                <a:latin typeface="Times New Roman"/>
                <a:ea typeface="Times New Roman"/>
                <a:cs typeface="Times New Roman"/>
                <a:sym typeface="Times New Roman"/>
              </a:rPr>
              <a:t>tracker (excel file)</a:t>
            </a:r>
          </a:p>
          <a:p>
            <a:pPr lvl="1" indent="-457200">
              <a:lnSpc>
                <a:spcPct val="115000"/>
              </a:lnSpc>
              <a:spcBef>
                <a:spcPts val="0"/>
              </a:spcBef>
              <a:buSzPts val="3600"/>
              <a:buFont typeface="Times New Roman"/>
              <a:buChar char="•"/>
            </a:pPr>
            <a:r>
              <a:rPr lang="en-US" dirty="0">
                <a:latin typeface="Times New Roman"/>
                <a:ea typeface="Times New Roman"/>
                <a:cs typeface="Times New Roman"/>
                <a:sym typeface="Times New Roman"/>
              </a:rPr>
              <a:t>Validation result of the pitch angle (excel file)</a:t>
            </a:r>
          </a:p>
          <a:p>
            <a:pPr lvl="1" indent="-457200">
              <a:lnSpc>
                <a:spcPct val="115000"/>
              </a:lnSpc>
              <a:spcBef>
                <a:spcPts val="0"/>
              </a:spcBef>
              <a:buSzPts val="3600"/>
              <a:buFont typeface="Times New Roman"/>
              <a:buChar char="•"/>
            </a:pPr>
            <a:r>
              <a:rPr lang="en-US" altLang="zh-CN" dirty="0">
                <a:latin typeface="Times New Roman"/>
                <a:ea typeface="Times New Roman"/>
                <a:cs typeface="Times New Roman"/>
                <a:sym typeface="Times New Roman"/>
              </a:rPr>
              <a:t>Documentation of software setting and calibration steps (doc file)</a:t>
            </a:r>
            <a:endParaRPr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400" dirty="0">
              <a:latin typeface="Times New Roman"/>
              <a:ea typeface="Times New Roman"/>
              <a:cs typeface="Times New Roman"/>
              <a:sym typeface="Times New Roman"/>
            </a:endParaRPr>
          </a:p>
          <a:p>
            <a:pPr marL="457200" lvl="0" indent="-457200" algn="l" rtl="0">
              <a:lnSpc>
                <a:spcPct val="115000"/>
              </a:lnSpc>
              <a:spcBef>
                <a:spcPts val="0"/>
              </a:spcBef>
              <a:spcAft>
                <a:spcPts val="0"/>
              </a:spcAft>
              <a:buSzPts val="3600"/>
              <a:buFont typeface="Times New Roman"/>
              <a:buChar char="•"/>
            </a:pPr>
            <a:r>
              <a:rPr lang="en-US" sz="2400" dirty="0">
                <a:latin typeface="Times New Roman"/>
                <a:ea typeface="Times New Roman"/>
                <a:cs typeface="Times New Roman"/>
                <a:sym typeface="Times New Roman"/>
              </a:rPr>
              <a:t>Expected:  (Expected before Mar.12)</a:t>
            </a:r>
          </a:p>
          <a:p>
            <a:pPr lvl="1" indent="-457200">
              <a:lnSpc>
                <a:spcPct val="115000"/>
              </a:lnSpc>
              <a:spcBef>
                <a:spcPts val="0"/>
              </a:spcBef>
              <a:buSzPts val="3600"/>
              <a:buFont typeface="Times New Roman"/>
              <a:buChar char="•"/>
            </a:pPr>
            <a:r>
              <a:rPr lang="en-US" dirty="0">
                <a:latin typeface="Times New Roman"/>
                <a:cs typeface="Times New Roman"/>
                <a:sym typeface="Times New Roman"/>
              </a:rPr>
              <a:t>Data analysis report of phantom study</a:t>
            </a:r>
            <a:endParaRPr dirty="0">
              <a:latin typeface="Times New Roman"/>
              <a:cs typeface="Times New Roman"/>
              <a:sym typeface="Times New Roman"/>
            </a:endParaRPr>
          </a:p>
          <a:p>
            <a:pPr marL="457200" lvl="0" indent="0" algn="l" rtl="0">
              <a:lnSpc>
                <a:spcPct val="115000"/>
              </a:lnSpc>
              <a:spcBef>
                <a:spcPts val="0"/>
              </a:spcBef>
              <a:spcAft>
                <a:spcPts val="0"/>
              </a:spcAft>
              <a:buNone/>
            </a:pPr>
            <a:endParaRPr sz="2400" dirty="0">
              <a:latin typeface="Times New Roman"/>
              <a:ea typeface="Times New Roman"/>
              <a:cs typeface="Times New Roman"/>
              <a:sym typeface="Times New Roman"/>
            </a:endParaRPr>
          </a:p>
          <a:p>
            <a:pPr marL="457200" lvl="0" indent="-457200" algn="l" rtl="0">
              <a:lnSpc>
                <a:spcPct val="115000"/>
              </a:lnSpc>
              <a:spcBef>
                <a:spcPts val="0"/>
              </a:spcBef>
              <a:spcAft>
                <a:spcPts val="0"/>
              </a:spcAft>
              <a:buSzPts val="3600"/>
              <a:buFont typeface="Times New Roman"/>
              <a:buChar char="•"/>
            </a:pPr>
            <a:r>
              <a:rPr lang="en-US" sz="2400" dirty="0">
                <a:latin typeface="Times New Roman"/>
                <a:ea typeface="Times New Roman"/>
                <a:cs typeface="Times New Roman"/>
                <a:sym typeface="Times New Roman"/>
              </a:rPr>
              <a:t>Maximum:  (Expected before May.5)</a:t>
            </a:r>
            <a:endParaRPr sz="2400" dirty="0">
              <a:latin typeface="Times New Roman"/>
              <a:ea typeface="Times New Roman"/>
              <a:cs typeface="Times New Roman"/>
              <a:sym typeface="Times New Roman"/>
            </a:endParaRPr>
          </a:p>
          <a:p>
            <a:pPr lvl="1" indent="-457200">
              <a:lnSpc>
                <a:spcPct val="115000"/>
              </a:lnSpc>
              <a:spcBef>
                <a:spcPts val="0"/>
              </a:spcBef>
              <a:buSzPts val="3600"/>
              <a:buFont typeface="Times New Roman"/>
              <a:buChar char="•"/>
            </a:pPr>
            <a:r>
              <a:rPr lang="en-US" dirty="0">
                <a:latin typeface="Times New Roman"/>
                <a:ea typeface="Times New Roman"/>
                <a:cs typeface="Times New Roman"/>
                <a:sym typeface="Times New Roman"/>
              </a:rPr>
              <a:t>Data analysis report of real surgical scenarios</a:t>
            </a:r>
          </a:p>
          <a:p>
            <a:pPr marL="914400" lvl="1" indent="-457200" algn="l" rtl="0">
              <a:lnSpc>
                <a:spcPct val="115000"/>
              </a:lnSpc>
              <a:spcBef>
                <a:spcPts val="0"/>
              </a:spcBef>
              <a:spcAft>
                <a:spcPts val="0"/>
              </a:spcAft>
              <a:buSzPts val="3600"/>
              <a:buFont typeface="Times New Roman"/>
              <a:buChar char="•"/>
            </a:pPr>
            <a:r>
              <a:rPr lang="en-US" dirty="0">
                <a:latin typeface="Times New Roman"/>
                <a:ea typeface="Times New Roman"/>
                <a:cs typeface="Times New Roman"/>
                <a:sym typeface="Times New Roman"/>
              </a:rPr>
              <a:t>Clinical paper</a:t>
            </a:r>
            <a:endParaRPr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400" dirty="0"/>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1720</Words>
  <Application>Microsoft Macintosh PowerPoint</Application>
  <PresentationFormat>宽屏</PresentationFormat>
  <Paragraphs>287</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vt:lpstr>
      <vt:lpstr>Cambria Math</vt:lpstr>
      <vt:lpstr>Times</vt:lpstr>
      <vt:lpstr>Times New Roman</vt:lpstr>
      <vt:lpstr>Verdana</vt:lpstr>
      <vt:lpstr>Office 主题​​</vt:lpstr>
      <vt:lpstr>Evaluation of Various Sensing Modalities for Accurate Measurement of Neck Flexion Angle during Thyroid and Ear Surgery</vt:lpstr>
      <vt:lpstr>PowerPoint 演示文稿</vt:lpstr>
      <vt:lpstr>Significance</vt:lpstr>
      <vt:lpstr>Goals</vt:lpstr>
      <vt:lpstr>Technical Approach</vt:lpstr>
      <vt:lpstr>Technical Approach</vt:lpstr>
      <vt:lpstr>Technical Approach</vt:lpstr>
      <vt:lpstr>Technical Approach</vt:lpstr>
      <vt:lpstr>Deliverables</vt:lpstr>
      <vt:lpstr>Time schedule</vt:lpstr>
      <vt:lpstr>PowerPoint 演示文稿</vt:lpstr>
      <vt:lpstr>PowerPoint 演示文稿</vt:lpstr>
      <vt:lpstr>Management &amp; Contribution</vt:lpstr>
      <vt:lpstr>Reading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Various Sensing Modalities for Accurate Measurement of Neck Flexion Angle during Thyroid and Ear Surgery</dc:title>
  <dc:creator>胡 臻</dc:creator>
  <cp:lastModifiedBy>胡 臻</cp:lastModifiedBy>
  <cp:revision>44</cp:revision>
  <dcterms:created xsi:type="dcterms:W3CDTF">2020-02-18T18:36:31Z</dcterms:created>
  <dcterms:modified xsi:type="dcterms:W3CDTF">2020-05-04T07:04:54Z</dcterms:modified>
</cp:coreProperties>
</file>