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79" r:id="rId4"/>
    <p:sldId id="281" r:id="rId5"/>
    <p:sldId id="282" r:id="rId6"/>
    <p:sldId id="284" r:id="rId7"/>
    <p:sldId id="283" r:id="rId8"/>
    <p:sldId id="286" r:id="rId9"/>
    <p:sldId id="287" r:id="rId10"/>
    <p:sldId id="288" r:id="rId11"/>
    <p:sldId id="289" r:id="rId12"/>
    <p:sldId id="280" r:id="rId13"/>
    <p:sldId id="285" r:id="rId14"/>
    <p:sldId id="29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89" autoAdjust="0"/>
  </p:normalViewPr>
  <p:slideViewPr>
    <p:cSldViewPr snapToGrid="0">
      <p:cViewPr varScale="1">
        <p:scale>
          <a:sx n="66" d="100"/>
          <a:sy n="66" d="100"/>
        </p:scale>
        <p:origin x="1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5DD33-C378-4653-8CDC-ABA61ECD0F4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09A56-FCA5-4EB2-B2C8-124EB1C99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6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98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288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29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96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275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65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67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05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84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38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7900" lvl="1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49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E43-E972-46DF-9E4D-118CA7C4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5A79-20B0-4EBB-B3FA-75DFBFE41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7990-B9A7-4EFE-9305-89C26EC0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C67F-D99B-4C31-BEFC-14E980DE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4962-FE72-4B9F-98AA-2DD3E57E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4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829-2492-4BE4-90EB-0C309C4F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4852E-99DC-4F25-B631-851112C06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D18E-5542-422C-994A-BF745E0F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AA6D-4A64-479C-8204-AA4DB04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BFC7-AE02-4A89-BCDC-9A605E42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1B542-F230-451E-B13F-C8752BF5B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5D6AC-0D3A-444D-B467-C71685B88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94FB-5CD9-4F4C-A279-A8CB8BBB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2AC3-800E-47F6-B481-0C75432A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271E-6134-42FA-A9ED-B2A2E0FE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DA95-9438-4ABE-B996-93FDD5A0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A901-428E-44C0-AF3D-A4915F49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0FC3-9C6D-4D82-871D-B0F31C1B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5ADC-B729-42D1-8717-EAB58035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8836-67FD-4747-867D-C87AA1A6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DAD7-1D22-4FA9-BED3-47D7ABE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779E-ED17-4C69-917A-B8652923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08FB-9AEE-42E4-A0DD-AE2CD17C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4004-446A-45F9-B2A4-6CECEB8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805C-838C-4BC5-97B1-0D8D5292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BCC8-EE3F-4E6E-B53C-610B14AC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6543-822B-4AA2-8B37-603F6D127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BCA26-F314-4290-B2F0-8AC26A7A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564B1-7DC0-4830-900A-6BEA6E0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0B6DB-892A-4C77-A99A-DBEE80C9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B882-A76C-48B6-8243-E791473C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7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B85C-975B-46BE-B0D4-29F7DDF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AC7C-1E53-483B-9F6D-CCAA8106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CC68-1894-42E5-833F-A39ED27F7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44FA0-17FF-45B3-A057-4795BF598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FC006-A00D-4B10-BDD5-183CA49B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541FA-76C9-4DCC-8699-400291B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5EF02-B374-46A8-AD99-F9CF0F4F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7F3E-8765-4AB6-AEDE-195C07E8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1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9ABB-E38D-4CBA-BDC2-A1F95DA8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DB097-5419-4E8E-BC38-D7D63FEB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F297A-1E60-475E-83DF-8303887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FEE4A-ED4B-486F-87A3-209AB18C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BCFD7-4F5F-4504-908C-B69A8DE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D7D21-EC83-49A3-8BA9-465D818D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6499-1A9E-4F67-91FF-9547AD95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7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F46A-378E-473C-A484-95F601ED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EE2E-43F4-4524-BA1B-6984B30A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3A75C-FA4B-4811-BC9A-29352B663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B495-D276-4876-94E7-0DF9C48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C882-4D16-48F3-8EED-EBFB5E03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8E3C-6CD6-4A02-ABCC-7D525F7C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8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0861-EFF2-4FAC-81AC-8F7FA7B3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60AE-5A2F-4E93-87C9-B9D756E3F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A2014-8189-4FF0-BED4-789ACE19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64A38-C2E7-4EA3-91D7-C30ED65F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9467-F819-40FB-88E4-3ABA44F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5D-8967-480E-9B39-6C2A7A00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6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BA51-A24A-4167-B220-5DBDAFA4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3E31A-4BE2-4689-90AC-9705B693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C865-57C6-469B-9180-80005E53E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4495-301A-4F0A-BB92-7369963098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5125-0841-45C1-92FC-A989DFD19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2FFF-998A-4B5A-BD47-1BEDA7E4D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B9ED-BEBB-4EEA-8D08-18CACD817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9097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Evaluation of Various Sensing Modalities for Accurate Measurement of Neck Flexion Angle during Thyroid and Ear Surgery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Member : Zhen Hu,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Hanqing Duan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Mentor: Dr. Russell Taylor, Dr. Deepa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Galaiya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4259" cy="160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C0071-B206-4D94-AD8F-775C09F2FFBB}"/>
              </a:ext>
            </a:extLst>
          </p:cNvPr>
          <p:cNvSpPr txBox="1"/>
          <p:nvPr/>
        </p:nvSpPr>
        <p:spPr>
          <a:xfrm>
            <a:off x="8311486" y="737697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72526-45CB-4291-B8CF-5416402AF402}"/>
              </a:ext>
            </a:extLst>
          </p:cNvPr>
          <p:cNvSpPr/>
          <p:nvPr/>
        </p:nvSpPr>
        <p:spPr>
          <a:xfrm>
            <a:off x="617220" y="6180615"/>
            <a:ext cx="1125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"Wearable IMU-based real-time motion warning system for construction workers' musculoskeletal disorders prevention." Automation in Construction 74 (2017): 2-11.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076EF-15D3-454D-B9AE-BC327A5B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6853"/>
            <a:ext cx="4809062" cy="2837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1253E-CB96-4AA1-80C6-2A148DB0D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57" y="1817925"/>
            <a:ext cx="5935727" cy="28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5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Conclusion &amp; Further Work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72526-45CB-4291-B8CF-5416402AF402}"/>
              </a:ext>
            </a:extLst>
          </p:cNvPr>
          <p:cNvSpPr/>
          <p:nvPr/>
        </p:nvSpPr>
        <p:spPr>
          <a:xfrm>
            <a:off x="617220" y="6180615"/>
            <a:ext cx="1125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"Wearable IMU-based real-time motion warning system for construction workers' musculoskeletal disorders prevention." Automation in Construction 74 (2017): 2-11.</a:t>
            </a:r>
          </a:p>
        </p:txBody>
      </p:sp>
      <p:sp>
        <p:nvSpPr>
          <p:cNvPr id="6" name="Google Shape;127;p6">
            <a:extLst>
              <a:ext uri="{FF2B5EF4-FFF2-40B4-BE49-F238E27FC236}">
                <a16:creationId xmlns:a16="http://schemas.microsoft.com/office/drawing/2014/main" id="{3F2628BE-E5C3-4352-BC49-BF22C9E6D035}"/>
              </a:ext>
            </a:extLst>
          </p:cNvPr>
          <p:cNvSpPr txBox="1">
            <a:spLocks/>
          </p:cNvSpPr>
          <p:nvPr/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Meaningful, useful, cost-effective, suitable for construction operations.</a:t>
            </a: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work: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 sensors need to recharge after a nearly six-hour service</a:t>
            </a:r>
          </a:p>
          <a:p>
            <a:pPr marL="1435100" lvl="2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charger into each unit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captured body segments by the WIMU sensors may vary upon different people due to different skeletal structures and body sizes</a:t>
            </a:r>
          </a:p>
          <a:p>
            <a:pPr marL="1435100" lvl="2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2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Paper Assessment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27;p6">
            <a:extLst>
              <a:ext uri="{FF2B5EF4-FFF2-40B4-BE49-F238E27FC236}">
                <a16:creationId xmlns:a16="http://schemas.microsoft.com/office/drawing/2014/main" id="{AB4C4786-0BA3-4BEF-A730-8949D1BD32BF}"/>
              </a:ext>
            </a:extLst>
          </p:cNvPr>
          <p:cNvSpPr txBox="1">
            <a:spLocks/>
          </p:cNvSpPr>
          <p:nvPr/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2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warning system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mathematical formula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in backend server</a:t>
            </a: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details about IMU’s calibration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details about what analysis backend server could do</a:t>
            </a: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7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Back to our project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7;p6">
            <a:extLst>
              <a:ext uri="{FF2B5EF4-FFF2-40B4-BE49-F238E27FC236}">
                <a16:creationId xmlns:a16="http://schemas.microsoft.com/office/drawing/2014/main" id="{636B5A93-D81D-419F-B4E7-4983628793C4}"/>
              </a:ext>
            </a:extLst>
          </p:cNvPr>
          <p:cNvSpPr txBox="1">
            <a:spLocks/>
          </p:cNvSpPr>
          <p:nvPr/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between two Quaternions calculation method is used in our calibration process.</a:t>
            </a: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warning system could be used to notice surgeons' wrong position and to teach young surgeons with right operating postures in time.</a:t>
            </a:r>
          </a:p>
        </p:txBody>
      </p:sp>
    </p:spTree>
    <p:extLst>
      <p:ext uri="{BB962C8B-B14F-4D97-AF65-F5344CB8AC3E}">
        <p14:creationId xmlns:p14="http://schemas.microsoft.com/office/powerpoint/2010/main" val="52594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FEA5-5264-48A3-81F8-BF7233B24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/>
                <a:cs typeface="Times New Roman"/>
              </a:rPr>
              <a:t>Thanks!</a:t>
            </a:r>
            <a:endParaRPr lang="zh-CN" altLang="en-US" sz="44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45DF1-F0DC-44CD-8653-CF4823589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Summary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979A-1918-472E-AB1B-3DF87B07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715" y="1825625"/>
            <a:ext cx="9845611" cy="435133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25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Measurement of Neck Flexion Angle during Thyroid and Ear Surgery by using IMUs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Inertial measurement unit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IMUs’ pitch angle against EM tracker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 Flexion Angle: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pitch angle between two IMUs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Surgeries: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neck flexion angle changes in real surgical scenarios if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4E7F1-932D-4F23-9815-BED449488382}"/>
              </a:ext>
            </a:extLst>
          </p:cNvPr>
          <p:cNvSpPr/>
          <p:nvPr/>
        </p:nvSpPr>
        <p:spPr>
          <a:xfrm>
            <a:off x="815502" y="6526452"/>
            <a:ext cx="5365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Edit from: https://stanford.edu/class/ee267/lectures/lecture10.pdf</a:t>
            </a:r>
            <a:endParaRPr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DAD573-7C5A-447A-A731-0F0F8EFFC215}"/>
              </a:ext>
            </a:extLst>
          </p:cNvPr>
          <p:cNvGrpSpPr/>
          <p:nvPr/>
        </p:nvGrpSpPr>
        <p:grpSpPr>
          <a:xfrm>
            <a:off x="174003" y="1022905"/>
            <a:ext cx="2409416" cy="3632065"/>
            <a:chOff x="174003" y="1022905"/>
            <a:chExt cx="2409416" cy="36320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8E7D77-24BE-4759-8725-A0FBEAFAB286}"/>
                </a:ext>
              </a:extLst>
            </p:cNvPr>
            <p:cNvGrpSpPr/>
            <p:nvPr/>
          </p:nvGrpSpPr>
          <p:grpSpPr>
            <a:xfrm>
              <a:off x="344459" y="1022905"/>
              <a:ext cx="2238960" cy="3632065"/>
              <a:chOff x="8499838" y="3027505"/>
              <a:chExt cx="2569046" cy="363206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179657B-56B9-42A5-A386-6B912ABEA0D2}"/>
                  </a:ext>
                </a:extLst>
              </p:cNvPr>
              <p:cNvGrpSpPr/>
              <p:nvPr/>
            </p:nvGrpSpPr>
            <p:grpSpPr>
              <a:xfrm>
                <a:off x="8499838" y="3027505"/>
                <a:ext cx="2569046" cy="3632065"/>
                <a:chOff x="8499841" y="3027505"/>
                <a:chExt cx="2569047" cy="363206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B203C0A-7DD8-40E4-8A1D-8665D3A67284}"/>
                    </a:ext>
                  </a:extLst>
                </p:cNvPr>
                <p:cNvGrpSpPr/>
                <p:nvPr/>
              </p:nvGrpSpPr>
              <p:grpSpPr>
                <a:xfrm>
                  <a:off x="8499841" y="3027505"/>
                  <a:ext cx="2569047" cy="3010336"/>
                  <a:chOff x="7433987" y="1461251"/>
                  <a:chExt cx="3402463" cy="4142344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4BA167AD-D898-4F81-90BC-1FCDA60878AF}"/>
                      </a:ext>
                    </a:extLst>
                  </p:cNvPr>
                  <p:cNvGrpSpPr/>
                  <p:nvPr/>
                </p:nvGrpSpPr>
                <p:grpSpPr>
                  <a:xfrm>
                    <a:off x="7433987" y="1461251"/>
                    <a:ext cx="3402463" cy="4142344"/>
                    <a:chOff x="5719046" y="1311787"/>
                    <a:chExt cx="3402463" cy="4142344"/>
                  </a:xfrm>
                </p:grpSpPr>
                <p:pic>
                  <p:nvPicPr>
                    <p:cNvPr id="16" name="Picture 15" descr="A picture containing object, clock&#10;&#10;Description automatically generated">
                      <a:extLst>
                        <a:ext uri="{FF2B5EF4-FFF2-40B4-BE49-F238E27FC236}">
                          <a16:creationId xmlns:a16="http://schemas.microsoft.com/office/drawing/2014/main" id="{1DEB6FF4-B3DA-4A13-9192-4C90730985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10000" b="90000" l="10000" r="90000">
                                  <a14:foregroundMark x1="47011" y1="38702" x2="52746" y2="51603"/>
                                  <a14:foregroundMark x1="52746" y1="51603" x2="47334" y2="38782"/>
                                  <a14:foregroundMark x1="47334" y1="38782" x2="47173" y2="38702"/>
                                  <a14:foregroundMark x1="63813" y1="43510" x2="61470" y2="43510"/>
                                  <a14:foregroundMark x1="62763" y1="45272" x2="63166" y2="46474"/>
                                  <a14:foregroundMark x1="23183" y1="49599" x2="23183" y2="49599"/>
                                  <a14:foregroundMark x1="23021" y1="86138" x2="23021" y2="86138"/>
                                  <a14:backgroundMark x1="10258" y1="57292" x2="10258" y2="57292"/>
                                  <a14:backgroundMark x1="12601" y1="58173" x2="12601" y2="58173"/>
                                  <a14:backgroundMark x1="11551" y1="57933" x2="11551" y2="57933"/>
                                  <a14:backgroundMark x1="21567" y1="70833" x2="21567" y2="70833"/>
                                  <a14:backgroundMark x1="22213" y1="70593" x2="22213" y2="70593"/>
                                  <a14:backgroundMark x1="22213" y1="70593" x2="22213" y2="70593"/>
                                  <a14:backgroundMark x1="22213" y1="41667" x2="22213" y2="45833"/>
                                  <a14:backgroundMark x1="22456" y1="39984" x2="23102" y2="43510"/>
                                  <a14:backgroundMark x1="22544" y1="49599" x2="21809" y2="78686"/>
                                  <a14:backgroundMark x1="22698" y1="43510" x2="22544" y2="49599"/>
                                  <a14:backgroundMark x1="22859" y1="60897" x2="21567" y2="70433"/>
                                  <a14:backgroundMark x1="23910" y1="66827" x2="18174" y2="74199"/>
                                  <a14:backgroundMark x1="23748" y1="69551" x2="18417" y2="76362"/>
                                  <a14:backgroundMark x1="24152" y1="71875" x2="17367" y2="79487"/>
                                  <a14:backgroundMark x1="34006" y1="85256" x2="26898" y2="97676"/>
                                  <a14:backgroundMark x1="26898" y1="97676" x2="26898" y2="97676"/>
                                  <a14:backgroundMark x1="80695" y1="79968" x2="99031" y2="92628"/>
                                  <a14:backgroundMark x1="77868" y1="91186" x2="87480" y2="98958"/>
                                  <a14:backgroundMark x1="20517" y1="87740" x2="23344" y2="87740"/>
                                  <a14:backgroundMark x1="21567" y1="75240" x2="22375" y2="74199"/>
                                  <a14:backgroundMark x1="23344" y1="58013" x2="22617" y2="57372"/>
                                  <a14:backgroundMark x1="23021" y1="56571" x2="22779" y2="57772"/>
                                  <a14:backgroundMark x1="22698" y1="55689" x2="22698" y2="56410"/>
                                  <a14:backgroundMark x1="22859" y1="56330" x2="22375" y2="55529"/>
                                  <a14:backgroundMark x1="23344" y1="57532" x2="22698" y2="55849"/>
                                  <a14:backgroundMark x1="22536" y1="49119" x2="22698" y2="47356"/>
                                  <a14:backgroundMark x1="22859" y1="48958" x2="23263" y2="47676"/>
                                  <a14:backgroundMark x1="36511" y1="70192" x2="36511" y2="70192"/>
                                  <a14:backgroundMark x1="67044" y1="49920" x2="67044" y2="49920"/>
                                  <a14:backgroundMark x1="21567" y1="86779" x2="23748" y2="87740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611121">
                      <a:off x="5719046" y="1311787"/>
                      <a:ext cx="3402463" cy="34299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0C44377F-33F5-4712-990C-E8921998BE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112329" y="3951831"/>
                      <a:ext cx="584104" cy="15023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BF7C5CF8-A0F9-49FB-8C4B-DB58EDAD78DE}"/>
                        </a:ext>
                      </a:extLst>
                    </p:cNvPr>
                    <p:cNvGrpSpPr/>
                    <p:nvPr/>
                  </p:nvGrpSpPr>
                  <p:grpSpPr>
                    <a:xfrm rot="2204425">
                      <a:off x="7544297" y="2372779"/>
                      <a:ext cx="963124" cy="932024"/>
                      <a:chOff x="7133771" y="3055257"/>
                      <a:chExt cx="1763486" cy="1625600"/>
                    </a:xfrm>
                  </p:grpSpPr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2485FCFD-C465-4DA7-B96F-DDFDD1A0DB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52229" y="4151086"/>
                        <a:ext cx="104502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532D1EF4-3E59-4556-B6BE-CA02465240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133771" y="4151086"/>
                        <a:ext cx="718458" cy="52977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>
                        <a:extLst>
                          <a:ext uri="{FF2B5EF4-FFF2-40B4-BE49-F238E27FC236}">
                            <a16:creationId xmlns:a16="http://schemas.microsoft.com/office/drawing/2014/main" id="{8978B8D2-5B07-4C61-BF23-DBEC3F0870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852229" y="3055257"/>
                        <a:ext cx="0" cy="109583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863059F9-528B-4B19-B2ED-99E5F85B0A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78794" y="3951831"/>
                      <a:ext cx="807818" cy="777038"/>
                      <a:chOff x="5768106" y="3055257"/>
                      <a:chExt cx="1763483" cy="1625600"/>
                    </a:xfrm>
                  </p:grpSpPr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F536AB49-79D8-431F-83F9-48196FFDA1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86560" y="4151085"/>
                        <a:ext cx="104502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>
                        <a:extLst>
                          <a:ext uri="{FF2B5EF4-FFF2-40B4-BE49-F238E27FC236}">
                            <a16:creationId xmlns:a16="http://schemas.microsoft.com/office/drawing/2014/main" id="{46B31193-8E8D-4B1F-AF52-190A39CFBC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68106" y="4151085"/>
                        <a:ext cx="718457" cy="52977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Arrow Connector 21">
                        <a:extLst>
                          <a:ext uri="{FF2B5EF4-FFF2-40B4-BE49-F238E27FC236}">
                            <a16:creationId xmlns:a16="http://schemas.microsoft.com/office/drawing/2014/main" id="{4CF39043-84A1-4030-878E-7FEF5B08209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86563" y="3055257"/>
                        <a:ext cx="0" cy="10958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F1617F99-F0D9-4033-873A-EE74269180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85883" y="4391394"/>
                    <a:ext cx="450425" cy="439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C019442-A308-41DD-BA1D-1461DD6C0256}"/>
                    </a:ext>
                  </a:extLst>
                </p:cNvPr>
                <p:cNvGrpSpPr/>
                <p:nvPr/>
              </p:nvGrpSpPr>
              <p:grpSpPr>
                <a:xfrm>
                  <a:off x="9227407" y="3932709"/>
                  <a:ext cx="1266671" cy="2726861"/>
                  <a:chOff x="5969287" y="3797578"/>
                  <a:chExt cx="1266671" cy="2726861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730958C0-A6E0-429B-AFE3-0A2B3B8E01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60417" y="3797578"/>
                    <a:ext cx="875541" cy="1161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7F1F075-9AEE-4981-BC05-A84BD0E08C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67791" y="4958653"/>
                    <a:ext cx="0" cy="15657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15E44156-2CE3-4EC6-ABFB-D4283FB2682B}"/>
                      </a:ext>
                    </a:extLst>
                  </p:cNvPr>
                  <p:cNvSpPr/>
                  <p:nvPr/>
                </p:nvSpPr>
                <p:spPr>
                  <a:xfrm rot="3666347">
                    <a:off x="5968014" y="4683857"/>
                    <a:ext cx="550793" cy="548247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F41D3E-9BBB-481A-B479-FDDABACF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49782" y="5008853"/>
                    <a:ext cx="3375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F41D3E-9BBB-481A-B479-FDDABACF11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9782" y="5008853"/>
                    <a:ext cx="33758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9E4DA6-8E19-4EAB-8FC2-65639DD89523}"/>
                </a:ext>
              </a:extLst>
            </p:cNvPr>
            <p:cNvSpPr txBox="1"/>
            <p:nvPr/>
          </p:nvSpPr>
          <p:spPr>
            <a:xfrm>
              <a:off x="1542731" y="178877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A6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A2F67-53A9-48C6-9699-31F5DB2CF2AF}"/>
                </a:ext>
              </a:extLst>
            </p:cNvPr>
            <p:cNvSpPr txBox="1"/>
            <p:nvPr/>
          </p:nvSpPr>
          <p:spPr>
            <a:xfrm>
              <a:off x="174003" y="317296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1A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Paper Selection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AEC44-75C5-4F6A-90D0-B0609DFF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58" y="1690688"/>
            <a:ext cx="10097283" cy="4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Selection Reason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27;p6">
            <a:extLst>
              <a:ext uri="{FF2B5EF4-FFF2-40B4-BE49-F238E27FC236}">
                <a16:creationId xmlns:a16="http://schemas.microsoft.com/office/drawing/2014/main" id="{3DAE4F50-AFFA-4EFF-A582-FDB4595FD035}"/>
              </a:ext>
            </a:extLst>
          </p:cNvPr>
          <p:cNvSpPr txBox="1">
            <a:spLocks/>
          </p:cNvSpPr>
          <p:nvPr/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Relevance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angle measurement system (Two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IMUs)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angle calculation formula (Two Quaternions)</a:t>
            </a: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Idea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wearable motion warning system (Real-time feedback)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7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&amp; Background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7;p6">
            <a:extLst>
              <a:ext uri="{FF2B5EF4-FFF2-40B4-BE49-F238E27FC236}">
                <a16:creationId xmlns:a16="http://schemas.microsoft.com/office/drawing/2014/main" id="{6C4E0508-99D2-48BC-BA1E-C23E9452227D}"/>
              </a:ext>
            </a:extLst>
          </p:cNvPr>
          <p:cNvSpPr txBox="1">
            <a:spLocks/>
          </p:cNvSpPr>
          <p:nvPr/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construction industry, work-related musculoskeletal disorders (WMSDs) around lower back and neck are prevalent.</a:t>
            </a: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kind of pain, time spent in insecure operational postures should be proactively prevented.</a:t>
            </a:r>
          </a:p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D6EF0-5153-4097-94AA-774EE08AB127}"/>
              </a:ext>
            </a:extLst>
          </p:cNvPr>
          <p:cNvSpPr/>
          <p:nvPr/>
        </p:nvSpPr>
        <p:spPr>
          <a:xfrm>
            <a:off x="617220" y="6180615"/>
            <a:ext cx="1125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"Wearable IMU-based real-time motion warning system for construction workers' musculoskeletal disorders prevention." Automation in Construction 74 (2017): 2-11.</a:t>
            </a:r>
          </a:p>
        </p:txBody>
      </p:sp>
    </p:spTree>
    <p:extLst>
      <p:ext uri="{BB962C8B-B14F-4D97-AF65-F5344CB8AC3E}">
        <p14:creationId xmlns:p14="http://schemas.microsoft.com/office/powerpoint/2010/main" val="412359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Key Result &amp; Significance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7;p6">
            <a:extLst>
              <a:ext uri="{FF2B5EF4-FFF2-40B4-BE49-F238E27FC236}">
                <a16:creationId xmlns:a16="http://schemas.microsoft.com/office/drawing/2014/main" id="{705FE08E-ABEB-47A9-B24E-FFA7498A368C}"/>
              </a:ext>
            </a:extLst>
          </p:cNvPr>
          <p:cNvSpPr txBox="1">
            <a:spLocks/>
          </p:cNvSpPr>
          <p:nvPr/>
        </p:nvSpPr>
        <p:spPr>
          <a:xfrm>
            <a:off x="838200" y="1553352"/>
            <a:ext cx="10515600" cy="4513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developed a real-time motion warning personal protective equipment (PPE) 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workers' self-awareness and self-management of ergonomically hazardous operational pattern for the prevention of WMSDs 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Inertial Measurement Units (WIMUs)</a:t>
            </a:r>
          </a:p>
          <a:p>
            <a:pPr marL="977900" lvl="1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disturbance and distraction in operations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48464-7DD0-4743-8447-80FFAE6F6B08}"/>
              </a:ext>
            </a:extLst>
          </p:cNvPr>
          <p:cNvSpPr/>
          <p:nvPr/>
        </p:nvSpPr>
        <p:spPr>
          <a:xfrm>
            <a:off x="617220" y="6180615"/>
            <a:ext cx="1125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"Wearable IMU-based real-time motion warning system for construction workers' musculoskeletal disorders prevention." Automation in Construction 74 (2017): 2-11.</a:t>
            </a:r>
          </a:p>
        </p:txBody>
      </p:sp>
    </p:spTree>
    <p:extLst>
      <p:ext uri="{BB962C8B-B14F-4D97-AF65-F5344CB8AC3E}">
        <p14:creationId xmlns:p14="http://schemas.microsoft.com/office/powerpoint/2010/main" val="23670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Method - system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05E42-9242-4A1B-A8EA-B2E45C60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2301304"/>
            <a:ext cx="6634385" cy="26897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E72526-45CB-4291-B8CF-5416402AF402}"/>
              </a:ext>
            </a:extLst>
          </p:cNvPr>
          <p:cNvSpPr/>
          <p:nvPr/>
        </p:nvSpPr>
        <p:spPr>
          <a:xfrm>
            <a:off x="617220" y="6180615"/>
            <a:ext cx="1125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"Wearable IMU-based real-time motion warning system for construction workers' musculoskeletal disorders prevention." Automation in Construction 74 (2017): 2-11.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6411C-2EC2-4D1C-ABDD-94B4D9FB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24" y="1428699"/>
            <a:ext cx="3687576" cy="45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Method - data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72526-45CB-4291-B8CF-5416402AF402}"/>
              </a:ext>
            </a:extLst>
          </p:cNvPr>
          <p:cNvSpPr/>
          <p:nvPr/>
        </p:nvSpPr>
        <p:spPr>
          <a:xfrm>
            <a:off x="617220" y="6180615"/>
            <a:ext cx="1125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"Wearable IMU-based real-time motion warning system for construction workers' musculoskeletal disorders prevention." Automation in Construction 74 (2017): 2-11.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AD2D7-F546-49E9-85A7-BF3E5A9E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68561"/>
            <a:ext cx="2893924" cy="3694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72A3B-6A44-4260-86CB-0409100F4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28" y="1692995"/>
            <a:ext cx="6651744" cy="4045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C15F0-758D-4610-B7C9-C9F545050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126" y="718627"/>
            <a:ext cx="938190" cy="362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BF2BB4-259D-4CD3-BEBF-BC1AB93099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6791"/>
          <a:stretch/>
        </p:blipFill>
        <p:spPr>
          <a:xfrm>
            <a:off x="7363126" y="1069908"/>
            <a:ext cx="4756749" cy="291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FD737-5F79-42BB-9C0A-67028F6EE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5066" y="2661242"/>
            <a:ext cx="2536233" cy="433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B9F10-68FB-4121-BD52-568F259E2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890" y="3252071"/>
            <a:ext cx="2413513" cy="695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3524A-6073-46DE-B703-949C3EDB39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0171" y="3971276"/>
            <a:ext cx="2716226" cy="6463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3E5793-C5A8-425A-9D81-60552C8D24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145" b="23646"/>
          <a:stretch/>
        </p:blipFill>
        <p:spPr>
          <a:xfrm>
            <a:off x="7363126" y="1516881"/>
            <a:ext cx="4756749" cy="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Method - warning threshold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72526-45CB-4291-B8CF-5416402AF402}"/>
              </a:ext>
            </a:extLst>
          </p:cNvPr>
          <p:cNvSpPr/>
          <p:nvPr/>
        </p:nvSpPr>
        <p:spPr>
          <a:xfrm>
            <a:off x="617220" y="6180615"/>
            <a:ext cx="1125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"Wearable IMU-based real-time motion warning system for construction workers' musculoskeletal disorders prevention." Automation in Construction 74 (2017): 2-11.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DB2B9F-CF7E-46E5-B1BC-4F8040FD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6311"/>
            <a:ext cx="4358640" cy="369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3EC7C-E1D9-4E13-AFE1-E0AAFF328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33378"/>
            <a:ext cx="2936373" cy="499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A6EF1-75E4-4439-907C-6CDC53F5762E}"/>
              </a:ext>
            </a:extLst>
          </p:cNvPr>
          <p:cNvSpPr txBox="1"/>
          <p:nvPr/>
        </p:nvSpPr>
        <p:spPr>
          <a:xfrm>
            <a:off x="6096000" y="4084320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 &gt; MHT(A), warning!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4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611</Words>
  <Application>Microsoft Office PowerPoint</Application>
  <PresentationFormat>Widescreen</PresentationFormat>
  <Paragraphs>63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Theme</vt:lpstr>
      <vt:lpstr>Evaluation of Various Sensing Modalities for Accurate Measurement of Neck Flexion Angle during Thyroid and Ear Surgery</vt:lpstr>
      <vt:lpstr>Project Summary</vt:lpstr>
      <vt:lpstr>Paper Selection</vt:lpstr>
      <vt:lpstr>Selection Reason</vt:lpstr>
      <vt:lpstr>Problem Statement &amp; Background</vt:lpstr>
      <vt:lpstr>Key Result &amp; Significance</vt:lpstr>
      <vt:lpstr>Method - system</vt:lpstr>
      <vt:lpstr>Method - data analysis</vt:lpstr>
      <vt:lpstr>Method - warning threshold</vt:lpstr>
      <vt:lpstr>Experiment</vt:lpstr>
      <vt:lpstr>Conclusion &amp; Further Work</vt:lpstr>
      <vt:lpstr>Paper Assessment</vt:lpstr>
      <vt:lpstr>Back to our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Various Sensing Modalities for Accurate Measurement of Neck Flexion Angle during Thyroid and Ear Surgery</dc:title>
  <dc:creator>Duan Demi</dc:creator>
  <cp:lastModifiedBy>Hanqing Duan</cp:lastModifiedBy>
  <cp:revision>30</cp:revision>
  <dcterms:created xsi:type="dcterms:W3CDTF">2020-03-04T17:27:10Z</dcterms:created>
  <dcterms:modified xsi:type="dcterms:W3CDTF">2020-04-14T07:20:35Z</dcterms:modified>
</cp:coreProperties>
</file>