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4" r:id="rId4"/>
    <p:sldId id="279" r:id="rId5"/>
    <p:sldId id="280" r:id="rId6"/>
    <p:sldId id="281" r:id="rId7"/>
    <p:sldId id="292" r:id="rId8"/>
    <p:sldId id="283" r:id="rId9"/>
    <p:sldId id="291" r:id="rId10"/>
    <p:sldId id="284" r:id="rId11"/>
    <p:sldId id="285" r:id="rId12"/>
    <p:sldId id="282" r:id="rId13"/>
    <p:sldId id="286" r:id="rId14"/>
    <p:sldId id="289" r:id="rId15"/>
    <p:sldId id="287" r:id="rId16"/>
    <p:sldId id="288" r:id="rId17"/>
    <p:sldId id="276" r:id="rId18"/>
    <p:sldId id="266" r:id="rId19"/>
    <p:sldId id="268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cmr6diW/cCIIv0Q2VkS3b1nWk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68"/>
    <a:srgbClr val="4FABDC"/>
    <a:srgbClr val="F59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762" autoAdjust="0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96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63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56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001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8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63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763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35EB5-53CC-1049-88DB-7C9FD244B80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8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Times New Roman"/>
                <a:ea typeface="Times New Roman"/>
                <a:cs typeface="Times New Roman"/>
                <a:sym typeface="Times New Roman"/>
              </a:rPr>
              <a:t>To investigate and compare postural ergonomics of surgeons during two different surgical scenarios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32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 and EM tracker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banded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because of magnetic field</a:t>
            </a:r>
          </a:p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while at 9 different angles</a:t>
            </a:r>
          </a:p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</a:t>
            </a: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275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0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17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67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37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55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9097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Evaluation of Various Sensing Modalities for Accurate Measurement of Neck Flexion Angle during Thyroid and Ear Surgery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Member : Zhen Hu, Hanqing Duan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Mentor: Dr. Russell Taylor, Dr. Deepa Galaiya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4259" cy="160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0B11786-B86C-47CE-9455-440D9276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9" y="1315593"/>
            <a:ext cx="3673091" cy="28080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C04BEC9-12B1-4A14-A530-369A2AD7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820" y="1315593"/>
            <a:ext cx="3563733" cy="28080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B39F9D-7486-4F71-A696-1E6B51DB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29" y="4050000"/>
            <a:ext cx="3623455" cy="2808000"/>
          </a:xfrm>
          <a:prstGeom prst="rect">
            <a:avLst/>
          </a:prstGeom>
        </p:spPr>
      </p:pic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rotate to left &amp; right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95C4B-021D-4F40-854B-0F7266058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73" y="4050000"/>
            <a:ext cx="3643380" cy="280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0FB019-F91E-4D53-BB2D-4A04D4FA079C}"/>
              </a:ext>
            </a:extLst>
          </p:cNvPr>
          <p:cNvCxnSpPr>
            <a:cxnSpLocks/>
          </p:cNvCxnSpPr>
          <p:nvPr/>
        </p:nvCxnSpPr>
        <p:spPr>
          <a:xfrm flipH="1">
            <a:off x="8209868" y="1471777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80A8FB-FDB5-4B80-A7A8-CA373837C287}"/>
              </a:ext>
            </a:extLst>
          </p:cNvPr>
          <p:cNvSpPr txBox="1"/>
          <p:nvPr/>
        </p:nvSpPr>
        <p:spPr>
          <a:xfrm>
            <a:off x="8649484" y="127392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Rotate to left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C8D35-C18B-44C4-B17B-F9DC8DFDEE94}"/>
              </a:ext>
            </a:extLst>
          </p:cNvPr>
          <p:cNvCxnSpPr>
            <a:cxnSpLocks/>
          </p:cNvCxnSpPr>
          <p:nvPr/>
        </p:nvCxnSpPr>
        <p:spPr>
          <a:xfrm flipH="1">
            <a:off x="8209868" y="4173946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90769C-8E2B-4BA2-B170-4899AD08339A}"/>
              </a:ext>
            </a:extLst>
          </p:cNvPr>
          <p:cNvSpPr txBox="1"/>
          <p:nvPr/>
        </p:nvSpPr>
        <p:spPr>
          <a:xfrm>
            <a:off x="8649484" y="3976097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Rotate to 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right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AFE48F-93D9-43FF-A59D-D140FAC3E7CE}"/>
              </a:ext>
            </a:extLst>
          </p:cNvPr>
          <p:cNvSpPr txBox="1"/>
          <p:nvPr/>
        </p:nvSpPr>
        <p:spPr>
          <a:xfrm>
            <a:off x="8383134" y="1905716"/>
            <a:ext cx="371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between 0 degree to 80 degree periodically.</a:t>
            </a:r>
            <a:endParaRPr lang="zh-CN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53233-9D86-43C1-B1DC-66E5F868F9BC}"/>
              </a:ext>
            </a:extLst>
          </p:cNvPr>
          <p:cNvSpPr txBox="1"/>
          <p:nvPr/>
        </p:nvSpPr>
        <p:spPr>
          <a:xfrm>
            <a:off x="8319038" y="4650584"/>
            <a:ext cx="350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between -80 degree to 20 degree periodically.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C7E4F-35C6-4940-8BFA-959B9CB2279C}"/>
              </a:ext>
            </a:extLst>
          </p:cNvPr>
          <p:cNvSpPr txBox="1"/>
          <p:nvPr/>
        </p:nvSpPr>
        <p:spPr>
          <a:xfrm>
            <a:off x="8319038" y="5322462"/>
            <a:ext cx="3618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change little and there is no significant difference between left and right circumstances.</a:t>
            </a:r>
            <a:endParaRPr lang="zh-CN" alt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0567B-190B-462C-A6BB-565FCA7F2AED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22" name="Picture 21" descr="A drawing of a face&#10;&#10;Description automatically generated">
            <a:extLst>
              <a:ext uri="{FF2B5EF4-FFF2-40B4-BE49-F238E27FC236}">
                <a16:creationId xmlns:a16="http://schemas.microsoft.com/office/drawing/2014/main" id="{7341998A-33D1-4F64-8BD2-584FE2475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243047-46ED-4C3B-8515-D49FB86D5461}"/>
              </a:ext>
            </a:extLst>
          </p:cNvPr>
          <p:cNvSpPr/>
          <p:nvPr/>
        </p:nvSpPr>
        <p:spPr>
          <a:xfrm>
            <a:off x="845457" y="3160538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0C025-AA5D-4599-BD56-70571FD22552}"/>
              </a:ext>
            </a:extLst>
          </p:cNvPr>
          <p:cNvSpPr/>
          <p:nvPr/>
        </p:nvSpPr>
        <p:spPr>
          <a:xfrm>
            <a:off x="838200" y="5869384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9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F007E27-9EF2-4398-A136-B0854B8B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92" y="1251017"/>
            <a:ext cx="3600000" cy="28413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94212-231E-4370-A4DC-7273BFC8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11" y="1251969"/>
            <a:ext cx="3581982" cy="28404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FCB10E6-38B0-4F1F-8367-94A1F149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92" y="4054587"/>
            <a:ext cx="3600000" cy="2809248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28596-FC75-4E90-8908-1FF8790CA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093" y="4050952"/>
            <a:ext cx="3681600" cy="2808000"/>
          </a:xfrm>
          <a:prstGeom prst="rect">
            <a:avLst/>
          </a:prstGeom>
        </p:spPr>
      </p:pic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turn to left &amp; right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3E66D1-8F0D-4192-AFF4-61A50D9425FE}"/>
              </a:ext>
            </a:extLst>
          </p:cNvPr>
          <p:cNvCxnSpPr>
            <a:cxnSpLocks/>
          </p:cNvCxnSpPr>
          <p:nvPr/>
        </p:nvCxnSpPr>
        <p:spPr>
          <a:xfrm flipH="1">
            <a:off x="8026990" y="1471777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8E36E1-5633-46DB-9774-A29E825F75E3}"/>
              </a:ext>
            </a:extLst>
          </p:cNvPr>
          <p:cNvSpPr txBox="1"/>
          <p:nvPr/>
        </p:nvSpPr>
        <p:spPr>
          <a:xfrm>
            <a:off x="8466606" y="127392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Turn to left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02DD2D-252E-47E7-B3E1-DA9116756BD1}"/>
              </a:ext>
            </a:extLst>
          </p:cNvPr>
          <p:cNvCxnSpPr>
            <a:cxnSpLocks/>
          </p:cNvCxnSpPr>
          <p:nvPr/>
        </p:nvCxnSpPr>
        <p:spPr>
          <a:xfrm flipH="1">
            <a:off x="8026990" y="4173946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BF16D0-2702-4350-AB97-B241BCB123FD}"/>
              </a:ext>
            </a:extLst>
          </p:cNvPr>
          <p:cNvSpPr txBox="1"/>
          <p:nvPr/>
        </p:nvSpPr>
        <p:spPr>
          <a:xfrm>
            <a:off x="8466606" y="39760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Turn to right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547542-CC59-44B1-9870-D773CD244C57}"/>
              </a:ext>
            </a:extLst>
          </p:cNvPr>
          <p:cNvSpPr txBox="1"/>
          <p:nvPr/>
        </p:nvSpPr>
        <p:spPr>
          <a:xfrm>
            <a:off x="8200256" y="1905716"/>
            <a:ext cx="371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changes between -10 degree to 45 degree periodically.</a:t>
            </a:r>
            <a:endParaRPr lang="zh-CN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D830C-9ADB-4B35-86ED-7E5E4F80319D}"/>
              </a:ext>
            </a:extLst>
          </p:cNvPr>
          <p:cNvSpPr txBox="1"/>
          <p:nvPr/>
        </p:nvSpPr>
        <p:spPr>
          <a:xfrm>
            <a:off x="8136160" y="4650584"/>
            <a:ext cx="350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changes between -60 degree to 5 degree periodically.</a:t>
            </a:r>
            <a:endParaRPr lang="zh-CN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31CBD-A74D-4137-B12D-E29F59B04D6E}"/>
              </a:ext>
            </a:extLst>
          </p:cNvPr>
          <p:cNvSpPr txBox="1"/>
          <p:nvPr/>
        </p:nvSpPr>
        <p:spPr>
          <a:xfrm>
            <a:off x="8136160" y="5322462"/>
            <a:ext cx="3618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 little and there is no significant difference between left and right circumstances.</a:t>
            </a:r>
            <a:endParaRPr lang="zh-CN" altLang="en-US" sz="1600" dirty="0"/>
          </a:p>
        </p:txBody>
      </p:sp>
      <p:pic>
        <p:nvPicPr>
          <p:cNvPr id="26" name="Picture 25" descr="A drawing of a face&#10;&#10;Description automatically generated">
            <a:extLst>
              <a:ext uri="{FF2B5EF4-FFF2-40B4-BE49-F238E27FC236}">
                <a16:creationId xmlns:a16="http://schemas.microsoft.com/office/drawing/2014/main" id="{32F64C9C-4C2C-43F4-8953-8DF5930E2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B7B131C-A0B5-4BC4-AE0D-CEADE005B11F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5AC4BF-5BF3-43CF-8EEA-6DDD1A0BD029}"/>
              </a:ext>
            </a:extLst>
          </p:cNvPr>
          <p:cNvSpPr/>
          <p:nvPr/>
        </p:nvSpPr>
        <p:spPr>
          <a:xfrm>
            <a:off x="714895" y="2227811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7CC3B5-C572-4445-983A-60838A7D25CF}"/>
              </a:ext>
            </a:extLst>
          </p:cNvPr>
          <p:cNvSpPr/>
          <p:nvPr/>
        </p:nvSpPr>
        <p:spPr>
          <a:xfrm>
            <a:off x="641852" y="4981032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turn up and down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EBD08CD-93F8-40C4-ACB0-E9CCB7FE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8" y="2618509"/>
            <a:ext cx="4339163" cy="347472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49EC333-9C90-440E-9641-889F09EE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20" y="2618509"/>
            <a:ext cx="4418471" cy="34747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5CC937-E841-4ADE-98E7-FE6095565C87}"/>
              </a:ext>
            </a:extLst>
          </p:cNvPr>
          <p:cNvSpPr txBox="1"/>
          <p:nvPr/>
        </p:nvSpPr>
        <p:spPr>
          <a:xfrm>
            <a:off x="858558" y="1393456"/>
            <a:ext cx="103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/>
              <a:t>changes between -80 degree to 80 degree strongly and periodically.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little.</a:t>
            </a:r>
            <a:endParaRPr lang="zh-CN" alt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8F2B6-786C-41CA-9DA0-B28873599767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23" name="Picture 22" descr="A drawing of a face&#10;&#10;Description automatically generated">
            <a:extLst>
              <a:ext uri="{FF2B5EF4-FFF2-40B4-BE49-F238E27FC236}">
                <a16:creationId xmlns:a16="http://schemas.microsoft.com/office/drawing/2014/main" id="{C3040988-4BA9-4F5E-9228-491EDBB3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E6432B4-906C-4DEC-99DF-CBA79199A9FD}"/>
              </a:ext>
            </a:extLst>
          </p:cNvPr>
          <p:cNvSpPr/>
          <p:nvPr/>
        </p:nvSpPr>
        <p:spPr>
          <a:xfrm>
            <a:off x="858558" y="2719019"/>
            <a:ext cx="4418471" cy="111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7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rotate circle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3B8F505-1589-4D72-A82D-7EB59BD7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9" y="2224453"/>
            <a:ext cx="4652678" cy="347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B483CC-6F4F-464B-BCED-D726EA256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94" y="2224453"/>
            <a:ext cx="4308772" cy="347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14DAB-47A8-46A2-B7C0-9D4ED1CC3C9F}"/>
              </a:ext>
            </a:extLst>
          </p:cNvPr>
          <p:cNvSpPr txBox="1"/>
          <p:nvPr/>
        </p:nvSpPr>
        <p:spPr>
          <a:xfrm>
            <a:off x="858558" y="1393456"/>
            <a:ext cx="103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and </a:t>
            </a: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>
                <a:solidFill>
                  <a:schemeClr val="tx1"/>
                </a:solidFill>
              </a:rPr>
              <a:t>change </a:t>
            </a:r>
            <a:r>
              <a:rPr lang="en-US" altLang="zh-CN" sz="1600" dirty="0"/>
              <a:t>in a circle.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randomly.</a:t>
            </a:r>
            <a:endParaRPr lang="zh-CN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081DF-5280-45CD-8D0A-FEBBE13F6159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DA238D3A-EE17-4386-BF56-31ABFE821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move shoulder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09C458-F5DF-4969-85F5-A93B464C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5" y="2224453"/>
            <a:ext cx="4370797" cy="3474000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4163269-7C32-4AD6-B17F-FEB937F76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92" y="2224453"/>
            <a:ext cx="4389102" cy="347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6096F8-B4D7-47E0-9F86-15CBB35B8243}"/>
              </a:ext>
            </a:extLst>
          </p:cNvPr>
          <p:cNvSpPr txBox="1"/>
          <p:nvPr/>
        </p:nvSpPr>
        <p:spPr>
          <a:xfrm>
            <a:off x="858558" y="1393456"/>
            <a:ext cx="10363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>
                <a:solidFill>
                  <a:srgbClr val="F5946D"/>
                </a:solidFill>
              </a:rPr>
              <a:t>Yaw angle,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rgbClr val="FBD068"/>
                </a:solidFill>
              </a:rPr>
              <a:t>Roll angle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change </a:t>
            </a:r>
            <a:r>
              <a:rPr lang="en-US" altLang="zh-CN" sz="1600" dirty="0"/>
              <a:t>little (almost zero degree).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82DCF-22DB-4908-BA78-B6135A8838A3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2E588AA6-61A4-44DD-84A3-570046D3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C87C82-F88D-4D5E-891C-0C9BD11732FE}"/>
              </a:ext>
            </a:extLst>
          </p:cNvPr>
          <p:cNvSpPr/>
          <p:nvPr/>
        </p:nvSpPr>
        <p:spPr>
          <a:xfrm>
            <a:off x="624137" y="2354236"/>
            <a:ext cx="589521" cy="31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1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traditional case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9817019-902E-44F0-AF0E-FFA69AD8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6" y="2224453"/>
            <a:ext cx="4603050" cy="3474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FD782E-D3CE-4F57-8219-5341E85E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286" y="2224453"/>
            <a:ext cx="4382455" cy="347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70AE8-D815-4B32-87A0-5CF999D6F4C1}"/>
              </a:ext>
            </a:extLst>
          </p:cNvPr>
          <p:cNvSpPr txBox="1"/>
          <p:nvPr/>
        </p:nvSpPr>
        <p:spPr>
          <a:xfrm>
            <a:off x="858558" y="1393456"/>
            <a:ext cx="103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keeps at 85 to 90 degree for a long time;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rgbClr val="FBD068"/>
                </a:solidFill>
              </a:rPr>
              <a:t>Roll angle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change between 0 to 60 degree, but they are not we concern about</a:t>
            </a:r>
            <a:r>
              <a:rPr lang="en-US" altLang="zh-CN" sz="16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E2F44-1BB4-405E-A20B-887791E242CB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FCEB5944-5731-4188-A38C-BA3F537A2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D7ED19-065B-4F42-86A7-AA74EA72A944}"/>
              </a:ext>
            </a:extLst>
          </p:cNvPr>
          <p:cNvSpPr/>
          <p:nvPr/>
        </p:nvSpPr>
        <p:spPr>
          <a:xfrm>
            <a:off x="799525" y="2315852"/>
            <a:ext cx="4418471" cy="111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endoscopic case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C11C96-A092-42A3-9B16-64BCC30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1" y="2224453"/>
            <a:ext cx="4559625" cy="347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273789-C522-4B28-9D85-F6C9F63ED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84" y="2224453"/>
            <a:ext cx="4623359" cy="347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21E75-636D-437E-A92C-604C3FB74D51}"/>
              </a:ext>
            </a:extLst>
          </p:cNvPr>
          <p:cNvSpPr txBox="1"/>
          <p:nvPr/>
        </p:nvSpPr>
        <p:spPr>
          <a:xfrm>
            <a:off x="858558" y="1393456"/>
            <a:ext cx="1036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keeps at 25 to 35 degree for a long time;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>
                <a:solidFill>
                  <a:schemeClr val="tx1"/>
                </a:solidFill>
              </a:rPr>
              <a:t>changes between -20 to 0 degree, and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rgbClr val="FBD068"/>
                </a:solidFill>
              </a:rPr>
              <a:t>Roll angle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changes between 10 to 30 degree, but they are not we concern about</a:t>
            </a:r>
            <a:r>
              <a:rPr lang="en-US" altLang="zh-CN" sz="16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56B2B-D470-45D3-A9B7-4D6460EB807E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7230757E-AADE-4439-B033-60ADED6E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BA24F4-060E-4583-B92B-FDC7837E6812}"/>
              </a:ext>
            </a:extLst>
          </p:cNvPr>
          <p:cNvSpPr/>
          <p:nvPr/>
        </p:nvSpPr>
        <p:spPr>
          <a:xfrm>
            <a:off x="844280" y="2291731"/>
            <a:ext cx="4418471" cy="111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9AC4C71-50B1-BF40-A495-856D42422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61769"/>
              </p:ext>
            </p:extLst>
          </p:nvPr>
        </p:nvGraphicFramePr>
        <p:xfrm>
          <a:off x="838200" y="1276753"/>
          <a:ext cx="10618801" cy="53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72">
                  <a:extLst>
                    <a:ext uri="{9D8B030D-6E8A-4147-A177-3AD203B41FA5}">
                      <a16:colId xmlns:a16="http://schemas.microsoft.com/office/drawing/2014/main" val="1576407649"/>
                    </a:ext>
                  </a:extLst>
                </a:gridCol>
                <a:gridCol w="7308853">
                  <a:extLst>
                    <a:ext uri="{9D8B030D-6E8A-4147-A177-3AD203B41FA5}">
                      <a16:colId xmlns:a16="http://schemas.microsoft.com/office/drawing/2014/main" val="534158353"/>
                    </a:ext>
                  </a:extLst>
                </a:gridCol>
                <a:gridCol w="1855176">
                  <a:extLst>
                    <a:ext uri="{9D8B030D-6E8A-4147-A177-3AD203B41FA5}">
                      <a16:colId xmlns:a16="http://schemas.microsoft.com/office/drawing/2014/main" val="2660263014"/>
                    </a:ext>
                  </a:extLst>
                </a:gridCol>
              </a:tblGrid>
              <a:tr h="3208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90073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February, 21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and ROS environment configuration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Feb. 26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844490"/>
                  </a:ext>
                </a:extLst>
              </a:tr>
              <a:tr h="398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February, 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proposal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Feb. 26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254809"/>
                  </a:ext>
                </a:extLst>
              </a:tr>
              <a:tr h="398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February, 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Subjects Research Training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Feb. 26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4340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Calibration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IMUs and mathematic model derivation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21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88252"/>
                  </a:ext>
                </a:extLst>
              </a:tr>
              <a:tr h="51568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of environment configuration and calibration method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5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261281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IRB approval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10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397963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measure in Mock OR and analysis of the data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21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344780"/>
                  </a:ext>
                </a:extLst>
              </a:tr>
              <a:tr h="51568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April, 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measurements in real surgery and analysis of the data finished</a:t>
                      </a:r>
                    </a:p>
                    <a:p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all the possible surgeries finished</a:t>
                      </a:r>
                      <a:endParaRPr lang="zh-CN" altLang="en-US" sz="1400" strike="noStrike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64313"/>
                  </a:ext>
                </a:extLst>
              </a:tr>
              <a:tr h="51568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April, 24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the difference between various surgery </a:t>
                      </a:r>
                      <a:r>
                        <a:rPr lang="en-US" altLang="zh-CN" sz="1400" strike="sngStrike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scenarios finished</a:t>
                      </a:r>
                    </a:p>
                    <a:p>
                      <a:r>
                        <a:rPr lang="en-US" altLang="zh-CN" sz="14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Analysis of the difference between emergency surgeries and simulation surgeries of residents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start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160321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April, 24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Documentation of data collection and data analysis finished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start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18025"/>
                  </a:ext>
                </a:extLst>
              </a:tr>
              <a:tr h="3208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 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paper finished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report finished</a:t>
                      </a:r>
                      <a:endParaRPr lang="zh-CN" altLang="en-US" sz="1400" strike="noStrike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69941"/>
                  </a:ext>
                </a:extLst>
              </a:tr>
            </a:tbl>
          </a:graphicData>
        </a:graphic>
      </p:graphicFrame>
      <p:sp>
        <p:nvSpPr>
          <p:cNvPr id="5" name="Google Shape;126;p6">
            <a:extLst>
              <a:ext uri="{FF2B5EF4-FFF2-40B4-BE49-F238E27FC236}">
                <a16:creationId xmlns:a16="http://schemas.microsoft.com/office/drawing/2014/main" id="{2D77C1C4-E2FF-41F8-BFC7-21654E3C445A}"/>
              </a:ext>
            </a:extLst>
          </p:cNvPr>
          <p:cNvSpPr txBox="1">
            <a:spLocks/>
          </p:cNvSpPr>
          <p:nvPr/>
        </p:nvSpPr>
        <p:spPr>
          <a:xfrm>
            <a:off x="838200" y="3276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Milestones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576EC-1E65-41B1-9043-23BC47D02DED}"/>
              </a:ext>
            </a:extLst>
          </p:cNvPr>
          <p:cNvSpPr txBox="1"/>
          <p:nvPr/>
        </p:nvSpPr>
        <p:spPr>
          <a:xfrm>
            <a:off x="9806557" y="70148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Blue: Add &amp; Revise;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Red: Delete;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5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634D3CE-73E8-AF4D-A056-93CCF698F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14485"/>
              </p:ext>
            </p:extLst>
          </p:nvPr>
        </p:nvGraphicFramePr>
        <p:xfrm>
          <a:off x="0" y="803877"/>
          <a:ext cx="121920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909">
                  <a:extLst>
                    <a:ext uri="{9D8B030D-6E8A-4147-A177-3AD203B41FA5}">
                      <a16:colId xmlns:a16="http://schemas.microsoft.com/office/drawing/2014/main" val="2917660662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058175635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088733676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494895208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571042818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2328035597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628102970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438608547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631752212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191839200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555584207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1805224988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107442628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Feb,15 -Feb,21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Feb,22-Feb, 28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Feb,29-Mar, 6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Mar,7-Mar,11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Mar,12-Mar,20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Mar,21-Mar,27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Mar,28-Apr,3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Apr,4 - Apr,10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Apr,11-Apr,17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Apr,18-Apr,24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Apr,25-May,1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May,1-May,5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24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the computer and document installation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Calibration and document steps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 mathematical model of neck angle and document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0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Mock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First 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3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Subjects Research Training and IRB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measurement in real surgery scenarios &amp; Each one do data analysis </a:t>
                      </a:r>
                    </a:p>
                    <a:p>
                      <a:r>
                        <a:rPr lang="en-US" altLang="zh-CN" sz="16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 of some possible surgeries data from Deepa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analysis  and documentation of </a:t>
                      </a:r>
                    </a:p>
                    <a:p>
                      <a:r>
                        <a:rPr lang="en-US" altLang="zh-CN" sz="16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difference between various scenarios</a:t>
                      </a:r>
                    </a:p>
                    <a:p>
                      <a:r>
                        <a:rPr lang="en-US" altLang="zh-CN" sz="16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2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clinical paper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852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82BD8A9-4B14-1E43-9FE2-47C84011EA6A}"/>
              </a:ext>
            </a:extLst>
          </p:cNvPr>
          <p:cNvSpPr txBox="1"/>
          <p:nvPr/>
        </p:nvSpPr>
        <p:spPr>
          <a:xfrm>
            <a:off x="4383576" y="6448328"/>
            <a:ext cx="554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: Finished stuff 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☑️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Planned stuff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B4E015-9F86-D447-9919-8FD36B13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39"/>
            <a:ext cx="5724525" cy="98552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Status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89A27E-6824-45E3-A098-C261AD82EE49}"/>
              </a:ext>
            </a:extLst>
          </p:cNvPr>
          <p:cNvCxnSpPr/>
          <p:nvPr/>
        </p:nvCxnSpPr>
        <p:spPr>
          <a:xfrm>
            <a:off x="7465101" y="344774"/>
            <a:ext cx="0" cy="6103554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7509BC-22EE-47F7-A290-FFA6831C7532}"/>
              </a:ext>
            </a:extLst>
          </p:cNvPr>
          <p:cNvCxnSpPr/>
          <p:nvPr/>
        </p:nvCxnSpPr>
        <p:spPr>
          <a:xfrm flipH="1">
            <a:off x="7517567" y="445771"/>
            <a:ext cx="449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0A825D-0F86-49DF-A975-2FBCE988C65F}"/>
              </a:ext>
            </a:extLst>
          </p:cNvPr>
          <p:cNvSpPr txBox="1"/>
          <p:nvPr/>
        </p:nvSpPr>
        <p:spPr>
          <a:xfrm>
            <a:off x="8019737" y="245716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day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35285-DD0F-47AD-B7D1-92C6451AFD2F}"/>
              </a:ext>
            </a:extLst>
          </p:cNvPr>
          <p:cNvSpPr txBox="1"/>
          <p:nvPr/>
        </p:nvSpPr>
        <p:spPr>
          <a:xfrm>
            <a:off x="7945766" y="23475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Recalculate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2D904D-0F00-4A32-BE6C-9C042ECF6100}"/>
              </a:ext>
            </a:extLst>
          </p:cNvPr>
          <p:cNvSpPr/>
          <p:nvPr/>
        </p:nvSpPr>
        <p:spPr>
          <a:xfrm>
            <a:off x="7742419" y="2114550"/>
            <a:ext cx="189184" cy="945173"/>
          </a:xfrm>
          <a:prstGeom prst="rightBrace">
            <a:avLst>
              <a:gd name="adj1" fmla="val 8333"/>
              <a:gd name="adj2" fmla="val 505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8A317-77A1-4E3A-AF48-4B0748749DD0}"/>
              </a:ext>
            </a:extLst>
          </p:cNvPr>
          <p:cNvSpPr txBox="1"/>
          <p:nvPr/>
        </p:nvSpPr>
        <p:spPr>
          <a:xfrm>
            <a:off x="10007956" y="155645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Blue: Add &amp; Revise;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Red: Delete;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B72D282-F9DE-5746-AA68-4CA8CBF4C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94826"/>
              </p:ext>
            </p:extLst>
          </p:nvPr>
        </p:nvGraphicFramePr>
        <p:xfrm>
          <a:off x="91441" y="810051"/>
          <a:ext cx="12004751" cy="602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379">
                  <a:extLst>
                    <a:ext uri="{9D8B030D-6E8A-4147-A177-3AD203B41FA5}">
                      <a16:colId xmlns:a16="http://schemas.microsoft.com/office/drawing/2014/main" val="2270701666"/>
                    </a:ext>
                  </a:extLst>
                </a:gridCol>
                <a:gridCol w="3508558">
                  <a:extLst>
                    <a:ext uri="{9D8B030D-6E8A-4147-A177-3AD203B41FA5}">
                      <a16:colId xmlns:a16="http://schemas.microsoft.com/office/drawing/2014/main" val="608879166"/>
                    </a:ext>
                  </a:extLst>
                </a:gridCol>
                <a:gridCol w="2141319">
                  <a:extLst>
                    <a:ext uri="{9D8B030D-6E8A-4147-A177-3AD203B41FA5}">
                      <a16:colId xmlns:a16="http://schemas.microsoft.com/office/drawing/2014/main" val="3477915146"/>
                    </a:ext>
                  </a:extLst>
                </a:gridCol>
                <a:gridCol w="1397149">
                  <a:extLst>
                    <a:ext uri="{9D8B030D-6E8A-4147-A177-3AD203B41FA5}">
                      <a16:colId xmlns:a16="http://schemas.microsoft.com/office/drawing/2014/main" val="2291635016"/>
                    </a:ext>
                  </a:extLst>
                </a:gridCol>
                <a:gridCol w="1633346">
                  <a:extLst>
                    <a:ext uri="{9D8B030D-6E8A-4147-A177-3AD203B41FA5}">
                      <a16:colId xmlns:a16="http://schemas.microsoft.com/office/drawing/2014/main" val="3315214914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Plan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Expected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Needed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145685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IRB approval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Finish Human Subjects Research Training on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Mylearning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Get IRB approval with the help of Dr. Deepa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Galaiya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all the measurement in Mock OR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Feb,24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Feb,26(Solved)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Mar,11(Solved)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845473"/>
                  </a:ext>
                </a:extLst>
              </a:tr>
              <a:tr h="996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with Linux &amp; 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Our own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 for calibration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Another computer for data collection sponsored by Dr. Taylor, discussed with Deepa and Anton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backup files in another computer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 14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Feb,19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(Solved )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Mar,12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384440"/>
                  </a:ext>
                </a:extLst>
              </a:tr>
              <a:tr h="5278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IMUs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by Dr. </a:t>
                      </a:r>
                      <a:r>
                        <a:rPr kumimoji="1"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 </a:t>
                      </a:r>
                      <a:r>
                        <a:rPr kumimoji="1" lang="en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Galaiya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two new IMUs sponsored by Dr. Taylor, discussed with Anton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 14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Feb,19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553677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IMU related software in Linux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(Packages included </a:t>
                      </a:r>
                      <a:r>
                        <a:rPr lang="en-US" altLang="zh-CN" sz="1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Lpms-imu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CN" sz="1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ndi_tracker_ros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from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Galen-Trackers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GitLab with the help of Anton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Windows, install </a:t>
                      </a:r>
                      <a:r>
                        <a:rPr lang="en-US" altLang="zh-CN" sz="1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Lpms_control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Feb,21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06950"/>
                  </a:ext>
                </a:extLst>
              </a:tr>
              <a:tr h="2150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tracker for Calibration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access to Mock OR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Tracker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 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Feb,21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94097"/>
                  </a:ext>
                </a:extLst>
              </a:tr>
              <a:tr h="371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Phantom study 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endParaRPr lang="en" altLang="zh-C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 do mock surgery in Mock OR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help of graduate student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Mar,6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945963"/>
                  </a:ext>
                </a:extLst>
              </a:tr>
              <a:tr h="5278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 </a:t>
                      </a:r>
                      <a:r>
                        <a:rPr lang="en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surgery 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data from Samuel who is responsible for collecting actual surgery data in medical school</a:t>
                      </a:r>
                      <a:endParaRPr lang="zh-CN" altLang="en-US" sz="1400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all the measurement in Mock OR</a:t>
                      </a:r>
                    </a:p>
                    <a:p>
                      <a:pPr algn="l"/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emergency surgeries</a:t>
                      </a:r>
                      <a:r>
                        <a:rPr lang="zh-CN" altLang="en-US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zh-CN" altLang="en-US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</a:t>
                      </a:r>
                      <a:r>
                        <a:rPr lang="zh-CN" altLang="en-US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surgeries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Mar,12 (Not start)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41866"/>
                  </a:ext>
                </a:extLst>
              </a:tr>
              <a:tr h="5278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 for data analysis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 for data saving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drive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Mar,6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462004"/>
                  </a:ext>
                </a:extLst>
              </a:tr>
            </a:tbl>
          </a:graphicData>
        </a:graphic>
      </p:graphicFrame>
      <p:sp>
        <p:nvSpPr>
          <p:cNvPr id="5" name="Google Shape;126;p6">
            <a:extLst>
              <a:ext uri="{FF2B5EF4-FFF2-40B4-BE49-F238E27FC236}">
                <a16:creationId xmlns:a16="http://schemas.microsoft.com/office/drawing/2014/main" id="{60CBC50E-33E8-4FA8-B1EE-99CFAA53BAEA}"/>
              </a:ext>
            </a:extLst>
          </p:cNvPr>
          <p:cNvSpPr txBox="1">
            <a:spLocks/>
          </p:cNvSpPr>
          <p:nvPr/>
        </p:nvSpPr>
        <p:spPr>
          <a:xfrm>
            <a:off x="91441" y="-1380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Dependencies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5927-3BB4-465F-AE46-041FCE1EC2BD}"/>
              </a:ext>
            </a:extLst>
          </p:cNvPr>
          <p:cNvSpPr txBox="1"/>
          <p:nvPr/>
        </p:nvSpPr>
        <p:spPr>
          <a:xfrm>
            <a:off x="9859682" y="201517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Blue: Add &amp; Revise;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Red: Delete;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9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979A-1918-472E-AB1B-3DF87B07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715" y="1825625"/>
            <a:ext cx="9845611" cy="435133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25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Measurement of Neck Flexion Angle during Thyroid and Ear Surgery by using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IMUs’ pitch angle against EM tracker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 Flexion Angle: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pitch angle between two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Surgeries: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neck flexion angle changes in real surgical scenarios if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4E7F1-932D-4F23-9815-BED449488382}"/>
              </a:ext>
            </a:extLst>
          </p:cNvPr>
          <p:cNvSpPr/>
          <p:nvPr/>
        </p:nvSpPr>
        <p:spPr>
          <a:xfrm>
            <a:off x="815502" y="6526452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Edit from: https://stanford.edu/class/ee267/lectures/lecture10.pdf</a:t>
            </a:r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DAD573-7C5A-447A-A731-0F0F8EFFC215}"/>
              </a:ext>
            </a:extLst>
          </p:cNvPr>
          <p:cNvGrpSpPr/>
          <p:nvPr/>
        </p:nvGrpSpPr>
        <p:grpSpPr>
          <a:xfrm>
            <a:off x="174003" y="1022905"/>
            <a:ext cx="2409416" cy="3632065"/>
            <a:chOff x="174003" y="1022905"/>
            <a:chExt cx="2409416" cy="36320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8E7D77-24BE-4759-8725-A0FBEAFAB286}"/>
                </a:ext>
              </a:extLst>
            </p:cNvPr>
            <p:cNvGrpSpPr/>
            <p:nvPr/>
          </p:nvGrpSpPr>
          <p:grpSpPr>
            <a:xfrm>
              <a:off x="344459" y="1022905"/>
              <a:ext cx="2238960" cy="3632065"/>
              <a:chOff x="8499838" y="3027505"/>
              <a:chExt cx="2569046" cy="363206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179657B-56B9-42A5-A386-6B912ABEA0D2}"/>
                  </a:ext>
                </a:extLst>
              </p:cNvPr>
              <p:cNvGrpSpPr/>
              <p:nvPr/>
            </p:nvGrpSpPr>
            <p:grpSpPr>
              <a:xfrm>
                <a:off x="8499838" y="3027505"/>
                <a:ext cx="2569046" cy="3632065"/>
                <a:chOff x="8499841" y="3027505"/>
                <a:chExt cx="2569047" cy="363206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B203C0A-7DD8-40E4-8A1D-8665D3A67284}"/>
                    </a:ext>
                  </a:extLst>
                </p:cNvPr>
                <p:cNvGrpSpPr/>
                <p:nvPr/>
              </p:nvGrpSpPr>
              <p:grpSpPr>
                <a:xfrm>
                  <a:off x="8499841" y="3027505"/>
                  <a:ext cx="2569047" cy="3010336"/>
                  <a:chOff x="7433987" y="1461251"/>
                  <a:chExt cx="3402463" cy="4142344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BA167AD-D898-4F81-90BC-1FCDA60878AF}"/>
                      </a:ext>
                    </a:extLst>
                  </p:cNvPr>
                  <p:cNvGrpSpPr/>
                  <p:nvPr/>
                </p:nvGrpSpPr>
                <p:grpSpPr>
                  <a:xfrm>
                    <a:off x="7433987" y="1461251"/>
                    <a:ext cx="3402463" cy="4142344"/>
                    <a:chOff x="5719046" y="1311787"/>
                    <a:chExt cx="3402463" cy="4142344"/>
                  </a:xfrm>
                </p:grpSpPr>
                <p:pic>
                  <p:nvPicPr>
                    <p:cNvPr id="16" name="Picture 15" descr="A picture containing object, clock&#10;&#10;Description automatically generated">
                      <a:extLst>
                        <a:ext uri="{FF2B5EF4-FFF2-40B4-BE49-F238E27FC236}">
                          <a16:creationId xmlns:a16="http://schemas.microsoft.com/office/drawing/2014/main" id="{1DEB6FF4-B3DA-4A13-9192-4C90730985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0000" b="90000" l="10000" r="90000">
                                  <a14:foregroundMark x1="47011" y1="38702" x2="52746" y2="51603"/>
                                  <a14:foregroundMark x1="52746" y1="51603" x2="47334" y2="38782"/>
                                  <a14:foregroundMark x1="47334" y1="38782" x2="47173" y2="38702"/>
                                  <a14:foregroundMark x1="63813" y1="43510" x2="61470" y2="43510"/>
                                  <a14:foregroundMark x1="62763" y1="45272" x2="63166" y2="46474"/>
                                  <a14:foregroundMark x1="23183" y1="49599" x2="23183" y2="49599"/>
                                  <a14:foregroundMark x1="23021" y1="86138" x2="23021" y2="86138"/>
                                  <a14:backgroundMark x1="10258" y1="57292" x2="10258" y2="57292"/>
                                  <a14:backgroundMark x1="12601" y1="58173" x2="12601" y2="58173"/>
                                  <a14:backgroundMark x1="11551" y1="57933" x2="11551" y2="57933"/>
                                  <a14:backgroundMark x1="21567" y1="70833" x2="21567" y2="70833"/>
                                  <a14:backgroundMark x1="22213" y1="70593" x2="22213" y2="70593"/>
                                  <a14:backgroundMark x1="22213" y1="70593" x2="22213" y2="70593"/>
                                  <a14:backgroundMark x1="22213" y1="41667" x2="22213" y2="45833"/>
                                  <a14:backgroundMark x1="22456" y1="39984" x2="23102" y2="43510"/>
                                  <a14:backgroundMark x1="22544" y1="49599" x2="21809" y2="78686"/>
                                  <a14:backgroundMark x1="22698" y1="43510" x2="22544" y2="49599"/>
                                  <a14:backgroundMark x1="22859" y1="60897" x2="21567" y2="70433"/>
                                  <a14:backgroundMark x1="23910" y1="66827" x2="18174" y2="74199"/>
                                  <a14:backgroundMark x1="23748" y1="69551" x2="18417" y2="76362"/>
                                  <a14:backgroundMark x1="24152" y1="71875" x2="17367" y2="79487"/>
                                  <a14:backgroundMark x1="34006" y1="85256" x2="26898" y2="97676"/>
                                  <a14:backgroundMark x1="26898" y1="97676" x2="26898" y2="97676"/>
                                  <a14:backgroundMark x1="80695" y1="79968" x2="99031" y2="92628"/>
                                  <a14:backgroundMark x1="77868" y1="91186" x2="87480" y2="98958"/>
                                  <a14:backgroundMark x1="20517" y1="87740" x2="23344" y2="87740"/>
                                  <a14:backgroundMark x1="21567" y1="75240" x2="22375" y2="74199"/>
                                  <a14:backgroundMark x1="23344" y1="58013" x2="22617" y2="57372"/>
                                  <a14:backgroundMark x1="23021" y1="56571" x2="22779" y2="57772"/>
                                  <a14:backgroundMark x1="22698" y1="55689" x2="22698" y2="56410"/>
                                  <a14:backgroundMark x1="22859" y1="56330" x2="22375" y2="55529"/>
                                  <a14:backgroundMark x1="23344" y1="57532" x2="22698" y2="55849"/>
                                  <a14:backgroundMark x1="22536" y1="49119" x2="22698" y2="47356"/>
                                  <a14:backgroundMark x1="22859" y1="48958" x2="23263" y2="47676"/>
                                  <a14:backgroundMark x1="36511" y1="70192" x2="36511" y2="70192"/>
                                  <a14:backgroundMark x1="67044" y1="49920" x2="67044" y2="49920"/>
                                  <a14:backgroundMark x1="21567" y1="86779" x2="23748" y2="8774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611121">
                      <a:off x="5719046" y="1311787"/>
                      <a:ext cx="3402463" cy="34299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0C44377F-33F5-4712-990C-E8921998BE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112329" y="3951831"/>
                      <a:ext cx="584104" cy="15023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BF7C5CF8-A0F9-49FB-8C4B-DB58EDAD78DE}"/>
                        </a:ext>
                      </a:extLst>
                    </p:cNvPr>
                    <p:cNvGrpSpPr/>
                    <p:nvPr/>
                  </p:nvGrpSpPr>
                  <p:grpSpPr>
                    <a:xfrm rot="2204425">
                      <a:off x="7544297" y="2372779"/>
                      <a:ext cx="963124" cy="932024"/>
                      <a:chOff x="7133771" y="3055257"/>
                      <a:chExt cx="1763486" cy="1625600"/>
                    </a:xfrm>
                  </p:grpSpPr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2485FCFD-C465-4DA7-B96F-DDFDD1A0DB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52229" y="4151086"/>
                        <a:ext cx="104502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532D1EF4-3E59-4556-B6BE-CA02465240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133771" y="4151086"/>
                        <a:ext cx="718458" cy="52977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8978B8D2-5B07-4C61-BF23-DBEC3F0870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852229" y="3055257"/>
                        <a:ext cx="0" cy="109583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863059F9-528B-4B19-B2ED-99E5F85B0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8794" y="3951831"/>
                      <a:ext cx="807818" cy="777038"/>
                      <a:chOff x="5768106" y="3055257"/>
                      <a:chExt cx="1763483" cy="1625600"/>
                    </a:xfrm>
                  </p:grpSpPr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F536AB49-79D8-431F-83F9-48196FFDA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86560" y="4151085"/>
                        <a:ext cx="104502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46B31193-8E8D-4B1F-AF52-190A39CFBC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68106" y="4151085"/>
                        <a:ext cx="718457" cy="52977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4CF39043-84A1-4030-878E-7FEF5B0820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86563" y="3055257"/>
                        <a:ext cx="0" cy="10958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F1617F99-F0D9-4033-873A-EE74269180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5883" y="4391394"/>
                    <a:ext cx="450425" cy="439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C019442-A308-41DD-BA1D-1461DD6C0256}"/>
                    </a:ext>
                  </a:extLst>
                </p:cNvPr>
                <p:cNvGrpSpPr/>
                <p:nvPr/>
              </p:nvGrpSpPr>
              <p:grpSpPr>
                <a:xfrm>
                  <a:off x="9227407" y="3932709"/>
                  <a:ext cx="1266671" cy="2726861"/>
                  <a:chOff x="5969287" y="3797578"/>
                  <a:chExt cx="1266671" cy="2726861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30958C0-A6E0-429B-AFE3-0A2B3B8E01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60417" y="3797578"/>
                    <a:ext cx="875541" cy="1161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7F1F075-9AEE-4981-BC05-A84BD0E08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67791" y="4958653"/>
                    <a:ext cx="0" cy="15657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15E44156-2CE3-4EC6-ABFB-D4283FB2682B}"/>
                      </a:ext>
                    </a:extLst>
                  </p:cNvPr>
                  <p:cNvSpPr/>
                  <p:nvPr/>
                </p:nvSpPr>
                <p:spPr>
                  <a:xfrm rot="3666347">
                    <a:off x="5968014" y="4683857"/>
                    <a:ext cx="550793" cy="548247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9E4DA6-8E19-4EAB-8FC2-65639DD89523}"/>
                </a:ext>
              </a:extLst>
            </p:cNvPr>
            <p:cNvSpPr txBox="1"/>
            <p:nvPr/>
          </p:nvSpPr>
          <p:spPr>
            <a:xfrm>
              <a:off x="1542731" y="178877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A6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A2F67-53A9-48C6-9699-31F5DB2CF2AF}"/>
                </a:ext>
              </a:extLst>
            </p:cNvPr>
            <p:cNvSpPr txBox="1"/>
            <p:nvPr/>
          </p:nvSpPr>
          <p:spPr>
            <a:xfrm>
              <a:off x="174003" y="317296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1A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A06-8482-487F-9B16-F0512D853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F1BF8-FCE0-44A5-8F14-36B377148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Deliverables Update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3"/>
            <a:ext cx="10515600" cy="51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lnSpc>
                <a:spcPct val="115000"/>
              </a:lnSpc>
              <a:spcBef>
                <a:spcPts val="0"/>
              </a:spcBef>
              <a:buSzPts val="3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Minimum: 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Calibration result of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IMUs separately against EM</a:t>
            </a:r>
            <a:r>
              <a:rPr lang="zh-CN" alt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tracker</a:t>
            </a:r>
            <a:r>
              <a:rPr lang="en-US" altLang="zh-CN" strike="sng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(excel file)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Documentation of software setting and calibration steps (doc file)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Expected: 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Data analysis report of mock OR surgery data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Maximum: 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analysis report of </a:t>
            </a:r>
            <a:r>
              <a:rPr lang="en-US" strike="sng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surgical scenarios</a:t>
            </a:r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trike="sng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paper</a:t>
            </a:r>
            <a:endParaRPr strike="sngStrik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C756E-84B5-4DD4-B20C-B715CA3262FB}"/>
              </a:ext>
            </a:extLst>
          </p:cNvPr>
          <p:cNvSpPr txBox="1"/>
          <p:nvPr/>
        </p:nvSpPr>
        <p:spPr>
          <a:xfrm>
            <a:off x="7377331" y="4984291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surgeries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87D59E-E9AB-4413-91FD-2C929E0B17D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9706815" y="4694923"/>
            <a:ext cx="90124" cy="48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9EBD31-046D-44BA-B3D4-16D2841078CD}"/>
              </a:ext>
            </a:extLst>
          </p:cNvPr>
          <p:cNvSpPr txBox="1"/>
          <p:nvPr/>
        </p:nvSpPr>
        <p:spPr>
          <a:xfrm>
            <a:off x="9796939" y="449486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surgeries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2394E-F717-48BA-BB53-A16E4EE9BC1A}"/>
              </a:ext>
            </a:extLst>
          </p:cNvPr>
          <p:cNvSpPr txBox="1"/>
          <p:nvPr/>
        </p:nvSpPr>
        <p:spPr>
          <a:xfrm>
            <a:off x="3640310" y="5415966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A9406-8C5D-4C7C-BBF7-CC0BBD9706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706815" y="5184346"/>
            <a:ext cx="90124" cy="41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7F614-2DF7-40C2-9D45-0E486BCDC38A}"/>
              </a:ext>
            </a:extLst>
          </p:cNvPr>
          <p:cNvSpPr txBox="1"/>
          <p:nvPr/>
        </p:nvSpPr>
        <p:spPr>
          <a:xfrm>
            <a:off x="9796939" y="5245184"/>
            <a:ext cx="2329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surgeries for residents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C2B08-7040-4292-B04B-F647DEEC8A18}"/>
              </a:ext>
            </a:extLst>
          </p:cNvPr>
          <p:cNvSpPr txBox="1"/>
          <p:nvPr/>
        </p:nvSpPr>
        <p:spPr>
          <a:xfrm>
            <a:off x="8624212" y="1717029"/>
            <a:ext cx="3055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(Linear regression function)</a:t>
            </a:r>
          </a:p>
          <a:p>
            <a:endParaRPr lang="zh-CN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E1EC3-5158-44E8-841E-9BD181A833C8}"/>
              </a:ext>
            </a:extLst>
          </p:cNvPr>
          <p:cNvSpPr txBox="1"/>
          <p:nvPr/>
        </p:nvSpPr>
        <p:spPr>
          <a:xfrm>
            <a:off x="9806557" y="70148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Blue: Add &amp; Revise;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Red: Delete;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Calibration Method </a:t>
            </a: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Set up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IMU vs one EM tracker – ground truth</a:t>
            </a: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 IMUs and EM tracker at the same plane</a:t>
            </a: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laptop stand to change angles</a:t>
            </a: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Quaternion data for two IMUs and EM trackers with 9 different angles for a while by using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Linux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reference (horizontal plane)</a:t>
            </a:r>
          </a:p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for different pitch angle samples</a:t>
            </a:r>
          </a:p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 while for averaging to remove noise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294037-1359-46A0-ACE5-6F5E4A0253A7}"/>
              </a:ext>
            </a:extLst>
          </p:cNvPr>
          <p:cNvGrpSpPr/>
          <p:nvPr/>
        </p:nvGrpSpPr>
        <p:grpSpPr>
          <a:xfrm>
            <a:off x="6524792" y="3678168"/>
            <a:ext cx="4043398" cy="3007080"/>
            <a:chOff x="7837759" y="2666899"/>
            <a:chExt cx="4043398" cy="3007080"/>
          </a:xfrm>
        </p:grpSpPr>
        <p:pic>
          <p:nvPicPr>
            <p:cNvPr id="10" name="Picture 9" descr="A picture containing indoor, table, sitting, white&#10;&#10;Description automatically generated">
              <a:extLst>
                <a:ext uri="{FF2B5EF4-FFF2-40B4-BE49-F238E27FC236}">
                  <a16:creationId xmlns:a16="http://schemas.microsoft.com/office/drawing/2014/main" id="{B8D08C44-2B57-4252-8907-9580ADEA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556" y="3194895"/>
              <a:ext cx="2718868" cy="2039151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496B82-5D31-4CFF-8FB8-3A154BDA3E2B}"/>
                </a:ext>
              </a:extLst>
            </p:cNvPr>
            <p:cNvCxnSpPr/>
            <p:nvPr/>
          </p:nvCxnSpPr>
          <p:spPr>
            <a:xfrm flipV="1">
              <a:off x="8192125" y="3429000"/>
              <a:ext cx="801973" cy="2136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7273C2-C296-4FE1-B352-F29429C122FF}"/>
                </a:ext>
              </a:extLst>
            </p:cNvPr>
            <p:cNvSpPr txBox="1"/>
            <p:nvPr/>
          </p:nvSpPr>
          <p:spPr>
            <a:xfrm>
              <a:off x="7837759" y="3642610"/>
              <a:ext cx="63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IMU</a:t>
              </a:r>
              <a:endPara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2FD0C0-2B7E-4957-8D79-D08D2C37DF2C}"/>
                </a:ext>
              </a:extLst>
            </p:cNvPr>
            <p:cNvSpPr txBox="1"/>
            <p:nvPr/>
          </p:nvSpPr>
          <p:spPr>
            <a:xfrm>
              <a:off x="9938479" y="2666899"/>
              <a:ext cx="134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 tracker</a:t>
              </a:r>
              <a:endPara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8C1DE8-8943-4F31-9DF8-99CC23C515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479" y="2878916"/>
              <a:ext cx="1" cy="5500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B65D04-47D1-4E9B-9F40-230A4D1B7B62}"/>
                </a:ext>
              </a:extLst>
            </p:cNvPr>
            <p:cNvSpPr txBox="1"/>
            <p:nvPr/>
          </p:nvSpPr>
          <p:spPr>
            <a:xfrm>
              <a:off x="10263264" y="5304647"/>
              <a:ext cx="161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Laptop Stand</a:t>
              </a:r>
              <a:endPara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36C999B-468C-4535-8085-298C953C3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10087757" y="4315391"/>
              <a:ext cx="175507" cy="1173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Calibration Method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Pitch angle calculation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Google Shape;127;p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62160"/>
                <a:ext cx="10515600" cy="4513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rotation of the elements of quaternions by using 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meanrot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in MATLAB</a:t>
                </a: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flexion angle mathematically by using two quaternions</a:t>
                </a:r>
              </a:p>
              <a:p>
                <a:pPr marL="977900" lvl="1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one of the eight different pitch angle samples</a:t>
                </a:r>
              </a:p>
              <a:p>
                <a:pPr marL="977900" lvl="1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𝐹𝑙𝑒𝑥𝑖𝑜𝑛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𝑎𝑛𝑔𝑙𝑒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=2∗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atan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||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)||,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</m:d>
                  </m:oMath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50800" algn="l" rtl="0">
                  <a:lnSpc>
                    <a:spcPct val="14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Google Shape;127;p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62160"/>
                <a:ext cx="10515600" cy="4513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88B1DC4D-58F2-492E-B3E2-C540CEAD2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21282"/>
              </p:ext>
            </p:extLst>
          </p:nvPr>
        </p:nvGraphicFramePr>
        <p:xfrm>
          <a:off x="713509" y="4011772"/>
          <a:ext cx="10764981" cy="2783498"/>
        </p:xfrm>
        <a:graphic>
          <a:graphicData uri="http://schemas.openxmlformats.org/drawingml/2006/table">
            <a:tbl>
              <a:tblPr firstRow="1" bandRow="1"/>
              <a:tblGrid>
                <a:gridCol w="3588327">
                  <a:extLst>
                    <a:ext uri="{9D8B030D-6E8A-4147-A177-3AD203B41FA5}">
                      <a16:colId xmlns:a16="http://schemas.microsoft.com/office/drawing/2014/main" val="1952891168"/>
                    </a:ext>
                  </a:extLst>
                </a:gridCol>
                <a:gridCol w="3588327">
                  <a:extLst>
                    <a:ext uri="{9D8B030D-6E8A-4147-A177-3AD203B41FA5}">
                      <a16:colId xmlns:a16="http://schemas.microsoft.com/office/drawing/2014/main" val="3291498959"/>
                    </a:ext>
                  </a:extLst>
                </a:gridCol>
                <a:gridCol w="3588327">
                  <a:extLst>
                    <a:ext uri="{9D8B030D-6E8A-4147-A177-3AD203B41FA5}">
                      <a16:colId xmlns:a16="http://schemas.microsoft.com/office/drawing/2014/main" val="663680885"/>
                    </a:ext>
                  </a:extLst>
                </a:gridCol>
              </a:tblGrid>
              <a:tr h="34509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Flexion angle from EM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 (degree)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Flexion angle from IMU 1A (degree)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Flexion angle from IMU A6 (degree)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72736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26.6346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27.6527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27.6778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47618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32.6116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33.3907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33.4102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20858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37.8730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38.5087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38.4184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22689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42.1996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42.6490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42.52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8129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45.7238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46.0262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45.8209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54186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48.4941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48.6611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48.4686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86755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50.2905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50.4428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50.2339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55707"/>
                  </a:ext>
                </a:extLst>
              </a:tr>
              <a:tr h="2557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52.8936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53.3970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等线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altLang="zh-CN" dirty="0"/>
                        <a:t>53.1683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9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5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Calibration Method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2"/>
            <a:ext cx="10992590" cy="451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linear regression for both IMU A6 and 1A with EM tracker using samples data</a:t>
            </a: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09E6-2082-41A5-994E-774FECF4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5" y="2489526"/>
            <a:ext cx="4704368" cy="380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97BF68-ACB9-4944-BF4E-9537B6213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589" y="2489526"/>
            <a:ext cx="4779464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Neck Flexion Angle Model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E6614-06BF-4940-912D-0A41D7AC0E72}"/>
              </a:ext>
            </a:extLst>
          </p:cNvPr>
          <p:cNvSpPr/>
          <p:nvPr/>
        </p:nvSpPr>
        <p:spPr>
          <a:xfrm>
            <a:off x="1401527" y="3172472"/>
            <a:ext cx="1429789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Derive Euler Angle 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507DC-2923-4CBE-9081-14B50692AF71}"/>
              </a:ext>
            </a:extLst>
          </p:cNvPr>
          <p:cNvSpPr/>
          <p:nvPr/>
        </p:nvSpPr>
        <p:spPr>
          <a:xfrm>
            <a:off x="4905191" y="3172472"/>
            <a:ext cx="1648009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Calibrate Pitch Component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AB045D-12C0-45C0-BCDF-ABC290DBECFF}"/>
              </a:ext>
            </a:extLst>
          </p:cNvPr>
          <p:cNvSpPr/>
          <p:nvPr/>
        </p:nvSpPr>
        <p:spPr>
          <a:xfrm>
            <a:off x="8682059" y="3172472"/>
            <a:ext cx="1709648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Derive Rotation Matrix </a:t>
            </a:r>
            <a:r>
              <a:rPr lang="en-US" altLang="zh-CN" i="1" dirty="0"/>
              <a:t>R</a:t>
            </a:r>
            <a:endParaRPr lang="zh-CN" altLang="en-US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96962A-1DAE-4D91-AA55-DF0780C49EFD}"/>
              </a:ext>
            </a:extLst>
          </p:cNvPr>
          <p:cNvSpPr/>
          <p:nvPr/>
        </p:nvSpPr>
        <p:spPr>
          <a:xfrm>
            <a:off x="8682059" y="5098035"/>
            <a:ext cx="1648009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Derive </a:t>
            </a:r>
            <a:r>
              <a:rPr lang="en-US" altLang="zh-CN" i="1" dirty="0"/>
              <a:t>R’</a:t>
            </a:r>
            <a:r>
              <a:rPr lang="en-US" altLang="zh-CN" dirty="0"/>
              <a:t> </a:t>
            </a:r>
            <a:r>
              <a:rPr lang="en-US" altLang="zh-CN" dirty="0" err="1"/>
              <a:t>w.r.t.</a:t>
            </a:r>
            <a:r>
              <a:rPr lang="en-US" altLang="zh-CN" dirty="0"/>
              <a:t> Reference</a:t>
            </a:r>
            <a:endParaRPr lang="zh-CN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AE442-6A80-42C8-8A14-93FFB22FF74E}"/>
              </a:ext>
            </a:extLst>
          </p:cNvPr>
          <p:cNvSpPr/>
          <p:nvPr/>
        </p:nvSpPr>
        <p:spPr>
          <a:xfrm>
            <a:off x="4905191" y="5098035"/>
            <a:ext cx="1648009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Derive </a:t>
            </a:r>
            <a:r>
              <a:rPr lang="en-US" altLang="zh-CN" i="1" dirty="0"/>
              <a:t>Rd</a:t>
            </a:r>
            <a:r>
              <a:rPr lang="en-US" altLang="zh-CN" dirty="0"/>
              <a:t> required to go from 1A to A6 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68C80-D7F0-4010-9CD0-6ED37E322696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831316" y="3563170"/>
            <a:ext cx="207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052517-37C6-45F0-8B19-0A1C6ABDADAE}"/>
              </a:ext>
            </a:extLst>
          </p:cNvPr>
          <p:cNvSpPr/>
          <p:nvPr/>
        </p:nvSpPr>
        <p:spPr>
          <a:xfrm>
            <a:off x="1401527" y="5092712"/>
            <a:ext cx="1429789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Derive Pitch Angle</a:t>
            </a:r>
            <a:endParaRPr lang="zh-CN" alt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8CEDA-2162-4871-AE51-3261CE463E0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553200" y="3563170"/>
            <a:ext cx="212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CEC96D-4E13-497D-9F37-5F953A42B3F6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9506064" y="3953868"/>
            <a:ext cx="30819" cy="11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E3F40-7F16-4970-85F0-5B02777F26C0}"/>
              </a:ext>
            </a:extLst>
          </p:cNvPr>
          <p:cNvCxnSpPr>
            <a:stCxn id="23" idx="1"/>
            <a:endCxn id="34" idx="3"/>
          </p:cNvCxnSpPr>
          <p:nvPr/>
        </p:nvCxnSpPr>
        <p:spPr>
          <a:xfrm flipH="1">
            <a:off x="6553200" y="5488733"/>
            <a:ext cx="212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08891B-59FC-45D2-88D1-E4C4793341F6}"/>
              </a:ext>
            </a:extLst>
          </p:cNvPr>
          <p:cNvCxnSpPr>
            <a:stCxn id="34" idx="1"/>
            <a:endCxn id="38" idx="3"/>
          </p:cNvCxnSpPr>
          <p:nvPr/>
        </p:nvCxnSpPr>
        <p:spPr>
          <a:xfrm flipH="1" flipV="1">
            <a:off x="2831316" y="5483410"/>
            <a:ext cx="2073875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8B09EC-348A-42F6-8CEF-900AED45A9AD}"/>
              </a:ext>
            </a:extLst>
          </p:cNvPr>
          <p:cNvSpPr txBox="1"/>
          <p:nvPr/>
        </p:nvSpPr>
        <p:spPr>
          <a:xfrm>
            <a:off x="4755836" y="2693742"/>
            <a:ext cx="232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two IMUs: </a:t>
            </a:r>
          </a:p>
          <a:p>
            <a:r>
              <a:rPr lang="en-US" altLang="zh-CN" dirty="0"/>
              <a:t>both reference and others</a:t>
            </a:r>
            <a:endParaRPr lang="zh-CN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556E4C-A40F-4596-AB49-088886051FD6}"/>
              </a:ext>
            </a:extLst>
          </p:cNvPr>
          <p:cNvSpPr txBox="1"/>
          <p:nvPr/>
        </p:nvSpPr>
        <p:spPr>
          <a:xfrm>
            <a:off x="1401527" y="1493413"/>
            <a:ext cx="9033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beginning, surgeon stands and stays unmoved: reference position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surgeon operating: other positions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63DBE-D3D6-496E-8ED4-0DBA0EFAF446}"/>
              </a:ext>
            </a:extLst>
          </p:cNvPr>
          <p:cNvSpPr txBox="1"/>
          <p:nvPr/>
        </p:nvSpPr>
        <p:spPr>
          <a:xfrm>
            <a:off x="8881533" y="5934425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two IMUs</a:t>
            </a:r>
            <a:endParaRPr lang="zh-CN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CB492A-E679-47B4-A5A0-271251721E5A}"/>
              </a:ext>
            </a:extLst>
          </p:cNvPr>
          <p:cNvSpPr txBox="1"/>
          <p:nvPr/>
        </p:nvSpPr>
        <p:spPr>
          <a:xfrm>
            <a:off x="8465850" y="2693742"/>
            <a:ext cx="232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two IMUs: </a:t>
            </a:r>
          </a:p>
          <a:p>
            <a:r>
              <a:rPr lang="en-US" altLang="zh-CN" dirty="0"/>
              <a:t>both reference and others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09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Neck Flexion Angle Model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AAA6D741-5CE8-4172-B0BF-454634FD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490" y="3244141"/>
            <a:ext cx="2990629" cy="32487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6B7D8B-4AF7-4462-95C4-ED5A91EA2361}"/>
              </a:ext>
            </a:extLst>
          </p:cNvPr>
          <p:cNvSpPr/>
          <p:nvPr/>
        </p:nvSpPr>
        <p:spPr>
          <a:xfrm>
            <a:off x="8031146" y="6231263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Figure from: https://stanford.edu/class/ee267/lectures/lecture10.pdf</a:t>
            </a:r>
            <a:endParaRPr lang="zh-CN" altLang="en-US" dirty="0"/>
          </a:p>
        </p:txBody>
      </p:sp>
      <p:pic>
        <p:nvPicPr>
          <p:cNvPr id="16" name="Picture 15" descr="A picture containing meter&#10;&#10;Description automatically generated">
            <a:extLst>
              <a:ext uri="{FF2B5EF4-FFF2-40B4-BE49-F238E27FC236}">
                <a16:creationId xmlns:a16="http://schemas.microsoft.com/office/drawing/2014/main" id="{6EE436C3-5934-473D-97F5-1CFA88187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1" r="14552"/>
          <a:stretch/>
        </p:blipFill>
        <p:spPr>
          <a:xfrm>
            <a:off x="9640516" y="1209533"/>
            <a:ext cx="2153035" cy="19656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77187E3-5932-41BF-BA10-1F2B26B74DC9}"/>
              </a:ext>
            </a:extLst>
          </p:cNvPr>
          <p:cNvSpPr/>
          <p:nvPr/>
        </p:nvSpPr>
        <p:spPr>
          <a:xfrm>
            <a:off x="8031146" y="249350"/>
            <a:ext cx="3936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Figure from: LPMS-B2 Series Hardware Manual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127;p6">
                <a:extLst>
                  <a:ext uri="{FF2B5EF4-FFF2-40B4-BE49-F238E27FC236}">
                    <a16:creationId xmlns:a16="http://schemas.microsoft.com/office/drawing/2014/main" id="{E9310C9A-6960-4F54-B59F-5E0C952CC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362160"/>
                <a:ext cx="8505305" cy="5130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Step1: Derive the Euler angles with ‘ZYX’ sequence from quaternions, then use the linear regression equation got before to calibrate the pitch angle.</a:t>
                </a: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7800" indent="0">
                  <a:lnSpc>
                    <a:spcPct val="145000"/>
                  </a:lnSpc>
                  <a:spcBef>
                    <a:spcPts val="0"/>
                  </a:spcBef>
                  <a:buSzPts val="2800"/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7800" indent="0">
                  <a:lnSpc>
                    <a:spcPct val="145000"/>
                  </a:lnSpc>
                  <a:spcBef>
                    <a:spcPts val="0"/>
                  </a:spcBef>
                  <a:buSzPts val="2800"/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Step2: Calculate the ‘ZYX’ 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𝐴𝑟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reference,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𝐴𝑜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other calibrated Euler angles</a:t>
                </a: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Google Shape;127;p6">
                <a:extLst>
                  <a:ext uri="{FF2B5EF4-FFF2-40B4-BE49-F238E27FC236}">
                    <a16:creationId xmlns:a16="http://schemas.microsoft.com/office/drawing/2014/main" id="{E9310C9A-6960-4F54-B59F-5E0C952CC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62160"/>
                <a:ext cx="8505305" cy="5130714"/>
              </a:xfrm>
              <a:prstGeom prst="rect">
                <a:avLst/>
              </a:prstGeom>
              <a:blipFill>
                <a:blip r:embed="rId5"/>
                <a:stretch>
                  <a:fillRect t="-950" r="-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19DBFD-8A6B-42EA-9B86-4EE04AF8C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672" y="4630985"/>
            <a:ext cx="6071480" cy="220324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A6DE7BB-A25B-4134-AEAF-6662CBB55B89}"/>
              </a:ext>
            </a:extLst>
          </p:cNvPr>
          <p:cNvGrpSpPr/>
          <p:nvPr/>
        </p:nvGrpSpPr>
        <p:grpSpPr>
          <a:xfrm>
            <a:off x="2421894" y="2273459"/>
            <a:ext cx="5491916" cy="1392454"/>
            <a:chOff x="2421894" y="2273459"/>
            <a:chExt cx="5491916" cy="1392454"/>
          </a:xfrm>
        </p:grpSpPr>
        <p:pic>
          <p:nvPicPr>
            <p:cNvPr id="11" name="Picture 1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83C305D-2205-44BB-96B1-DEEAD3FE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1894" y="2273459"/>
              <a:ext cx="5491916" cy="13924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31F89C-C5FA-4ECA-8EF2-A63C98369460}"/>
                </a:ext>
              </a:extLst>
            </p:cNvPr>
            <p:cNvSpPr txBox="1"/>
            <p:nvPr/>
          </p:nvSpPr>
          <p:spPr>
            <a:xfrm>
              <a:off x="3064582" y="2773359"/>
              <a:ext cx="4433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  -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D69CAD-59C4-4B42-B4F4-E5CCA9F1E413}"/>
                </a:ext>
              </a:extLst>
            </p:cNvPr>
            <p:cNvSpPr txBox="1"/>
            <p:nvPr/>
          </p:nvSpPr>
          <p:spPr>
            <a:xfrm>
              <a:off x="4998575" y="2425285"/>
              <a:ext cx="3385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—</a:t>
              </a:r>
              <a:endParaRPr lang="zh-CN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51846C-7057-4011-B269-113808A525A6}"/>
                </a:ext>
              </a:extLst>
            </p:cNvPr>
            <p:cNvSpPr txBox="1"/>
            <p:nvPr/>
          </p:nvSpPr>
          <p:spPr>
            <a:xfrm>
              <a:off x="5754940" y="2774269"/>
              <a:ext cx="30489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+</a:t>
              </a:r>
              <a:endParaRPr lang="zh-CN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E6D8F1-870E-4346-BF93-BAF892AD8744}"/>
                </a:ext>
              </a:extLst>
            </p:cNvPr>
            <p:cNvSpPr txBox="1"/>
            <p:nvPr/>
          </p:nvSpPr>
          <p:spPr>
            <a:xfrm>
              <a:off x="5007246" y="3161562"/>
              <a:ext cx="3385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—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Neck Flexion Angle Model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AAA6D741-5CE8-4172-B0BF-454634FD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490" y="3244141"/>
            <a:ext cx="2990629" cy="3248732"/>
          </a:xfrm>
          <a:prstGeom prst="rect">
            <a:avLst/>
          </a:prstGeom>
        </p:spPr>
      </p:pic>
      <p:pic>
        <p:nvPicPr>
          <p:cNvPr id="16" name="Picture 15" descr="A picture containing meter&#10;&#10;Description automatically generated">
            <a:extLst>
              <a:ext uri="{FF2B5EF4-FFF2-40B4-BE49-F238E27FC236}">
                <a16:creationId xmlns:a16="http://schemas.microsoft.com/office/drawing/2014/main" id="{6EE436C3-5934-473D-97F5-1CFA88187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1" r="14552"/>
          <a:stretch/>
        </p:blipFill>
        <p:spPr>
          <a:xfrm>
            <a:off x="9640516" y="1209533"/>
            <a:ext cx="2153035" cy="1965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127;p6">
                <a:extLst>
                  <a:ext uri="{FF2B5EF4-FFF2-40B4-BE49-F238E27FC236}">
                    <a16:creationId xmlns:a16="http://schemas.microsoft.com/office/drawing/2014/main" id="{E9310C9A-6960-4F54-B59F-5E0C952CC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362160"/>
                <a:ext cx="8505305" cy="4390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Step3: Calculate the 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reference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ar-AE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Step4: Calculate the rotation matrix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 to go from IMU 1A position to IMU A6 position,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>
                  <a:lnSpc>
                    <a:spcPct val="145000"/>
                  </a:lnSpc>
                  <a:spcBef>
                    <a:spcPts val="0"/>
                  </a:spcBef>
                  <a:buSzPts val="2800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Step5: Derive the pitch/yaw/roll angles from the matrix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ar-AE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Google Shape;127;p6">
                <a:extLst>
                  <a:ext uri="{FF2B5EF4-FFF2-40B4-BE49-F238E27FC236}">
                    <a16:creationId xmlns:a16="http://schemas.microsoft.com/office/drawing/2014/main" id="{E9310C9A-6960-4F54-B59F-5E0C952CC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62160"/>
                <a:ext cx="8505305" cy="4390247"/>
              </a:xfrm>
              <a:prstGeom prst="rect">
                <a:avLst/>
              </a:prstGeom>
              <a:blipFill>
                <a:blip r:embed="rId5"/>
                <a:stretch>
                  <a:fillRect t="-1110" r="-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793037D-3995-4954-A417-3F41F7AFA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929" y="3759692"/>
            <a:ext cx="7528560" cy="8100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94FA22-EA7E-48A1-B2C1-F33C9A4DA81A}"/>
              </a:ext>
            </a:extLst>
          </p:cNvPr>
          <p:cNvSpPr/>
          <p:nvPr/>
        </p:nvSpPr>
        <p:spPr>
          <a:xfrm>
            <a:off x="8031146" y="249350"/>
            <a:ext cx="3936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Figure from: LPMS-B2 Series Hardware Manual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BC5F1-D06B-4332-9E34-FCE3DCF4E9DB}"/>
              </a:ext>
            </a:extLst>
          </p:cNvPr>
          <p:cNvSpPr/>
          <p:nvPr/>
        </p:nvSpPr>
        <p:spPr>
          <a:xfrm>
            <a:off x="8031146" y="6231263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Figure from: https://stanford.edu/class/ee267/lectures/lecture10.pdf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49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1799</Words>
  <Application>Microsoft Macintosh PowerPoint</Application>
  <PresentationFormat>宽屏</PresentationFormat>
  <Paragraphs>306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Cambria Math</vt:lpstr>
      <vt:lpstr>Times New Roman</vt:lpstr>
      <vt:lpstr>Wingdings</vt:lpstr>
      <vt:lpstr>Office 主题​​</vt:lpstr>
      <vt:lpstr>Evaluation of Various Sensing Modalities for Accurate Measurement of Neck Flexion Angle during Thyroid and Ear Surgery</vt:lpstr>
      <vt:lpstr>Project Summary</vt:lpstr>
      <vt:lpstr>Deliverables Update</vt:lpstr>
      <vt:lpstr>Calibration Method – Set up</vt:lpstr>
      <vt:lpstr>Calibration Method – Pitch angle calculation</vt:lpstr>
      <vt:lpstr>Calibration Method – Linear regression</vt:lpstr>
      <vt:lpstr>Neck Flexion Angle Model</vt:lpstr>
      <vt:lpstr>Neck Flexion Angle Model</vt:lpstr>
      <vt:lpstr>Neck Flexion Angle Model</vt:lpstr>
      <vt:lpstr>Mock OR Data Analysis – rotate to left &amp; right</vt:lpstr>
      <vt:lpstr>Mock OR Data Analysis – turn to left &amp; right</vt:lpstr>
      <vt:lpstr>Mock OR Data Analysis – turn up and down</vt:lpstr>
      <vt:lpstr>Mock OR Data Analysis – rotate circle</vt:lpstr>
      <vt:lpstr>Mock OR Data Analysis – move shoulder</vt:lpstr>
      <vt:lpstr>Mock OR Data Analysis – traditional case</vt:lpstr>
      <vt:lpstr>Mock OR Data Analysis – endoscopic case</vt:lpstr>
      <vt:lpstr>PowerPoint 演示文稿</vt:lpstr>
      <vt:lpstr>Time Schedule Status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Various Sensing Modalities for Accurate Measurement of Neck Flexion Angle during Thyroid and Ear Surgery</dc:title>
  <dc:creator>胡 臻</dc:creator>
  <cp:lastModifiedBy>胡 臻</cp:lastModifiedBy>
  <cp:revision>104</cp:revision>
  <dcterms:created xsi:type="dcterms:W3CDTF">2020-02-18T18:36:31Z</dcterms:created>
  <dcterms:modified xsi:type="dcterms:W3CDTF">2020-03-24T18:17:29Z</dcterms:modified>
</cp:coreProperties>
</file>