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74" r:id="rId4"/>
    <p:sldId id="276" r:id="rId5"/>
    <p:sldId id="266" r:id="rId6"/>
    <p:sldId id="278" r:id="rId7"/>
    <p:sldId id="290" r:id="rId8"/>
    <p:sldId id="268" r:id="rId9"/>
    <p:sldId id="281" r:id="rId10"/>
    <p:sldId id="284" r:id="rId11"/>
    <p:sldId id="285" r:id="rId12"/>
    <p:sldId id="282" r:id="rId13"/>
    <p:sldId id="286" r:id="rId14"/>
    <p:sldId id="289" r:id="rId15"/>
    <p:sldId id="287" r:id="rId16"/>
    <p:sldId id="28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3" roundtripDataSignature="AMtx7mjcmr6diW/cCIIv0Q2VkS3b1nWk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D068"/>
    <a:srgbClr val="4FABDC"/>
    <a:srgbClr val="F594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75315" autoAdjust="0"/>
  </p:normalViewPr>
  <p:slideViewPr>
    <p:cSldViewPr snapToGrid="0" snapToObjects="1">
      <p:cViewPr>
        <p:scale>
          <a:sx n="66" d="100"/>
          <a:sy n="66" d="100"/>
        </p:scale>
        <p:origin x="1059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687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63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376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900" dirty="0">
                <a:latin typeface="Times New Roman"/>
                <a:ea typeface="Times New Roman"/>
                <a:cs typeface="Times New Roman"/>
                <a:sym typeface="Times New Roman"/>
              </a:rPr>
              <a:t>To investigate and compare postural ergonomics of surgeons during two different surgical scenarios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932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35EB5-53CC-1049-88DB-7C9FD244B803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814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17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696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1463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56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100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2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28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9097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Evaluation of Various Sensing Modalities for Accurate Measurement of Neck Flexion Angle during Thyroid and Ear Surgery</a:t>
            </a:r>
            <a:endParaRPr sz="4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44148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Team Member : Zhen Hu, Hanqing Duan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Mentor: Dr. Russell Taylor, Dr. Deepa Galaiya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64259" cy="160496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6EAD58-2634-4AAD-BA20-A103A4D10C09}"/>
              </a:ext>
            </a:extLst>
          </p:cNvPr>
          <p:cNvSpPr txBox="1"/>
          <p:nvPr/>
        </p:nvSpPr>
        <p:spPr>
          <a:xfrm>
            <a:off x="7890862" y="724049"/>
            <a:ext cx="3873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Checkpoint Presentation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00B11786-B86C-47CE-9455-440D9276B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729" y="1315593"/>
            <a:ext cx="3673091" cy="2808000"/>
          </a:xfrm>
          <a:prstGeom prst="rect">
            <a:avLst/>
          </a:prstGeom>
        </p:spPr>
      </p:pic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1C04BEC9-12B1-4A14-A530-369A2AD76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820" y="1315593"/>
            <a:ext cx="3563733" cy="2808000"/>
          </a:xfrm>
          <a:prstGeom prst="rect">
            <a:avLst/>
          </a:prstGeom>
        </p:spPr>
      </p:pic>
      <p:pic>
        <p:nvPicPr>
          <p:cNvPr id="8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8CB39F9D-7486-4F71-A696-1E6B51DB9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729" y="4050000"/>
            <a:ext cx="3623455" cy="2808000"/>
          </a:xfrm>
          <a:prstGeom prst="rect">
            <a:avLst/>
          </a:prstGeom>
        </p:spPr>
      </p:pic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rotate to left &amp; right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95C4B-021D-4F40-854B-0F7266058D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173" y="4050000"/>
            <a:ext cx="3643380" cy="28080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0FB019-F91E-4D53-BB2D-4A04D4FA079C}"/>
              </a:ext>
            </a:extLst>
          </p:cNvPr>
          <p:cNvCxnSpPr>
            <a:cxnSpLocks/>
          </p:cNvCxnSpPr>
          <p:nvPr/>
        </p:nvCxnSpPr>
        <p:spPr>
          <a:xfrm flipH="1">
            <a:off x="8209868" y="1471777"/>
            <a:ext cx="4747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80A8FB-FDB5-4B80-A7A8-CA373837C287}"/>
              </a:ext>
            </a:extLst>
          </p:cNvPr>
          <p:cNvSpPr txBox="1"/>
          <p:nvPr/>
        </p:nvSpPr>
        <p:spPr>
          <a:xfrm>
            <a:off x="8649484" y="127392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Rotate to left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C8D35-C18B-44C4-B17B-F9DC8DFDEE94}"/>
              </a:ext>
            </a:extLst>
          </p:cNvPr>
          <p:cNvCxnSpPr>
            <a:cxnSpLocks/>
          </p:cNvCxnSpPr>
          <p:nvPr/>
        </p:nvCxnSpPr>
        <p:spPr>
          <a:xfrm flipH="1">
            <a:off x="8209868" y="4173946"/>
            <a:ext cx="4747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90769C-8E2B-4BA2-B170-4899AD08339A}"/>
              </a:ext>
            </a:extLst>
          </p:cNvPr>
          <p:cNvSpPr txBox="1"/>
          <p:nvPr/>
        </p:nvSpPr>
        <p:spPr>
          <a:xfrm>
            <a:off x="8649484" y="3976097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Rotate to </a:t>
            </a:r>
          </a:p>
          <a:p>
            <a:r>
              <a:rPr lang="en-US" altLang="zh-CN" sz="1800" dirty="0">
                <a:solidFill>
                  <a:srgbClr val="0070C0"/>
                </a:solidFill>
              </a:rPr>
              <a:t>right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AFE48F-93D9-43FF-A59D-D140FAC3E7CE}"/>
              </a:ext>
            </a:extLst>
          </p:cNvPr>
          <p:cNvSpPr txBox="1"/>
          <p:nvPr/>
        </p:nvSpPr>
        <p:spPr>
          <a:xfrm>
            <a:off x="8383134" y="1905716"/>
            <a:ext cx="371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BD068"/>
                </a:solidFill>
              </a:rPr>
              <a:t>Roll angle </a:t>
            </a:r>
            <a:r>
              <a:rPr lang="en-US" altLang="zh-CN" sz="1600" dirty="0"/>
              <a:t>changes between 0 degree to 80 degree periodically.</a:t>
            </a:r>
            <a:endParaRPr lang="zh-CN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A53233-9D86-43C1-B1DC-66E5F868F9BC}"/>
              </a:ext>
            </a:extLst>
          </p:cNvPr>
          <p:cNvSpPr txBox="1"/>
          <p:nvPr/>
        </p:nvSpPr>
        <p:spPr>
          <a:xfrm>
            <a:off x="8319038" y="4650584"/>
            <a:ext cx="350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BD068"/>
                </a:solidFill>
              </a:rPr>
              <a:t>Roll angle </a:t>
            </a:r>
            <a:r>
              <a:rPr lang="en-US" altLang="zh-CN" sz="1600" dirty="0"/>
              <a:t>changes between -80 degree to 20 degree periodically.</a:t>
            </a:r>
            <a:endParaRPr lang="zh-CN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C7E4F-35C6-4940-8BFA-959B9CB2279C}"/>
              </a:ext>
            </a:extLst>
          </p:cNvPr>
          <p:cNvSpPr txBox="1"/>
          <p:nvPr/>
        </p:nvSpPr>
        <p:spPr>
          <a:xfrm>
            <a:off x="8319038" y="5322462"/>
            <a:ext cx="3618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</a:t>
            </a:r>
            <a:r>
              <a:rPr lang="en-US" altLang="zh-CN" sz="1600" dirty="0"/>
              <a:t> and </a:t>
            </a: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/>
              <a:t>change little and there is no significant difference between left and right circumstances.</a:t>
            </a:r>
            <a:endParaRPr lang="zh-CN" alt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F0567B-190B-462C-A6BB-565FCA7F2AED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22" name="Picture 21" descr="A drawing of a face&#10;&#10;Description automatically generated">
            <a:extLst>
              <a:ext uri="{FF2B5EF4-FFF2-40B4-BE49-F238E27FC236}">
                <a16:creationId xmlns:a16="http://schemas.microsoft.com/office/drawing/2014/main" id="{7341998A-33D1-4F64-8BD2-584FE24758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1243047-46ED-4C3B-8515-D49FB86D5461}"/>
              </a:ext>
            </a:extLst>
          </p:cNvPr>
          <p:cNvSpPr/>
          <p:nvPr/>
        </p:nvSpPr>
        <p:spPr>
          <a:xfrm>
            <a:off x="845457" y="3160538"/>
            <a:ext cx="3740727" cy="88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90C025-AA5D-4599-BD56-70571FD22552}"/>
              </a:ext>
            </a:extLst>
          </p:cNvPr>
          <p:cNvSpPr/>
          <p:nvPr/>
        </p:nvSpPr>
        <p:spPr>
          <a:xfrm>
            <a:off x="838200" y="5869384"/>
            <a:ext cx="3740727" cy="88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399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5F007E27-9EF2-4398-A136-B0854B8BF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92" y="1251017"/>
            <a:ext cx="3600000" cy="2841352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994212-231E-4370-A4DC-7273BFC84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2711" y="1251969"/>
            <a:ext cx="3581982" cy="2840400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9FCB10E6-38B0-4F1F-8367-94A1F149E4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92" y="4054587"/>
            <a:ext cx="3600000" cy="2809248"/>
          </a:xfrm>
          <a:prstGeom prst="rect">
            <a:avLst/>
          </a:prstGeom>
        </p:spPr>
      </p:pic>
      <p:pic>
        <p:nvPicPr>
          <p:cNvPr id="13" name="Picture 1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C3B28596-FC75-4E90-8908-1FF8790CA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3093" y="4050952"/>
            <a:ext cx="3681600" cy="2808000"/>
          </a:xfrm>
          <a:prstGeom prst="rect">
            <a:avLst/>
          </a:prstGeom>
        </p:spPr>
      </p:pic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turn to left &amp; right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3E66D1-8F0D-4192-AFF4-61A50D9425FE}"/>
              </a:ext>
            </a:extLst>
          </p:cNvPr>
          <p:cNvCxnSpPr>
            <a:cxnSpLocks/>
          </p:cNvCxnSpPr>
          <p:nvPr/>
        </p:nvCxnSpPr>
        <p:spPr>
          <a:xfrm flipH="1">
            <a:off x="8026990" y="1471777"/>
            <a:ext cx="4747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88E36E1-5633-46DB-9774-A29E825F75E3}"/>
              </a:ext>
            </a:extLst>
          </p:cNvPr>
          <p:cNvSpPr txBox="1"/>
          <p:nvPr/>
        </p:nvSpPr>
        <p:spPr>
          <a:xfrm>
            <a:off x="8466606" y="127392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Turn to left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02DD2D-252E-47E7-B3E1-DA9116756BD1}"/>
              </a:ext>
            </a:extLst>
          </p:cNvPr>
          <p:cNvCxnSpPr>
            <a:cxnSpLocks/>
          </p:cNvCxnSpPr>
          <p:nvPr/>
        </p:nvCxnSpPr>
        <p:spPr>
          <a:xfrm flipH="1">
            <a:off x="8026990" y="4173946"/>
            <a:ext cx="4747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BF16D0-2702-4350-AB97-B241BCB123FD}"/>
              </a:ext>
            </a:extLst>
          </p:cNvPr>
          <p:cNvSpPr txBox="1"/>
          <p:nvPr/>
        </p:nvSpPr>
        <p:spPr>
          <a:xfrm>
            <a:off x="8466606" y="397609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Turn to right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547542-CC59-44B1-9870-D773CD244C57}"/>
              </a:ext>
            </a:extLst>
          </p:cNvPr>
          <p:cNvSpPr txBox="1"/>
          <p:nvPr/>
        </p:nvSpPr>
        <p:spPr>
          <a:xfrm>
            <a:off x="8200256" y="1905716"/>
            <a:ext cx="3711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/>
              <a:t>changes between -10 degree to 45 degree periodically.</a:t>
            </a:r>
            <a:endParaRPr lang="zh-CN" alt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ED830C-9ADB-4B35-86ED-7E5E4F80319D}"/>
              </a:ext>
            </a:extLst>
          </p:cNvPr>
          <p:cNvSpPr txBox="1"/>
          <p:nvPr/>
        </p:nvSpPr>
        <p:spPr>
          <a:xfrm>
            <a:off x="8136160" y="4650584"/>
            <a:ext cx="35016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/>
              <a:t>changes between -60 degree to 5 degree periodically.</a:t>
            </a:r>
            <a:endParaRPr lang="zh-CN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31CBD-A74D-4137-B12D-E29F59B04D6E}"/>
              </a:ext>
            </a:extLst>
          </p:cNvPr>
          <p:cNvSpPr txBox="1"/>
          <p:nvPr/>
        </p:nvSpPr>
        <p:spPr>
          <a:xfrm>
            <a:off x="8136160" y="5322462"/>
            <a:ext cx="36180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/>
              <a:t>and </a:t>
            </a:r>
            <a:r>
              <a:rPr lang="en-US" altLang="zh-CN" sz="1600" dirty="0">
                <a:solidFill>
                  <a:srgbClr val="FBD068"/>
                </a:solidFill>
              </a:rPr>
              <a:t>Roll angle </a:t>
            </a:r>
            <a:r>
              <a:rPr lang="en-US" altLang="zh-CN" sz="1600" dirty="0"/>
              <a:t>change little and there is no significant difference between left and right circumstances.</a:t>
            </a:r>
            <a:endParaRPr lang="zh-CN" altLang="en-US" sz="1600" dirty="0"/>
          </a:p>
        </p:txBody>
      </p:sp>
      <p:pic>
        <p:nvPicPr>
          <p:cNvPr id="26" name="Picture 25" descr="A drawing of a face&#10;&#10;Description automatically generated">
            <a:extLst>
              <a:ext uri="{FF2B5EF4-FFF2-40B4-BE49-F238E27FC236}">
                <a16:creationId xmlns:a16="http://schemas.microsoft.com/office/drawing/2014/main" id="{32F64C9C-4C2C-43F4-8953-8DF5930E2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B7B131C-A0B5-4BC4-AE0D-CEADE005B11F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5AC4BF-5BF3-43CF-8EEA-6DDD1A0BD029}"/>
              </a:ext>
            </a:extLst>
          </p:cNvPr>
          <p:cNvSpPr/>
          <p:nvPr/>
        </p:nvSpPr>
        <p:spPr>
          <a:xfrm>
            <a:off x="714895" y="2227811"/>
            <a:ext cx="3740727" cy="88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7CC3B5-C572-4445-983A-60838A7D25CF}"/>
              </a:ext>
            </a:extLst>
          </p:cNvPr>
          <p:cNvSpPr/>
          <p:nvPr/>
        </p:nvSpPr>
        <p:spPr>
          <a:xfrm>
            <a:off x="641852" y="4981032"/>
            <a:ext cx="3740727" cy="8894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54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turn up and down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EBD08CD-93F8-40C4-ACB0-E9CCB7FE8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8" y="2618509"/>
            <a:ext cx="4339163" cy="3474720"/>
          </a:xfrm>
          <a:prstGeom prst="rect">
            <a:avLst/>
          </a:prstGeom>
        </p:spPr>
      </p:pic>
      <p:pic>
        <p:nvPicPr>
          <p:cNvPr id="12" name="Picture 11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49EC333-9C90-440E-9641-889F09EE2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720" y="2618509"/>
            <a:ext cx="4418471" cy="34747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75CC937-E841-4ADE-98E7-FE6095565C87}"/>
              </a:ext>
            </a:extLst>
          </p:cNvPr>
          <p:cNvSpPr txBox="1"/>
          <p:nvPr/>
        </p:nvSpPr>
        <p:spPr>
          <a:xfrm>
            <a:off x="858558" y="1393456"/>
            <a:ext cx="103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/>
              <a:t>changes between -80 degree to 80 degree strongly and periodically.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/>
              <a:t>and </a:t>
            </a:r>
            <a:r>
              <a:rPr lang="en-US" altLang="zh-CN" sz="1600" dirty="0">
                <a:solidFill>
                  <a:srgbClr val="FBD068"/>
                </a:solidFill>
              </a:rPr>
              <a:t>Roll angle </a:t>
            </a:r>
            <a:r>
              <a:rPr lang="en-US" altLang="zh-CN" sz="1600" dirty="0"/>
              <a:t>changes little.</a:t>
            </a:r>
            <a:endParaRPr lang="zh-CN" altLang="en-US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8F2B6-786C-41CA-9DA0-B28873599767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23" name="Picture 22" descr="A drawing of a face&#10;&#10;Description automatically generated">
            <a:extLst>
              <a:ext uri="{FF2B5EF4-FFF2-40B4-BE49-F238E27FC236}">
                <a16:creationId xmlns:a16="http://schemas.microsoft.com/office/drawing/2014/main" id="{C3040988-4BA9-4F5E-9228-491EDBB37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E6432B4-906C-4DEC-99DF-CBA79199A9FD}"/>
              </a:ext>
            </a:extLst>
          </p:cNvPr>
          <p:cNvSpPr/>
          <p:nvPr/>
        </p:nvSpPr>
        <p:spPr>
          <a:xfrm>
            <a:off x="858558" y="2719019"/>
            <a:ext cx="4418471" cy="1113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370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rotate circle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3B8F505-1589-4D72-A82D-7EB59BD7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39" y="2224453"/>
            <a:ext cx="4652678" cy="3474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FB483CC-6F4F-464B-BCED-D726EA256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894" y="2224453"/>
            <a:ext cx="4308772" cy="347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414DAB-47A8-46A2-B7C0-9D4ED1CC3C9F}"/>
              </a:ext>
            </a:extLst>
          </p:cNvPr>
          <p:cNvSpPr txBox="1"/>
          <p:nvPr/>
        </p:nvSpPr>
        <p:spPr>
          <a:xfrm>
            <a:off x="858558" y="1393456"/>
            <a:ext cx="103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>
                <a:solidFill>
                  <a:schemeClr val="tx1"/>
                </a:solidFill>
              </a:rPr>
              <a:t>and </a:t>
            </a: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>
                <a:solidFill>
                  <a:schemeClr val="tx1"/>
                </a:solidFill>
              </a:rPr>
              <a:t>change </a:t>
            </a:r>
            <a:r>
              <a:rPr lang="en-US" altLang="zh-CN" sz="1600" dirty="0"/>
              <a:t>in a circle.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BD068"/>
                </a:solidFill>
              </a:rPr>
              <a:t>Roll angle </a:t>
            </a:r>
            <a:r>
              <a:rPr lang="en-US" altLang="zh-CN" sz="1600" dirty="0"/>
              <a:t>changes randomly.</a:t>
            </a:r>
            <a:endParaRPr lang="zh-CN" alt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F081DF-5280-45CD-8D0A-FEBBE13F6159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13" name="Picture 12" descr="A drawing of a face&#10;&#10;Description automatically generated">
            <a:extLst>
              <a:ext uri="{FF2B5EF4-FFF2-40B4-BE49-F238E27FC236}">
                <a16:creationId xmlns:a16="http://schemas.microsoft.com/office/drawing/2014/main" id="{DA238D3A-EE17-4386-BF56-31ABFE8214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177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move shoulder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CE09C458-F5DF-4969-85F5-A93B464CD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95" y="2224453"/>
            <a:ext cx="4370797" cy="3474000"/>
          </a:xfrm>
          <a:prstGeom prst="rect">
            <a:avLst/>
          </a:prstGeom>
        </p:spPr>
      </p:pic>
      <p:pic>
        <p:nvPicPr>
          <p:cNvPr id="7" name="Picture 6" descr="A screenshot of a map&#10;&#10;Description automatically generated">
            <a:extLst>
              <a:ext uri="{FF2B5EF4-FFF2-40B4-BE49-F238E27FC236}">
                <a16:creationId xmlns:a16="http://schemas.microsoft.com/office/drawing/2014/main" id="{E4163269-7C32-4AD6-B17F-FEB937F76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292" y="2224453"/>
            <a:ext cx="4389102" cy="347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6096F8-B4D7-47E0-9F86-15CBB35B8243}"/>
              </a:ext>
            </a:extLst>
          </p:cNvPr>
          <p:cNvSpPr txBox="1"/>
          <p:nvPr/>
        </p:nvSpPr>
        <p:spPr>
          <a:xfrm>
            <a:off x="858558" y="1393456"/>
            <a:ext cx="10363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>
                <a:solidFill>
                  <a:schemeClr val="tx1"/>
                </a:solidFill>
              </a:rPr>
              <a:t>, </a:t>
            </a:r>
            <a:r>
              <a:rPr lang="en-US" altLang="zh-CN" sz="1600" dirty="0">
                <a:solidFill>
                  <a:srgbClr val="F5946D"/>
                </a:solidFill>
              </a:rPr>
              <a:t>Yaw angle, </a:t>
            </a:r>
            <a:r>
              <a:rPr lang="en-US" altLang="zh-CN" sz="1600" dirty="0">
                <a:solidFill>
                  <a:schemeClr val="tx1"/>
                </a:solidFill>
              </a:rPr>
              <a:t>and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rgbClr val="FBD068"/>
                </a:solidFill>
              </a:rPr>
              <a:t>Roll angle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change </a:t>
            </a:r>
            <a:r>
              <a:rPr lang="en-US" altLang="zh-CN" sz="1600" dirty="0"/>
              <a:t>little (almost zero degree).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582DCF-22DB-4908-BA78-B6135A8838A3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2E588AA6-61A4-44DD-84A3-570046D3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BC87C82-F88D-4D5E-891C-0C9BD11732FE}"/>
              </a:ext>
            </a:extLst>
          </p:cNvPr>
          <p:cNvSpPr/>
          <p:nvPr/>
        </p:nvSpPr>
        <p:spPr>
          <a:xfrm>
            <a:off x="624137" y="2354236"/>
            <a:ext cx="589521" cy="3198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713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traditional case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69817019-902E-44F0-AF0E-FFA69AD81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6" y="2224453"/>
            <a:ext cx="4603050" cy="3474000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FD782E-D3CE-4F57-8219-5341E85E3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286" y="2224453"/>
            <a:ext cx="4382455" cy="347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E70AE8-D815-4B32-87A0-5CF999D6F4C1}"/>
              </a:ext>
            </a:extLst>
          </p:cNvPr>
          <p:cNvSpPr txBox="1"/>
          <p:nvPr/>
        </p:nvSpPr>
        <p:spPr>
          <a:xfrm>
            <a:off x="858558" y="1393456"/>
            <a:ext cx="10363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>
                <a:solidFill>
                  <a:schemeClr val="tx1"/>
                </a:solidFill>
              </a:rPr>
              <a:t>keeps at 85 to 90 degree for a long time;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>
                <a:solidFill>
                  <a:schemeClr val="tx1"/>
                </a:solidFill>
              </a:rPr>
              <a:t>and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rgbClr val="FBD068"/>
                </a:solidFill>
              </a:rPr>
              <a:t>Roll angle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change between 0 to 60 degree, but they are not we concern about</a:t>
            </a:r>
            <a:r>
              <a:rPr lang="en-US" altLang="zh-CN" sz="16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E2F44-1BB4-405E-A20B-887791E242CB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FCEB5944-5731-4188-A38C-BA3F537A2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BD7ED19-065B-4F42-86A7-AA74EA72A944}"/>
              </a:ext>
            </a:extLst>
          </p:cNvPr>
          <p:cNvSpPr/>
          <p:nvPr/>
        </p:nvSpPr>
        <p:spPr>
          <a:xfrm>
            <a:off x="799525" y="2315852"/>
            <a:ext cx="4418471" cy="1113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1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Mock OR Data Analysis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endoscopic case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F8C11C96-A092-42A3-9B16-64BCC309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1" y="2224453"/>
            <a:ext cx="4559625" cy="3474000"/>
          </a:xfrm>
          <a:prstGeom prst="rect">
            <a:avLst/>
          </a:prstGeom>
        </p:spPr>
      </p:pic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273789-C522-4B28-9D85-F6C9F63ED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2784" y="2224453"/>
            <a:ext cx="4623359" cy="347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621E75-636D-437E-A92C-604C3FB74D51}"/>
              </a:ext>
            </a:extLst>
          </p:cNvPr>
          <p:cNvSpPr txBox="1"/>
          <p:nvPr/>
        </p:nvSpPr>
        <p:spPr>
          <a:xfrm>
            <a:off x="858558" y="1393456"/>
            <a:ext cx="103636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4FABDC"/>
                </a:solidFill>
              </a:rPr>
              <a:t>Pitch angle </a:t>
            </a:r>
            <a:r>
              <a:rPr lang="en-US" altLang="zh-CN" sz="1600" dirty="0">
                <a:solidFill>
                  <a:schemeClr val="tx1"/>
                </a:solidFill>
              </a:rPr>
              <a:t>keeps at 25 to 35 degree for a long time;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rgbClr val="F5946D"/>
                </a:solidFill>
              </a:rPr>
              <a:t>Yaw angle </a:t>
            </a:r>
            <a:r>
              <a:rPr lang="en-US" altLang="zh-CN" sz="1600" dirty="0">
                <a:solidFill>
                  <a:schemeClr val="tx1"/>
                </a:solidFill>
              </a:rPr>
              <a:t>changes between -20 to 0 degree, and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rgbClr val="FBD068"/>
                </a:solidFill>
              </a:rPr>
              <a:t>Roll angle</a:t>
            </a:r>
            <a:r>
              <a:rPr lang="en-US" altLang="zh-CN" sz="1600" dirty="0">
                <a:solidFill>
                  <a:srgbClr val="F5946D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changes between 10 to 30 degree, but they are not we concern about</a:t>
            </a:r>
            <a:r>
              <a:rPr lang="en-US" altLang="zh-CN" sz="16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656B2B-D470-45D3-A9B7-4D6460EB807E}"/>
              </a:ext>
            </a:extLst>
          </p:cNvPr>
          <p:cNvSpPr/>
          <p:nvPr/>
        </p:nvSpPr>
        <p:spPr>
          <a:xfrm>
            <a:off x="8031146" y="6297767"/>
            <a:ext cx="41170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system figure from: https://stanford.edu/class/ee267/lectures/lecture10.pdf</a:t>
            </a:r>
            <a:endParaRPr lang="zh-CN" altLang="en-US" dirty="0"/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id="{7230757E-AADE-4439-B033-60ADED6EE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5178" y="2530466"/>
            <a:ext cx="1976835" cy="214744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BA24F4-060E-4583-B92B-FDC7837E6812}"/>
              </a:ext>
            </a:extLst>
          </p:cNvPr>
          <p:cNvSpPr/>
          <p:nvPr/>
        </p:nvSpPr>
        <p:spPr>
          <a:xfrm>
            <a:off x="844280" y="2291731"/>
            <a:ext cx="4418471" cy="1113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61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Project Summary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2979A-1918-472E-AB1B-3DF87B07E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20715" y="1825625"/>
            <a:ext cx="9845611" cy="4351338"/>
          </a:xfrm>
        </p:spPr>
        <p:txBody>
          <a:bodyPr>
            <a:normAutofit lnSpcReduction="10000"/>
          </a:bodyPr>
          <a:lstStyle/>
          <a:p>
            <a:pPr marL="114300" indent="0">
              <a:lnSpc>
                <a:spcPct val="125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Measurement of Neck Flexion Angle during Thyroid and Ear Surgery by using IMUs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IMU: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Inertial measurement unit 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Calibrate IMUs’ pitch angle against EM tracker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Neck Flexion Angle: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pitch angle between two IMUs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Surgeries: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neck flexion angle changes in real surgical scenarios if possible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F4E7F1-932D-4F23-9815-BED449488382}"/>
              </a:ext>
            </a:extLst>
          </p:cNvPr>
          <p:cNvSpPr/>
          <p:nvPr/>
        </p:nvSpPr>
        <p:spPr>
          <a:xfrm>
            <a:off x="815502" y="6526452"/>
            <a:ext cx="5365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Edit from: https://stanford.edu/class/ee267/lectures/lecture10.pdf</a:t>
            </a:r>
            <a:endParaRPr lang="zh-CN" alt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5DAD573-7C5A-447A-A731-0F0F8EFFC215}"/>
              </a:ext>
            </a:extLst>
          </p:cNvPr>
          <p:cNvGrpSpPr/>
          <p:nvPr/>
        </p:nvGrpSpPr>
        <p:grpSpPr>
          <a:xfrm>
            <a:off x="174003" y="1022905"/>
            <a:ext cx="2409416" cy="3632065"/>
            <a:chOff x="174003" y="1022905"/>
            <a:chExt cx="2409416" cy="36320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8E7D77-24BE-4759-8725-A0FBEAFAB286}"/>
                </a:ext>
              </a:extLst>
            </p:cNvPr>
            <p:cNvGrpSpPr/>
            <p:nvPr/>
          </p:nvGrpSpPr>
          <p:grpSpPr>
            <a:xfrm>
              <a:off x="344459" y="1022905"/>
              <a:ext cx="2238960" cy="3632065"/>
              <a:chOff x="8499838" y="3027505"/>
              <a:chExt cx="2569046" cy="363206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179657B-56B9-42A5-A386-6B912ABEA0D2}"/>
                  </a:ext>
                </a:extLst>
              </p:cNvPr>
              <p:cNvGrpSpPr/>
              <p:nvPr/>
            </p:nvGrpSpPr>
            <p:grpSpPr>
              <a:xfrm>
                <a:off x="8499838" y="3027505"/>
                <a:ext cx="2569046" cy="3632065"/>
                <a:chOff x="8499841" y="3027505"/>
                <a:chExt cx="2569047" cy="3632065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6B203C0A-7DD8-40E4-8A1D-8665D3A67284}"/>
                    </a:ext>
                  </a:extLst>
                </p:cNvPr>
                <p:cNvGrpSpPr/>
                <p:nvPr/>
              </p:nvGrpSpPr>
              <p:grpSpPr>
                <a:xfrm>
                  <a:off x="8499841" y="3027505"/>
                  <a:ext cx="2569047" cy="3010336"/>
                  <a:chOff x="7433987" y="1461251"/>
                  <a:chExt cx="3402463" cy="4142344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4BA167AD-D898-4F81-90BC-1FCDA60878AF}"/>
                      </a:ext>
                    </a:extLst>
                  </p:cNvPr>
                  <p:cNvGrpSpPr/>
                  <p:nvPr/>
                </p:nvGrpSpPr>
                <p:grpSpPr>
                  <a:xfrm>
                    <a:off x="7433987" y="1461251"/>
                    <a:ext cx="3402463" cy="4142344"/>
                    <a:chOff x="5719046" y="1311787"/>
                    <a:chExt cx="3402463" cy="4142344"/>
                  </a:xfrm>
                </p:grpSpPr>
                <p:pic>
                  <p:nvPicPr>
                    <p:cNvPr id="16" name="Picture 15" descr="A picture containing object, clock&#10;&#10;Description automatically generated">
                      <a:extLst>
                        <a:ext uri="{FF2B5EF4-FFF2-40B4-BE49-F238E27FC236}">
                          <a16:creationId xmlns:a16="http://schemas.microsoft.com/office/drawing/2014/main" id="{1DEB6FF4-B3DA-4A13-9192-4C907309859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backgroundRemoval t="10000" b="90000" l="10000" r="90000">
                                  <a14:foregroundMark x1="47011" y1="38702" x2="52746" y2="51603"/>
                                  <a14:foregroundMark x1="52746" y1="51603" x2="47334" y2="38782"/>
                                  <a14:foregroundMark x1="47334" y1="38782" x2="47173" y2="38702"/>
                                  <a14:foregroundMark x1="63813" y1="43510" x2="61470" y2="43510"/>
                                  <a14:foregroundMark x1="62763" y1="45272" x2="63166" y2="46474"/>
                                  <a14:foregroundMark x1="23183" y1="49599" x2="23183" y2="49599"/>
                                  <a14:foregroundMark x1="23021" y1="86138" x2="23021" y2="86138"/>
                                  <a14:backgroundMark x1="10258" y1="57292" x2="10258" y2="57292"/>
                                  <a14:backgroundMark x1="12601" y1="58173" x2="12601" y2="58173"/>
                                  <a14:backgroundMark x1="11551" y1="57933" x2="11551" y2="57933"/>
                                  <a14:backgroundMark x1="21567" y1="70833" x2="21567" y2="70833"/>
                                  <a14:backgroundMark x1="22213" y1="70593" x2="22213" y2="70593"/>
                                  <a14:backgroundMark x1="22213" y1="70593" x2="22213" y2="70593"/>
                                  <a14:backgroundMark x1="22213" y1="41667" x2="22213" y2="45833"/>
                                  <a14:backgroundMark x1="22456" y1="39984" x2="23102" y2="43510"/>
                                  <a14:backgroundMark x1="22544" y1="49599" x2="21809" y2="78686"/>
                                  <a14:backgroundMark x1="22698" y1="43510" x2="22544" y2="49599"/>
                                  <a14:backgroundMark x1="22859" y1="60897" x2="21567" y2="70433"/>
                                  <a14:backgroundMark x1="23910" y1="66827" x2="18174" y2="74199"/>
                                  <a14:backgroundMark x1="23748" y1="69551" x2="18417" y2="76362"/>
                                  <a14:backgroundMark x1="24152" y1="71875" x2="17367" y2="79487"/>
                                  <a14:backgroundMark x1="34006" y1="85256" x2="26898" y2="97676"/>
                                  <a14:backgroundMark x1="26898" y1="97676" x2="26898" y2="97676"/>
                                  <a14:backgroundMark x1="80695" y1="79968" x2="99031" y2="92628"/>
                                  <a14:backgroundMark x1="77868" y1="91186" x2="87480" y2="98958"/>
                                  <a14:backgroundMark x1="20517" y1="87740" x2="23344" y2="87740"/>
                                  <a14:backgroundMark x1="21567" y1="75240" x2="22375" y2="74199"/>
                                  <a14:backgroundMark x1="23344" y1="58013" x2="22617" y2="57372"/>
                                  <a14:backgroundMark x1="23021" y1="56571" x2="22779" y2="57772"/>
                                  <a14:backgroundMark x1="22698" y1="55689" x2="22698" y2="56410"/>
                                  <a14:backgroundMark x1="22859" y1="56330" x2="22375" y2="55529"/>
                                  <a14:backgroundMark x1="23344" y1="57532" x2="22698" y2="55849"/>
                                  <a14:backgroundMark x1="22536" y1="49119" x2="22698" y2="47356"/>
                                  <a14:backgroundMark x1="22859" y1="48958" x2="23263" y2="47676"/>
                                  <a14:backgroundMark x1="36511" y1="70192" x2="36511" y2="70192"/>
                                  <a14:backgroundMark x1="67044" y1="49920" x2="67044" y2="49920"/>
                                  <a14:backgroundMark x1="21567" y1="86779" x2="23748" y2="87740"/>
                                </a14:backgroundRemoval>
                              </a14:imgEffect>
                            </a14:imgLayer>
                          </a14:imgProps>
                        </a:ex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 rot="611121">
                      <a:off x="5719046" y="1311787"/>
                      <a:ext cx="3402463" cy="3429947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7" name="Picture 16">
                      <a:extLst>
                        <a:ext uri="{FF2B5EF4-FFF2-40B4-BE49-F238E27FC236}">
                          <a16:creationId xmlns:a16="http://schemas.microsoft.com/office/drawing/2014/main" id="{0C44377F-33F5-4712-990C-E8921998BE0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6112329" y="3951831"/>
                      <a:ext cx="584104" cy="1502300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BF7C5CF8-A0F9-49FB-8C4B-DB58EDAD78DE}"/>
                        </a:ext>
                      </a:extLst>
                    </p:cNvPr>
                    <p:cNvGrpSpPr/>
                    <p:nvPr/>
                  </p:nvGrpSpPr>
                  <p:grpSpPr>
                    <a:xfrm rot="2204425">
                      <a:off x="7544297" y="2372779"/>
                      <a:ext cx="963124" cy="932024"/>
                      <a:chOff x="7133771" y="3055257"/>
                      <a:chExt cx="1763486" cy="1625600"/>
                    </a:xfrm>
                  </p:grpSpPr>
                  <p:cxnSp>
                    <p:nvCxnSpPr>
                      <p:cNvPr id="23" name="Straight Arrow Connector 22">
                        <a:extLst>
                          <a:ext uri="{FF2B5EF4-FFF2-40B4-BE49-F238E27FC236}">
                            <a16:creationId xmlns:a16="http://schemas.microsoft.com/office/drawing/2014/main" id="{2485FCFD-C465-4DA7-B96F-DDFDD1A0DB4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852229" y="4151086"/>
                        <a:ext cx="104502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4" name="Straight Arrow Connector 23">
                        <a:extLst>
                          <a:ext uri="{FF2B5EF4-FFF2-40B4-BE49-F238E27FC236}">
                            <a16:creationId xmlns:a16="http://schemas.microsoft.com/office/drawing/2014/main" id="{532D1EF4-3E59-4556-B6BE-CA02465240F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7133771" y="4151086"/>
                        <a:ext cx="718458" cy="52977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" name="Straight Arrow Connector 24">
                        <a:extLst>
                          <a:ext uri="{FF2B5EF4-FFF2-40B4-BE49-F238E27FC236}">
                            <a16:creationId xmlns:a16="http://schemas.microsoft.com/office/drawing/2014/main" id="{8978B8D2-5B07-4C61-BF23-DBEC3F0870C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852229" y="3055257"/>
                        <a:ext cx="0" cy="109583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863059F9-528B-4B19-B2ED-99E5F85B0A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78794" y="3951831"/>
                      <a:ext cx="807818" cy="777038"/>
                      <a:chOff x="5768106" y="3055257"/>
                      <a:chExt cx="1763483" cy="1625600"/>
                    </a:xfrm>
                  </p:grpSpPr>
                  <p:cxnSp>
                    <p:nvCxnSpPr>
                      <p:cNvPr id="20" name="Straight Arrow Connector 19">
                        <a:extLst>
                          <a:ext uri="{FF2B5EF4-FFF2-40B4-BE49-F238E27FC236}">
                            <a16:creationId xmlns:a16="http://schemas.microsoft.com/office/drawing/2014/main" id="{F536AB49-79D8-431F-83F9-48196FFDA1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86560" y="4151085"/>
                        <a:ext cx="104502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Arrow Connector 20">
                        <a:extLst>
                          <a:ext uri="{FF2B5EF4-FFF2-40B4-BE49-F238E27FC236}">
                            <a16:creationId xmlns:a16="http://schemas.microsoft.com/office/drawing/2014/main" id="{46B31193-8E8D-4B1F-AF52-190A39CFBC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768106" y="4151085"/>
                        <a:ext cx="718457" cy="52977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Arrow Connector 21">
                        <a:extLst>
                          <a:ext uri="{FF2B5EF4-FFF2-40B4-BE49-F238E27FC236}">
                            <a16:creationId xmlns:a16="http://schemas.microsoft.com/office/drawing/2014/main" id="{4CF39043-84A1-4030-878E-7FEF5B08209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86563" y="3055257"/>
                        <a:ext cx="0" cy="10958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pic>
                <p:nvPicPr>
                  <p:cNvPr id="15" name="Picture 14">
                    <a:extLst>
                      <a:ext uri="{FF2B5EF4-FFF2-40B4-BE49-F238E27FC236}">
                        <a16:creationId xmlns:a16="http://schemas.microsoft.com/office/drawing/2014/main" id="{F1617F99-F0D9-4033-873A-EE74269180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BEBA8EAE-BF5A-486C-A8C5-ECC9F3942E4B}">
                        <a14:imgProps xmlns:a14="http://schemas.microsoft.com/office/drawing/2010/main">
                          <a14:imgLayer r:embed="rId7">
                            <a14:imgEffect>
                              <a14:backgroundRemoval t="10000" b="90000" l="10000" r="9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685883" y="4391394"/>
                    <a:ext cx="450425" cy="4395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CC019442-A308-41DD-BA1D-1461DD6C0256}"/>
                    </a:ext>
                  </a:extLst>
                </p:cNvPr>
                <p:cNvGrpSpPr/>
                <p:nvPr/>
              </p:nvGrpSpPr>
              <p:grpSpPr>
                <a:xfrm>
                  <a:off x="9227407" y="3932709"/>
                  <a:ext cx="1266671" cy="2726861"/>
                  <a:chOff x="5969287" y="3797578"/>
                  <a:chExt cx="1266671" cy="2726861"/>
                </a:xfrm>
              </p:grpSpPr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730958C0-A6E0-429B-AFE3-0A2B3B8E019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360417" y="3797578"/>
                    <a:ext cx="875541" cy="116107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D7F1F075-9AEE-4981-BC05-A84BD0E08C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67791" y="4958653"/>
                    <a:ext cx="0" cy="156578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Arc 12">
                    <a:extLst>
                      <a:ext uri="{FF2B5EF4-FFF2-40B4-BE49-F238E27FC236}">
                        <a16:creationId xmlns:a16="http://schemas.microsoft.com/office/drawing/2014/main" id="{15E44156-2CE3-4EC6-ABFB-D4283FB2682B}"/>
                      </a:ext>
                    </a:extLst>
                  </p:cNvPr>
                  <p:cNvSpPr/>
                  <p:nvPr/>
                </p:nvSpPr>
                <p:spPr>
                  <a:xfrm rot="3666347">
                    <a:off x="5968014" y="4683857"/>
                    <a:ext cx="550793" cy="548247"/>
                  </a:xfrm>
                  <a:prstGeom prst="arc">
                    <a:avLst/>
                  </a:prstGeom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F41D3E-9BBB-481A-B479-FDDABACF1140}"/>
                      </a:ext>
                    </a:extLst>
                  </p:cNvPr>
                  <p:cNvSpPr txBox="1"/>
                  <p:nvPr/>
                </p:nvSpPr>
                <p:spPr>
                  <a:xfrm>
                    <a:off x="9749782" y="5008853"/>
                    <a:ext cx="33758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F41D3E-9BBB-481A-B479-FDDABACF11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9782" y="5008853"/>
                    <a:ext cx="337584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9E4DA6-8E19-4EAB-8FC2-65639DD89523}"/>
                </a:ext>
              </a:extLst>
            </p:cNvPr>
            <p:cNvSpPr txBox="1"/>
            <p:nvPr/>
          </p:nvSpPr>
          <p:spPr>
            <a:xfrm>
              <a:off x="1542731" y="178877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A6</a:t>
              </a:r>
              <a:endParaRPr lang="zh-CN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87A2F67-53A9-48C6-9699-31F5DB2CF2AF}"/>
                </a:ext>
              </a:extLst>
            </p:cNvPr>
            <p:cNvSpPr txBox="1"/>
            <p:nvPr/>
          </p:nvSpPr>
          <p:spPr>
            <a:xfrm>
              <a:off x="174003" y="3172960"/>
              <a:ext cx="4042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1A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Deliverables Update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553353"/>
            <a:ext cx="10515600" cy="51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>
              <a:lnSpc>
                <a:spcPct val="115000"/>
              </a:lnSpc>
              <a:spcBef>
                <a:spcPts val="0"/>
              </a:spcBef>
              <a:buSzPts val="3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Minimum:  </a:t>
            </a:r>
          </a:p>
          <a:p>
            <a:pPr lvl="1" indent="-457200">
              <a:lnSpc>
                <a:spcPct val="115000"/>
              </a:lnSpc>
              <a:spcBef>
                <a:spcPts val="0"/>
              </a:spcBef>
              <a:buSzPts val="3600"/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Calibration result of </a:t>
            </a:r>
            <a:r>
              <a:rPr 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IMUs separately against EM</a:t>
            </a:r>
            <a:r>
              <a:rPr lang="zh-CN" altLang="en-US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tracker</a:t>
            </a:r>
            <a:r>
              <a:rPr lang="en-US" altLang="zh-CN" strike="sngStrik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lvl="1" indent="-457200">
              <a:lnSpc>
                <a:spcPct val="115000"/>
              </a:lnSpc>
              <a:spcBef>
                <a:spcPts val="0"/>
              </a:spcBef>
              <a:buSzPts val="3600"/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/>
                <a:ea typeface="Times New Roman"/>
                <a:cs typeface="Times New Roman"/>
                <a:sym typeface="Times New Roman"/>
              </a:rPr>
              <a:t>Documentation of software setting and calibration steps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Expected:  </a:t>
            </a:r>
          </a:p>
          <a:p>
            <a:pPr lvl="1" indent="-457200">
              <a:lnSpc>
                <a:spcPct val="115000"/>
              </a:lnSpc>
              <a:spcBef>
                <a:spcPts val="0"/>
              </a:spcBef>
              <a:buSzPts val="3600"/>
              <a:buFont typeface="Wingdings" panose="05000000000000000000" pitchFamily="2" charset="2"/>
              <a:buChar char="ü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Data analysis report of mock OR surgery data</a:t>
            </a:r>
            <a:endParaRPr dirty="0">
              <a:latin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Font typeface="Times New Roman"/>
              <a:buChar char="•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Maximum:  </a:t>
            </a:r>
          </a:p>
          <a:p>
            <a:pPr lvl="1" indent="-457200">
              <a:lnSpc>
                <a:spcPct val="115000"/>
              </a:lnSpc>
              <a:spcBef>
                <a:spcPts val="0"/>
              </a:spcBef>
              <a:buSzPts val="3600"/>
              <a:buFont typeface="Times New Roman"/>
              <a:buChar char="•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Data analysis report of all possible surgeries</a:t>
            </a:r>
          </a:p>
          <a:p>
            <a:pPr lvl="1" indent="-457200">
              <a:lnSpc>
                <a:spcPct val="115000"/>
              </a:lnSpc>
              <a:spcBef>
                <a:spcPts val="0"/>
              </a:spcBef>
              <a:buSzPts val="3600"/>
              <a:buFont typeface="Times New Roman"/>
              <a:buChar char="•"/>
            </a:pPr>
            <a:r>
              <a:rPr lang="en-US" dirty="0">
                <a:latin typeface="Times New Roman"/>
                <a:cs typeface="Times New Roman"/>
                <a:sym typeface="Times New Roman"/>
              </a:rPr>
              <a:t>Final report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87D59E-E9AB-4413-91FD-2C929E0B17DE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8841842" y="5059829"/>
            <a:ext cx="90560" cy="44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19EBD31-046D-44BA-B3D4-16D2841078CD}"/>
              </a:ext>
            </a:extLst>
          </p:cNvPr>
          <p:cNvSpPr txBox="1"/>
          <p:nvPr/>
        </p:nvSpPr>
        <p:spPr>
          <a:xfrm>
            <a:off x="8932402" y="4859774"/>
            <a:ext cx="2675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 from Dr. Deepa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2A9406-8C5D-4C7C-BBF7-CC0BBD97069E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8841842" y="5504702"/>
            <a:ext cx="90560" cy="425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5C7F614-2DF7-40C2-9D45-0E486BCDC38A}"/>
              </a:ext>
            </a:extLst>
          </p:cNvPr>
          <p:cNvSpPr txBox="1"/>
          <p:nvPr/>
        </p:nvSpPr>
        <p:spPr>
          <a:xfrm>
            <a:off x="8932402" y="5730558"/>
            <a:ext cx="3349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Surgery from another resident</a:t>
            </a:r>
            <a:endParaRPr lang="zh-CN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4925D-3346-4462-903B-E4702606C556}"/>
              </a:ext>
            </a:extLst>
          </p:cNvPr>
          <p:cNvSpPr txBox="1"/>
          <p:nvPr/>
        </p:nvSpPr>
        <p:spPr>
          <a:xfrm>
            <a:off x="5906423" y="5304647"/>
            <a:ext cx="2935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Waiting for organized data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94470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9AC4C71-50B1-BF40-A495-856D42422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183454"/>
              </p:ext>
            </p:extLst>
          </p:nvPr>
        </p:nvGraphicFramePr>
        <p:xfrm>
          <a:off x="838200" y="1276753"/>
          <a:ext cx="10618801" cy="5328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772">
                  <a:extLst>
                    <a:ext uri="{9D8B030D-6E8A-4147-A177-3AD203B41FA5}">
                      <a16:colId xmlns:a16="http://schemas.microsoft.com/office/drawing/2014/main" val="1576407649"/>
                    </a:ext>
                  </a:extLst>
                </a:gridCol>
                <a:gridCol w="7308853">
                  <a:extLst>
                    <a:ext uri="{9D8B030D-6E8A-4147-A177-3AD203B41FA5}">
                      <a16:colId xmlns:a16="http://schemas.microsoft.com/office/drawing/2014/main" val="534158353"/>
                    </a:ext>
                  </a:extLst>
                </a:gridCol>
                <a:gridCol w="1855176">
                  <a:extLst>
                    <a:ext uri="{9D8B030D-6E8A-4147-A177-3AD203B41FA5}">
                      <a16:colId xmlns:a16="http://schemas.microsoft.com/office/drawing/2014/main" val="2660263014"/>
                    </a:ext>
                  </a:extLst>
                </a:gridCol>
              </a:tblGrid>
              <a:tr h="32086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900734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February, 21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 and ROS environment configuration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Feb. 26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9844490"/>
                  </a:ext>
                </a:extLst>
              </a:tr>
              <a:tr h="39862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February, 26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proposal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Feb. 26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254809"/>
                  </a:ext>
                </a:extLst>
              </a:tr>
              <a:tr h="398624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February, 26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Subjects Research Training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Feb. 26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6343400"/>
                  </a:ext>
                </a:extLst>
              </a:tr>
              <a:tr h="480758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Calibration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 IMUs and mathematic model derivation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Mar. 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7188252"/>
                  </a:ext>
                </a:extLst>
              </a:tr>
              <a:tr h="515680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of environment configuration and calibration method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Mar. 5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261281"/>
                  </a:ext>
                </a:extLst>
              </a:tr>
              <a:tr h="37574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11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IRB approval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Mar. 10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397963"/>
                  </a:ext>
                </a:extLst>
              </a:tr>
              <a:tr h="4073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March, 11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 measure in Mock OR and analysis of the data finished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Finished by Mar. 21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344780"/>
                  </a:ext>
                </a:extLst>
              </a:tr>
              <a:tr h="440575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May, 2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all the possible surgeries finished</a:t>
                      </a:r>
                      <a:endParaRPr lang="zh-CN" altLang="en-US" sz="1400" strike="noStrike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start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964313"/>
                  </a:ext>
                </a:extLst>
              </a:tr>
              <a:tr h="407323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May, 2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Analysis of the difference between surgery from Dr. Deepa and surgery from resident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Not start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160321"/>
                  </a:ext>
                </a:extLst>
              </a:tr>
              <a:tr h="39901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April, 24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Documentation of data collection and data analysis finished (Mock OR data)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Finished by Apr. 8</a:t>
                      </a:r>
                      <a:endParaRPr lang="zh-CN" altLang="en-US" sz="1400" b="0" i="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0418025"/>
                  </a:ext>
                </a:extLst>
              </a:tr>
              <a:tr h="382386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May, 4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kern="12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Documentation of data collection and data analysis finished (Surgery data)</a:t>
                      </a:r>
                      <a:endParaRPr lang="zh-CN" altLang="en-US" sz="1400" kern="12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b="0" i="0" u="none" strike="noStrike" cap="non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Not start</a:t>
                      </a:r>
                      <a:endParaRPr lang="zh-CN" altLang="en-US" sz="1400" b="0" i="0" u="none" strike="noStrike" cap="none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093542"/>
                  </a:ext>
                </a:extLst>
              </a:tr>
              <a:tr h="32086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May, 8</a:t>
                      </a:r>
                      <a:endParaRPr lang="zh-CN" altLang="en-US" sz="1400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report finished</a:t>
                      </a:r>
                      <a:endParaRPr lang="zh-CN" altLang="en-US" sz="1400" strike="noStrike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progress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869941"/>
                  </a:ext>
                </a:extLst>
              </a:tr>
            </a:tbl>
          </a:graphicData>
        </a:graphic>
      </p:graphicFrame>
      <p:sp>
        <p:nvSpPr>
          <p:cNvPr id="5" name="Google Shape;126;p6">
            <a:extLst>
              <a:ext uri="{FF2B5EF4-FFF2-40B4-BE49-F238E27FC236}">
                <a16:creationId xmlns:a16="http://schemas.microsoft.com/office/drawing/2014/main" id="{2D77C1C4-E2FF-41F8-BFC7-21654E3C445A}"/>
              </a:ext>
            </a:extLst>
          </p:cNvPr>
          <p:cNvSpPr txBox="1">
            <a:spLocks/>
          </p:cNvSpPr>
          <p:nvPr/>
        </p:nvSpPr>
        <p:spPr>
          <a:xfrm>
            <a:off x="838200" y="3276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Milestones 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4A35DE-4538-493D-A804-29E5E6B0C17A}"/>
              </a:ext>
            </a:extLst>
          </p:cNvPr>
          <p:cNvSpPr txBox="1"/>
          <p:nvPr/>
        </p:nvSpPr>
        <p:spPr>
          <a:xfrm>
            <a:off x="9579868" y="90742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Blue: Unfinished;</a:t>
            </a:r>
          </a:p>
        </p:txBody>
      </p:sp>
    </p:spTree>
    <p:extLst>
      <p:ext uri="{BB962C8B-B14F-4D97-AF65-F5344CB8AC3E}">
        <p14:creationId xmlns:p14="http://schemas.microsoft.com/office/powerpoint/2010/main" val="226145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2634D3CE-73E8-AF4D-A056-93CCF698F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8914213"/>
              </p:ext>
            </p:extLst>
          </p:nvPr>
        </p:nvGraphicFramePr>
        <p:xfrm>
          <a:off x="0" y="1344204"/>
          <a:ext cx="12192001" cy="454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2909">
                  <a:extLst>
                    <a:ext uri="{9D8B030D-6E8A-4147-A177-3AD203B41FA5}">
                      <a16:colId xmlns:a16="http://schemas.microsoft.com/office/drawing/2014/main" val="2917660662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058175635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088733676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494895208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571042818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2328035597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628102970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438608547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631752212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191839200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3555584207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1805224988"/>
                    </a:ext>
                  </a:extLst>
                </a:gridCol>
                <a:gridCol w="721591">
                  <a:extLst>
                    <a:ext uri="{9D8B030D-6E8A-4147-A177-3AD203B41FA5}">
                      <a16:colId xmlns:a16="http://schemas.microsoft.com/office/drawing/2014/main" val="1074426285"/>
                    </a:ext>
                  </a:extLst>
                </a:gridCol>
              </a:tblGrid>
              <a:tr h="160020">
                <a:tc>
                  <a:txBody>
                    <a:bodyPr/>
                    <a:lstStyle/>
                    <a:p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Feb,15 -Feb,21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Feb,22-Feb, 28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Feb,29-Mar, 6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Mar,7-Mar,11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Mar,12-Mar,20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Mar,21-Mar,27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Mar,28-Apr,3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Apr,4 - Apr,10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Apr,11-Apr,17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Apr,18-Apr,24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Apr,25-May,1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May,1-May,5</a:t>
                      </a:r>
                      <a:endParaRPr lang="zh-CN" altLang="en-US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6247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up the computer and document installation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7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Calibration and document steps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 mathematical model of neck angle and document 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106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Mock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&amp; First data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✅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356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Human Subjects Research Training and IRB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63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analysis of some possible surgeries data from Deepa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☑️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☑️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☑️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☑️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☑️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☑️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8207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cap="non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Overall analysis  and documentation of </a:t>
                      </a:r>
                    </a:p>
                    <a:p>
                      <a:r>
                        <a:rPr lang="en-US" altLang="zh-CN" sz="1600" b="0" i="0" u="none" strike="noStrike" cap="non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all the data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☑️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☑️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trike="sngStrike" dirty="0">
                          <a:solidFill>
                            <a:srgbClr val="FF0000"/>
                          </a:solidFill>
                        </a:rPr>
                        <a:t>☑️</a:t>
                      </a:r>
                      <a:endParaRPr lang="zh-CN" altLang="en-US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62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cap="non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Write final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✅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☑️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058522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E82BD8A9-4B14-1E43-9FE2-47C84011EA6A}"/>
              </a:ext>
            </a:extLst>
          </p:cNvPr>
          <p:cNvSpPr txBox="1"/>
          <p:nvPr/>
        </p:nvSpPr>
        <p:spPr>
          <a:xfrm>
            <a:off x="4383576" y="6448328"/>
            <a:ext cx="5548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: Finished stuff 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☑️</a:t>
            </a:r>
            <a:r>
              <a:rPr kumimoji="1"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Planned stuff</a:t>
            </a:r>
            <a:endParaRPr kumimoji="1"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126;p6">
            <a:extLst>
              <a:ext uri="{FF2B5EF4-FFF2-40B4-BE49-F238E27FC236}">
                <a16:creationId xmlns:a16="http://schemas.microsoft.com/office/drawing/2014/main" id="{98891270-992A-4A49-BADB-D0CC97810E25}"/>
              </a:ext>
            </a:extLst>
          </p:cNvPr>
          <p:cNvSpPr txBox="1">
            <a:spLocks/>
          </p:cNvSpPr>
          <p:nvPr/>
        </p:nvSpPr>
        <p:spPr>
          <a:xfrm>
            <a:off x="838200" y="3276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kumimoji="1"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Status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DF8C99-FDF2-40BE-9684-5626E4940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379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3A06-8482-487F-9B16-F0512D853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Thanks!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F1BF8-FCE0-44A5-8F14-36B377148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00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F974-B7A7-48A9-8149-F004BA27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10D56-151A-477A-8E75-2BD4630FB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17FEC6-62E9-4A55-9C48-D7A3D230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9711"/>
            <a:ext cx="12192000" cy="4598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D411AA-3AA5-4C27-AFF9-1F68B403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34" y="731286"/>
            <a:ext cx="10656732" cy="539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15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DB72D282-F9DE-5746-AA68-4CA8CBF4CC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194826"/>
              </p:ext>
            </p:extLst>
          </p:nvPr>
        </p:nvGraphicFramePr>
        <p:xfrm>
          <a:off x="91441" y="810051"/>
          <a:ext cx="12004751" cy="6024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379">
                  <a:extLst>
                    <a:ext uri="{9D8B030D-6E8A-4147-A177-3AD203B41FA5}">
                      <a16:colId xmlns:a16="http://schemas.microsoft.com/office/drawing/2014/main" val="2270701666"/>
                    </a:ext>
                  </a:extLst>
                </a:gridCol>
                <a:gridCol w="3508558">
                  <a:extLst>
                    <a:ext uri="{9D8B030D-6E8A-4147-A177-3AD203B41FA5}">
                      <a16:colId xmlns:a16="http://schemas.microsoft.com/office/drawing/2014/main" val="608879166"/>
                    </a:ext>
                  </a:extLst>
                </a:gridCol>
                <a:gridCol w="2141319">
                  <a:extLst>
                    <a:ext uri="{9D8B030D-6E8A-4147-A177-3AD203B41FA5}">
                      <a16:colId xmlns:a16="http://schemas.microsoft.com/office/drawing/2014/main" val="3477915146"/>
                    </a:ext>
                  </a:extLst>
                </a:gridCol>
                <a:gridCol w="1397149">
                  <a:extLst>
                    <a:ext uri="{9D8B030D-6E8A-4147-A177-3AD203B41FA5}">
                      <a16:colId xmlns:a16="http://schemas.microsoft.com/office/drawing/2014/main" val="2291635016"/>
                    </a:ext>
                  </a:extLst>
                </a:gridCol>
                <a:gridCol w="1633346">
                  <a:extLst>
                    <a:ext uri="{9D8B030D-6E8A-4147-A177-3AD203B41FA5}">
                      <a16:colId xmlns:a16="http://schemas.microsoft.com/office/drawing/2014/main" val="3315214914"/>
                    </a:ext>
                  </a:extLst>
                </a:gridCol>
              </a:tblGrid>
              <a:tr h="37141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Dependencies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resolve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Alternative Plan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Expected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Needed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3145685"/>
                  </a:ext>
                </a:extLst>
              </a:tr>
              <a:tr h="6841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IRB approval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Finish Human Subjects Research Training on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Mylearning</a:t>
                      </a:r>
                      <a:endParaRPr lang="en-US" altLang="zh-C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Get IRB approval with the help of Dr. Deepa </a:t>
                      </a:r>
                      <a:r>
                        <a:rPr lang="en-US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Galaiya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all the measurement in Mock OR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Feb,24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Mar,6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Feb,26(Solved)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Mar,11(Solved)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845473"/>
                  </a:ext>
                </a:extLst>
              </a:tr>
              <a:tr h="996968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with Linux &amp; 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Our own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computers for calibration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Another computer for data collection sponsored by Dr. Taylor, discussed with Deepa and Anton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backup files in another computer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Feb, 14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Mar, 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Feb,19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(Solved )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Mar,12</a:t>
                      </a:r>
                      <a:r>
                        <a:rPr lang="en-US" altLang="zh-CN" sz="14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384440"/>
                  </a:ext>
                </a:extLst>
              </a:tr>
              <a:tr h="52780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IMUs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Provided by Dr. </a:t>
                      </a:r>
                      <a:r>
                        <a:rPr kumimoji="1"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 </a:t>
                      </a:r>
                      <a:r>
                        <a:rPr kumimoji="1" lang="en" altLang="zh-C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Galaiya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 two new IMUs sponsored by Dr. Taylor, discussed with Anton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 14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Feb,19 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553677"/>
                  </a:ext>
                </a:extLst>
              </a:tr>
              <a:tr h="6841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IMU related software in Linux </a:t>
                      </a:r>
                      <a:r>
                        <a:rPr lang="zh-CN" alt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(Packages included </a:t>
                      </a:r>
                      <a:r>
                        <a:rPr lang="en-US" altLang="zh-CN" sz="1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Lpms-imu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altLang="zh-CN" sz="1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ndi_tracker_ros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 from 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Galen-Trackers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GitLab with the help of Anton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Windows, install </a:t>
                      </a:r>
                      <a:r>
                        <a:rPr lang="en-US" altLang="zh-CN" sz="140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Lpms_control</a:t>
                      </a:r>
                      <a:r>
                        <a:rPr lang="en-US" altLang="zh-C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Feb,19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Feb,21 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5606950"/>
                  </a:ext>
                </a:extLst>
              </a:tr>
              <a:tr h="21503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 tracker for Calibration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the access to Mock OR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Optical Tracker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 19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Feb,21 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694097"/>
                  </a:ext>
                </a:extLst>
              </a:tr>
              <a:tr h="3714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Phantom study 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</a:t>
                      </a:r>
                      <a:endParaRPr lang="en" altLang="zh-CN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Deepa do mock surgery in Mock OR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the help of graduate student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Mar,6 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945963"/>
                  </a:ext>
                </a:extLst>
              </a:tr>
              <a:tr h="52780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Actual </a:t>
                      </a:r>
                      <a:r>
                        <a:rPr lang="en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surgery </a:t>
                      </a:r>
                      <a:r>
                        <a:rPr lang="en-US" altLang="zh-CN" sz="14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data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strike="sng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data from Samuel who is responsible for collecting actual surgery data in medical school</a:t>
                      </a:r>
                      <a:endParaRPr lang="zh-CN" altLang="en-US" sz="1400" strike="sngStrike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strike="sngStrike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all the measurement in Mock OR</a:t>
                      </a:r>
                    </a:p>
                    <a:p>
                      <a:pPr algn="l"/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 emergency surgeries</a:t>
                      </a:r>
                      <a:r>
                        <a:rPr lang="zh-CN" altLang="en-US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zh-CN" altLang="en-US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simulation</a:t>
                      </a:r>
                      <a:r>
                        <a:rPr lang="zh-CN" altLang="en-US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400" strike="noStrik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surgeries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Mar,10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Mar,12 (Not start)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141866"/>
                  </a:ext>
                </a:extLst>
              </a:tr>
              <a:tr h="527806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MATLAB for data analysis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Dropbox for data saving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Installation 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</a:p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drive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Mar,6 (Solved)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1462004"/>
                  </a:ext>
                </a:extLst>
              </a:tr>
            </a:tbl>
          </a:graphicData>
        </a:graphic>
      </p:graphicFrame>
      <p:sp>
        <p:nvSpPr>
          <p:cNvPr id="5" name="Google Shape;126;p6">
            <a:extLst>
              <a:ext uri="{FF2B5EF4-FFF2-40B4-BE49-F238E27FC236}">
                <a16:creationId xmlns:a16="http://schemas.microsoft.com/office/drawing/2014/main" id="{60CBC50E-33E8-4FA8-B1EE-99CFAA53BAEA}"/>
              </a:ext>
            </a:extLst>
          </p:cNvPr>
          <p:cNvSpPr txBox="1">
            <a:spLocks/>
          </p:cNvSpPr>
          <p:nvPr/>
        </p:nvSpPr>
        <p:spPr>
          <a:xfrm>
            <a:off x="91441" y="-13809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Dependencies Status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B5927-3BB4-465F-AE46-041FCE1EC2BD}"/>
              </a:ext>
            </a:extLst>
          </p:cNvPr>
          <p:cNvSpPr txBox="1"/>
          <p:nvPr/>
        </p:nvSpPr>
        <p:spPr>
          <a:xfrm>
            <a:off x="9859682" y="201517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solidFill>
                  <a:srgbClr val="0070C0"/>
                </a:solidFill>
              </a:rPr>
              <a:t>Blue: Add &amp; Revise;</a:t>
            </a:r>
          </a:p>
          <a:p>
            <a:r>
              <a:rPr lang="en-US" altLang="zh-CN" sz="1800" dirty="0">
                <a:solidFill>
                  <a:srgbClr val="FF0000"/>
                </a:solidFill>
              </a:rPr>
              <a:t>Red: Delete;</a:t>
            </a:r>
            <a:endParaRPr lang="zh-CN" alt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29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Calibration Method – </a:t>
            </a:r>
            <a:r>
              <a:rPr lang="en-US" sz="3600" dirty="0">
                <a:latin typeface="Times New Roman"/>
                <a:ea typeface="Times New Roman"/>
                <a:cs typeface="Times New Roman"/>
                <a:sym typeface="Times New Roman"/>
              </a:rPr>
              <a:t>Linear regression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type="body" idx="1"/>
          </p:nvPr>
        </p:nvSpPr>
        <p:spPr>
          <a:xfrm>
            <a:off x="838200" y="1553352"/>
            <a:ext cx="10992590" cy="4513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linear regression for both IMU A6 and 1A with EM tracker using samples data</a:t>
            </a:r>
          </a:p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>
              <a:lnSpc>
                <a:spcPct val="145000"/>
              </a:lnSpc>
              <a:spcBef>
                <a:spcPts val="0"/>
              </a:spcBef>
              <a:buSzPts val="2800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609E6-2082-41A5-994E-774FECF4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785" y="2489526"/>
            <a:ext cx="4704368" cy="380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97BF68-ACB9-4944-BF4E-9537B6213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589" y="2489526"/>
            <a:ext cx="4779464" cy="380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30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2839</TotalTime>
  <Words>1297</Words>
  <Application>Microsoft Office PowerPoint</Application>
  <PresentationFormat>Widescreen</PresentationFormat>
  <Paragraphs>218</Paragraphs>
  <Slides>16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Wingdings</vt:lpstr>
      <vt:lpstr>Office 主题​​</vt:lpstr>
      <vt:lpstr>Evaluation of Various Sensing Modalities for Accurate Measurement of Neck Flexion Angle during Thyroid and Ear Surgery</vt:lpstr>
      <vt:lpstr>Project Summary</vt:lpstr>
      <vt:lpstr>Deliverables Update</vt:lpstr>
      <vt:lpstr>PowerPoint Presentation</vt:lpstr>
      <vt:lpstr>PowerPoint Presentation</vt:lpstr>
      <vt:lpstr>Thanks!</vt:lpstr>
      <vt:lpstr>PowerPoint Presentation</vt:lpstr>
      <vt:lpstr>PowerPoint Presentation</vt:lpstr>
      <vt:lpstr>Calibration Method – Linear regression</vt:lpstr>
      <vt:lpstr>Mock OR Data Analysis – rotate to left &amp; right</vt:lpstr>
      <vt:lpstr>Mock OR Data Analysis – turn to left &amp; right</vt:lpstr>
      <vt:lpstr>Mock OR Data Analysis – turn up and down</vt:lpstr>
      <vt:lpstr>Mock OR Data Analysis – rotate circle</vt:lpstr>
      <vt:lpstr>Mock OR Data Analysis – move shoulder</vt:lpstr>
      <vt:lpstr>Mock OR Data Analysis – traditional case</vt:lpstr>
      <vt:lpstr>Mock OR Data Analysis – endoscopic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Various Sensing Modalities for Accurate Measurement of Neck Flexion Angle during Thyroid and Ear Surgery</dc:title>
  <dc:creator>胡 臻</dc:creator>
  <cp:lastModifiedBy>Duan Demi</cp:lastModifiedBy>
  <cp:revision>120</cp:revision>
  <dcterms:created xsi:type="dcterms:W3CDTF">2020-02-18T18:36:31Z</dcterms:created>
  <dcterms:modified xsi:type="dcterms:W3CDTF">2020-04-30T13:35:04Z</dcterms:modified>
</cp:coreProperties>
</file>