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82" r:id="rId18"/>
    <p:sldId id="283" r:id="rId19"/>
    <p:sldId id="285" r:id="rId20"/>
    <p:sldId id="272" r:id="rId21"/>
    <p:sldId id="273" r:id="rId22"/>
    <p:sldId id="274" r:id="rId23"/>
    <p:sldId id="275" r:id="rId24"/>
    <p:sldId id="286" r:id="rId25"/>
    <p:sldId id="284" r:id="rId26"/>
    <p:sldId id="276" r:id="rId27"/>
    <p:sldId id="277" r:id="rId28"/>
    <p:sldId id="278" r:id="rId29"/>
    <p:sldId id="279" r:id="rId30"/>
    <p:sldId id="280" r:id="rId31"/>
    <p:sldId id="281"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31" autoAdjust="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130AA-4D6C-47A6-90E0-AACAD07D0C4A}" type="datetimeFigureOut">
              <a:rPr lang="zh-CN" altLang="en-US" smtClean="0"/>
              <a:t>2019/3/6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3AF086-25B0-4B51-9EC1-76D7ECAA20C3}" type="slidenum">
              <a:rPr lang="zh-CN" altLang="en-US" smtClean="0"/>
              <a:t>‹#›</a:t>
            </a:fld>
            <a:endParaRPr lang="zh-CN" altLang="en-US"/>
          </a:p>
        </p:txBody>
      </p:sp>
    </p:spTree>
    <p:extLst>
      <p:ext uri="{BB962C8B-B14F-4D97-AF65-F5344CB8AC3E}">
        <p14:creationId xmlns:p14="http://schemas.microsoft.com/office/powerpoint/2010/main" val="209804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索提诺比率（</a:t>
            </a:r>
            <a:r>
              <a:rPr lang="en-US" altLang="zh-CN" dirty="0" err="1" smtClean="0"/>
              <a:t>Sortino</a:t>
            </a:r>
            <a:r>
              <a:rPr lang="en-US" altLang="zh-CN" dirty="0" smtClean="0"/>
              <a:t> Ratio</a:t>
            </a:r>
            <a:r>
              <a:rPr lang="zh-CN" altLang="en-US" dirty="0" smtClean="0"/>
              <a:t>）与 夏普比率类似，所不同的是它区分了波动的好坏，因此在计算 波动率时它所采用的不是标准差，而是下行标准差。这其中的隐含条件是 投资组合的上涨（正 回报率）符合投资人的需求，不应计入风险调整。</a:t>
            </a:r>
          </a:p>
          <a:p>
            <a:endParaRPr lang="zh-CN" altLang="en-US" dirty="0" smtClean="0"/>
          </a:p>
          <a:p>
            <a:r>
              <a:rPr lang="zh-CN" altLang="en-US" dirty="0" smtClean="0"/>
              <a:t>和 夏普比率类似，这一比率越高，表明基金承担相同单位 下行风险能获得更高的超额回报率。索提诺比率可以看做是 夏普比率在衡量对冲基金</a:t>
            </a:r>
            <a:r>
              <a:rPr lang="en-US" altLang="zh-CN" dirty="0" smtClean="0"/>
              <a:t>/</a:t>
            </a:r>
            <a:r>
              <a:rPr lang="zh-CN" altLang="en-US" dirty="0" smtClean="0"/>
              <a:t>私募基金时的一种修正方式。</a:t>
            </a:r>
          </a:p>
          <a:p>
            <a:endParaRPr lang="zh-CN" altLang="en-US" dirty="0" smtClean="0"/>
          </a:p>
          <a:p>
            <a:r>
              <a:rPr lang="zh-CN" altLang="en-US" dirty="0" smtClean="0"/>
              <a:t>我们可以通过一个特殊的例子来比较 夏普比率和索提诺比率的区别，为了简化计算，无风险利率设为</a:t>
            </a:r>
            <a:r>
              <a:rPr lang="en-US" altLang="zh-CN" dirty="0" smtClean="0"/>
              <a:t>0%</a:t>
            </a:r>
            <a:r>
              <a:rPr lang="zh-CN" altLang="en-US" dirty="0" smtClean="0"/>
              <a:t>。</a:t>
            </a:r>
          </a:p>
          <a:p>
            <a:endParaRPr lang="zh-CN" altLang="en-US" dirty="0" smtClean="0"/>
          </a:p>
          <a:p>
            <a:r>
              <a:rPr lang="zh-CN" altLang="en-US" dirty="0" smtClean="0"/>
              <a:t>假设私募基金</a:t>
            </a:r>
            <a:r>
              <a:rPr lang="en-US" altLang="zh-CN" dirty="0" smtClean="0"/>
              <a:t>A</a:t>
            </a:r>
            <a:r>
              <a:rPr lang="zh-CN" altLang="en-US" dirty="0" smtClean="0"/>
              <a:t>和</a:t>
            </a:r>
            <a:r>
              <a:rPr lang="en-US" altLang="zh-CN" dirty="0" smtClean="0"/>
              <a:t>B</a:t>
            </a:r>
            <a:r>
              <a:rPr lang="zh-CN" altLang="en-US" dirty="0" smtClean="0"/>
              <a:t>在</a:t>
            </a:r>
            <a:r>
              <a:rPr lang="en-US" altLang="zh-CN" dirty="0" smtClean="0"/>
              <a:t>2009</a:t>
            </a:r>
            <a:r>
              <a:rPr lang="zh-CN" altLang="en-US" dirty="0" smtClean="0"/>
              <a:t>年伊始的净值均为</a:t>
            </a:r>
            <a:r>
              <a:rPr lang="en-US" altLang="zh-CN" dirty="0" smtClean="0"/>
              <a:t>1.00</a:t>
            </a:r>
            <a:r>
              <a:rPr lang="zh-CN" altLang="en-US" dirty="0" smtClean="0"/>
              <a:t>，且他们每月的净值公布日期均一致。在</a:t>
            </a:r>
            <a:r>
              <a:rPr lang="en-US" altLang="zh-CN" dirty="0" smtClean="0"/>
              <a:t>2009</a:t>
            </a:r>
            <a:r>
              <a:rPr lang="zh-CN" altLang="en-US" dirty="0" smtClean="0"/>
              <a:t>年，私募基金</a:t>
            </a:r>
            <a:r>
              <a:rPr lang="en-US" altLang="zh-CN" dirty="0" smtClean="0"/>
              <a:t>A</a:t>
            </a:r>
            <a:r>
              <a:rPr lang="zh-CN" altLang="en-US" dirty="0" smtClean="0"/>
              <a:t>的每个月的回报各为</a:t>
            </a:r>
            <a:r>
              <a:rPr lang="en-US" altLang="zh-CN" dirty="0" smtClean="0"/>
              <a:t>3%</a:t>
            </a:r>
            <a:r>
              <a:rPr lang="zh-CN" altLang="en-US" dirty="0" smtClean="0"/>
              <a:t>、</a:t>
            </a:r>
            <a:r>
              <a:rPr lang="en-US" altLang="zh-CN" dirty="0" smtClean="0"/>
              <a:t>-5%</a:t>
            </a:r>
            <a:r>
              <a:rPr lang="zh-CN" altLang="en-US" dirty="0" smtClean="0"/>
              <a:t>、</a:t>
            </a:r>
            <a:r>
              <a:rPr lang="en-US" altLang="zh-CN" dirty="0" smtClean="0"/>
              <a:t>-2%</a:t>
            </a:r>
            <a:r>
              <a:rPr lang="zh-CN" altLang="en-US" dirty="0" smtClean="0"/>
              <a:t>、</a:t>
            </a:r>
            <a:r>
              <a:rPr lang="en-US" altLang="zh-CN" dirty="0" smtClean="0"/>
              <a:t>-2%</a:t>
            </a:r>
            <a:r>
              <a:rPr lang="zh-CN" altLang="en-US" dirty="0" smtClean="0"/>
              <a:t>、</a:t>
            </a:r>
            <a:r>
              <a:rPr lang="en-US" altLang="zh-CN" dirty="0" smtClean="0"/>
              <a:t>-2%</a:t>
            </a:r>
            <a:r>
              <a:rPr lang="zh-CN" altLang="en-US" dirty="0" smtClean="0"/>
              <a:t>、</a:t>
            </a:r>
            <a:r>
              <a:rPr lang="en-US" altLang="zh-CN" dirty="0" smtClean="0"/>
              <a:t>2%</a:t>
            </a:r>
            <a:r>
              <a:rPr lang="zh-CN" altLang="en-US" dirty="0" smtClean="0"/>
              <a:t>、</a:t>
            </a:r>
            <a:r>
              <a:rPr lang="en-US" altLang="zh-CN" dirty="0" smtClean="0"/>
              <a:t>-2%</a:t>
            </a:r>
            <a:r>
              <a:rPr lang="zh-CN" altLang="en-US" dirty="0" smtClean="0"/>
              <a:t>、</a:t>
            </a:r>
            <a:r>
              <a:rPr lang="en-US" altLang="zh-CN" dirty="0" smtClean="0"/>
              <a:t>5%</a:t>
            </a:r>
            <a:r>
              <a:rPr lang="zh-CN" altLang="en-US" dirty="0" smtClean="0"/>
              <a:t>、</a:t>
            </a:r>
            <a:r>
              <a:rPr lang="en-US" altLang="zh-CN" dirty="0" smtClean="0"/>
              <a:t>5%</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9%</a:t>
            </a:r>
            <a:r>
              <a:rPr lang="zh-CN" altLang="en-US" dirty="0" smtClean="0"/>
              <a:t>；私募基金</a:t>
            </a:r>
            <a:r>
              <a:rPr lang="en-US" altLang="zh-CN" dirty="0" smtClean="0"/>
              <a:t>B</a:t>
            </a:r>
            <a:r>
              <a:rPr lang="zh-CN" altLang="en-US" dirty="0" smtClean="0"/>
              <a:t>在</a:t>
            </a:r>
            <a:r>
              <a:rPr lang="en-US" altLang="zh-CN" dirty="0" smtClean="0"/>
              <a:t>2009</a:t>
            </a:r>
            <a:r>
              <a:rPr lang="zh-CN" altLang="en-US" dirty="0" smtClean="0"/>
              <a:t>年同期每月回报为</a:t>
            </a:r>
            <a:r>
              <a:rPr lang="en-US" altLang="zh-CN" dirty="0" smtClean="0"/>
              <a:t>3%</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15%</a:t>
            </a:r>
            <a:r>
              <a:rPr lang="zh-CN" altLang="en-US" dirty="0" smtClean="0"/>
              <a:t>、</a:t>
            </a:r>
            <a:r>
              <a:rPr lang="en-US" altLang="zh-CN" dirty="0" smtClean="0"/>
              <a:t>10%</a:t>
            </a:r>
            <a:r>
              <a:rPr lang="zh-CN" altLang="en-US" dirty="0" smtClean="0"/>
              <a:t>。通过计算，我们得到两个私募基金在</a:t>
            </a:r>
            <a:r>
              <a:rPr lang="en-US" altLang="zh-CN" dirty="0" smtClean="0"/>
              <a:t>2009</a:t>
            </a:r>
            <a:r>
              <a:rPr lang="zh-CN" altLang="en-US" dirty="0" smtClean="0"/>
              <a:t>年的总回报均为</a:t>
            </a:r>
            <a:r>
              <a:rPr lang="en-US" altLang="zh-CN" dirty="0" smtClean="0"/>
              <a:t>25.6%</a:t>
            </a:r>
            <a:r>
              <a:rPr lang="zh-CN" altLang="en-US" dirty="0" smtClean="0"/>
              <a:t>，但是私募基金</a:t>
            </a:r>
            <a:r>
              <a:rPr lang="en-US" altLang="zh-CN" dirty="0" smtClean="0"/>
              <a:t>A</a:t>
            </a:r>
            <a:r>
              <a:rPr lang="zh-CN" altLang="en-US" dirty="0" smtClean="0"/>
              <a:t>的 夏普比率</a:t>
            </a:r>
            <a:r>
              <a:rPr lang="en-US" altLang="zh-CN" dirty="0" smtClean="0"/>
              <a:t>1.47</a:t>
            </a:r>
            <a:r>
              <a:rPr lang="zh-CN" altLang="en-US" dirty="0" smtClean="0"/>
              <a:t>要略高于私募</a:t>
            </a:r>
            <a:r>
              <a:rPr lang="en-US" altLang="zh-CN" dirty="0" smtClean="0"/>
              <a:t>B</a:t>
            </a:r>
            <a:r>
              <a:rPr lang="zh-CN" altLang="en-US" dirty="0" smtClean="0"/>
              <a:t>的夏普比率</a:t>
            </a:r>
            <a:r>
              <a:rPr lang="en-US" altLang="zh-CN" dirty="0" smtClean="0"/>
              <a:t>1.35</a:t>
            </a:r>
            <a:r>
              <a:rPr lang="zh-CN" altLang="en-US" dirty="0" smtClean="0"/>
              <a:t>。但如果计算索提诺比率，我们就会发现私募</a:t>
            </a:r>
            <a:r>
              <a:rPr lang="en-US" altLang="zh-CN" dirty="0" smtClean="0"/>
              <a:t>A</a:t>
            </a:r>
            <a:r>
              <a:rPr lang="zh-CN" altLang="en-US" dirty="0" smtClean="0"/>
              <a:t>的索提诺比率（</a:t>
            </a:r>
            <a:r>
              <a:rPr lang="en-US" altLang="zh-CN" dirty="0" smtClean="0"/>
              <a:t>3.6</a:t>
            </a:r>
            <a:r>
              <a:rPr lang="zh-CN" altLang="en-US" dirty="0" smtClean="0"/>
              <a:t>）要远低于私募</a:t>
            </a:r>
            <a:r>
              <a:rPr lang="en-US" altLang="zh-CN" dirty="0" smtClean="0"/>
              <a:t>B</a:t>
            </a:r>
            <a:r>
              <a:rPr lang="zh-CN" altLang="en-US" dirty="0" smtClean="0"/>
              <a:t>的索提诺比率（</a:t>
            </a:r>
            <a:r>
              <a:rPr lang="en-US" altLang="zh-CN" dirty="0" smtClean="0"/>
              <a:t>9.5</a:t>
            </a:r>
            <a:r>
              <a:rPr lang="zh-CN" altLang="en-US" dirty="0" smtClean="0"/>
              <a:t>）。</a:t>
            </a:r>
          </a:p>
          <a:p>
            <a:endParaRPr lang="zh-CN" altLang="en-US" dirty="0" smtClean="0"/>
          </a:p>
          <a:p>
            <a:r>
              <a:rPr lang="zh-CN" altLang="en-US" dirty="0" smtClean="0"/>
              <a:t>这其中主要的差别就是在计算 夏普比率的过程中，私募</a:t>
            </a:r>
            <a:r>
              <a:rPr lang="en-US" altLang="zh-CN" dirty="0" smtClean="0"/>
              <a:t>B</a:t>
            </a:r>
            <a:r>
              <a:rPr lang="zh-CN" altLang="en-US" dirty="0" smtClean="0"/>
              <a:t>因最后两个月的收益突然大幅上涨而导致 波动率过大，在计算风险调整时受到了“惩罚”；而在计算索提诺比率过程中，任何高于无风险利率的上涨都不会计入风险调整，因此，私募</a:t>
            </a:r>
            <a:r>
              <a:rPr lang="en-US" altLang="zh-CN" dirty="0" smtClean="0"/>
              <a:t>B</a:t>
            </a:r>
            <a:r>
              <a:rPr lang="zh-CN" altLang="en-US" dirty="0" smtClean="0"/>
              <a:t>在最后两期的上涨并不会导致索提诺比率的降低。和 夏普比率相比，索提诺比率这一衡量标准更符合那些对资产价值下跌较为敏感的投资者。</a:t>
            </a:r>
          </a:p>
          <a:p>
            <a:endParaRPr lang="zh-CN" altLang="en-US" dirty="0" smtClean="0"/>
          </a:p>
          <a:p>
            <a:r>
              <a:rPr lang="zh-CN" altLang="en-US" dirty="0" smtClean="0"/>
              <a:t>一种衡量 投资组合相对表现的方法。与 夏普比率</a:t>
            </a:r>
            <a:r>
              <a:rPr lang="en-US" altLang="zh-CN" dirty="0" smtClean="0"/>
              <a:t>(Sharpe Ratio)</a:t>
            </a:r>
            <a:r>
              <a:rPr lang="zh-CN" altLang="en-US" dirty="0" smtClean="0"/>
              <a:t>有相似之处，但索提诺比率运用下档标准差而不是总标准差，以区别不利和有利的波动。</a:t>
            </a:r>
            <a:endParaRPr lang="zh-CN" altLang="en-US" dirty="0"/>
          </a:p>
        </p:txBody>
      </p:sp>
      <p:sp>
        <p:nvSpPr>
          <p:cNvPr id="4" name="灯片编号占位符 3"/>
          <p:cNvSpPr>
            <a:spLocks noGrp="1"/>
          </p:cNvSpPr>
          <p:nvPr>
            <p:ph type="sldNum" sz="quarter" idx="10"/>
          </p:nvPr>
        </p:nvSpPr>
        <p:spPr/>
        <p:txBody>
          <a:bodyPr/>
          <a:lstStyle/>
          <a:p>
            <a:fld id="{833AF086-25B0-4B51-9EC1-76D7ECAA20C3}" type="slidenum">
              <a:rPr lang="zh-CN" altLang="en-US" smtClean="0"/>
              <a:t>28</a:t>
            </a:fld>
            <a:endParaRPr lang="zh-CN" altLang="en-US"/>
          </a:p>
        </p:txBody>
      </p:sp>
    </p:spTree>
    <p:extLst>
      <p:ext uri="{BB962C8B-B14F-4D97-AF65-F5344CB8AC3E}">
        <p14:creationId xmlns:p14="http://schemas.microsoft.com/office/powerpoint/2010/main" val="123407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936104"/>
          </a:xfrm>
        </p:spPr>
        <p:txBody>
          <a:bodyPr/>
          <a:lstStyle>
            <a:lvl1pPr>
              <a:defRPr sz="3600" b="1"/>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sz="2800" b="1"/>
            </a:lvl1pPr>
            <a:lvl2pPr>
              <a:defRPr sz="2400"/>
            </a:lvl2pPr>
            <a:lvl3pPr>
              <a:defRPr sz="2000"/>
            </a:lvl3pPr>
            <a:lvl5pPr>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2019/3/6</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35.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2331640"/>
            <a:ext cx="7772400" cy="4267200"/>
          </a:xfrm>
        </p:spPr>
        <p:txBody>
          <a:bodyPr/>
          <a:lstStyle/>
          <a:p>
            <a:r>
              <a:rPr lang="zh-CN" altLang="en-US" sz="6000" dirty="0" smtClean="0"/>
              <a:t>第</a:t>
            </a:r>
            <a:r>
              <a:rPr lang="en-US" altLang="zh-CN" sz="6000" dirty="0" smtClean="0"/>
              <a:t>3</a:t>
            </a:r>
            <a:r>
              <a:rPr lang="zh-CN" altLang="en-US" sz="6000" dirty="0" smtClean="0"/>
              <a:t>章  风险与收益</a:t>
            </a:r>
            <a:endParaRPr lang="zh-CN" altLang="en-US" sz="6000" dirty="0"/>
          </a:p>
        </p:txBody>
      </p:sp>
      <p:sp>
        <p:nvSpPr>
          <p:cNvPr id="3" name="副标题 2"/>
          <p:cNvSpPr>
            <a:spLocks noGrp="1"/>
          </p:cNvSpPr>
          <p:nvPr>
            <p:ph type="subTitle" idx="1"/>
          </p:nvPr>
        </p:nvSpPr>
        <p:spPr>
          <a:xfrm>
            <a:off x="251520" y="2996952"/>
            <a:ext cx="8424936" cy="2959224"/>
          </a:xfrm>
        </p:spPr>
        <p:txBody>
          <a:bodyPr>
            <a:normAutofit/>
          </a:bodyPr>
          <a:lstStyle/>
          <a:p>
            <a:pPr marL="342900" indent="-342900">
              <a:buFont typeface="Arial" panose="020B0604020202020204" pitchFamily="34" charset="0"/>
              <a:buChar char="•"/>
            </a:pPr>
            <a:r>
              <a:rPr lang="zh-CN" altLang="en-US" b="1" dirty="0" smtClean="0"/>
              <a:t>安全资产：</a:t>
            </a:r>
            <a:r>
              <a:rPr lang="zh-CN" altLang="en-US" dirty="0" smtClean="0"/>
              <a:t>利率（名义利率和实际利率、税收与实际利率）</a:t>
            </a:r>
            <a:endParaRPr lang="en-US" altLang="zh-CN" dirty="0" smtClean="0"/>
          </a:p>
          <a:p>
            <a:pPr marL="342900" indent="-342900" algn="l">
              <a:buFont typeface="Arial" panose="020B0604020202020204" pitchFamily="34" charset="0"/>
              <a:buChar char="•"/>
            </a:pPr>
            <a:r>
              <a:rPr lang="zh-CN" altLang="en-US" b="1" dirty="0" smtClean="0"/>
              <a:t>不同持有期收益率：</a:t>
            </a:r>
            <a:r>
              <a:rPr lang="zh-CN" altLang="en-US" dirty="0" smtClean="0"/>
              <a:t>有效年利率、年化百分比利率</a:t>
            </a:r>
            <a:endParaRPr lang="en-US" altLang="zh-CN" dirty="0" smtClean="0"/>
          </a:p>
          <a:p>
            <a:pPr marL="342900" indent="-342900" algn="l">
              <a:buFont typeface="Arial" panose="020B0604020202020204" pitchFamily="34" charset="0"/>
              <a:buChar char="•"/>
            </a:pPr>
            <a:r>
              <a:rPr lang="zh-CN" altLang="en-US" b="1" dirty="0" smtClean="0"/>
              <a:t>风险</a:t>
            </a:r>
            <a:r>
              <a:rPr lang="zh-CN" altLang="en-US" b="1" dirty="0"/>
              <a:t>与风险溢价：</a:t>
            </a:r>
            <a:r>
              <a:rPr lang="zh-CN" altLang="en-US" dirty="0" smtClean="0"/>
              <a:t>期望收益率与标准差</a:t>
            </a:r>
            <a:endParaRPr lang="en-US" altLang="zh-CN" dirty="0" smtClean="0"/>
          </a:p>
          <a:p>
            <a:pPr marL="342900" indent="-342900" algn="l">
              <a:buFont typeface="Arial" panose="020B0604020202020204" pitchFamily="34" charset="0"/>
              <a:buChar char="•"/>
            </a:pPr>
            <a:r>
              <a:rPr lang="zh-CN" altLang="en-US" b="1" dirty="0"/>
              <a:t>历史收益率：</a:t>
            </a:r>
            <a:r>
              <a:rPr lang="zh-CN" altLang="en-US" dirty="0" smtClean="0"/>
              <a:t>算数平均值、几何平均值、收益波动性比率</a:t>
            </a:r>
            <a:endParaRPr lang="en-US" altLang="zh-CN" dirty="0" smtClean="0"/>
          </a:p>
          <a:p>
            <a:pPr marL="342900" indent="-342900" algn="l">
              <a:buFont typeface="Arial" panose="020B0604020202020204" pitchFamily="34" charset="0"/>
              <a:buChar char="•"/>
            </a:pPr>
            <a:r>
              <a:rPr lang="zh-CN" altLang="en-US" b="1" dirty="0"/>
              <a:t>正态分布与非正态分布的风险度量</a:t>
            </a:r>
            <a:endParaRPr lang="en-US" altLang="zh-CN" b="1" dirty="0"/>
          </a:p>
          <a:p>
            <a:pPr marL="342900" indent="-342900" algn="l">
              <a:buFont typeface="Arial" panose="020B0604020202020204" pitchFamily="34" charset="0"/>
              <a:buChar char="•"/>
            </a:pPr>
            <a:r>
              <a:rPr lang="zh-CN" altLang="en-US" b="1" dirty="0"/>
              <a:t>长期投资</a:t>
            </a:r>
            <a:endParaRPr lang="en-US" altLang="zh-CN" b="1"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3285695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a:t>
            </a:r>
            <a:r>
              <a:rPr lang="zh-CN" altLang="en-US" dirty="0" smtClean="0"/>
              <a:t>、连续复利（</a:t>
            </a:r>
            <a:r>
              <a:rPr lang="en-US" altLang="zh-CN" dirty="0" smtClean="0">
                <a:latin typeface="Times New Roman" panose="02020603050405020304" pitchFamily="18" charset="0"/>
                <a:cs typeface="Times New Roman" panose="02020603050405020304" pitchFamily="18" charset="0"/>
              </a:rPr>
              <a:t>continuous compounding</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r</a:t>
            </a:r>
            <a:r>
              <a:rPr lang="en-US" altLang="zh-CN" baseline="-25000" dirty="0" err="1" smtClean="0">
                <a:latin typeface="Times New Roman" panose="02020603050405020304" pitchFamily="18" charset="0"/>
                <a:cs typeface="Times New Roman" panose="02020603050405020304" pitchFamily="18" charset="0"/>
              </a:rPr>
              <a:t>cc</a:t>
            </a:r>
            <a:endParaRPr lang="en-US" altLang="zh-CN" dirty="0">
              <a:latin typeface="Times New Roman" panose="02020603050405020304" pitchFamily="18" charset="0"/>
              <a:cs typeface="Times New Roman" panose="02020603050405020304" pitchFamily="18" charset="0"/>
            </a:endParaRPr>
          </a:p>
          <a:p>
            <a:r>
              <a:rPr lang="zh-CN" altLang="en-US" dirty="0" smtClean="0"/>
              <a:t>在</a:t>
            </a:r>
            <a:r>
              <a:rPr lang="zh-CN" altLang="en-US" dirty="0"/>
              <a:t>期数趋于无限大的极限情况下</a:t>
            </a:r>
            <a:r>
              <a:rPr lang="zh-CN" altLang="en-US"/>
              <a:t>得到</a:t>
            </a:r>
            <a:r>
              <a:rPr lang="zh-CN" altLang="en-US" smtClean="0"/>
              <a:t>的利率</a:t>
            </a:r>
            <a:r>
              <a:rPr lang="zh-CN" altLang="en-US" dirty="0"/>
              <a:t>，此时不同期</a:t>
            </a:r>
            <a:r>
              <a:rPr lang="zh-CN" altLang="en-US" dirty="0" smtClean="0"/>
              <a:t>之间</a:t>
            </a:r>
            <a:r>
              <a:rPr lang="zh-CN" altLang="en-US" dirty="0"/>
              <a:t>的间隔很短，可以看作是无穷小量</a:t>
            </a:r>
            <a:r>
              <a:rPr lang="zh-CN" altLang="en-US" dirty="0" smtClean="0"/>
              <a:t>。</a:t>
            </a:r>
            <a:endParaRPr lang="en-US" altLang="zh-CN" dirty="0" smtClean="0"/>
          </a:p>
          <a:p>
            <a:endParaRPr lang="en-US" altLang="zh-CN" dirty="0" smtClean="0"/>
          </a:p>
          <a:p>
            <a:endParaRPr lang="en-US" altLang="zh-CN" dirty="0"/>
          </a:p>
          <a:p>
            <a:endParaRPr lang="en-US" altLang="zh-CN" dirty="0" smtClean="0"/>
          </a:p>
          <a:p>
            <a:r>
              <a:rPr lang="en-US" altLang="zh-CN" dirty="0" smtClean="0"/>
              <a:t>P48</a:t>
            </a:r>
            <a:r>
              <a:rPr lang="zh-CN" altLang="en-US" dirty="0" smtClean="0"/>
              <a:t>例</a:t>
            </a:r>
            <a:r>
              <a:rPr lang="en-US" altLang="zh-CN" dirty="0" smtClean="0"/>
              <a:t>3-5</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552634742"/>
              </p:ext>
            </p:extLst>
          </p:nvPr>
        </p:nvGraphicFramePr>
        <p:xfrm>
          <a:off x="2843808" y="3140968"/>
          <a:ext cx="3529127" cy="1310754"/>
        </p:xfrm>
        <a:graphic>
          <a:graphicData uri="http://schemas.openxmlformats.org/presentationml/2006/ole">
            <mc:AlternateContent xmlns:mc="http://schemas.openxmlformats.org/markup-compatibility/2006">
              <mc:Choice xmlns:v="urn:schemas-microsoft-com:vml" Requires="v">
                <p:oleObj spid="_x0000_s8275" name="公式" r:id="rId3" imgW="1231560" imgH="457200" progId="Equation.3">
                  <p:embed/>
                </p:oleObj>
              </mc:Choice>
              <mc:Fallback>
                <p:oleObj name="公式" r:id="rId3" imgW="1231560" imgH="457200" progId="Equation.3">
                  <p:embed/>
                  <p:pic>
                    <p:nvPicPr>
                      <p:cNvPr id="0" name=""/>
                      <p:cNvPicPr/>
                      <p:nvPr/>
                    </p:nvPicPr>
                    <p:blipFill>
                      <a:blip r:embed="rId4"/>
                      <a:stretch>
                        <a:fillRect/>
                      </a:stretch>
                    </p:blipFill>
                    <p:spPr>
                      <a:xfrm>
                        <a:off x="2843808" y="3140968"/>
                        <a:ext cx="3529127" cy="1310754"/>
                      </a:xfrm>
                      <a:prstGeom prst="rect">
                        <a:avLst/>
                      </a:prstGeom>
                    </p:spPr>
                  </p:pic>
                </p:oleObj>
              </mc:Fallback>
            </mc:AlternateContent>
          </a:graphicData>
        </a:graphic>
      </p:graphicFrame>
    </p:spTree>
    <p:extLst>
      <p:ext uri="{BB962C8B-B14F-4D97-AF65-F5344CB8AC3E}">
        <p14:creationId xmlns:p14="http://schemas.microsoft.com/office/powerpoint/2010/main" val="1483284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国库券与通货膨胀</a:t>
            </a:r>
            <a:endParaRPr lang="zh-CN" altLang="en-US" dirty="0"/>
          </a:p>
        </p:txBody>
      </p:sp>
      <p:sp>
        <p:nvSpPr>
          <p:cNvPr id="3" name="内容占位符 2"/>
          <p:cNvSpPr>
            <a:spLocks noGrp="1"/>
          </p:cNvSpPr>
          <p:nvPr>
            <p:ph idx="1"/>
          </p:nvPr>
        </p:nvSpPr>
        <p:spPr/>
        <p:txBody>
          <a:bodyPr/>
          <a:lstStyle/>
          <a:p>
            <a:r>
              <a:rPr lang="zh-CN" altLang="en-US" dirty="0" smtClean="0"/>
              <a:t>略</a:t>
            </a:r>
            <a:endParaRPr lang="zh-CN" altLang="en-US" dirty="0"/>
          </a:p>
        </p:txBody>
      </p:sp>
    </p:spTree>
    <p:extLst>
      <p:ext uri="{BB962C8B-B14F-4D97-AF65-F5344CB8AC3E}">
        <p14:creationId xmlns:p14="http://schemas.microsoft.com/office/powerpoint/2010/main" val="199543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风险与风险溢价</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、持有期收益率（</a:t>
            </a:r>
            <a:r>
              <a:rPr lang="en-US" altLang="zh-CN" dirty="0" smtClean="0">
                <a:latin typeface="Times New Roman" panose="02020603050405020304" pitchFamily="18" charset="0"/>
                <a:cs typeface="Times New Roman" panose="02020603050405020304" pitchFamily="18" charset="0"/>
              </a:rPr>
              <a:t>holding-period return</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P50</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45334963"/>
              </p:ext>
            </p:extLst>
          </p:nvPr>
        </p:nvGraphicFramePr>
        <p:xfrm>
          <a:off x="1115616" y="2492896"/>
          <a:ext cx="6965137" cy="864096"/>
        </p:xfrm>
        <a:graphic>
          <a:graphicData uri="http://schemas.openxmlformats.org/presentationml/2006/ole">
            <mc:AlternateContent xmlns:mc="http://schemas.openxmlformats.org/markup-compatibility/2006">
              <mc:Choice xmlns:v="urn:schemas-microsoft-com:vml" Requires="v">
                <p:oleObj spid="_x0000_s9378" name="公式" r:id="rId3" imgW="3377880" imgH="419040" progId="Equation.3">
                  <p:embed/>
                </p:oleObj>
              </mc:Choice>
              <mc:Fallback>
                <p:oleObj name="公式" r:id="rId3" imgW="3377880" imgH="419040" progId="Equation.3">
                  <p:embed/>
                  <p:pic>
                    <p:nvPicPr>
                      <p:cNvPr id="0" name=""/>
                      <p:cNvPicPr/>
                      <p:nvPr/>
                    </p:nvPicPr>
                    <p:blipFill>
                      <a:blip r:embed="rId4"/>
                      <a:stretch>
                        <a:fillRect/>
                      </a:stretch>
                    </p:blipFill>
                    <p:spPr>
                      <a:xfrm>
                        <a:off x="1115616" y="2492896"/>
                        <a:ext cx="6965137" cy="86409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31340202"/>
              </p:ext>
            </p:extLst>
          </p:nvPr>
        </p:nvGraphicFramePr>
        <p:xfrm>
          <a:off x="1043608" y="3789040"/>
          <a:ext cx="7131040" cy="451173"/>
        </p:xfrm>
        <a:graphic>
          <a:graphicData uri="http://schemas.openxmlformats.org/presentationml/2006/ole">
            <mc:AlternateContent xmlns:mc="http://schemas.openxmlformats.org/markup-compatibility/2006">
              <mc:Choice xmlns:v="urn:schemas-microsoft-com:vml" Requires="v">
                <p:oleObj spid="_x0000_s9379" name="公式" r:id="rId5" imgW="3213000" imgH="203040" progId="Equation.3">
                  <p:embed/>
                </p:oleObj>
              </mc:Choice>
              <mc:Fallback>
                <p:oleObj name="公式" r:id="rId5" imgW="3213000" imgH="203040" progId="Equation.3">
                  <p:embed/>
                  <p:pic>
                    <p:nvPicPr>
                      <p:cNvPr id="0" name="对象 3"/>
                      <p:cNvPicPr>
                        <a:picLocks noChangeAspect="1" noChangeArrowheads="1"/>
                      </p:cNvPicPr>
                      <p:nvPr/>
                    </p:nvPicPr>
                    <p:blipFill>
                      <a:blip r:embed="rId6"/>
                      <a:srcRect/>
                      <a:stretch>
                        <a:fillRect/>
                      </a:stretch>
                    </p:blipFill>
                    <p:spPr bwMode="auto">
                      <a:xfrm>
                        <a:off x="1043608" y="3789040"/>
                        <a:ext cx="7131040" cy="4511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8808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29600" cy="4525963"/>
          </a:xfrm>
        </p:spPr>
        <p:txBody>
          <a:bodyPr/>
          <a:lstStyle/>
          <a:p>
            <a:r>
              <a:rPr lang="en-US" altLang="zh-CN" dirty="0" smtClean="0"/>
              <a:t>2</a:t>
            </a:r>
            <a:r>
              <a:rPr lang="zh-CN" altLang="en-US" dirty="0" smtClean="0"/>
              <a:t>、期望收益率和标准差</a:t>
            </a:r>
            <a:endParaRPr lang="en-US" altLang="zh-CN" dirty="0" smtClean="0"/>
          </a:p>
          <a:p>
            <a:r>
              <a:rPr lang="zh-CN" altLang="en-US" b="0" dirty="0" smtClean="0"/>
              <a:t>未来的价格和股利有很大的不确定性：情境分析</a:t>
            </a:r>
            <a:endParaRPr lang="en-US" altLang="zh-CN" b="0" dirty="0" smtClean="0"/>
          </a:p>
          <a:p>
            <a:r>
              <a:rPr lang="zh-CN" altLang="en-US" dirty="0"/>
              <a:t>期望</a:t>
            </a:r>
            <a:r>
              <a:rPr lang="zh-CN" altLang="en-US" dirty="0" smtClean="0"/>
              <a:t>收益率是</a:t>
            </a:r>
            <a:r>
              <a:rPr lang="zh-CN" altLang="en-US" b="0" dirty="0" smtClean="0"/>
              <a:t>在不同情境下的收益率以发生概率为权重的加权平均值；收益率的标准差是度量风险的一种方法</a:t>
            </a:r>
            <a:endParaRPr lang="en-US" altLang="zh-CN" b="0" dirty="0" smtClean="0"/>
          </a:p>
          <a:p>
            <a:r>
              <a:rPr lang="en-US" altLang="zh-CN" b="0" dirty="0" smtClean="0"/>
              <a:t>P51</a:t>
            </a:r>
            <a:r>
              <a:rPr lang="zh-CN" altLang="en-US" b="0" dirty="0" smtClean="0"/>
              <a:t>表</a:t>
            </a:r>
            <a:r>
              <a:rPr lang="en-US" altLang="zh-CN" b="0" dirty="0" smtClean="0"/>
              <a:t>3-4</a:t>
            </a:r>
            <a:endParaRPr lang="zh-CN" altLang="en-US" b="0" dirty="0"/>
          </a:p>
        </p:txBody>
      </p:sp>
      <p:graphicFrame>
        <p:nvGraphicFramePr>
          <p:cNvPr id="4" name="对象 3"/>
          <p:cNvGraphicFramePr>
            <a:graphicFrameLocks noChangeAspect="1"/>
          </p:cNvGraphicFramePr>
          <p:nvPr>
            <p:extLst>
              <p:ext uri="{D42A27DB-BD31-4B8C-83A1-F6EECF244321}">
                <p14:modId xmlns:p14="http://schemas.microsoft.com/office/powerpoint/2010/main" val="3195099018"/>
              </p:ext>
            </p:extLst>
          </p:nvPr>
        </p:nvGraphicFramePr>
        <p:xfrm>
          <a:off x="323528" y="3356992"/>
          <a:ext cx="8712968" cy="2559050"/>
        </p:xfrm>
        <a:graphic>
          <a:graphicData uri="http://schemas.openxmlformats.org/presentationml/2006/ole">
            <mc:AlternateContent xmlns:mc="http://schemas.openxmlformats.org/markup-compatibility/2006">
              <mc:Choice xmlns:v="urn:schemas-microsoft-com:vml" Requires="v">
                <p:oleObj spid="_x0000_s10321" name="公式" r:id="rId3" imgW="3962160" imgH="1168200" progId="Equation.3">
                  <p:embed/>
                </p:oleObj>
              </mc:Choice>
              <mc:Fallback>
                <p:oleObj name="公式" r:id="rId3" imgW="3962160" imgH="1168200" progId="Equation.3">
                  <p:embed/>
                  <p:pic>
                    <p:nvPicPr>
                      <p:cNvPr id="0" name="对象 3"/>
                      <p:cNvPicPr>
                        <a:picLocks noChangeAspect="1" noChangeArrowheads="1"/>
                      </p:cNvPicPr>
                      <p:nvPr/>
                    </p:nvPicPr>
                    <p:blipFill>
                      <a:blip r:embed="rId4"/>
                      <a:srcRect/>
                      <a:stretch>
                        <a:fillRect/>
                      </a:stretch>
                    </p:blipFill>
                    <p:spPr bwMode="auto">
                      <a:xfrm>
                        <a:off x="323528" y="3356992"/>
                        <a:ext cx="8712968" cy="25590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61647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a:t>
            </a:r>
            <a:r>
              <a:rPr lang="zh-CN" altLang="en-US" dirty="0" smtClean="0"/>
              <a:t>、超额收益和风险溢价</a:t>
            </a:r>
            <a:endParaRPr lang="en-US" altLang="zh-CN" dirty="0" smtClean="0"/>
          </a:p>
          <a:p>
            <a:r>
              <a:rPr lang="zh-CN" altLang="en-US" dirty="0"/>
              <a:t>无</a:t>
            </a:r>
            <a:r>
              <a:rPr lang="zh-CN" altLang="en-US" dirty="0" smtClean="0"/>
              <a:t>风险收益率（</a:t>
            </a:r>
            <a:r>
              <a:rPr lang="en-US" altLang="zh-CN" dirty="0" smtClean="0">
                <a:latin typeface="Times New Roman" panose="02020603050405020304" pitchFamily="18" charset="0"/>
                <a:cs typeface="Times New Roman" panose="02020603050405020304" pitchFamily="18" charset="0"/>
              </a:rPr>
              <a:t>risk-free rate</a:t>
            </a:r>
            <a:r>
              <a:rPr lang="zh-CN" altLang="en-US" dirty="0" smtClean="0"/>
              <a:t>）</a:t>
            </a:r>
            <a:r>
              <a:rPr lang="zh-CN" altLang="en-US" b="0" dirty="0" smtClean="0"/>
              <a:t>：投资于无风险资产如短期国库券、货币市场基金等时获得的利率</a:t>
            </a:r>
            <a:endParaRPr lang="en-US" altLang="zh-CN" b="0" dirty="0" smtClean="0"/>
          </a:p>
          <a:p>
            <a:r>
              <a:rPr lang="zh-CN" altLang="en-US" dirty="0"/>
              <a:t>风险溢</a:t>
            </a:r>
            <a:r>
              <a:rPr lang="zh-CN" altLang="en-US" dirty="0" smtClean="0"/>
              <a:t>价（</a:t>
            </a:r>
            <a:r>
              <a:rPr lang="en-US" altLang="zh-CN" dirty="0" smtClean="0">
                <a:latin typeface="Times New Roman" panose="02020603050405020304" pitchFamily="18" charset="0"/>
                <a:cs typeface="Times New Roman" panose="02020603050405020304" pitchFamily="18" charset="0"/>
              </a:rPr>
              <a:t>risk premium</a:t>
            </a:r>
            <a:r>
              <a:rPr lang="zh-CN" altLang="en-US" dirty="0" smtClean="0"/>
              <a:t>）</a:t>
            </a:r>
            <a:r>
              <a:rPr lang="zh-CN" altLang="en-US" b="0" dirty="0" smtClean="0"/>
              <a:t>：预期持有期收益率与无风险收益率的差值</a:t>
            </a:r>
            <a:endParaRPr lang="en-US" altLang="zh-CN" b="0" dirty="0" smtClean="0"/>
          </a:p>
          <a:p>
            <a:r>
              <a:rPr lang="zh-CN" altLang="en-US" dirty="0" smtClean="0"/>
              <a:t>超额收益（</a:t>
            </a:r>
            <a:r>
              <a:rPr lang="en-US" altLang="zh-CN" dirty="0" smtClean="0">
                <a:latin typeface="Times New Roman" panose="02020603050405020304" pitchFamily="18" charset="0"/>
                <a:cs typeface="Times New Roman" panose="02020603050405020304" pitchFamily="18" charset="0"/>
              </a:rPr>
              <a:t>excess return</a:t>
            </a:r>
            <a:r>
              <a:rPr lang="zh-CN" altLang="en-US" dirty="0" smtClean="0"/>
              <a:t>）</a:t>
            </a:r>
            <a:r>
              <a:rPr lang="zh-CN" altLang="en-US" b="0" dirty="0" smtClean="0"/>
              <a:t>：风险资产的实际收益率与实际无风险收益率的差值</a:t>
            </a:r>
            <a:endParaRPr lang="en-US" altLang="zh-CN" b="0" dirty="0" smtClean="0"/>
          </a:p>
          <a:p>
            <a:r>
              <a:rPr lang="zh-CN" altLang="en-US" dirty="0" smtClean="0"/>
              <a:t>风险溢价是超额收益的期望值，超额收益的标准差是其风险的测度</a:t>
            </a:r>
            <a:endParaRPr lang="en-US" altLang="zh-CN" dirty="0" smtClean="0"/>
          </a:p>
          <a:p>
            <a:endParaRPr lang="zh-CN" altLang="en-US" b="0" dirty="0"/>
          </a:p>
        </p:txBody>
      </p:sp>
    </p:spTree>
    <p:extLst>
      <p:ext uri="{BB962C8B-B14F-4D97-AF65-F5344CB8AC3E}">
        <p14:creationId xmlns:p14="http://schemas.microsoft.com/office/powerpoint/2010/main" val="66246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80920" cy="936104"/>
          </a:xfrm>
        </p:spPr>
        <p:txBody>
          <a:bodyPr/>
          <a:lstStyle/>
          <a:p>
            <a:r>
              <a:rPr lang="en-US" altLang="zh-CN" dirty="0" smtClean="0"/>
              <a:t>3.5    </a:t>
            </a:r>
            <a:r>
              <a:rPr lang="zh-CN" altLang="en-US" dirty="0" smtClean="0"/>
              <a:t>历史收益率的时间序列分析</a:t>
            </a:r>
            <a:endParaRPr lang="zh-CN" altLang="en-US" dirty="0"/>
          </a:p>
        </p:txBody>
      </p:sp>
      <p:sp>
        <p:nvSpPr>
          <p:cNvPr id="3" name="内容占位符 2"/>
          <p:cNvSpPr>
            <a:spLocks noGrp="1"/>
          </p:cNvSpPr>
          <p:nvPr>
            <p:ph idx="1"/>
          </p:nvPr>
        </p:nvSpPr>
        <p:spPr/>
        <p:txBody>
          <a:bodyPr/>
          <a:lstStyle/>
          <a:p>
            <a:r>
              <a:rPr lang="zh-CN" altLang="en-US" dirty="0" smtClean="0"/>
              <a:t>时间序列与情境分析：用历史推断未来</a:t>
            </a:r>
            <a:endParaRPr lang="en-US" altLang="zh-CN" dirty="0" smtClean="0"/>
          </a:p>
          <a:p>
            <a:pPr lvl="1"/>
            <a:r>
              <a:rPr lang="zh-CN" altLang="en-US" dirty="0" smtClean="0"/>
              <a:t>从有限的数据中推断收益率的概率分布，或分布的一些特征，如期望收益和标准差</a:t>
            </a:r>
            <a:endParaRPr lang="en-US" altLang="zh-CN" dirty="0" smtClean="0"/>
          </a:p>
          <a:p>
            <a:endParaRPr lang="en-US" altLang="zh-CN" dirty="0" smtClean="0"/>
          </a:p>
          <a:p>
            <a:r>
              <a:rPr lang="en-US" altLang="zh-CN" dirty="0" smtClean="0"/>
              <a:t>1</a:t>
            </a:r>
            <a:r>
              <a:rPr lang="zh-CN" altLang="en-US" dirty="0" smtClean="0"/>
              <a:t>、期望收益与算数平均值</a:t>
            </a:r>
            <a:endParaRPr lang="en-US" altLang="zh-CN" dirty="0" smtClean="0"/>
          </a:p>
          <a:p>
            <a:endParaRPr lang="en-US" altLang="zh-CN" dirty="0"/>
          </a:p>
          <a:p>
            <a:endParaRPr lang="en-US" altLang="zh-CN" dirty="0" smtClean="0"/>
          </a:p>
          <a:p>
            <a:r>
              <a:rPr lang="zh-CN" altLang="en-US" dirty="0" smtClean="0"/>
              <a:t>使用历史数据时，认为每一个观察值等概率发生</a:t>
            </a:r>
            <a:endParaRPr lang="en-US" altLang="zh-CN" dirty="0" smtClean="0"/>
          </a:p>
          <a:p>
            <a:r>
              <a:rPr lang="en-US" altLang="zh-CN" dirty="0" smtClean="0"/>
              <a:t>P52</a:t>
            </a:r>
            <a:r>
              <a:rPr lang="zh-CN" altLang="en-US" dirty="0" smtClean="0"/>
              <a:t>，例</a:t>
            </a:r>
            <a:r>
              <a:rPr lang="en-US" altLang="zh-CN" dirty="0" smtClean="0"/>
              <a:t>3-6</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601365709"/>
              </p:ext>
            </p:extLst>
          </p:nvPr>
        </p:nvGraphicFramePr>
        <p:xfrm>
          <a:off x="2483768" y="4005064"/>
          <a:ext cx="3878263" cy="798512"/>
        </p:xfrm>
        <a:graphic>
          <a:graphicData uri="http://schemas.openxmlformats.org/presentationml/2006/ole">
            <mc:AlternateContent xmlns:mc="http://schemas.openxmlformats.org/markup-compatibility/2006">
              <mc:Choice xmlns:v="urn:schemas-microsoft-com:vml" Requires="v">
                <p:oleObj spid="_x0000_s11343" name="公式" r:id="rId3" imgW="2158920" imgH="444240" progId="Equation.3">
                  <p:embed/>
                </p:oleObj>
              </mc:Choice>
              <mc:Fallback>
                <p:oleObj name="公式" r:id="rId3" imgW="2158920" imgH="444240" progId="Equation.3">
                  <p:embed/>
                  <p:pic>
                    <p:nvPicPr>
                      <p:cNvPr id="0" name=""/>
                      <p:cNvPicPr/>
                      <p:nvPr/>
                    </p:nvPicPr>
                    <p:blipFill>
                      <a:blip r:embed="rId4"/>
                      <a:stretch>
                        <a:fillRect/>
                      </a:stretch>
                    </p:blipFill>
                    <p:spPr>
                      <a:xfrm>
                        <a:off x="2483768" y="4005064"/>
                        <a:ext cx="3878263" cy="798512"/>
                      </a:xfrm>
                      <a:prstGeom prst="rect">
                        <a:avLst/>
                      </a:prstGeom>
                    </p:spPr>
                  </p:pic>
                </p:oleObj>
              </mc:Fallback>
            </mc:AlternateContent>
          </a:graphicData>
        </a:graphic>
      </p:graphicFrame>
    </p:spTree>
    <p:extLst>
      <p:ext uri="{BB962C8B-B14F-4D97-AF65-F5344CB8AC3E}">
        <p14:creationId xmlns:p14="http://schemas.microsoft.com/office/powerpoint/2010/main" val="2948344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976664"/>
          </a:xfrm>
        </p:spPr>
        <p:txBody>
          <a:bodyPr>
            <a:normAutofit fontScale="92500" lnSpcReduction="10000"/>
          </a:bodyPr>
          <a:lstStyle/>
          <a:p>
            <a:r>
              <a:rPr lang="en-US" altLang="zh-CN" dirty="0" smtClean="0"/>
              <a:t>2</a:t>
            </a:r>
            <a:r>
              <a:rPr lang="zh-CN" altLang="en-US" dirty="0" smtClean="0"/>
              <a:t>、几何（时间加权）平均收益</a:t>
            </a:r>
            <a:endParaRPr lang="en-US" altLang="zh-CN" dirty="0" smtClean="0"/>
          </a:p>
          <a:p>
            <a:endParaRPr lang="en-US" altLang="zh-CN" dirty="0"/>
          </a:p>
          <a:p>
            <a:r>
              <a:rPr lang="zh-CN" altLang="en-US" b="0" dirty="0" smtClean="0"/>
              <a:t>样本期内的收益表现可以用某一年化持有期收益率来衡量，设该收益率为</a:t>
            </a:r>
            <a:r>
              <a:rPr lang="en-US" altLang="zh-CN" b="0" dirty="0" smtClean="0">
                <a:latin typeface="Times New Roman" panose="02020603050405020304" pitchFamily="18" charset="0"/>
                <a:cs typeface="Times New Roman" panose="02020603050405020304" pitchFamily="18" charset="0"/>
              </a:rPr>
              <a:t>g</a:t>
            </a:r>
            <a:r>
              <a:rPr lang="zh-CN" altLang="en-US" b="0" dirty="0" smtClean="0"/>
              <a:t>，有：</a:t>
            </a:r>
            <a:endParaRPr lang="en-US" altLang="zh-CN" b="0" dirty="0" smtClean="0"/>
          </a:p>
          <a:p>
            <a:endParaRPr lang="en-US" altLang="zh-CN" b="0" dirty="0" smtClean="0"/>
          </a:p>
          <a:p>
            <a:endParaRPr lang="en-US" altLang="zh-CN" b="0" dirty="0"/>
          </a:p>
          <a:p>
            <a:r>
              <a:rPr lang="zh-CN" altLang="en-US" b="0" dirty="0" smtClean="0">
                <a:latin typeface="Times New Roman" panose="02020603050405020304" pitchFamily="18" charset="0"/>
                <a:cs typeface="Times New Roman" panose="02020603050405020304" pitchFamily="18" charset="0"/>
              </a:rPr>
              <a:t>（</a:t>
            </a:r>
            <a:r>
              <a:rPr lang="en-US" altLang="zh-CN" b="0" dirty="0" smtClean="0">
                <a:latin typeface="Times New Roman" panose="02020603050405020304" pitchFamily="18" charset="0"/>
                <a:cs typeface="Times New Roman" panose="02020603050405020304" pitchFamily="18" charset="0"/>
              </a:rPr>
              <a:t>1+g</a:t>
            </a:r>
            <a:r>
              <a:rPr lang="zh-CN" altLang="en-US" b="0" dirty="0" smtClean="0">
                <a:latin typeface="Times New Roman" panose="02020603050405020304" pitchFamily="18" charset="0"/>
                <a:cs typeface="Times New Roman" panose="02020603050405020304" pitchFamily="18" charset="0"/>
              </a:rPr>
              <a:t>）是时间序列（</a:t>
            </a:r>
            <a:r>
              <a:rPr lang="en-US" altLang="zh-CN" b="0" dirty="0" smtClean="0">
                <a:latin typeface="Times New Roman" panose="02020603050405020304" pitchFamily="18" charset="0"/>
                <a:cs typeface="Times New Roman" panose="02020603050405020304" pitchFamily="18" charset="0"/>
              </a:rPr>
              <a:t>1+r</a:t>
            </a:r>
            <a:r>
              <a:rPr lang="en-US" altLang="zh-CN" b="0" baseline="-25000" dirty="0" smtClean="0">
                <a:latin typeface="Times New Roman" panose="02020603050405020304" pitchFamily="18" charset="0"/>
                <a:cs typeface="Times New Roman" panose="02020603050405020304" pitchFamily="18" charset="0"/>
              </a:rPr>
              <a:t>n</a:t>
            </a:r>
            <a:r>
              <a:rPr lang="zh-CN" altLang="en-US" b="0" dirty="0">
                <a:latin typeface="Times New Roman" panose="02020603050405020304" pitchFamily="18" charset="0"/>
                <a:cs typeface="Times New Roman" panose="02020603050405020304" pitchFamily="18" charset="0"/>
              </a:rPr>
              <a:t> </a:t>
            </a:r>
            <a:r>
              <a:rPr lang="zh-CN" altLang="en-US" b="0" dirty="0" smtClean="0">
                <a:latin typeface="Times New Roman" panose="02020603050405020304" pitchFamily="18" charset="0"/>
                <a:cs typeface="Times New Roman" panose="02020603050405020304" pitchFamily="18" charset="0"/>
              </a:rPr>
              <a:t>）的几何平均数，</a:t>
            </a:r>
            <a:r>
              <a:rPr lang="en-US" altLang="zh-CN" b="0" dirty="0" smtClean="0">
                <a:latin typeface="Times New Roman" panose="02020603050405020304" pitchFamily="18" charset="0"/>
                <a:cs typeface="Times New Roman" panose="02020603050405020304" pitchFamily="18" charset="0"/>
              </a:rPr>
              <a:t>g</a:t>
            </a:r>
            <a:r>
              <a:rPr lang="zh-CN" altLang="en-US" b="0" dirty="0" smtClean="0">
                <a:latin typeface="Times New Roman" panose="02020603050405020304" pitchFamily="18" charset="0"/>
                <a:cs typeface="Times New Roman" panose="02020603050405020304" pitchFamily="18" charset="0"/>
              </a:rPr>
              <a:t>为为时间加权的平均收益</a:t>
            </a:r>
            <a:endParaRPr lang="en-US" altLang="zh-CN" b="0" dirty="0" smtClean="0">
              <a:latin typeface="Times New Roman" panose="02020603050405020304" pitchFamily="18" charset="0"/>
              <a:cs typeface="Times New Roman" panose="02020603050405020304" pitchFamily="18" charset="0"/>
            </a:endParaRPr>
          </a:p>
          <a:p>
            <a:endParaRPr lang="en-US" altLang="zh-CN" b="0" dirty="0">
              <a:latin typeface="Times New Roman" panose="02020603050405020304" pitchFamily="18" charset="0"/>
              <a:cs typeface="Times New Roman" panose="02020603050405020304" pitchFamily="18" charset="0"/>
            </a:endParaRPr>
          </a:p>
          <a:p>
            <a:r>
              <a:rPr lang="zh-CN" altLang="en-US" b="0" dirty="0"/>
              <a:t>对于</a:t>
            </a:r>
            <a:endParaRPr lang="en-US" altLang="zh-CN" b="0" dirty="0"/>
          </a:p>
          <a:p>
            <a:r>
              <a:rPr lang="zh-CN" altLang="en-US" b="0" dirty="0"/>
              <a:t>算术平均数</a:t>
            </a:r>
            <a:endParaRPr lang="en-US" altLang="zh-CN" b="0" dirty="0"/>
          </a:p>
          <a:p>
            <a:endParaRPr lang="en-US" altLang="zh-CN" b="0" dirty="0"/>
          </a:p>
          <a:p>
            <a:r>
              <a:rPr lang="zh-CN" altLang="en-US" b="0" dirty="0" smtClean="0"/>
              <a:t>几何平均数</a:t>
            </a:r>
            <a:r>
              <a:rPr lang="zh-CN" altLang="en-US" b="0" dirty="0"/>
              <a:t>：</a:t>
            </a:r>
            <a:endParaRPr lang="en-US" altLang="zh-CN" b="0" dirty="0"/>
          </a:p>
          <a:p>
            <a:endParaRPr lang="en-US" altLang="zh-CN" b="0" dirty="0" smtClean="0">
              <a:latin typeface="Times New Roman" panose="02020603050405020304" pitchFamily="18" charset="0"/>
              <a:cs typeface="Times New Roman" panose="02020603050405020304" pitchFamily="18" charset="0"/>
            </a:endParaRPr>
          </a:p>
          <a:p>
            <a:pPr marL="0" indent="0">
              <a:buNone/>
            </a:pPr>
            <a:endParaRPr lang="en-US" altLang="zh-CN" b="0" dirty="0" smtClean="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79846520"/>
              </p:ext>
            </p:extLst>
          </p:nvPr>
        </p:nvGraphicFramePr>
        <p:xfrm>
          <a:off x="1187624" y="692696"/>
          <a:ext cx="7405059" cy="516632"/>
        </p:xfrm>
        <a:graphic>
          <a:graphicData uri="http://schemas.openxmlformats.org/presentationml/2006/ole">
            <mc:AlternateContent xmlns:mc="http://schemas.openxmlformats.org/markup-compatibility/2006">
              <mc:Choice xmlns:v="urn:schemas-microsoft-com:vml" Requires="v">
                <p:oleObj spid="_x0000_s12543" name="公式" r:id="rId3" imgW="3276360" imgH="228600" progId="Equation.3">
                  <p:embed/>
                </p:oleObj>
              </mc:Choice>
              <mc:Fallback>
                <p:oleObj name="公式" r:id="rId3" imgW="3276360" imgH="228600" progId="Equation.3">
                  <p:embed/>
                  <p:pic>
                    <p:nvPicPr>
                      <p:cNvPr id="0" name=""/>
                      <p:cNvPicPr/>
                      <p:nvPr/>
                    </p:nvPicPr>
                    <p:blipFill>
                      <a:blip r:embed="rId4"/>
                      <a:stretch>
                        <a:fillRect/>
                      </a:stretch>
                    </p:blipFill>
                    <p:spPr>
                      <a:xfrm>
                        <a:off x="1187624" y="692696"/>
                        <a:ext cx="7405059" cy="5166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55374589"/>
              </p:ext>
            </p:extLst>
          </p:nvPr>
        </p:nvGraphicFramePr>
        <p:xfrm>
          <a:off x="3203848" y="1844824"/>
          <a:ext cx="2318995" cy="948680"/>
        </p:xfrm>
        <a:graphic>
          <a:graphicData uri="http://schemas.openxmlformats.org/presentationml/2006/ole">
            <mc:AlternateContent xmlns:mc="http://schemas.openxmlformats.org/markup-compatibility/2006">
              <mc:Choice xmlns:v="urn:schemas-microsoft-com:vml" Requires="v">
                <p:oleObj spid="_x0000_s12544" name="公式" r:id="rId5" imgW="1117440" imgH="457200" progId="Equation.3">
                  <p:embed/>
                </p:oleObj>
              </mc:Choice>
              <mc:Fallback>
                <p:oleObj name="公式" r:id="rId5" imgW="1117440" imgH="457200" progId="Equation.3">
                  <p:embed/>
                  <p:pic>
                    <p:nvPicPr>
                      <p:cNvPr id="0" name=""/>
                      <p:cNvPicPr/>
                      <p:nvPr/>
                    </p:nvPicPr>
                    <p:blipFill>
                      <a:blip r:embed="rId6"/>
                      <a:stretch>
                        <a:fillRect/>
                      </a:stretch>
                    </p:blipFill>
                    <p:spPr>
                      <a:xfrm>
                        <a:off x="3203848" y="1844824"/>
                        <a:ext cx="2318995" cy="94868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15769883"/>
              </p:ext>
            </p:extLst>
          </p:nvPr>
        </p:nvGraphicFramePr>
        <p:xfrm>
          <a:off x="1619672" y="3933056"/>
          <a:ext cx="1728788" cy="485775"/>
        </p:xfrm>
        <a:graphic>
          <a:graphicData uri="http://schemas.openxmlformats.org/presentationml/2006/ole">
            <mc:AlternateContent xmlns:mc="http://schemas.openxmlformats.org/markup-compatibility/2006">
              <mc:Choice xmlns:v="urn:schemas-microsoft-com:vml" Requires="v">
                <p:oleObj spid="_x0000_s12545" name="公式" r:id="rId7" imgW="812520" imgH="228600" progId="Equation.3">
                  <p:embed/>
                </p:oleObj>
              </mc:Choice>
              <mc:Fallback>
                <p:oleObj name="公式" r:id="rId7" imgW="812520" imgH="228600" progId="Equation.3">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3933056"/>
                        <a:ext cx="17287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79410894"/>
              </p:ext>
            </p:extLst>
          </p:nvPr>
        </p:nvGraphicFramePr>
        <p:xfrm>
          <a:off x="2689895" y="4365600"/>
          <a:ext cx="3970337" cy="863600"/>
        </p:xfrm>
        <a:graphic>
          <a:graphicData uri="http://schemas.openxmlformats.org/presentationml/2006/ole">
            <mc:AlternateContent xmlns:mc="http://schemas.openxmlformats.org/markup-compatibility/2006">
              <mc:Choice xmlns:v="urn:schemas-microsoft-com:vml" Requires="v">
                <p:oleObj spid="_x0000_s12546" name="公式" r:id="rId9" imgW="1866600" imgH="406080" progId="Equation.3">
                  <p:embed/>
                </p:oleObj>
              </mc:Choice>
              <mc:Fallback>
                <p:oleObj name="公式" r:id="rId9" imgW="1866600" imgH="406080" progId="Equation.3">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9895" y="4365600"/>
                        <a:ext cx="39703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39403627"/>
              </p:ext>
            </p:extLst>
          </p:nvPr>
        </p:nvGraphicFramePr>
        <p:xfrm>
          <a:off x="2771800" y="5517232"/>
          <a:ext cx="3536950" cy="566737"/>
        </p:xfrm>
        <a:graphic>
          <a:graphicData uri="http://schemas.openxmlformats.org/presentationml/2006/ole">
            <mc:AlternateContent xmlns:mc="http://schemas.openxmlformats.org/markup-compatibility/2006">
              <mc:Choice xmlns:v="urn:schemas-microsoft-com:vml" Requires="v">
                <p:oleObj spid="_x0000_s12547" name="公式" r:id="rId11" imgW="1663560" imgH="266400" progId="Equation.3">
                  <p:embed/>
                </p:oleObj>
              </mc:Choice>
              <mc:Fallback>
                <p:oleObj name="公式" r:id="rId11" imgW="1663560" imgH="266400" progId="Equation.3">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800" y="5517232"/>
                        <a:ext cx="35369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16143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624"/>
            <a:ext cx="8229600" cy="5505475"/>
          </a:xfrm>
        </p:spPr>
        <p:txBody>
          <a:bodyPr>
            <a:normAutofit fontScale="85000" lnSpcReduction="10000"/>
          </a:bodyPr>
          <a:lstStyle/>
          <a:p>
            <a:pPr marL="0" indent="0">
              <a:buNone/>
            </a:pPr>
            <a:endParaRPr lang="zh-CN" altLang="en-US" dirty="0"/>
          </a:p>
          <a:p>
            <a:pPr algn="just"/>
            <a:endParaRPr lang="en-US" altLang="zh-CN" sz="3000" b="0" dirty="0" smtClean="0"/>
          </a:p>
          <a:p>
            <a:pPr algn="just"/>
            <a:r>
              <a:rPr lang="zh-CN" altLang="en-US" sz="3200" b="0" dirty="0">
                <a:latin typeface="Times New Roman" panose="02020603050405020304" pitchFamily="18" charset="0"/>
                <a:cs typeface="Times New Roman" panose="02020603050405020304" pitchFamily="18" charset="0"/>
              </a:rPr>
              <a:t>算数平均收益率是</a:t>
            </a:r>
            <a:r>
              <a:rPr lang="en-US" altLang="zh-CN" sz="3200" b="0" dirty="0">
                <a:latin typeface="Times New Roman" panose="02020603050405020304" pitchFamily="18" charset="0"/>
                <a:cs typeface="Times New Roman" panose="02020603050405020304" pitchFamily="18" charset="0"/>
              </a:rPr>
              <a:t>1</a:t>
            </a:r>
            <a:r>
              <a:rPr lang="zh-CN" altLang="en-US" sz="3200" b="0" dirty="0">
                <a:latin typeface="Times New Roman" panose="02020603050405020304" pitchFamily="18" charset="0"/>
                <a:cs typeface="Times New Roman" panose="02020603050405020304" pitchFamily="18" charset="0"/>
              </a:rPr>
              <a:t>单位投资在每个持有期所获收益率的平均，它假定在每一期期初的投资金额都相等；几何平均收益率假定投资额不会在每年年初被重设，实际上考虑了收益的累积。几何平均法反映了“买入并持有”策略，而算数平均法反映的是在每一期期初投入等量的金额。</a:t>
            </a:r>
            <a:endParaRPr lang="en-US" altLang="zh-CN" sz="3200" b="0" dirty="0">
              <a:latin typeface="Times New Roman" panose="02020603050405020304" pitchFamily="18" charset="0"/>
              <a:cs typeface="Times New Roman" panose="02020603050405020304" pitchFamily="18" charset="0"/>
            </a:endParaRPr>
          </a:p>
          <a:p>
            <a:pPr algn="just"/>
            <a:endParaRPr lang="en-US" altLang="zh-CN" sz="3000" b="0" dirty="0" smtClean="0"/>
          </a:p>
          <a:p>
            <a:pPr algn="just"/>
            <a:r>
              <a:rPr lang="zh-CN" altLang="en-US" sz="3000" b="0" dirty="0" smtClean="0"/>
              <a:t>当</a:t>
            </a:r>
            <a:r>
              <a:rPr lang="zh-CN" altLang="en-US" sz="3000" b="0" dirty="0"/>
              <a:t>各期收益出现巨大波动时，算术平均收益率会呈明显的上偏</a:t>
            </a:r>
            <a:r>
              <a:rPr lang="zh-CN" altLang="en-US" sz="3000" b="0" dirty="0" smtClean="0"/>
              <a:t>倾向。算术平均数</a:t>
            </a:r>
            <a:r>
              <a:rPr lang="zh-CN" altLang="en-US" sz="3000" b="0" dirty="0"/>
              <a:t>法适用于各期收益率差别不大</a:t>
            </a:r>
            <a:r>
              <a:rPr lang="zh-CN" altLang="en-US" sz="3000" b="0" dirty="0" smtClean="0"/>
              <a:t>的情况，</a:t>
            </a:r>
            <a:r>
              <a:rPr lang="zh-CN" altLang="en-US" sz="3000" b="0" dirty="0"/>
              <a:t>如果各期收益率差别</a:t>
            </a:r>
            <a:r>
              <a:rPr lang="zh-CN" altLang="en-US" sz="3000" b="0" dirty="0" smtClean="0"/>
              <a:t>很大，既有正收益率又有负收益率，算数平均收益率</a:t>
            </a:r>
            <a:r>
              <a:rPr lang="zh-CN" altLang="en-US" sz="3000" b="0" dirty="0"/>
              <a:t>会歪曲投资的结果</a:t>
            </a:r>
            <a:r>
              <a:rPr lang="zh-CN" altLang="en-US" sz="3000" b="0" dirty="0" smtClean="0"/>
              <a:t>。</a:t>
            </a:r>
            <a:endParaRPr lang="en-US" altLang="zh-CN" sz="3000" b="0" dirty="0" smtClean="0"/>
          </a:p>
          <a:p>
            <a:pPr algn="just"/>
            <a:endParaRPr lang="zh-CN" altLang="en-US" dirty="0"/>
          </a:p>
        </p:txBody>
      </p:sp>
      <p:sp>
        <p:nvSpPr>
          <p:cNvPr id="4" name="矩形 3"/>
          <p:cNvSpPr/>
          <p:nvPr/>
        </p:nvSpPr>
        <p:spPr>
          <a:xfrm>
            <a:off x="2286000" y="1720840"/>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4237012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91264" cy="5976664"/>
          </a:xfrm>
        </p:spPr>
        <p:txBody>
          <a:bodyPr>
            <a:normAutofit/>
          </a:bodyPr>
          <a:lstStyle/>
          <a:p>
            <a:endParaRPr lang="en-US" altLang="zh-CN" b="0" dirty="0"/>
          </a:p>
          <a:p>
            <a:r>
              <a:rPr lang="zh-CN" altLang="en-US" b="0" dirty="0" smtClean="0"/>
              <a:t>收益率波动越大，两种平均方法的差异越大</a:t>
            </a:r>
            <a:endParaRPr lang="en-US" altLang="zh-CN" b="0" dirty="0" smtClean="0"/>
          </a:p>
          <a:p>
            <a:endParaRPr lang="en-US" altLang="zh-CN" b="0" dirty="0"/>
          </a:p>
          <a:p>
            <a:r>
              <a:rPr lang="zh-CN" altLang="en-US" b="0" dirty="0" smtClean="0"/>
              <a:t>如果收益服从正态分布：</a:t>
            </a:r>
            <a:endParaRPr lang="en-US" altLang="zh-CN" b="0" dirty="0" smtClean="0"/>
          </a:p>
          <a:p>
            <a:endParaRPr lang="en-US" altLang="zh-CN" b="0" dirty="0" smtClean="0">
              <a:latin typeface="Times New Roman" panose="02020603050405020304" pitchFamily="18" charset="0"/>
              <a:cs typeface="Times New Roman" panose="02020603050405020304" pitchFamily="18" charset="0"/>
            </a:endParaRPr>
          </a:p>
          <a:p>
            <a:endParaRPr lang="en-US" altLang="zh-CN" b="0" dirty="0" smtClean="0">
              <a:latin typeface="Times New Roman" panose="02020603050405020304" pitchFamily="18" charset="0"/>
              <a:cs typeface="Times New Roman" panose="02020603050405020304" pitchFamily="18" charset="0"/>
            </a:endParaRPr>
          </a:p>
          <a:p>
            <a:endParaRPr lang="en-US" altLang="zh-CN" b="0" dirty="0">
              <a:latin typeface="Times New Roman" panose="02020603050405020304" pitchFamily="18" charset="0"/>
              <a:cs typeface="Times New Roman" panose="02020603050405020304" pitchFamily="18" charset="0"/>
            </a:endParaRPr>
          </a:p>
          <a:p>
            <a:r>
              <a:rPr lang="en-US" altLang="zh-CN" b="0" dirty="0" smtClean="0">
                <a:latin typeface="Times New Roman" panose="02020603050405020304" pitchFamily="18" charset="0"/>
                <a:cs typeface="Times New Roman" panose="02020603050405020304" pitchFamily="18" charset="0"/>
              </a:rPr>
              <a:t>P53</a:t>
            </a:r>
            <a:r>
              <a:rPr lang="zh-CN" altLang="en-US" b="0" dirty="0">
                <a:latin typeface="Times New Roman" panose="02020603050405020304" pitchFamily="18" charset="0"/>
                <a:cs typeface="Times New Roman" panose="02020603050405020304" pitchFamily="18" charset="0"/>
              </a:rPr>
              <a:t>例</a:t>
            </a:r>
            <a:r>
              <a:rPr lang="en-US" altLang="zh-CN" b="0" dirty="0" smtClean="0">
                <a:latin typeface="Times New Roman" panose="02020603050405020304" pitchFamily="18" charset="0"/>
                <a:cs typeface="Times New Roman" panose="02020603050405020304" pitchFamily="18" charset="0"/>
              </a:rPr>
              <a:t>3-7</a:t>
            </a:r>
          </a:p>
          <a:p>
            <a:r>
              <a:rPr lang="zh-CN" altLang="en-US" dirty="0" smtClean="0">
                <a:latin typeface="Times New Roman" panose="02020603050405020304" pitchFamily="18" charset="0"/>
                <a:cs typeface="Times New Roman" panose="02020603050405020304" pitchFamily="18" charset="0"/>
              </a:rPr>
              <a:t>投资收益率的正负对组合终值的影响不同</a:t>
            </a:r>
            <a:endParaRPr lang="en-US" altLang="zh-CN" b="0" dirty="0">
              <a:latin typeface="Times New Roman" panose="02020603050405020304" pitchFamily="18" charset="0"/>
              <a:cs typeface="Times New Roman" panose="02020603050405020304" pitchFamily="18" charset="0"/>
            </a:endParaRP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027566022"/>
              </p:ext>
            </p:extLst>
          </p:nvPr>
        </p:nvGraphicFramePr>
        <p:xfrm>
          <a:off x="2051720" y="1340768"/>
          <a:ext cx="4887913" cy="431800"/>
        </p:xfrm>
        <a:graphic>
          <a:graphicData uri="http://schemas.openxmlformats.org/presentationml/2006/ole">
            <mc:AlternateContent xmlns:mc="http://schemas.openxmlformats.org/markup-compatibility/2006">
              <mc:Choice xmlns:v="urn:schemas-microsoft-com:vml" Requires="v">
                <p:oleObj spid="_x0000_s19662" name="公式" r:id="rId3" imgW="2298600" imgH="203040" progId="Equation.3">
                  <p:embed/>
                </p:oleObj>
              </mc:Choice>
              <mc:Fallback>
                <p:oleObj name="公式" r:id="rId3" imgW="2298600" imgH="20304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340768"/>
                        <a:ext cx="48879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13611804"/>
              </p:ext>
            </p:extLst>
          </p:nvPr>
        </p:nvGraphicFramePr>
        <p:xfrm>
          <a:off x="1547664" y="2348880"/>
          <a:ext cx="6102350" cy="485775"/>
        </p:xfrm>
        <a:graphic>
          <a:graphicData uri="http://schemas.openxmlformats.org/presentationml/2006/ole">
            <mc:AlternateContent xmlns:mc="http://schemas.openxmlformats.org/markup-compatibility/2006">
              <mc:Choice xmlns:v="urn:schemas-microsoft-com:vml" Requires="v">
                <p:oleObj spid="_x0000_s19663" name="公式" r:id="rId5" imgW="2869920" imgH="228600" progId="Equation.3">
                  <p:embed/>
                </p:oleObj>
              </mc:Choice>
              <mc:Fallback>
                <p:oleObj name="公式" r:id="rId5" imgW="2869920" imgH="228600" progId="Equation.3">
                  <p:embed/>
                  <p:pic>
                    <p:nvPicPr>
                      <p:cNvPr id="0" name="对象 3"/>
                      <p:cNvPicPr>
                        <a:picLocks noChangeAspect="1" noChangeArrowheads="1"/>
                      </p:cNvPicPr>
                      <p:nvPr/>
                    </p:nvPicPr>
                    <p:blipFill>
                      <a:blip r:embed="rId6"/>
                      <a:srcRect/>
                      <a:stretch>
                        <a:fillRect/>
                      </a:stretch>
                    </p:blipFill>
                    <p:spPr bwMode="auto">
                      <a:xfrm>
                        <a:off x="1547664" y="2348880"/>
                        <a:ext cx="61023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7423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6009531"/>
          </a:xfrm>
        </p:spPr>
        <p:txBody>
          <a:bodyPr/>
          <a:lstStyle/>
          <a:p>
            <a:r>
              <a:rPr lang="zh-CN" altLang="en-US" dirty="0" smtClean="0"/>
              <a:t>资金加权收益率或内部收益率</a:t>
            </a:r>
            <a:endParaRPr lang="en-US" altLang="zh-CN" dirty="0" smtClean="0"/>
          </a:p>
          <a:p>
            <a:pPr lvl="1"/>
            <a:r>
              <a:rPr lang="zh-CN" altLang="en-US" sz="2200" dirty="0" smtClean="0"/>
              <a:t>考虑不同时期投资金额的不同</a:t>
            </a:r>
            <a:endParaRPr lang="en-US" altLang="zh-CN" sz="2200" dirty="0" smtClean="0"/>
          </a:p>
          <a:p>
            <a:pPr lvl="1"/>
            <a:r>
              <a:rPr lang="zh-CN" altLang="en-US" sz="2200" dirty="0" smtClean="0"/>
              <a:t>和内部收益率一样，从投资者的角度，投资金额是现金流出，收回的资金或投资期结束后剩余的资金是现金流入</a:t>
            </a:r>
            <a:endParaRPr lang="en-US" altLang="zh-CN" sz="2200"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92382603"/>
              </p:ext>
            </p:extLst>
          </p:nvPr>
        </p:nvGraphicFramePr>
        <p:xfrm>
          <a:off x="323528" y="1772816"/>
          <a:ext cx="8568952" cy="2966720"/>
        </p:xfrm>
        <a:graphic>
          <a:graphicData uri="http://schemas.openxmlformats.org/drawingml/2006/table">
            <a:tbl>
              <a:tblPr firstRow="1" bandRow="1">
                <a:tableStyleId>{5C22544A-7EE6-4342-B048-85BDC9FD1C3A}</a:tableStyleId>
              </a:tblPr>
              <a:tblGrid>
                <a:gridCol w="5040560">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70840">
                <a:tc>
                  <a:txBody>
                    <a:bodyPr/>
                    <a:lstStyle/>
                    <a:p>
                      <a:r>
                        <a:rPr lang="zh-CN" altLang="en-US" b="1" dirty="0" smtClean="0"/>
                        <a:t>年份</a:t>
                      </a:r>
                      <a:endParaRPr lang="zh-CN" altLang="en-US" b="1" dirty="0"/>
                    </a:p>
                  </a:txBody>
                  <a:tcPr/>
                </a:tc>
                <a:tc>
                  <a:txBody>
                    <a:bodyPr/>
                    <a:lstStyle/>
                    <a:p>
                      <a:r>
                        <a:rPr lang="en-US" altLang="zh-CN" b="1" dirty="0" smtClean="0"/>
                        <a:t>1</a:t>
                      </a:r>
                      <a:endParaRPr lang="zh-CN" altLang="en-US" b="1" dirty="0"/>
                    </a:p>
                  </a:txBody>
                  <a:tcPr/>
                </a:tc>
                <a:tc>
                  <a:txBody>
                    <a:bodyPr/>
                    <a:lstStyle/>
                    <a:p>
                      <a:r>
                        <a:rPr lang="en-US" altLang="zh-CN" b="1" dirty="0" smtClean="0"/>
                        <a:t>2</a:t>
                      </a:r>
                      <a:endParaRPr lang="zh-CN" altLang="en-US" b="1" dirty="0"/>
                    </a:p>
                  </a:txBody>
                  <a:tcPr/>
                </a:tc>
                <a:tc>
                  <a:txBody>
                    <a:bodyPr/>
                    <a:lstStyle/>
                    <a:p>
                      <a:r>
                        <a:rPr lang="en-US" altLang="zh-CN" b="1" dirty="0" smtClean="0"/>
                        <a:t>3</a:t>
                      </a:r>
                      <a:endParaRPr lang="zh-CN" altLang="en-US" b="1" dirty="0"/>
                    </a:p>
                  </a:txBody>
                  <a:tcPr/>
                </a:tc>
                <a:extLst>
                  <a:ext uri="{0D108BD9-81ED-4DB2-BD59-A6C34878D82A}">
                    <a16:rowId xmlns:a16="http://schemas.microsoft.com/office/drawing/2014/main" val="10000"/>
                  </a:ext>
                </a:extLst>
              </a:tr>
              <a:tr h="370840">
                <a:tc>
                  <a:txBody>
                    <a:bodyPr/>
                    <a:lstStyle/>
                    <a:p>
                      <a:r>
                        <a:rPr lang="zh-CN" altLang="en-US" b="1" dirty="0" smtClean="0"/>
                        <a:t>上一年的余额</a:t>
                      </a:r>
                      <a:endParaRPr lang="zh-CN" altLang="en-US" b="1" dirty="0"/>
                    </a:p>
                  </a:txBody>
                  <a:tcPr/>
                </a:tc>
                <a:tc>
                  <a:txBody>
                    <a:bodyPr/>
                    <a:lstStyle/>
                    <a:p>
                      <a:r>
                        <a:rPr lang="en-US" altLang="zh-CN" b="1" dirty="0" smtClean="0"/>
                        <a:t>0</a:t>
                      </a:r>
                      <a:endParaRPr lang="zh-CN" altLang="en-US" b="1" dirty="0"/>
                    </a:p>
                  </a:txBody>
                  <a:tcPr/>
                </a:tc>
                <a:tc>
                  <a:txBody>
                    <a:bodyPr/>
                    <a:lstStyle/>
                    <a:p>
                      <a:r>
                        <a:rPr lang="en-US" altLang="zh-CN" b="1" dirty="0" smtClean="0"/>
                        <a:t>50</a:t>
                      </a:r>
                      <a:endParaRPr lang="zh-CN" altLang="en-US" b="1" dirty="0"/>
                    </a:p>
                  </a:txBody>
                  <a:tcPr/>
                </a:tc>
                <a:tc>
                  <a:txBody>
                    <a:bodyPr/>
                    <a:lstStyle/>
                    <a:p>
                      <a:r>
                        <a:rPr lang="en-US" altLang="zh-CN" b="1" dirty="0" smtClean="0"/>
                        <a:t>1000</a:t>
                      </a:r>
                      <a:endParaRPr lang="zh-CN" altLang="en-US" b="1" dirty="0"/>
                    </a:p>
                  </a:txBody>
                  <a:tcPr/>
                </a:tc>
                <a:extLst>
                  <a:ext uri="{0D108BD9-81ED-4DB2-BD59-A6C34878D82A}">
                    <a16:rowId xmlns:a16="http://schemas.microsoft.com/office/drawing/2014/main" val="10001"/>
                  </a:ext>
                </a:extLst>
              </a:tr>
              <a:tr h="370840">
                <a:tc>
                  <a:txBody>
                    <a:bodyPr/>
                    <a:lstStyle/>
                    <a:p>
                      <a:r>
                        <a:rPr lang="zh-CN" altLang="en-US" b="1" dirty="0" smtClean="0"/>
                        <a:t>年初投资者的新投资额（共同基金的现金流入）</a:t>
                      </a:r>
                      <a:endParaRPr lang="zh-CN" altLang="en-US" b="1" dirty="0"/>
                    </a:p>
                  </a:txBody>
                  <a:tcPr/>
                </a:tc>
                <a:tc>
                  <a:txBody>
                    <a:bodyPr/>
                    <a:lstStyle/>
                    <a:p>
                      <a:r>
                        <a:rPr lang="en-US" altLang="zh-CN" b="1" dirty="0" smtClean="0"/>
                        <a:t>100</a:t>
                      </a:r>
                      <a:endParaRPr lang="zh-CN" altLang="en-US" b="1" dirty="0"/>
                    </a:p>
                  </a:txBody>
                  <a:tcPr/>
                </a:tc>
                <a:tc>
                  <a:txBody>
                    <a:bodyPr/>
                    <a:lstStyle/>
                    <a:p>
                      <a:r>
                        <a:rPr lang="en-US" altLang="zh-CN" b="1" dirty="0" smtClean="0"/>
                        <a:t>950</a:t>
                      </a:r>
                      <a:endParaRPr lang="zh-CN" altLang="en-US" b="1" dirty="0"/>
                    </a:p>
                  </a:txBody>
                  <a:tcPr/>
                </a:tc>
                <a:tc>
                  <a:txBody>
                    <a:bodyPr/>
                    <a:lstStyle/>
                    <a:p>
                      <a:r>
                        <a:rPr lang="en-US" altLang="zh-CN" b="1" dirty="0" smtClean="0"/>
                        <a:t>0</a:t>
                      </a:r>
                      <a:endParaRPr lang="zh-CN" altLang="en-US" b="1" dirty="0"/>
                    </a:p>
                  </a:txBody>
                  <a:tcPr/>
                </a:tc>
                <a:extLst>
                  <a:ext uri="{0D108BD9-81ED-4DB2-BD59-A6C34878D82A}">
                    <a16:rowId xmlns:a16="http://schemas.microsoft.com/office/drawing/2014/main" val="10002"/>
                  </a:ext>
                </a:extLst>
              </a:tr>
              <a:tr h="370840">
                <a:tc>
                  <a:txBody>
                    <a:bodyPr/>
                    <a:lstStyle/>
                    <a:p>
                      <a:r>
                        <a:rPr lang="zh-CN" altLang="en-US" b="1" dirty="0" smtClean="0"/>
                        <a:t>年初的净余额</a:t>
                      </a:r>
                      <a:endParaRPr lang="zh-CN" altLang="en-US" b="1" dirty="0"/>
                    </a:p>
                  </a:txBody>
                  <a:tcPr/>
                </a:tc>
                <a:tc>
                  <a:txBody>
                    <a:bodyPr/>
                    <a:lstStyle/>
                    <a:p>
                      <a:r>
                        <a:rPr lang="en-US" altLang="zh-CN" b="1" dirty="0" smtClean="0"/>
                        <a:t>100</a:t>
                      </a:r>
                      <a:endParaRPr lang="zh-CN" altLang="en-US" b="1" dirty="0"/>
                    </a:p>
                  </a:txBody>
                  <a:tcPr/>
                </a:tc>
                <a:tc>
                  <a:txBody>
                    <a:bodyPr/>
                    <a:lstStyle/>
                    <a:p>
                      <a:r>
                        <a:rPr lang="en-US" altLang="zh-CN" b="1" dirty="0" smtClean="0"/>
                        <a:t>1000</a:t>
                      </a:r>
                      <a:endParaRPr lang="zh-CN" altLang="en-US" b="1" dirty="0"/>
                    </a:p>
                  </a:txBody>
                  <a:tcPr/>
                </a:tc>
                <a:tc>
                  <a:txBody>
                    <a:bodyPr/>
                    <a:lstStyle/>
                    <a:p>
                      <a:r>
                        <a:rPr lang="en-US" altLang="zh-CN" b="1" dirty="0" smtClean="0"/>
                        <a:t>1000</a:t>
                      </a:r>
                      <a:endParaRPr lang="zh-CN" altLang="en-US" b="1" dirty="0"/>
                    </a:p>
                  </a:txBody>
                  <a:tcPr/>
                </a:tc>
                <a:extLst>
                  <a:ext uri="{0D108BD9-81ED-4DB2-BD59-A6C34878D82A}">
                    <a16:rowId xmlns:a16="http://schemas.microsoft.com/office/drawing/2014/main" val="10003"/>
                  </a:ext>
                </a:extLst>
              </a:tr>
              <a:tr h="370840">
                <a:tc>
                  <a:txBody>
                    <a:bodyPr/>
                    <a:lstStyle/>
                    <a:p>
                      <a:r>
                        <a:rPr lang="zh-CN" altLang="en-US" b="1" dirty="0" smtClean="0"/>
                        <a:t>一年的投资收益率（</a:t>
                      </a:r>
                      <a:r>
                        <a:rPr lang="en-US" altLang="zh-CN" b="1" dirty="0" smtClean="0"/>
                        <a:t>%</a:t>
                      </a:r>
                      <a:r>
                        <a:rPr lang="zh-CN" altLang="en-US" b="1" dirty="0" smtClean="0"/>
                        <a:t>）</a:t>
                      </a:r>
                      <a:endParaRPr lang="zh-CN" altLang="en-US" b="1" dirty="0"/>
                    </a:p>
                  </a:txBody>
                  <a:tcPr/>
                </a:tc>
                <a:tc>
                  <a:txBody>
                    <a:bodyPr/>
                    <a:lstStyle/>
                    <a:p>
                      <a:r>
                        <a:rPr lang="en-US" altLang="zh-CN" b="1" dirty="0" smtClean="0"/>
                        <a:t>-50</a:t>
                      </a:r>
                      <a:endParaRPr lang="zh-CN" altLang="en-US" b="1" dirty="0"/>
                    </a:p>
                  </a:txBody>
                  <a:tcPr/>
                </a:tc>
                <a:tc>
                  <a:txBody>
                    <a:bodyPr/>
                    <a:lstStyle/>
                    <a:p>
                      <a:r>
                        <a:rPr lang="en-US" altLang="zh-CN" b="1" dirty="0" smtClean="0"/>
                        <a:t>35</a:t>
                      </a:r>
                      <a:endParaRPr lang="zh-CN" altLang="en-US" b="1" dirty="0"/>
                    </a:p>
                  </a:txBody>
                  <a:tcPr/>
                </a:tc>
                <a:tc>
                  <a:txBody>
                    <a:bodyPr/>
                    <a:lstStyle/>
                    <a:p>
                      <a:r>
                        <a:rPr lang="en-US" altLang="zh-CN" b="1" dirty="0" smtClean="0"/>
                        <a:t>27</a:t>
                      </a:r>
                      <a:endParaRPr lang="zh-CN" altLang="en-US" b="1" dirty="0"/>
                    </a:p>
                  </a:txBody>
                  <a:tcPr/>
                </a:tc>
                <a:extLst>
                  <a:ext uri="{0D108BD9-81ED-4DB2-BD59-A6C34878D82A}">
                    <a16:rowId xmlns:a16="http://schemas.microsoft.com/office/drawing/2014/main" val="10004"/>
                  </a:ext>
                </a:extLst>
              </a:tr>
              <a:tr h="370840">
                <a:tc>
                  <a:txBody>
                    <a:bodyPr/>
                    <a:lstStyle/>
                    <a:p>
                      <a:r>
                        <a:rPr lang="zh-CN" altLang="en-US" b="1" dirty="0" smtClean="0"/>
                        <a:t>投资收益（损失）</a:t>
                      </a:r>
                      <a:endParaRPr lang="zh-CN" altLang="en-US" b="1" dirty="0"/>
                    </a:p>
                  </a:txBody>
                  <a:tcPr/>
                </a:tc>
                <a:tc>
                  <a:txBody>
                    <a:bodyPr/>
                    <a:lstStyle/>
                    <a:p>
                      <a:r>
                        <a:rPr lang="en-US" altLang="zh-CN" b="1" dirty="0" smtClean="0"/>
                        <a:t>-50</a:t>
                      </a:r>
                      <a:endParaRPr lang="zh-CN" altLang="en-US" b="1" dirty="0"/>
                    </a:p>
                  </a:txBody>
                  <a:tcPr/>
                </a:tc>
                <a:tc>
                  <a:txBody>
                    <a:bodyPr/>
                    <a:lstStyle/>
                    <a:p>
                      <a:r>
                        <a:rPr lang="en-US" altLang="zh-CN" b="1" dirty="0" smtClean="0"/>
                        <a:t>350</a:t>
                      </a:r>
                      <a:endParaRPr lang="zh-CN" altLang="en-US" b="1" dirty="0"/>
                    </a:p>
                  </a:txBody>
                  <a:tcPr/>
                </a:tc>
                <a:tc>
                  <a:txBody>
                    <a:bodyPr/>
                    <a:lstStyle/>
                    <a:p>
                      <a:r>
                        <a:rPr lang="en-US" altLang="zh-CN" b="1" dirty="0" smtClean="0"/>
                        <a:t>270</a:t>
                      </a:r>
                      <a:endParaRPr lang="zh-CN" altLang="en-US" b="1" dirty="0"/>
                    </a:p>
                  </a:txBody>
                  <a:tcPr/>
                </a:tc>
                <a:extLst>
                  <a:ext uri="{0D108BD9-81ED-4DB2-BD59-A6C34878D82A}">
                    <a16:rowId xmlns:a16="http://schemas.microsoft.com/office/drawing/2014/main" val="10005"/>
                  </a:ext>
                </a:extLst>
              </a:tr>
              <a:tr h="370840">
                <a:tc>
                  <a:txBody>
                    <a:bodyPr/>
                    <a:lstStyle/>
                    <a:p>
                      <a:r>
                        <a:rPr lang="zh-CN" altLang="en-US" b="1" dirty="0" smtClean="0"/>
                        <a:t>年末投资者撤出的投资额（共同基金的现金流出）</a:t>
                      </a:r>
                      <a:endParaRPr lang="zh-CN" altLang="en-US" b="1" dirty="0"/>
                    </a:p>
                  </a:txBody>
                  <a:tcPr/>
                </a:tc>
                <a:tc>
                  <a:txBody>
                    <a:bodyPr/>
                    <a:lstStyle/>
                    <a:p>
                      <a:r>
                        <a:rPr lang="en-US" altLang="zh-CN" b="1" dirty="0" smtClean="0"/>
                        <a:t>0</a:t>
                      </a:r>
                      <a:endParaRPr lang="zh-CN" altLang="en-US" b="1" dirty="0"/>
                    </a:p>
                  </a:txBody>
                  <a:tcPr/>
                </a:tc>
                <a:tc>
                  <a:txBody>
                    <a:bodyPr/>
                    <a:lstStyle/>
                    <a:p>
                      <a:r>
                        <a:rPr lang="en-US" altLang="zh-CN" b="1" dirty="0" smtClean="0"/>
                        <a:t>-350</a:t>
                      </a:r>
                      <a:endParaRPr lang="zh-CN" altLang="en-US" b="1" dirty="0"/>
                    </a:p>
                  </a:txBody>
                  <a:tcPr/>
                </a:tc>
                <a:tc>
                  <a:txBody>
                    <a:bodyPr/>
                    <a:lstStyle/>
                    <a:p>
                      <a:r>
                        <a:rPr lang="en-US" altLang="zh-CN" b="1" dirty="0" smtClean="0"/>
                        <a:t>0</a:t>
                      </a:r>
                      <a:endParaRPr lang="zh-CN" altLang="en-US" b="1" dirty="0"/>
                    </a:p>
                  </a:txBody>
                  <a:tcPr/>
                </a:tc>
                <a:extLst>
                  <a:ext uri="{0D108BD9-81ED-4DB2-BD59-A6C34878D82A}">
                    <a16:rowId xmlns:a16="http://schemas.microsoft.com/office/drawing/2014/main" val="10006"/>
                  </a:ext>
                </a:extLst>
              </a:tr>
              <a:tr h="370840">
                <a:tc>
                  <a:txBody>
                    <a:bodyPr/>
                    <a:lstStyle/>
                    <a:p>
                      <a:r>
                        <a:rPr lang="zh-CN" altLang="en-US" b="1" dirty="0" smtClean="0"/>
                        <a:t>年末的余额</a:t>
                      </a:r>
                      <a:endParaRPr lang="zh-CN" altLang="en-US" b="1" dirty="0"/>
                    </a:p>
                  </a:txBody>
                  <a:tcPr/>
                </a:tc>
                <a:tc>
                  <a:txBody>
                    <a:bodyPr/>
                    <a:lstStyle/>
                    <a:p>
                      <a:r>
                        <a:rPr lang="en-US" altLang="zh-CN" b="1" dirty="0" smtClean="0"/>
                        <a:t>50</a:t>
                      </a:r>
                      <a:endParaRPr lang="zh-CN" altLang="en-US" b="1" dirty="0"/>
                    </a:p>
                  </a:txBody>
                  <a:tcPr/>
                </a:tc>
                <a:tc>
                  <a:txBody>
                    <a:bodyPr/>
                    <a:lstStyle/>
                    <a:p>
                      <a:r>
                        <a:rPr lang="en-US" altLang="zh-CN" b="1" dirty="0" smtClean="0"/>
                        <a:t>1000</a:t>
                      </a:r>
                      <a:endParaRPr lang="zh-CN" altLang="en-US" b="1" dirty="0"/>
                    </a:p>
                  </a:txBody>
                  <a:tcPr/>
                </a:tc>
                <a:tc>
                  <a:txBody>
                    <a:bodyPr/>
                    <a:lstStyle/>
                    <a:p>
                      <a:r>
                        <a:rPr lang="en-US" altLang="zh-CN" b="1" dirty="0" smtClean="0"/>
                        <a:t>1270</a:t>
                      </a:r>
                      <a:endParaRPr lang="zh-CN" altLang="en-US" b="1" dirty="0"/>
                    </a:p>
                  </a:txBody>
                  <a:tcPr/>
                </a:tc>
                <a:extLst>
                  <a:ext uri="{0D108BD9-81ED-4DB2-BD59-A6C34878D82A}">
                    <a16:rowId xmlns:a16="http://schemas.microsoft.com/office/drawing/2014/main" val="10007"/>
                  </a:ext>
                </a:extLst>
              </a:tr>
            </a:tbl>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36747294"/>
              </p:ext>
            </p:extLst>
          </p:nvPr>
        </p:nvGraphicFramePr>
        <p:xfrm>
          <a:off x="5724128" y="47602"/>
          <a:ext cx="3312368" cy="1005134"/>
        </p:xfrm>
        <a:graphic>
          <a:graphicData uri="http://schemas.openxmlformats.org/presentationml/2006/ole">
            <mc:AlternateContent xmlns:mc="http://schemas.openxmlformats.org/markup-compatibility/2006">
              <mc:Choice xmlns:v="urn:schemas-microsoft-com:vml" Requires="v">
                <p:oleObj spid="_x0000_s21580" name="公式" r:id="rId3" imgW="1244520" imgH="444240" progId="Equation.3">
                  <p:embed/>
                </p:oleObj>
              </mc:Choice>
              <mc:Fallback>
                <p:oleObj name="公式" r:id="rId3" imgW="1244520" imgH="444240" progId="Equation.3">
                  <p:embed/>
                  <p:pic>
                    <p:nvPicPr>
                      <p:cNvPr id="0" name=""/>
                      <p:cNvPicPr/>
                      <p:nvPr/>
                    </p:nvPicPr>
                    <p:blipFill>
                      <a:blip r:embed="rId4"/>
                      <a:stretch>
                        <a:fillRect/>
                      </a:stretch>
                    </p:blipFill>
                    <p:spPr>
                      <a:xfrm>
                        <a:off x="5724128" y="47602"/>
                        <a:ext cx="3312368" cy="1005134"/>
                      </a:xfrm>
                      <a:prstGeom prst="rect">
                        <a:avLst/>
                      </a:prstGeom>
                      <a:solidFill>
                        <a:schemeClr val="accent3">
                          <a:lumMod val="20000"/>
                          <a:lumOff val="80000"/>
                        </a:schemeClr>
                      </a:solid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97263588"/>
              </p:ext>
            </p:extLst>
          </p:nvPr>
        </p:nvGraphicFramePr>
        <p:xfrm>
          <a:off x="208650" y="4869160"/>
          <a:ext cx="8899854" cy="1853538"/>
        </p:xfrm>
        <a:graphic>
          <a:graphicData uri="http://schemas.openxmlformats.org/presentationml/2006/ole">
            <mc:AlternateContent xmlns:mc="http://schemas.openxmlformats.org/markup-compatibility/2006">
              <mc:Choice xmlns:v="urn:schemas-microsoft-com:vml" Requires="v">
                <p:oleObj spid="_x0000_s21581" name="公式" r:id="rId5" imgW="4457520" imgH="1091880" progId="Equation.3">
                  <p:embed/>
                </p:oleObj>
              </mc:Choice>
              <mc:Fallback>
                <p:oleObj name="公式" r:id="rId5" imgW="4457520" imgH="1091880" progId="Equation.3">
                  <p:embed/>
                  <p:pic>
                    <p:nvPicPr>
                      <p:cNvPr id="0" name="对象 4"/>
                      <p:cNvPicPr>
                        <a:picLocks noChangeAspect="1" noChangeArrowheads="1"/>
                      </p:cNvPicPr>
                      <p:nvPr/>
                    </p:nvPicPr>
                    <p:blipFill>
                      <a:blip r:embed="rId6"/>
                      <a:srcRect/>
                      <a:stretch>
                        <a:fillRect/>
                      </a:stretch>
                    </p:blipFill>
                    <p:spPr bwMode="auto">
                      <a:xfrm>
                        <a:off x="208650" y="4869160"/>
                        <a:ext cx="8899854" cy="1853538"/>
                      </a:xfrm>
                      <a:prstGeom prst="rect">
                        <a:avLst/>
                      </a:prstGeom>
                      <a:solidFill>
                        <a:srgbClr val="FAE6D3"/>
                      </a:solidFill>
                      <a:ln>
                        <a:noFill/>
                      </a:ln>
                    </p:spPr>
                  </p:pic>
                </p:oleObj>
              </mc:Fallback>
            </mc:AlternateContent>
          </a:graphicData>
        </a:graphic>
      </p:graphicFrame>
    </p:spTree>
    <p:extLst>
      <p:ext uri="{BB962C8B-B14F-4D97-AF65-F5344CB8AC3E}">
        <p14:creationId xmlns:p14="http://schemas.microsoft.com/office/powerpoint/2010/main" val="2829665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利率水平的决定因素</a:t>
            </a:r>
            <a:endParaRPr lang="zh-CN" altLang="en-US" dirty="0"/>
          </a:p>
        </p:txBody>
      </p:sp>
      <p:sp>
        <p:nvSpPr>
          <p:cNvPr id="3" name="内容占位符 2"/>
          <p:cNvSpPr>
            <a:spLocks noGrp="1"/>
          </p:cNvSpPr>
          <p:nvPr>
            <p:ph idx="1"/>
          </p:nvPr>
        </p:nvSpPr>
        <p:spPr/>
        <p:txBody>
          <a:bodyPr/>
          <a:lstStyle/>
          <a:p>
            <a:r>
              <a:rPr lang="zh-CN" altLang="en-US" dirty="0" smtClean="0"/>
              <a:t>利率水平及未来利率的预测是投资决策的主要影响因素</a:t>
            </a:r>
            <a:endParaRPr lang="en-US" altLang="zh-CN" dirty="0" smtClean="0"/>
          </a:p>
          <a:p>
            <a:pPr lvl="1"/>
            <a:r>
              <a:rPr lang="zh-CN" altLang="en-US" dirty="0" smtClean="0"/>
              <a:t>长期存款</a:t>
            </a:r>
            <a:r>
              <a:rPr lang="en-US" altLang="zh-CN" dirty="0" smtClean="0"/>
              <a:t>vs</a:t>
            </a:r>
            <a:r>
              <a:rPr lang="zh-CN" altLang="en-US" dirty="0" smtClean="0"/>
              <a:t>短期存款</a:t>
            </a:r>
            <a:endParaRPr lang="en-US" altLang="zh-CN" dirty="0" smtClean="0"/>
          </a:p>
          <a:p>
            <a:endParaRPr lang="en-US" altLang="zh-CN" dirty="0" smtClean="0"/>
          </a:p>
          <a:p>
            <a:r>
              <a:rPr lang="zh-CN" altLang="en-US" dirty="0" smtClean="0"/>
              <a:t>决定</a:t>
            </a:r>
            <a:r>
              <a:rPr lang="zh-CN" altLang="en-US" dirty="0"/>
              <a:t>利率</a:t>
            </a:r>
            <a:r>
              <a:rPr lang="zh-CN" altLang="en-US" dirty="0" smtClean="0"/>
              <a:t>水平的基本要素：</a:t>
            </a:r>
            <a:endParaRPr lang="en-US" altLang="zh-CN" dirty="0" smtClean="0"/>
          </a:p>
          <a:p>
            <a:pPr lvl="1"/>
            <a:r>
              <a:rPr lang="zh-CN" altLang="en-US" dirty="0"/>
              <a:t>来自</a:t>
            </a:r>
            <a:r>
              <a:rPr lang="zh-CN" altLang="en-US" dirty="0" smtClean="0"/>
              <a:t>存款人（主要是家庭）的资金供给</a:t>
            </a:r>
            <a:endParaRPr lang="en-US" altLang="zh-CN" dirty="0" smtClean="0"/>
          </a:p>
          <a:p>
            <a:pPr lvl="1"/>
            <a:r>
              <a:rPr lang="zh-CN" altLang="en-US" dirty="0" smtClean="0"/>
              <a:t>来自企业投资工厂车间、设备以及存货的融资需求</a:t>
            </a:r>
            <a:endParaRPr lang="en-US" altLang="zh-CN" dirty="0" smtClean="0"/>
          </a:p>
          <a:p>
            <a:pPr lvl="1"/>
            <a:r>
              <a:rPr lang="zh-CN" altLang="en-US" dirty="0" smtClean="0"/>
              <a:t>通过美联储（中央银行）运作调整后政府的净资金供给或资金需求</a:t>
            </a:r>
            <a:endParaRPr lang="zh-CN" altLang="en-US" dirty="0"/>
          </a:p>
        </p:txBody>
      </p:sp>
    </p:spTree>
    <p:extLst>
      <p:ext uri="{BB962C8B-B14F-4D97-AF65-F5344CB8AC3E}">
        <p14:creationId xmlns:p14="http://schemas.microsoft.com/office/powerpoint/2010/main" val="475889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r>
              <a:rPr lang="en-US" altLang="zh-CN" dirty="0" smtClean="0"/>
              <a:t>3</a:t>
            </a:r>
            <a:r>
              <a:rPr lang="zh-CN" altLang="en-US" dirty="0" smtClean="0"/>
              <a:t>、方差和标准差</a:t>
            </a:r>
            <a:endParaRPr lang="en-US" altLang="zh-CN" dirty="0" smtClean="0"/>
          </a:p>
          <a:p>
            <a:r>
              <a:rPr lang="zh-CN" altLang="en-US" dirty="0" smtClean="0"/>
              <a:t>预期：</a:t>
            </a:r>
            <a:endParaRPr lang="en-US" altLang="zh-CN" dirty="0" smtClean="0"/>
          </a:p>
          <a:p>
            <a:endParaRPr lang="en-US" altLang="zh-CN" dirty="0"/>
          </a:p>
          <a:p>
            <a:r>
              <a:rPr lang="zh-CN" altLang="en-US" dirty="0" smtClean="0"/>
              <a:t>实际：</a:t>
            </a:r>
            <a:endParaRPr lang="en-US" altLang="zh-CN" dirty="0" smtClean="0"/>
          </a:p>
          <a:p>
            <a:endParaRPr lang="en-US" altLang="zh-CN" dirty="0"/>
          </a:p>
          <a:p>
            <a:r>
              <a:rPr lang="zh-CN" altLang="en-US" dirty="0" smtClean="0"/>
              <a:t>由于采用的是对样本平均值的偏差，而不是未知的真实期望值，因而方差是有偏的</a:t>
            </a:r>
            <a:endParaRPr lang="en-US" altLang="zh-CN" dirty="0" smtClean="0"/>
          </a:p>
          <a:p>
            <a:r>
              <a:rPr lang="zh-CN" altLang="en-US" dirty="0" smtClean="0"/>
              <a:t>无偏估计：</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2293245"/>
              </p:ext>
            </p:extLst>
          </p:nvPr>
        </p:nvGraphicFramePr>
        <p:xfrm>
          <a:off x="2411760" y="692696"/>
          <a:ext cx="4175125" cy="1552575"/>
        </p:xfrm>
        <a:graphic>
          <a:graphicData uri="http://schemas.openxmlformats.org/presentationml/2006/ole">
            <mc:AlternateContent xmlns:mc="http://schemas.openxmlformats.org/markup-compatibility/2006">
              <mc:Choice xmlns:v="urn:schemas-microsoft-com:vml" Requires="v">
                <p:oleObj spid="_x0000_s13553" name="公式" r:id="rId3" imgW="1942920" imgH="723600" progId="Equation.3">
                  <p:embed/>
                </p:oleObj>
              </mc:Choice>
              <mc:Fallback>
                <p:oleObj name="公式" r:id="rId3" imgW="1942920" imgH="723600" progId="Equation.3">
                  <p:embed/>
                  <p:pic>
                    <p:nvPicPr>
                      <p:cNvPr id="0" name=""/>
                      <p:cNvPicPr/>
                      <p:nvPr/>
                    </p:nvPicPr>
                    <p:blipFill>
                      <a:blip r:embed="rId4"/>
                      <a:stretch>
                        <a:fillRect/>
                      </a:stretch>
                    </p:blipFill>
                    <p:spPr>
                      <a:xfrm>
                        <a:off x="2411760" y="692696"/>
                        <a:ext cx="4175125" cy="1552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30445465"/>
              </p:ext>
            </p:extLst>
          </p:nvPr>
        </p:nvGraphicFramePr>
        <p:xfrm>
          <a:off x="2411760" y="1988840"/>
          <a:ext cx="3381375" cy="1038225"/>
        </p:xfrm>
        <a:graphic>
          <a:graphicData uri="http://schemas.openxmlformats.org/presentationml/2006/ole">
            <mc:AlternateContent xmlns:mc="http://schemas.openxmlformats.org/markup-compatibility/2006">
              <mc:Choice xmlns:v="urn:schemas-microsoft-com:vml" Requires="v">
                <p:oleObj spid="_x0000_s13554" name="公式" r:id="rId5" imgW="1612800" imgH="495000" progId="Equation.3">
                  <p:embed/>
                </p:oleObj>
              </mc:Choice>
              <mc:Fallback>
                <p:oleObj name="公式" r:id="rId5" imgW="1612800" imgH="495000" progId="Equation.3">
                  <p:embed/>
                  <p:pic>
                    <p:nvPicPr>
                      <p:cNvPr id="0" name=""/>
                      <p:cNvPicPr/>
                      <p:nvPr/>
                    </p:nvPicPr>
                    <p:blipFill>
                      <a:blip r:embed="rId6"/>
                      <a:stretch>
                        <a:fillRect/>
                      </a:stretch>
                    </p:blipFill>
                    <p:spPr>
                      <a:xfrm>
                        <a:off x="2411760" y="1988840"/>
                        <a:ext cx="3381375" cy="10382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40667680"/>
              </p:ext>
            </p:extLst>
          </p:nvPr>
        </p:nvGraphicFramePr>
        <p:xfrm>
          <a:off x="2771800" y="4365104"/>
          <a:ext cx="3887788" cy="1038225"/>
        </p:xfrm>
        <a:graphic>
          <a:graphicData uri="http://schemas.openxmlformats.org/presentationml/2006/ole">
            <mc:AlternateContent xmlns:mc="http://schemas.openxmlformats.org/markup-compatibility/2006">
              <mc:Choice xmlns:v="urn:schemas-microsoft-com:vml" Requires="v">
                <p:oleObj spid="_x0000_s13555" name="公式" r:id="rId7" imgW="1854000" imgH="495000" progId="Equation.3">
                  <p:embed/>
                </p:oleObj>
              </mc:Choice>
              <mc:Fallback>
                <p:oleObj name="公式" r:id="rId7" imgW="1854000" imgH="495000" progId="Equation.3">
                  <p:embed/>
                  <p:pic>
                    <p:nvPicPr>
                      <p:cNvPr id="0" name="对象 4"/>
                      <p:cNvPicPr>
                        <a:picLocks noChangeAspect="1" noChangeArrowheads="1"/>
                      </p:cNvPicPr>
                      <p:nvPr/>
                    </p:nvPicPr>
                    <p:blipFill>
                      <a:blip r:embed="rId8"/>
                      <a:srcRect/>
                      <a:stretch>
                        <a:fillRect/>
                      </a:stretch>
                    </p:blipFill>
                    <p:spPr bwMode="auto">
                      <a:xfrm>
                        <a:off x="2771800" y="4365104"/>
                        <a:ext cx="388778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481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lnSpcReduction="10000"/>
          </a:bodyPr>
          <a:lstStyle/>
          <a:p>
            <a:r>
              <a:rPr lang="en-US" altLang="zh-CN" dirty="0" smtClean="0"/>
              <a:t>4</a:t>
            </a:r>
            <a:r>
              <a:rPr lang="zh-CN" altLang="en-US" dirty="0" smtClean="0"/>
              <a:t>、收益波动性（夏普）比率</a:t>
            </a:r>
            <a:endParaRPr lang="en-US" altLang="zh-CN" dirty="0" smtClean="0"/>
          </a:p>
          <a:p>
            <a:r>
              <a:rPr lang="zh-CN" altLang="en-US" b="0" dirty="0" smtClean="0"/>
              <a:t>投资者关注的是相对于无风险资产获得的超额收益和相应的风险，因此，用溢价的标准差代替总收益标准差来衡量风险更好</a:t>
            </a:r>
            <a:endParaRPr lang="en-US" altLang="zh-CN" b="0" dirty="0" smtClean="0"/>
          </a:p>
          <a:p>
            <a:endParaRPr lang="en-US" altLang="zh-CN" b="0" dirty="0"/>
          </a:p>
          <a:p>
            <a:r>
              <a:rPr lang="zh-CN" altLang="en-US" b="0" dirty="0" smtClean="0"/>
              <a:t>收益（风险溢价）和风险（用标准差衡量）之间的权衡：</a:t>
            </a:r>
            <a:endParaRPr lang="en-US" altLang="zh-CN" b="0" dirty="0" smtClean="0"/>
          </a:p>
          <a:p>
            <a:endParaRPr lang="en-US" altLang="zh-CN" b="0" dirty="0"/>
          </a:p>
          <a:p>
            <a:endParaRPr lang="en-US" altLang="zh-CN" b="0" dirty="0" smtClean="0"/>
          </a:p>
          <a:p>
            <a:r>
              <a:rPr lang="zh-CN" altLang="en-US" b="0" dirty="0"/>
              <a:t>这一</a:t>
            </a:r>
            <a:r>
              <a:rPr lang="zh-CN" altLang="en-US" b="0" dirty="0" smtClean="0"/>
              <a:t>比率广泛用于评估投资经理的业绩，它在衡量分散化投资组合的风险</a:t>
            </a:r>
            <a:r>
              <a:rPr lang="en-US" altLang="zh-CN" b="0" dirty="0" smtClean="0"/>
              <a:t>-</a:t>
            </a:r>
            <a:r>
              <a:rPr lang="zh-CN" altLang="en-US" b="0" dirty="0" smtClean="0"/>
              <a:t>收益权衡时是一种合适的方法</a:t>
            </a:r>
            <a:endParaRPr lang="zh-CN" altLang="en-US" b="0" dirty="0"/>
          </a:p>
        </p:txBody>
      </p:sp>
      <p:graphicFrame>
        <p:nvGraphicFramePr>
          <p:cNvPr id="4" name="对象 3"/>
          <p:cNvGraphicFramePr>
            <a:graphicFrameLocks noChangeAspect="1"/>
          </p:cNvGraphicFramePr>
          <p:nvPr>
            <p:extLst>
              <p:ext uri="{D42A27DB-BD31-4B8C-83A1-F6EECF244321}">
                <p14:modId xmlns:p14="http://schemas.microsoft.com/office/powerpoint/2010/main" val="2297380126"/>
              </p:ext>
            </p:extLst>
          </p:nvPr>
        </p:nvGraphicFramePr>
        <p:xfrm>
          <a:off x="2411760" y="3573016"/>
          <a:ext cx="4285167" cy="785614"/>
        </p:xfrm>
        <a:graphic>
          <a:graphicData uri="http://schemas.openxmlformats.org/presentationml/2006/ole">
            <mc:AlternateContent xmlns:mc="http://schemas.openxmlformats.org/markup-compatibility/2006">
              <mc:Choice xmlns:v="urn:schemas-microsoft-com:vml" Requires="v">
                <p:oleObj spid="_x0000_s14416" name="公式" r:id="rId3" imgW="2286000" imgH="419040" progId="Equation.3">
                  <p:embed/>
                </p:oleObj>
              </mc:Choice>
              <mc:Fallback>
                <p:oleObj name="公式" r:id="rId3" imgW="2286000" imgH="419040" progId="Equation.3">
                  <p:embed/>
                  <p:pic>
                    <p:nvPicPr>
                      <p:cNvPr id="0" name=""/>
                      <p:cNvPicPr/>
                      <p:nvPr/>
                    </p:nvPicPr>
                    <p:blipFill>
                      <a:blip r:embed="rId4"/>
                      <a:stretch>
                        <a:fillRect/>
                      </a:stretch>
                    </p:blipFill>
                    <p:spPr>
                      <a:xfrm>
                        <a:off x="2411760" y="3573016"/>
                        <a:ext cx="4285167" cy="785614"/>
                      </a:xfrm>
                      <a:prstGeom prst="rect">
                        <a:avLst/>
                      </a:prstGeom>
                    </p:spPr>
                  </p:pic>
                </p:oleObj>
              </mc:Fallback>
            </mc:AlternateContent>
          </a:graphicData>
        </a:graphic>
      </p:graphicFrame>
    </p:spTree>
    <p:extLst>
      <p:ext uri="{BB962C8B-B14F-4D97-AF65-F5344CB8AC3E}">
        <p14:creationId xmlns:p14="http://schemas.microsoft.com/office/powerpoint/2010/main" val="1674580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lnSpcReduction="10000"/>
          </a:bodyPr>
          <a:lstStyle/>
          <a:p>
            <a:r>
              <a:rPr lang="en-US" altLang="zh-CN" dirty="0" smtClean="0"/>
              <a:t>5</a:t>
            </a:r>
            <a:r>
              <a:rPr lang="zh-CN" altLang="en-US" dirty="0" smtClean="0"/>
              <a:t>、正态分布</a:t>
            </a:r>
            <a:endParaRPr lang="en-US" altLang="zh-CN" dirty="0" smtClean="0"/>
          </a:p>
          <a:p>
            <a:r>
              <a:rPr lang="zh-CN" altLang="en-US" b="0" dirty="0" smtClean="0"/>
              <a:t>中间结果发生的可能性较大，极端值发生的可能性很小（二叉树）</a:t>
            </a:r>
            <a:endParaRPr lang="en-US" altLang="zh-CN" b="0" dirty="0" smtClean="0"/>
          </a:p>
          <a:p>
            <a:r>
              <a:rPr lang="zh-CN" altLang="en-US" b="0" dirty="0" smtClean="0"/>
              <a:t>一个正态分布的形态完全由其均值和标准差两个参数决定（</a:t>
            </a:r>
            <a:r>
              <a:rPr lang="en-US" altLang="zh-CN" b="0" dirty="0" smtClean="0"/>
              <a:t>P56</a:t>
            </a:r>
            <a:r>
              <a:rPr lang="zh-CN" altLang="en-US" b="0" dirty="0" smtClean="0"/>
              <a:t>图</a:t>
            </a:r>
            <a:r>
              <a:rPr lang="en-US" altLang="zh-CN" b="0" dirty="0" smtClean="0"/>
              <a:t>3-4</a:t>
            </a:r>
            <a:r>
              <a:rPr lang="zh-CN" altLang="en-US" b="0" dirty="0" smtClean="0"/>
              <a:t>）</a:t>
            </a:r>
            <a:endParaRPr lang="en-US" altLang="zh-CN" b="0" dirty="0" smtClean="0"/>
          </a:p>
          <a:p>
            <a:r>
              <a:rPr lang="zh-CN" altLang="en-US" dirty="0" smtClean="0"/>
              <a:t>如果投资者对收益的期望是理性预期，那么实际收益率应该服从以此期望为均值的正态分布</a:t>
            </a:r>
            <a:endParaRPr lang="en-US" altLang="zh-CN" dirty="0" smtClean="0"/>
          </a:p>
          <a:p>
            <a:r>
              <a:rPr lang="zh-CN" altLang="en-US" b="0" dirty="0" smtClean="0"/>
              <a:t>如果收益率可以用正态分布来近似拟合：</a:t>
            </a:r>
            <a:endParaRPr lang="en-US" altLang="zh-CN" b="0" dirty="0" smtClean="0"/>
          </a:p>
          <a:p>
            <a:pPr lvl="1"/>
            <a:r>
              <a:rPr lang="zh-CN" altLang="en-US" dirty="0" smtClean="0"/>
              <a:t>均值左右程度一样的偏离发生概率一样，否则用收益的标准差衡量风险就不合适</a:t>
            </a:r>
            <a:endParaRPr lang="en-US" altLang="zh-CN" dirty="0" smtClean="0"/>
          </a:p>
          <a:p>
            <a:pPr lvl="1"/>
            <a:r>
              <a:rPr lang="zh-CN" altLang="en-US" b="0" dirty="0" smtClean="0"/>
              <a:t>具有正态性的不同资产，其构成的组合的收益也服从正态分布</a:t>
            </a:r>
            <a:endParaRPr lang="en-US" altLang="zh-CN" b="0" dirty="0" smtClean="0"/>
          </a:p>
          <a:p>
            <a:pPr lvl="1"/>
            <a:r>
              <a:rPr lang="zh-CN" altLang="en-US" dirty="0" smtClean="0"/>
              <a:t>描述收益分布只需要两个变量</a:t>
            </a:r>
            <a:endParaRPr lang="en-US" altLang="zh-CN" dirty="0" smtClean="0"/>
          </a:p>
          <a:p>
            <a:endParaRPr lang="zh-CN" altLang="en-US" dirty="0"/>
          </a:p>
        </p:txBody>
      </p:sp>
    </p:spTree>
    <p:extLst>
      <p:ext uri="{BB962C8B-B14F-4D97-AF65-F5344CB8AC3E}">
        <p14:creationId xmlns:p14="http://schemas.microsoft.com/office/powerpoint/2010/main" val="351720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640960" cy="6480720"/>
          </a:xfrm>
        </p:spPr>
        <p:txBody>
          <a:bodyPr>
            <a:normAutofit/>
          </a:bodyPr>
          <a:lstStyle/>
          <a:p>
            <a:r>
              <a:rPr lang="en-US" altLang="zh-CN" dirty="0" smtClean="0"/>
              <a:t>6</a:t>
            </a:r>
            <a:r>
              <a:rPr lang="zh-CN" altLang="en-US" dirty="0" smtClean="0"/>
              <a:t>、非正态分布的风险度量</a:t>
            </a:r>
            <a:endParaRPr lang="en-US" altLang="zh-CN" dirty="0" smtClean="0"/>
          </a:p>
          <a:p>
            <a:r>
              <a:rPr lang="zh-CN" altLang="en-US" sz="2400" b="0" dirty="0" smtClean="0"/>
              <a:t>正态分布保证了标准差是风险的完美度量，因此夏普比率是证券表现的完美度量。</a:t>
            </a:r>
            <a:endParaRPr lang="en-US" altLang="zh-CN" sz="2400" b="0" dirty="0" smtClean="0"/>
          </a:p>
          <a:p>
            <a:r>
              <a:rPr lang="zh-CN" altLang="en-US" sz="2400" b="0" dirty="0" smtClean="0"/>
              <a:t>然而很多投资者通过观察发现资产收益对正态分布的偏离已经很显著</a:t>
            </a:r>
            <a:endParaRPr lang="en-US" altLang="zh-CN" sz="2400" b="0" dirty="0" smtClean="0"/>
          </a:p>
          <a:p>
            <a:r>
              <a:rPr lang="zh-CN" altLang="en-US" sz="2400" b="0" dirty="0"/>
              <a:t>正态</a:t>
            </a:r>
            <a:r>
              <a:rPr lang="zh-CN" altLang="en-US" sz="2400" b="0" dirty="0" smtClean="0"/>
              <a:t>偏离可通过收益分布的高阶矩观察，超额收益</a:t>
            </a:r>
            <a:r>
              <a:rPr lang="en-US" altLang="zh-CN" sz="2400" b="0" dirty="0" smtClean="0"/>
              <a:t>R</a:t>
            </a:r>
            <a:r>
              <a:rPr lang="zh-CN" altLang="en-US" sz="2400" b="0" dirty="0" smtClean="0"/>
              <a:t>的</a:t>
            </a:r>
            <a:r>
              <a:rPr lang="en-US" altLang="zh-CN" sz="2400" b="0" dirty="0" smtClean="0"/>
              <a:t>n</a:t>
            </a:r>
            <a:r>
              <a:rPr lang="zh-CN" altLang="en-US" sz="2400" b="0" dirty="0" smtClean="0"/>
              <a:t>阶中心距为              </a:t>
            </a:r>
            <a:r>
              <a:rPr lang="zh-CN" altLang="en-US" sz="2400" b="0" dirty="0"/>
              <a:t>，二阶矩即为</a:t>
            </a:r>
            <a:r>
              <a:rPr lang="zh-CN" altLang="en-US" sz="2400" b="0" dirty="0" smtClean="0"/>
              <a:t>方差      ，</a:t>
            </a:r>
            <a:r>
              <a:rPr lang="zh-CN" altLang="en-US" sz="2400" b="0" dirty="0" smtClean="0"/>
              <a:t>对于</a:t>
            </a:r>
            <a:r>
              <a:rPr lang="zh-CN" altLang="en-US" sz="2400" b="0" dirty="0" smtClean="0"/>
              <a:t>一个关于均值对称的分布，如正态分布，所有奇数矩量（</a:t>
            </a:r>
            <a:r>
              <a:rPr lang="en-US" altLang="zh-CN" sz="2400" b="0" dirty="0" smtClean="0"/>
              <a:t>n=1,3,5...</a:t>
            </a:r>
            <a:r>
              <a:rPr lang="zh-CN" altLang="en-US" sz="2400" b="0" dirty="0" smtClean="0"/>
              <a:t>）的期望都为</a:t>
            </a:r>
            <a:r>
              <a:rPr lang="zh-CN" altLang="en-US" sz="2400" b="0" dirty="0" smtClean="0"/>
              <a:t>零</a:t>
            </a:r>
            <a:endParaRPr lang="en-US" altLang="zh-CN" sz="2400" dirty="0" smtClean="0"/>
          </a:p>
          <a:p>
            <a:r>
              <a:rPr lang="zh-CN" altLang="en-US" sz="2400" dirty="0" smtClean="0"/>
              <a:t>不对称性的度量：偏度（</a:t>
            </a:r>
            <a:r>
              <a:rPr lang="en-US" altLang="zh-CN" sz="2400" dirty="0" smtClean="0">
                <a:latin typeface="Times New Roman" panose="02020603050405020304" pitchFamily="18" charset="0"/>
                <a:cs typeface="Times New Roman" panose="02020603050405020304" pitchFamily="18" charset="0"/>
              </a:rPr>
              <a:t>skewness</a:t>
            </a:r>
            <a:r>
              <a:rPr lang="zh-CN" altLang="en-US" sz="2400" dirty="0" smtClean="0"/>
              <a:t>）</a:t>
            </a:r>
            <a:endParaRPr lang="en-US" altLang="zh-CN" sz="2400" dirty="0" smtClean="0"/>
          </a:p>
          <a:p>
            <a:endParaRPr lang="en-US" altLang="zh-CN" sz="2400" dirty="0"/>
          </a:p>
          <a:p>
            <a:endParaRPr lang="en-US" altLang="zh-CN" sz="2400" dirty="0" smtClean="0"/>
          </a:p>
          <a:p>
            <a:r>
              <a:rPr lang="zh-CN" altLang="en-US" sz="2400" b="0" dirty="0" smtClean="0"/>
              <a:t>偏度为正时，标准差高估了风险；偏度为负时，低估了风险</a:t>
            </a:r>
            <a:endParaRPr lang="en-US" altLang="zh-CN" sz="2400" b="0" dirty="0" smtClean="0"/>
          </a:p>
          <a:p>
            <a:endParaRPr lang="en-US" altLang="zh-CN" b="0" dirty="0" smtClean="0"/>
          </a:p>
          <a:p>
            <a:endParaRPr lang="en-US" altLang="zh-CN" dirty="0" smtClean="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245702264"/>
              </p:ext>
            </p:extLst>
          </p:nvPr>
        </p:nvGraphicFramePr>
        <p:xfrm>
          <a:off x="2483768" y="4221088"/>
          <a:ext cx="3672408" cy="1042987"/>
        </p:xfrm>
        <a:graphic>
          <a:graphicData uri="http://schemas.openxmlformats.org/presentationml/2006/ole">
            <mc:AlternateContent xmlns:mc="http://schemas.openxmlformats.org/markup-compatibility/2006">
              <mc:Choice xmlns:v="urn:schemas-microsoft-com:vml" Requires="v">
                <p:oleObj spid="_x0000_s15561" name="公式" r:id="rId3" imgW="1854000" imgH="571320" progId="Equation.3">
                  <p:embed/>
                </p:oleObj>
              </mc:Choice>
              <mc:Fallback>
                <p:oleObj name="公式" r:id="rId3" imgW="1854000" imgH="571320" progId="Equation.3">
                  <p:embed/>
                  <p:pic>
                    <p:nvPicPr>
                      <p:cNvPr id="0" name=""/>
                      <p:cNvPicPr/>
                      <p:nvPr/>
                    </p:nvPicPr>
                    <p:blipFill>
                      <a:blip r:embed="rId4"/>
                      <a:stretch>
                        <a:fillRect/>
                      </a:stretch>
                    </p:blipFill>
                    <p:spPr>
                      <a:xfrm>
                        <a:off x="2483768" y="4221088"/>
                        <a:ext cx="3672408" cy="1042987"/>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81950676"/>
              </p:ext>
            </p:extLst>
          </p:nvPr>
        </p:nvGraphicFramePr>
        <p:xfrm>
          <a:off x="1691680" y="2703388"/>
          <a:ext cx="1090612" cy="509588"/>
        </p:xfrm>
        <a:graphic>
          <a:graphicData uri="http://schemas.openxmlformats.org/presentationml/2006/ole">
            <mc:AlternateContent xmlns:mc="http://schemas.openxmlformats.org/markup-compatibility/2006">
              <mc:Choice xmlns:v="urn:schemas-microsoft-com:vml" Requires="v">
                <p:oleObj spid="_x0000_s15562" name="公式" r:id="rId5" imgW="596880" imgH="279360" progId="Equation.3">
                  <p:embed/>
                </p:oleObj>
              </mc:Choice>
              <mc:Fallback>
                <p:oleObj name="公式" r:id="rId5" imgW="596880" imgH="279360" progId="Equation.3">
                  <p:embed/>
                  <p:pic>
                    <p:nvPicPr>
                      <p:cNvPr id="0" name="对象 3"/>
                      <p:cNvPicPr>
                        <a:picLocks noChangeAspect="1" noChangeArrowheads="1"/>
                      </p:cNvPicPr>
                      <p:nvPr/>
                    </p:nvPicPr>
                    <p:blipFill>
                      <a:blip r:embed="rId6"/>
                      <a:srcRect/>
                      <a:stretch>
                        <a:fillRect/>
                      </a:stretch>
                    </p:blipFill>
                    <p:spPr bwMode="auto">
                      <a:xfrm>
                        <a:off x="1691680" y="2703388"/>
                        <a:ext cx="109061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30808889"/>
              </p:ext>
            </p:extLst>
          </p:nvPr>
        </p:nvGraphicFramePr>
        <p:xfrm>
          <a:off x="5282406" y="2561531"/>
          <a:ext cx="395287" cy="579437"/>
        </p:xfrm>
        <a:graphic>
          <a:graphicData uri="http://schemas.openxmlformats.org/presentationml/2006/ole">
            <mc:AlternateContent xmlns:mc="http://schemas.openxmlformats.org/markup-compatibility/2006">
              <mc:Choice xmlns:v="urn:schemas-microsoft-com:vml" Requires="v">
                <p:oleObj spid="_x0000_s15563" name="公式" r:id="rId7" imgW="215640" imgH="317160" progId="Equation.3">
                  <p:embed/>
                </p:oleObj>
              </mc:Choice>
              <mc:Fallback>
                <p:oleObj name="公式" r:id="rId7" imgW="215640" imgH="317160" progId="Equation.3">
                  <p:embed/>
                  <p:pic>
                    <p:nvPicPr>
                      <p:cNvPr id="0" name="对象 1"/>
                      <p:cNvPicPr>
                        <a:picLocks noChangeAspect="1" noChangeArrowheads="1"/>
                      </p:cNvPicPr>
                      <p:nvPr/>
                    </p:nvPicPr>
                    <p:blipFill>
                      <a:blip r:embed="rId8"/>
                      <a:srcRect/>
                      <a:stretch>
                        <a:fillRect/>
                      </a:stretch>
                    </p:blipFill>
                    <p:spPr bwMode="auto">
                      <a:xfrm>
                        <a:off x="5282406" y="2561531"/>
                        <a:ext cx="3952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5269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539" y="3501008"/>
            <a:ext cx="8124921" cy="3212976"/>
          </a:xfrm>
        </p:spPr>
      </p:pic>
      <p:cxnSp>
        <p:nvCxnSpPr>
          <p:cNvPr id="8" name="直接连接符 7"/>
          <p:cNvCxnSpPr/>
          <p:nvPr/>
        </p:nvCxnSpPr>
        <p:spPr>
          <a:xfrm>
            <a:off x="0" y="2492896"/>
            <a:ext cx="3995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968552" y="2492896"/>
            <a:ext cx="399593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61365" y="648739"/>
            <a:ext cx="3603811" cy="1610367"/>
          </a:xfrm>
          <a:custGeom>
            <a:avLst/>
            <a:gdLst>
              <a:gd name="connsiteX0" fmla="*/ 0 w 3603811"/>
              <a:gd name="connsiteY0" fmla="*/ 1610367 h 1610367"/>
              <a:gd name="connsiteX1" fmla="*/ 457200 w 3603811"/>
              <a:gd name="connsiteY1" fmla="*/ 1395214 h 1610367"/>
              <a:gd name="connsiteX2" fmla="*/ 941294 w 3603811"/>
              <a:gd name="connsiteY2" fmla="*/ 655626 h 1610367"/>
              <a:gd name="connsiteX3" fmla="*/ 1250576 w 3603811"/>
              <a:gd name="connsiteY3" fmla="*/ 77402 h 1610367"/>
              <a:gd name="connsiteX4" fmla="*/ 1694329 w 3603811"/>
              <a:gd name="connsiteY4" fmla="*/ 77402 h 1610367"/>
              <a:gd name="connsiteX5" fmla="*/ 2124635 w 3603811"/>
              <a:gd name="connsiteY5" fmla="*/ 736308 h 1610367"/>
              <a:gd name="connsiteX6" fmla="*/ 2541494 w 3603811"/>
              <a:gd name="connsiteY6" fmla="*/ 1166614 h 1610367"/>
              <a:gd name="connsiteX7" fmla="*/ 3603811 w 3603811"/>
              <a:gd name="connsiteY7" fmla="*/ 1502790 h 1610367"/>
              <a:gd name="connsiteX8" fmla="*/ 3603811 w 3603811"/>
              <a:gd name="connsiteY8" fmla="*/ 1502790 h 1610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3811" h="1610367">
                <a:moveTo>
                  <a:pt x="0" y="1610367"/>
                </a:moveTo>
                <a:cubicBezTo>
                  <a:pt x="150159" y="1582352"/>
                  <a:pt x="300318" y="1554337"/>
                  <a:pt x="457200" y="1395214"/>
                </a:cubicBezTo>
                <a:cubicBezTo>
                  <a:pt x="614082" y="1236090"/>
                  <a:pt x="809065" y="875261"/>
                  <a:pt x="941294" y="655626"/>
                </a:cubicBezTo>
                <a:cubicBezTo>
                  <a:pt x="1073523" y="435991"/>
                  <a:pt x="1125070" y="173773"/>
                  <a:pt x="1250576" y="77402"/>
                </a:cubicBezTo>
                <a:cubicBezTo>
                  <a:pt x="1376082" y="-18969"/>
                  <a:pt x="1548653" y="-32416"/>
                  <a:pt x="1694329" y="77402"/>
                </a:cubicBezTo>
                <a:cubicBezTo>
                  <a:pt x="1840005" y="187220"/>
                  <a:pt x="1983441" y="554773"/>
                  <a:pt x="2124635" y="736308"/>
                </a:cubicBezTo>
                <a:cubicBezTo>
                  <a:pt x="2265829" y="917843"/>
                  <a:pt x="2294965" y="1038867"/>
                  <a:pt x="2541494" y="1166614"/>
                </a:cubicBezTo>
                <a:cubicBezTo>
                  <a:pt x="2788023" y="1294361"/>
                  <a:pt x="3603811" y="1502790"/>
                  <a:pt x="3603811" y="1502790"/>
                </a:cubicBezTo>
                <a:lnTo>
                  <a:pt x="3603811" y="150279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5190565" y="526552"/>
            <a:ext cx="3482788" cy="1665319"/>
          </a:xfrm>
          <a:custGeom>
            <a:avLst/>
            <a:gdLst>
              <a:gd name="connsiteX0" fmla="*/ 0 w 3482788"/>
              <a:gd name="connsiteY0" fmla="*/ 1665319 h 1665319"/>
              <a:gd name="connsiteX1" fmla="*/ 484094 w 3482788"/>
              <a:gd name="connsiteY1" fmla="*/ 1544295 h 1665319"/>
              <a:gd name="connsiteX2" fmla="*/ 1143000 w 3482788"/>
              <a:gd name="connsiteY2" fmla="*/ 1181224 h 1665319"/>
              <a:gd name="connsiteX3" fmla="*/ 1640541 w 3482788"/>
              <a:gd name="connsiteY3" fmla="*/ 508872 h 1665319"/>
              <a:gd name="connsiteX4" fmla="*/ 1855694 w 3482788"/>
              <a:gd name="connsiteY4" fmla="*/ 132354 h 1665319"/>
              <a:gd name="connsiteX5" fmla="*/ 2272553 w 3482788"/>
              <a:gd name="connsiteY5" fmla="*/ 38224 h 1665319"/>
              <a:gd name="connsiteX6" fmla="*/ 2689411 w 3482788"/>
              <a:gd name="connsiteY6" fmla="*/ 724024 h 1665319"/>
              <a:gd name="connsiteX7" fmla="*/ 3200400 w 3482788"/>
              <a:gd name="connsiteY7" fmla="*/ 1490507 h 1665319"/>
              <a:gd name="connsiteX8" fmla="*/ 3482788 w 3482788"/>
              <a:gd name="connsiteY8" fmla="*/ 1611530 h 1665319"/>
              <a:gd name="connsiteX9" fmla="*/ 3482788 w 3482788"/>
              <a:gd name="connsiteY9" fmla="*/ 1611530 h 166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82788" h="1665319">
                <a:moveTo>
                  <a:pt x="0" y="1665319"/>
                </a:moveTo>
                <a:cubicBezTo>
                  <a:pt x="146797" y="1645148"/>
                  <a:pt x="293594" y="1624978"/>
                  <a:pt x="484094" y="1544295"/>
                </a:cubicBezTo>
                <a:cubicBezTo>
                  <a:pt x="674594" y="1463612"/>
                  <a:pt x="950259" y="1353795"/>
                  <a:pt x="1143000" y="1181224"/>
                </a:cubicBezTo>
                <a:cubicBezTo>
                  <a:pt x="1335741" y="1008653"/>
                  <a:pt x="1521759" y="683684"/>
                  <a:pt x="1640541" y="508872"/>
                </a:cubicBezTo>
                <a:cubicBezTo>
                  <a:pt x="1759323" y="334060"/>
                  <a:pt x="1750359" y="210795"/>
                  <a:pt x="1855694" y="132354"/>
                </a:cubicBezTo>
                <a:cubicBezTo>
                  <a:pt x="1961029" y="53913"/>
                  <a:pt x="2133600" y="-60388"/>
                  <a:pt x="2272553" y="38224"/>
                </a:cubicBezTo>
                <a:cubicBezTo>
                  <a:pt x="2411506" y="136836"/>
                  <a:pt x="2534770" y="481977"/>
                  <a:pt x="2689411" y="724024"/>
                </a:cubicBezTo>
                <a:cubicBezTo>
                  <a:pt x="2844052" y="966071"/>
                  <a:pt x="3068171" y="1342589"/>
                  <a:pt x="3200400" y="1490507"/>
                </a:cubicBezTo>
                <a:cubicBezTo>
                  <a:pt x="3332630" y="1638425"/>
                  <a:pt x="3482788" y="1611530"/>
                  <a:pt x="3482788" y="1611530"/>
                </a:cubicBezTo>
                <a:lnTo>
                  <a:pt x="3482788" y="161153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467544" y="2780928"/>
            <a:ext cx="3297632" cy="461665"/>
          </a:xfrm>
          <a:prstGeom prst="rect">
            <a:avLst/>
          </a:prstGeom>
          <a:noFill/>
        </p:spPr>
        <p:txBody>
          <a:bodyPr wrap="square" rtlCol="0">
            <a:spAutoFit/>
          </a:bodyPr>
          <a:lstStyle/>
          <a:p>
            <a:r>
              <a:rPr lang="zh-CN" altLang="en-US" sz="2400" dirty="0" smtClean="0"/>
              <a:t>右偏态的分布（正偏态）</a:t>
            </a:r>
            <a:endParaRPr lang="zh-CN" altLang="en-US" sz="2400" dirty="0"/>
          </a:p>
        </p:txBody>
      </p:sp>
      <p:sp>
        <p:nvSpPr>
          <p:cNvPr id="20" name="TextBox 19"/>
          <p:cNvSpPr txBox="1"/>
          <p:nvPr/>
        </p:nvSpPr>
        <p:spPr>
          <a:xfrm>
            <a:off x="5508104" y="2780928"/>
            <a:ext cx="3297632" cy="461665"/>
          </a:xfrm>
          <a:prstGeom prst="rect">
            <a:avLst/>
          </a:prstGeom>
          <a:noFill/>
        </p:spPr>
        <p:txBody>
          <a:bodyPr wrap="square" rtlCol="0">
            <a:spAutoFit/>
          </a:bodyPr>
          <a:lstStyle>
            <a:defPPr>
              <a:defRPr lang="zh-CN"/>
            </a:defPPr>
            <a:lvl1pPr>
              <a:defRPr sz="2400"/>
            </a:lvl1pPr>
          </a:lstStyle>
          <a:p>
            <a:r>
              <a:rPr lang="zh-CN" altLang="en-US" dirty="0"/>
              <a:t>左偏态的分布（负偏态）</a:t>
            </a:r>
          </a:p>
        </p:txBody>
      </p:sp>
    </p:spTree>
    <p:extLst>
      <p:ext uri="{BB962C8B-B14F-4D97-AF65-F5344CB8AC3E}">
        <p14:creationId xmlns:p14="http://schemas.microsoft.com/office/powerpoint/2010/main" val="1959472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4525963"/>
          </a:xfrm>
        </p:spPr>
        <p:txBody>
          <a:bodyPr/>
          <a:lstStyle/>
          <a:p>
            <a:r>
              <a:rPr lang="zh-CN" altLang="en-US" dirty="0"/>
              <a:t>极端值出现的可能性：峰度（</a:t>
            </a:r>
            <a:r>
              <a:rPr lang="en-US" altLang="zh-CN" dirty="0">
                <a:latin typeface="Times New Roman" panose="02020603050405020304" pitchFamily="18" charset="0"/>
                <a:cs typeface="Times New Roman" panose="02020603050405020304" pitchFamily="18" charset="0"/>
              </a:rPr>
              <a:t>kurtosis</a:t>
            </a:r>
            <a:r>
              <a:rPr lang="zh-CN" altLang="en-US" dirty="0"/>
              <a:t>）</a:t>
            </a:r>
            <a:endParaRPr lang="en-US" altLang="zh-CN" dirty="0"/>
          </a:p>
          <a:p>
            <a:endParaRPr lang="en-US" altLang="zh-CN" dirty="0"/>
          </a:p>
          <a:p>
            <a:endParaRPr lang="en-US" altLang="zh-CN" dirty="0"/>
          </a:p>
          <a:p>
            <a:r>
              <a:rPr lang="zh-CN" altLang="en-US" b="0" dirty="0"/>
              <a:t>正态分布的峰度为</a:t>
            </a:r>
            <a:r>
              <a:rPr lang="en-US" altLang="zh-CN" b="0" dirty="0"/>
              <a:t>3</a:t>
            </a:r>
            <a:r>
              <a:rPr lang="zh-CN" altLang="en-US" b="0" dirty="0"/>
              <a:t>，因此峰度为正说明存在厚尾现象</a:t>
            </a:r>
            <a:endParaRPr lang="en-US" altLang="zh-CN" b="0" dirty="0"/>
          </a:p>
          <a:p>
            <a:r>
              <a:rPr lang="en-US" altLang="zh-CN" b="0" dirty="0"/>
              <a:t>P57</a:t>
            </a:r>
            <a:r>
              <a:rPr lang="zh-CN" altLang="en-US" b="0" dirty="0"/>
              <a:t>图</a:t>
            </a:r>
            <a:r>
              <a:rPr lang="en-US" altLang="zh-CN" b="0" dirty="0"/>
              <a:t>3-5</a:t>
            </a:r>
          </a:p>
          <a:p>
            <a:endParaRPr lang="en-US" altLang="zh-CN" b="0" dirty="0" smtClean="0"/>
          </a:p>
          <a:p>
            <a:r>
              <a:rPr lang="zh-CN" altLang="en-US" dirty="0" smtClean="0"/>
              <a:t>极端</a:t>
            </a:r>
            <a:r>
              <a:rPr lang="zh-CN" altLang="en-US" dirty="0"/>
              <a:t>负值可能由负偏度和负峰度</a:t>
            </a:r>
            <a:r>
              <a:rPr lang="zh-CN" altLang="en-US" dirty="0" smtClean="0"/>
              <a:t>产生，需要衡量极端负收益的变量</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786403335"/>
              </p:ext>
            </p:extLst>
          </p:nvPr>
        </p:nvGraphicFramePr>
        <p:xfrm>
          <a:off x="2483768" y="1196752"/>
          <a:ext cx="3871912" cy="1042988"/>
        </p:xfrm>
        <a:graphic>
          <a:graphicData uri="http://schemas.openxmlformats.org/presentationml/2006/ole">
            <mc:AlternateContent xmlns:mc="http://schemas.openxmlformats.org/markup-compatibility/2006">
              <mc:Choice xmlns:v="urn:schemas-microsoft-com:vml" Requires="v">
                <p:oleObj spid="_x0000_s20525" name="公式" r:id="rId3" imgW="2120760" imgH="571320" progId="Equation.3">
                  <p:embed/>
                </p:oleObj>
              </mc:Choice>
              <mc:Fallback>
                <p:oleObj name="公式" r:id="rId3" imgW="2120760" imgH="57132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196752"/>
                        <a:ext cx="3871912"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925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731837"/>
            <a:ext cx="8229600" cy="5577483"/>
          </a:xfrm>
        </p:spPr>
        <p:txBody>
          <a:bodyPr>
            <a:normAutofit fontScale="92500" lnSpcReduction="10000"/>
          </a:bodyPr>
          <a:lstStyle/>
          <a:p>
            <a:r>
              <a:rPr lang="zh-CN" altLang="en-US" dirty="0" smtClean="0"/>
              <a:t>在险价值（</a:t>
            </a:r>
            <a:r>
              <a:rPr lang="en-US" altLang="zh-CN" dirty="0" smtClean="0">
                <a:latin typeface="Times New Roman" panose="02020603050405020304" pitchFamily="18" charset="0"/>
                <a:cs typeface="Times New Roman" panose="02020603050405020304" pitchFamily="18" charset="0"/>
              </a:rPr>
              <a:t>value at risk</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VaR</a:t>
            </a:r>
            <a:r>
              <a:rPr lang="zh-CN" altLang="en-US" dirty="0" smtClean="0"/>
              <a:t>）</a:t>
            </a:r>
            <a:r>
              <a:rPr lang="zh-CN" altLang="en-US" b="0" dirty="0" smtClean="0"/>
              <a:t>：度量一定概率下发生极端负收益所造成的损失</a:t>
            </a:r>
          </a:p>
          <a:p>
            <a:endParaRPr lang="en-US" altLang="zh-CN" b="0" dirty="0" smtClean="0">
              <a:latin typeface="Times New Roman" panose="02020603050405020304" pitchFamily="18" charset="0"/>
              <a:cs typeface="Times New Roman" panose="02020603050405020304" pitchFamily="18" charset="0"/>
            </a:endParaRPr>
          </a:p>
          <a:p>
            <a:r>
              <a:rPr lang="zh-CN" altLang="en-US" b="0" dirty="0" smtClean="0">
                <a:latin typeface="Times New Roman" panose="02020603050405020304" pitchFamily="18" charset="0"/>
                <a:cs typeface="Times New Roman" panose="02020603050405020304" pitchFamily="18" charset="0"/>
              </a:rPr>
              <a:t>在一定的时间内，一定的概率水平下，资产所面临的最小期望损失。例如，如果</a:t>
            </a:r>
            <a:r>
              <a:rPr lang="en-US" altLang="zh-CN" b="0" dirty="0" smtClean="0">
                <a:latin typeface="Times New Roman" panose="02020603050405020304" pitchFamily="18" charset="0"/>
                <a:cs typeface="Times New Roman" panose="02020603050405020304" pitchFamily="18" charset="0"/>
              </a:rPr>
              <a:t>10%</a:t>
            </a:r>
            <a:r>
              <a:rPr lang="zh-CN" altLang="en-US" b="0" dirty="0" smtClean="0">
                <a:latin typeface="Times New Roman" panose="02020603050405020304" pitchFamily="18" charset="0"/>
                <a:cs typeface="Times New Roman" panose="02020603050405020304" pitchFamily="18" charset="0"/>
              </a:rPr>
              <a:t>的日</a:t>
            </a:r>
            <a:r>
              <a:rPr lang="en-US" altLang="zh-CN" b="0" dirty="0" err="1" smtClean="0">
                <a:latin typeface="Times New Roman" panose="02020603050405020304" pitchFamily="18" charset="0"/>
                <a:cs typeface="Times New Roman" panose="02020603050405020304" pitchFamily="18" charset="0"/>
              </a:rPr>
              <a:t>VaR</a:t>
            </a:r>
            <a:r>
              <a:rPr lang="zh-CN" altLang="en-US" b="0" dirty="0" smtClean="0">
                <a:latin typeface="Times New Roman" panose="02020603050405020304" pitchFamily="18" charset="0"/>
                <a:cs typeface="Times New Roman" panose="02020603050405020304" pitchFamily="18" charset="0"/>
              </a:rPr>
              <a:t>值为</a:t>
            </a:r>
            <a:r>
              <a:rPr lang="en-US" altLang="zh-CN" b="0" dirty="0" smtClean="0">
                <a:latin typeface="Times New Roman" panose="02020603050405020304" pitchFamily="18" charset="0"/>
                <a:cs typeface="Times New Roman" panose="02020603050405020304" pitchFamily="18" charset="0"/>
              </a:rPr>
              <a:t>20</a:t>
            </a:r>
            <a:r>
              <a:rPr lang="zh-CN" altLang="en-US" b="0" dirty="0" smtClean="0">
                <a:latin typeface="Times New Roman" panose="02020603050405020304" pitchFamily="18" charset="0"/>
                <a:cs typeface="Times New Roman" panose="02020603050405020304" pitchFamily="18" charset="0"/>
              </a:rPr>
              <a:t>万元，其含义是指有</a:t>
            </a:r>
            <a:r>
              <a:rPr lang="en-US" altLang="zh-CN" b="0" dirty="0" smtClean="0">
                <a:latin typeface="Times New Roman" panose="02020603050405020304" pitchFamily="18" charset="0"/>
                <a:cs typeface="Times New Roman" panose="02020603050405020304" pitchFamily="18" charset="0"/>
              </a:rPr>
              <a:t>10%</a:t>
            </a:r>
            <a:r>
              <a:rPr lang="zh-CN" altLang="en-US" b="0" dirty="0" smtClean="0">
                <a:latin typeface="Times New Roman" panose="02020603050405020304" pitchFamily="18" charset="0"/>
                <a:cs typeface="Times New Roman" panose="02020603050405020304" pitchFamily="18" charset="0"/>
              </a:rPr>
              <a:t>的可能性在未来的一天内该资产损失会超过</a:t>
            </a:r>
            <a:r>
              <a:rPr lang="en-US" altLang="zh-CN" b="0" dirty="0" smtClean="0">
                <a:latin typeface="Times New Roman" panose="02020603050405020304" pitchFamily="18" charset="0"/>
                <a:cs typeface="Times New Roman" panose="02020603050405020304" pitchFamily="18" charset="0"/>
              </a:rPr>
              <a:t>20</a:t>
            </a:r>
            <a:r>
              <a:rPr lang="zh-CN" altLang="en-US" b="0" dirty="0" smtClean="0">
                <a:latin typeface="Times New Roman" panose="02020603050405020304" pitchFamily="18" charset="0"/>
                <a:cs typeface="Times New Roman" panose="02020603050405020304" pitchFamily="18" charset="0"/>
              </a:rPr>
              <a:t>万元。这个概率也意味着每</a:t>
            </a:r>
            <a:r>
              <a:rPr lang="en-US" altLang="zh-CN" b="0" dirty="0" smtClean="0">
                <a:latin typeface="Times New Roman" panose="02020603050405020304" pitchFamily="18" charset="0"/>
                <a:cs typeface="Times New Roman" panose="02020603050405020304" pitchFamily="18" charset="0"/>
              </a:rPr>
              <a:t>10</a:t>
            </a:r>
            <a:r>
              <a:rPr lang="zh-CN" altLang="en-US" b="0" dirty="0" smtClean="0">
                <a:latin typeface="Times New Roman" panose="02020603050405020304" pitchFamily="18" charset="0"/>
                <a:cs typeface="Times New Roman" panose="02020603050405020304" pitchFamily="18" charset="0"/>
              </a:rPr>
              <a:t>天该资产就会遭受一次超过</a:t>
            </a:r>
            <a:r>
              <a:rPr lang="en-US" altLang="zh-CN" b="0" dirty="0" smtClean="0">
                <a:latin typeface="Times New Roman" panose="02020603050405020304" pitchFamily="18" charset="0"/>
                <a:cs typeface="Times New Roman" panose="02020603050405020304" pitchFamily="18" charset="0"/>
              </a:rPr>
              <a:t>20</a:t>
            </a:r>
            <a:r>
              <a:rPr lang="zh-CN" altLang="en-US" b="0" dirty="0" smtClean="0">
                <a:latin typeface="Times New Roman" panose="02020603050405020304" pitchFamily="18" charset="0"/>
                <a:cs typeface="Times New Roman" panose="02020603050405020304" pitchFamily="18" charset="0"/>
              </a:rPr>
              <a:t>万元的损失。</a:t>
            </a:r>
            <a:endParaRPr lang="en-US" altLang="zh-CN" b="0"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从业者通常估计</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的</a:t>
            </a:r>
            <a:r>
              <a:rPr lang="en-US" altLang="zh-CN" dirty="0" err="1" smtClean="0">
                <a:latin typeface="Times New Roman" panose="02020603050405020304" pitchFamily="18" charset="0"/>
                <a:cs typeface="Times New Roman" panose="02020603050405020304" pitchFamily="18" charset="0"/>
              </a:rPr>
              <a:t>VaR</a:t>
            </a:r>
            <a:r>
              <a:rPr lang="zh-CN" altLang="en-US" dirty="0" smtClean="0">
                <a:latin typeface="Times New Roman" panose="02020603050405020304" pitchFamily="18" charset="0"/>
                <a:cs typeface="Times New Roman" panose="02020603050405020304" pitchFamily="18" charset="0"/>
              </a:rPr>
              <a:t>，表示有</a:t>
            </a:r>
            <a:r>
              <a:rPr lang="en-US" altLang="zh-CN" dirty="0" smtClean="0">
                <a:latin typeface="Times New Roman" panose="02020603050405020304" pitchFamily="18" charset="0"/>
                <a:cs typeface="Times New Roman" panose="02020603050405020304" pitchFamily="18" charset="0"/>
              </a:rPr>
              <a:t>95%</a:t>
            </a:r>
            <a:r>
              <a:rPr lang="zh-CN" altLang="en-US" dirty="0" smtClean="0">
                <a:latin typeface="Times New Roman" panose="02020603050405020304" pitchFamily="18" charset="0"/>
                <a:cs typeface="Times New Roman" panose="02020603050405020304" pitchFamily="18" charset="0"/>
              </a:rPr>
              <a:t>的收益率都将大于该值，或</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的最坏情况下最好的收益率</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P58</a:t>
            </a:r>
          </a:p>
        </p:txBody>
      </p:sp>
    </p:spTree>
    <p:extLst>
      <p:ext uri="{BB962C8B-B14F-4D97-AF65-F5344CB8AC3E}">
        <p14:creationId xmlns:p14="http://schemas.microsoft.com/office/powerpoint/2010/main" val="1135119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预期尾部</a:t>
            </a:r>
            <a:r>
              <a:rPr lang="zh-CN" altLang="en-US" dirty="0" smtClean="0"/>
              <a:t>损失（</a:t>
            </a:r>
            <a:r>
              <a:rPr lang="en-US" altLang="zh-CN" dirty="0" smtClean="0">
                <a:latin typeface="Times New Roman" panose="02020603050405020304" pitchFamily="18" charset="0"/>
                <a:cs typeface="Times New Roman" panose="02020603050405020304" pitchFamily="18" charset="0"/>
              </a:rPr>
              <a:t>expected shortfall, ES</a:t>
            </a:r>
            <a:r>
              <a:rPr lang="zh-CN" altLang="en-US" dirty="0" smtClean="0"/>
              <a:t>）：</a:t>
            </a:r>
            <a:endParaRPr lang="en-US" altLang="zh-CN" dirty="0" smtClean="0"/>
          </a:p>
          <a:p>
            <a:pPr lvl="1"/>
            <a:r>
              <a:rPr lang="zh-CN" altLang="en-US" dirty="0" smtClean="0"/>
              <a:t>关注最坏情况发生条件下的预期损失</a:t>
            </a:r>
            <a:endParaRPr lang="en-US" altLang="zh-CN" dirty="0" smtClean="0"/>
          </a:p>
          <a:p>
            <a:pPr lvl="1"/>
            <a:r>
              <a:rPr lang="zh-CN" altLang="en-US" dirty="0" smtClean="0"/>
              <a:t>假设最底部的</a:t>
            </a:r>
            <a:r>
              <a:rPr lang="en-US" altLang="zh-CN" dirty="0" smtClean="0"/>
              <a:t>5%</a:t>
            </a:r>
            <a:r>
              <a:rPr lang="zh-CN" altLang="en-US" dirty="0" smtClean="0"/>
              <a:t>每一个样本点发生的概率相同，求其平均值</a:t>
            </a:r>
            <a:endParaRPr lang="en-US" altLang="zh-CN" dirty="0" smtClean="0"/>
          </a:p>
          <a:p>
            <a:pPr lvl="1"/>
            <a:r>
              <a:rPr lang="en-US" altLang="zh-CN" dirty="0" smtClean="0"/>
              <a:t>P58</a:t>
            </a:r>
            <a:endParaRPr lang="zh-CN" altLang="en-US" dirty="0"/>
          </a:p>
        </p:txBody>
      </p:sp>
    </p:spTree>
    <p:extLst>
      <p:ext uri="{BB962C8B-B14F-4D97-AF65-F5344CB8AC3E}">
        <p14:creationId xmlns:p14="http://schemas.microsoft.com/office/powerpoint/2010/main" val="1888444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229600" cy="6048672"/>
          </a:xfrm>
        </p:spPr>
        <p:txBody>
          <a:bodyPr>
            <a:normAutofit/>
          </a:bodyPr>
          <a:lstStyle/>
          <a:p>
            <a:r>
              <a:rPr lang="zh-CN" altLang="en-US" dirty="0" smtClean="0"/>
              <a:t>下偏标准差</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lower partial standard deviation </a:t>
            </a:r>
            <a:r>
              <a:rPr lang="zh-CN" altLang="en-US" dirty="0" smtClean="0"/>
              <a:t>）</a:t>
            </a:r>
            <a:endParaRPr lang="en-US" altLang="zh-CN" dirty="0" smtClean="0"/>
          </a:p>
          <a:p>
            <a:pPr lvl="1"/>
            <a:r>
              <a:rPr lang="zh-CN" altLang="en-US" dirty="0"/>
              <a:t>用</a:t>
            </a:r>
            <a:r>
              <a:rPr lang="zh-CN" altLang="en-US" dirty="0" smtClean="0"/>
              <a:t>正态分布的标准差度量风险存在的问题：</a:t>
            </a:r>
            <a:endParaRPr lang="en-US" altLang="zh-CN" dirty="0" smtClean="0"/>
          </a:p>
          <a:p>
            <a:pPr marL="914400" lvl="1" indent="-457200">
              <a:buFont typeface="+mj-lt"/>
              <a:buAutoNum type="arabicPeriod"/>
            </a:pPr>
            <a:r>
              <a:rPr lang="zh-CN" altLang="en-US" dirty="0" smtClean="0"/>
              <a:t>没有独立考虑收益率为负的结果</a:t>
            </a:r>
            <a:endParaRPr lang="en-US" altLang="zh-CN" dirty="0" smtClean="0"/>
          </a:p>
          <a:p>
            <a:pPr marL="914400" lvl="1" indent="-457200">
              <a:buFont typeface="+mj-lt"/>
              <a:buAutoNum type="arabicPeriod"/>
            </a:pPr>
            <a:r>
              <a:rPr lang="zh-CN" altLang="en-US" dirty="0" smtClean="0"/>
              <a:t>应该考察风险投资对无风险投资收益的偏离而不是平均收益的偏离</a:t>
            </a:r>
            <a:endParaRPr lang="en-US" altLang="zh-CN" dirty="0" smtClean="0"/>
          </a:p>
          <a:p>
            <a:pPr marL="914400" lvl="1" indent="-457200">
              <a:buFont typeface="+mj-lt"/>
              <a:buAutoNum type="arabicPeriod"/>
            </a:pPr>
            <a:r>
              <a:rPr lang="zh-CN" altLang="en-US" dirty="0"/>
              <a:t>没有</a:t>
            </a:r>
            <a:r>
              <a:rPr lang="zh-CN" altLang="en-US" dirty="0" smtClean="0"/>
              <a:t>考虑金融投资中尖峰厚尾特征</a:t>
            </a:r>
            <a:endParaRPr lang="en-US" altLang="zh-CN" dirty="0" smtClean="0"/>
          </a:p>
          <a:p>
            <a:pPr marL="514350" indent="-457200"/>
            <a:r>
              <a:rPr lang="zh-CN" altLang="en-US" sz="2600" dirty="0" smtClean="0"/>
              <a:t>只使用造成损失的样本，即使用相对于无风险收益率负偏（而非相对于样本均值负偏）的样本，求偏离平方和的平均值，开方得到“左尾标准差”，代表了给定损失发生情况下的均方偏离（没有考虑负收益发生的频率）</a:t>
            </a:r>
            <a:endParaRPr lang="en-US" altLang="zh-CN" sz="2600" dirty="0" smtClean="0"/>
          </a:p>
          <a:p>
            <a:pPr marL="514350" indent="-457200"/>
            <a:r>
              <a:rPr lang="zh-CN" altLang="en-US" sz="2600" dirty="0"/>
              <a:t>索提</a:t>
            </a:r>
            <a:r>
              <a:rPr lang="zh-CN" altLang="en-US" sz="2600" dirty="0" smtClean="0"/>
              <a:t>诺比率</a:t>
            </a:r>
            <a:endParaRPr lang="zh-CN" altLang="en-US" sz="2600" dirty="0"/>
          </a:p>
        </p:txBody>
      </p:sp>
      <p:graphicFrame>
        <p:nvGraphicFramePr>
          <p:cNvPr id="4" name="对象 3"/>
          <p:cNvGraphicFramePr>
            <a:graphicFrameLocks noChangeAspect="1"/>
          </p:cNvGraphicFramePr>
          <p:nvPr>
            <p:extLst>
              <p:ext uri="{D42A27DB-BD31-4B8C-83A1-F6EECF244321}">
                <p14:modId xmlns:p14="http://schemas.microsoft.com/office/powerpoint/2010/main" val="135860479"/>
              </p:ext>
            </p:extLst>
          </p:nvPr>
        </p:nvGraphicFramePr>
        <p:xfrm>
          <a:off x="971600" y="5157192"/>
          <a:ext cx="3405188" cy="784225"/>
        </p:xfrm>
        <a:graphic>
          <a:graphicData uri="http://schemas.openxmlformats.org/presentationml/2006/ole">
            <mc:AlternateContent xmlns:mc="http://schemas.openxmlformats.org/markup-compatibility/2006">
              <mc:Choice xmlns:v="urn:schemas-microsoft-com:vml" Requires="v">
                <p:oleObj spid="_x0000_s16534" name="公式" r:id="rId4" imgW="1815840" imgH="419040" progId="Equation.3">
                  <p:embed/>
                </p:oleObj>
              </mc:Choice>
              <mc:Fallback>
                <p:oleObj name="公式" r:id="rId4" imgW="1815840" imgH="419040" progId="Equation.3">
                  <p:embed/>
                  <p:pic>
                    <p:nvPicPr>
                      <p:cNvPr id="0" name="对象 3"/>
                      <p:cNvPicPr>
                        <a:picLocks noChangeAspect="1" noChangeArrowheads="1"/>
                      </p:cNvPicPr>
                      <p:nvPr/>
                    </p:nvPicPr>
                    <p:blipFill>
                      <a:blip r:embed="rId5"/>
                      <a:srcRect/>
                      <a:stretch>
                        <a:fillRect/>
                      </a:stretch>
                    </p:blipFill>
                    <p:spPr bwMode="auto">
                      <a:xfrm>
                        <a:off x="971600" y="5157192"/>
                        <a:ext cx="34051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772634196"/>
              </p:ext>
            </p:extLst>
          </p:nvPr>
        </p:nvGraphicFramePr>
        <p:xfrm>
          <a:off x="4644008" y="5157192"/>
          <a:ext cx="4286250" cy="784225"/>
        </p:xfrm>
        <a:graphic>
          <a:graphicData uri="http://schemas.openxmlformats.org/presentationml/2006/ole">
            <mc:AlternateContent xmlns:mc="http://schemas.openxmlformats.org/markup-compatibility/2006">
              <mc:Choice xmlns:v="urn:schemas-microsoft-com:vml" Requires="v">
                <p:oleObj spid="_x0000_s16535" name="公式" r:id="rId6" imgW="2286000" imgH="419040" progId="Equation.3">
                  <p:embed/>
                </p:oleObj>
              </mc:Choice>
              <mc:Fallback>
                <p:oleObj name="公式" r:id="rId6" imgW="2286000" imgH="419040" progId="Equation.3">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5157192"/>
                        <a:ext cx="42862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356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3.8    </a:t>
            </a:r>
            <a:r>
              <a:rPr lang="zh-CN" altLang="en-US" dirty="0" smtClean="0"/>
              <a:t>风险组合的历史收益</a:t>
            </a:r>
            <a:endParaRPr lang="zh-CN" altLang="en-US" dirty="0"/>
          </a:p>
        </p:txBody>
      </p:sp>
      <p:sp>
        <p:nvSpPr>
          <p:cNvPr id="3" name="内容占位符 2"/>
          <p:cNvSpPr>
            <a:spLocks noGrp="1"/>
          </p:cNvSpPr>
          <p:nvPr>
            <p:ph idx="1"/>
          </p:nvPr>
        </p:nvSpPr>
        <p:spPr/>
        <p:txBody>
          <a:bodyPr/>
          <a:lstStyle/>
          <a:p>
            <a:r>
              <a:rPr lang="en-US" altLang="zh-CN" dirty="0" smtClean="0"/>
              <a:t>P61</a:t>
            </a:r>
            <a:r>
              <a:rPr lang="zh-CN" altLang="en-US" dirty="0" smtClean="0"/>
              <a:t>表</a:t>
            </a:r>
            <a:r>
              <a:rPr lang="en-US" altLang="zh-CN" dirty="0" smtClean="0"/>
              <a:t>3-6</a:t>
            </a:r>
            <a:endParaRPr lang="zh-CN" altLang="en-US" dirty="0"/>
          </a:p>
        </p:txBody>
      </p:sp>
    </p:spTree>
    <p:extLst>
      <p:ext uri="{BB962C8B-B14F-4D97-AF65-F5344CB8AC3E}">
        <p14:creationId xmlns:p14="http://schemas.microsoft.com/office/powerpoint/2010/main" val="186962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en-US" altLang="zh-CN" dirty="0" smtClean="0"/>
              <a:t>1.  </a:t>
            </a:r>
            <a:r>
              <a:rPr lang="zh-CN" altLang="en-US" dirty="0" smtClean="0"/>
              <a:t>名义利率和实际利率</a:t>
            </a:r>
            <a:endParaRPr lang="en-US" altLang="zh-CN" dirty="0" smtClean="0"/>
          </a:p>
          <a:p>
            <a:pPr lvl="1"/>
            <a:r>
              <a:rPr lang="zh-CN" altLang="en-US" dirty="0" smtClean="0"/>
              <a:t>利率是指在</a:t>
            </a:r>
            <a:r>
              <a:rPr lang="zh-CN" altLang="en-US" b="1" dirty="0" smtClean="0"/>
              <a:t>一定期限</a:t>
            </a:r>
            <a:r>
              <a:rPr lang="zh-CN" altLang="en-US" dirty="0" smtClean="0"/>
              <a:t>（</a:t>
            </a:r>
            <a:r>
              <a:rPr lang="en-US" altLang="zh-CN" dirty="0" smtClean="0"/>
              <a:t>1</a:t>
            </a:r>
            <a:r>
              <a:rPr lang="zh-CN" altLang="en-US" dirty="0" smtClean="0"/>
              <a:t>个月、</a:t>
            </a:r>
            <a:r>
              <a:rPr lang="en-US" altLang="zh-CN" dirty="0" smtClean="0"/>
              <a:t>1</a:t>
            </a:r>
            <a:r>
              <a:rPr lang="zh-CN" altLang="en-US" dirty="0" smtClean="0"/>
              <a:t>年、</a:t>
            </a:r>
            <a:r>
              <a:rPr lang="en-US" altLang="zh-CN" dirty="0" smtClean="0"/>
              <a:t>20</a:t>
            </a:r>
            <a:r>
              <a:rPr lang="zh-CN" altLang="en-US" dirty="0" smtClean="0"/>
              <a:t>年或更长）因持有一定量某种</a:t>
            </a:r>
            <a:r>
              <a:rPr lang="zh-CN" altLang="en-US" b="1" dirty="0" smtClean="0"/>
              <a:t>计价单位</a:t>
            </a:r>
            <a:r>
              <a:rPr lang="zh-CN" altLang="en-US" dirty="0" smtClean="0"/>
              <a:t>（美元、欧元等）而承诺的回报率</a:t>
            </a:r>
            <a:endParaRPr lang="en-US" altLang="zh-CN" dirty="0" smtClean="0"/>
          </a:p>
          <a:p>
            <a:pPr lvl="1"/>
            <a:r>
              <a:rPr lang="zh-CN" altLang="en-US" dirty="0" smtClean="0"/>
              <a:t>即使不存在违约风险，投资者也会面临因通货膨胀的不确定性带来的风险</a:t>
            </a:r>
            <a:endParaRPr lang="en-US" altLang="zh-CN" dirty="0" smtClean="0"/>
          </a:p>
          <a:p>
            <a:pPr lvl="1"/>
            <a:r>
              <a:rPr lang="zh-CN" altLang="en-US" b="1" dirty="0"/>
              <a:t>名义</a:t>
            </a:r>
            <a:r>
              <a:rPr lang="zh-CN" altLang="en-US" b="1" dirty="0" smtClean="0"/>
              <a:t>利率</a:t>
            </a: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nominal interest rate</a:t>
            </a:r>
            <a:r>
              <a:rPr lang="zh-CN" altLang="en-US" b="1" dirty="0" smtClean="0"/>
              <a:t>）：</a:t>
            </a:r>
            <a:r>
              <a:rPr lang="zh-CN" altLang="en-US" dirty="0" smtClean="0"/>
              <a:t>资金量的增长率</a:t>
            </a:r>
            <a:endParaRPr lang="en-US" altLang="zh-CN" dirty="0" smtClean="0"/>
          </a:p>
          <a:p>
            <a:pPr lvl="1"/>
            <a:r>
              <a:rPr lang="zh-CN" altLang="en-US" b="1" dirty="0"/>
              <a:t>实际</a:t>
            </a:r>
            <a:r>
              <a:rPr lang="zh-CN" altLang="en-US" b="1" dirty="0" smtClean="0"/>
              <a:t>利率（</a:t>
            </a:r>
            <a:r>
              <a:rPr lang="en-US" altLang="zh-CN" b="1" dirty="0">
                <a:latin typeface="Times New Roman" panose="02020603050405020304" pitchFamily="18" charset="0"/>
                <a:cs typeface="Times New Roman" panose="02020603050405020304" pitchFamily="18" charset="0"/>
              </a:rPr>
              <a:t>real interest rate</a:t>
            </a:r>
            <a:r>
              <a:rPr lang="zh-CN" altLang="en-US" b="1" dirty="0" smtClean="0"/>
              <a:t>）：</a:t>
            </a:r>
            <a:r>
              <a:rPr lang="zh-CN" altLang="en-US" dirty="0" smtClean="0"/>
              <a:t>购买力增长率</a:t>
            </a:r>
            <a:endParaRPr lang="en-US" altLang="zh-CN" dirty="0" smtClean="0"/>
          </a:p>
          <a:p>
            <a:pPr lvl="1"/>
            <a:endParaRPr lang="en-US" altLang="zh-CN" dirty="0" smtClean="0"/>
          </a:p>
          <a:p>
            <a:pPr lvl="1"/>
            <a:endParaRPr lang="en-US" altLang="zh-CN" dirty="0"/>
          </a:p>
          <a:p>
            <a:pPr lvl="1"/>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a:t>
            </a:r>
            <a:r>
              <a:rPr lang="zh-CN" altLang="en-US" dirty="0" smtClean="0"/>
              <a:t>名义利率；</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r>
              <a:rPr lang="zh-CN" altLang="en-US" dirty="0" smtClean="0"/>
              <a:t>实际利率；</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zh-CN" altLang="en-US" dirty="0" smtClean="0"/>
              <a:t>通货膨胀率</a:t>
            </a:r>
            <a:endParaRPr lang="en-US" altLang="zh-CN" dirty="0"/>
          </a:p>
          <a:p>
            <a:pPr lvl="1"/>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882533571"/>
              </p:ext>
            </p:extLst>
          </p:nvPr>
        </p:nvGraphicFramePr>
        <p:xfrm>
          <a:off x="3054294" y="4221088"/>
          <a:ext cx="2381802" cy="524804"/>
        </p:xfrm>
        <a:graphic>
          <a:graphicData uri="http://schemas.openxmlformats.org/presentationml/2006/ole">
            <mc:AlternateContent xmlns:mc="http://schemas.openxmlformats.org/markup-compatibility/2006">
              <mc:Choice xmlns:v="urn:schemas-microsoft-com:vml" Requires="v">
                <p:oleObj spid="_x0000_s1117" name="公式" r:id="rId3" imgW="749160" imgH="164880" progId="Equation.3">
                  <p:embed/>
                </p:oleObj>
              </mc:Choice>
              <mc:Fallback>
                <p:oleObj name="公式" r:id="rId3" imgW="749160" imgH="164880" progId="Equation.3">
                  <p:embed/>
                  <p:pic>
                    <p:nvPicPr>
                      <p:cNvPr id="0" name=""/>
                      <p:cNvPicPr/>
                      <p:nvPr/>
                    </p:nvPicPr>
                    <p:blipFill>
                      <a:blip r:embed="rId4"/>
                      <a:stretch>
                        <a:fillRect/>
                      </a:stretch>
                    </p:blipFill>
                    <p:spPr>
                      <a:xfrm>
                        <a:off x="3054294" y="4221088"/>
                        <a:ext cx="2381802" cy="524804"/>
                      </a:xfrm>
                      <a:prstGeom prst="rect">
                        <a:avLst/>
                      </a:prstGeom>
                    </p:spPr>
                  </p:pic>
                </p:oleObj>
              </mc:Fallback>
            </mc:AlternateContent>
          </a:graphicData>
        </a:graphic>
      </p:graphicFrame>
    </p:spTree>
    <p:extLst>
      <p:ext uri="{BB962C8B-B14F-4D97-AF65-F5344CB8AC3E}">
        <p14:creationId xmlns:p14="http://schemas.microsoft.com/office/powerpoint/2010/main" val="4215690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3.9    </a:t>
            </a:r>
            <a:r>
              <a:rPr lang="zh-CN" altLang="en-US" dirty="0" smtClean="0"/>
              <a:t>长期投资</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0" dirty="0" smtClean="0"/>
              <a:t>风险股票投资组合，月收益率</a:t>
            </a:r>
            <a:r>
              <a:rPr lang="en-US" altLang="zh-CN" b="0" dirty="0" smtClean="0"/>
              <a:t>1%</a:t>
            </a:r>
            <a:r>
              <a:rPr lang="zh-CN" altLang="en-US" b="0" dirty="0" smtClean="0"/>
              <a:t>，</a:t>
            </a:r>
            <a:r>
              <a:rPr lang="en-US" altLang="zh-CN" b="0" dirty="0" smtClean="0"/>
              <a:t>25</a:t>
            </a:r>
            <a:r>
              <a:rPr lang="zh-CN" altLang="en-US" b="0" dirty="0" smtClean="0"/>
              <a:t>年后</a:t>
            </a:r>
            <a:r>
              <a:rPr lang="en-US" altLang="zh-CN" b="0" dirty="0" smtClean="0"/>
              <a:t>1</a:t>
            </a:r>
            <a:r>
              <a:rPr lang="zh-CN" altLang="en-US" b="0" dirty="0" smtClean="0"/>
              <a:t>美元的终值为</a:t>
            </a:r>
            <a:r>
              <a:rPr lang="zh-CN" altLang="en-US" b="0" dirty="0" smtClean="0">
                <a:latin typeface="Times New Roman" panose="02020603050405020304" pitchFamily="18" charset="0"/>
                <a:cs typeface="Times New Roman" panose="02020603050405020304" pitchFamily="18" charset="0"/>
              </a:rPr>
              <a:t>（</a:t>
            </a:r>
            <a:r>
              <a:rPr lang="en-US" altLang="zh-CN" b="0" dirty="0" smtClean="0">
                <a:latin typeface="Times New Roman" panose="02020603050405020304" pitchFamily="18" charset="0"/>
                <a:cs typeface="Times New Roman" panose="02020603050405020304" pitchFamily="18" charset="0"/>
              </a:rPr>
              <a:t>1+0.01</a:t>
            </a:r>
            <a:r>
              <a:rPr lang="zh-CN" altLang="en-US" b="0" dirty="0" smtClean="0">
                <a:latin typeface="Times New Roman" panose="02020603050405020304" pitchFamily="18" charset="0"/>
                <a:cs typeface="Times New Roman" panose="02020603050405020304" pitchFamily="18" charset="0"/>
              </a:rPr>
              <a:t>）</a:t>
            </a:r>
            <a:r>
              <a:rPr lang="en-US" altLang="zh-CN" b="0" baseline="30000" dirty="0" smtClean="0">
                <a:latin typeface="Times New Roman" panose="02020603050405020304" pitchFamily="18" charset="0"/>
                <a:cs typeface="Times New Roman" panose="02020603050405020304" pitchFamily="18" charset="0"/>
              </a:rPr>
              <a:t>300</a:t>
            </a:r>
            <a:r>
              <a:rPr lang="en-US" altLang="zh-CN" b="0" dirty="0" smtClean="0">
                <a:latin typeface="Times New Roman" panose="02020603050405020304" pitchFamily="18" charset="0"/>
                <a:cs typeface="Times New Roman" panose="02020603050405020304" pitchFamily="18" charset="0"/>
              </a:rPr>
              <a:t>=19.79</a:t>
            </a:r>
            <a:r>
              <a:rPr lang="zh-CN" altLang="en-US" b="0" dirty="0" smtClean="0"/>
              <a:t>美元</a:t>
            </a:r>
            <a:endParaRPr lang="en-US" altLang="zh-CN" b="0" dirty="0" smtClean="0"/>
          </a:p>
          <a:p>
            <a:r>
              <a:rPr lang="zh-CN" altLang="en-US" b="0" dirty="0" smtClean="0"/>
              <a:t>无风险国库券，</a:t>
            </a:r>
            <a:r>
              <a:rPr lang="zh-CN" altLang="en-US" b="0" dirty="0"/>
              <a:t>月</a:t>
            </a:r>
            <a:r>
              <a:rPr lang="zh-CN" altLang="en-US" b="0" dirty="0" smtClean="0"/>
              <a:t>收益率</a:t>
            </a:r>
            <a:r>
              <a:rPr lang="en-US" altLang="zh-CN" b="0" dirty="0" smtClean="0"/>
              <a:t>0.5%</a:t>
            </a:r>
            <a:r>
              <a:rPr lang="zh-CN" altLang="en-US" b="0" dirty="0"/>
              <a:t>，</a:t>
            </a:r>
            <a:r>
              <a:rPr lang="en-US" altLang="zh-CN" b="0" dirty="0"/>
              <a:t>25</a:t>
            </a:r>
            <a:r>
              <a:rPr lang="zh-CN" altLang="en-US" b="0" dirty="0"/>
              <a:t>年后</a:t>
            </a:r>
            <a:r>
              <a:rPr lang="en-US" altLang="zh-CN" b="0" dirty="0"/>
              <a:t>1</a:t>
            </a:r>
            <a:r>
              <a:rPr lang="zh-CN" altLang="en-US" b="0" dirty="0"/>
              <a:t>美元的终值为</a:t>
            </a:r>
            <a:r>
              <a:rPr lang="zh-CN" altLang="en-US" b="0" dirty="0">
                <a:latin typeface="Times New Roman" panose="02020603050405020304" pitchFamily="18" charset="0"/>
                <a:cs typeface="Times New Roman" panose="02020603050405020304" pitchFamily="18" charset="0"/>
              </a:rPr>
              <a:t>（</a:t>
            </a:r>
            <a:r>
              <a:rPr lang="en-US" altLang="zh-CN" b="0" dirty="0" smtClean="0">
                <a:latin typeface="Times New Roman" panose="02020603050405020304" pitchFamily="18" charset="0"/>
                <a:cs typeface="Times New Roman" panose="02020603050405020304" pitchFamily="18" charset="0"/>
              </a:rPr>
              <a:t>1+0.005</a:t>
            </a:r>
            <a:r>
              <a:rPr lang="zh-CN" altLang="en-US" b="0" dirty="0" smtClean="0">
                <a:latin typeface="Times New Roman" panose="02020603050405020304" pitchFamily="18" charset="0"/>
                <a:cs typeface="Times New Roman" panose="02020603050405020304" pitchFamily="18" charset="0"/>
              </a:rPr>
              <a:t>）</a:t>
            </a:r>
            <a:r>
              <a:rPr lang="en-US" altLang="zh-CN" b="0" baseline="30000" dirty="0" smtClean="0">
                <a:latin typeface="Times New Roman" panose="02020603050405020304" pitchFamily="18" charset="0"/>
                <a:cs typeface="Times New Roman" panose="02020603050405020304" pitchFamily="18" charset="0"/>
              </a:rPr>
              <a:t>300</a:t>
            </a:r>
            <a:r>
              <a:rPr lang="en-US" altLang="zh-CN" b="0" dirty="0" smtClean="0">
                <a:latin typeface="Times New Roman" panose="02020603050405020304" pitchFamily="18" charset="0"/>
                <a:cs typeface="Times New Roman" panose="02020603050405020304" pitchFamily="18" charset="0"/>
              </a:rPr>
              <a:t>=4.46</a:t>
            </a:r>
            <a:r>
              <a:rPr lang="zh-CN" altLang="en-US" b="0" dirty="0" smtClean="0"/>
              <a:t>美元</a:t>
            </a:r>
            <a:endParaRPr lang="en-US" altLang="zh-CN" b="0" dirty="0" smtClean="0"/>
          </a:p>
          <a:p>
            <a:r>
              <a:rPr lang="zh-CN" altLang="en-US" dirty="0" smtClean="0"/>
              <a:t>复利的作用</a:t>
            </a:r>
            <a:endParaRPr lang="en-US" altLang="zh-CN" dirty="0"/>
          </a:p>
          <a:p>
            <a:r>
              <a:rPr lang="en-US" altLang="zh-CN" dirty="0" smtClean="0"/>
              <a:t>P65</a:t>
            </a:r>
            <a:r>
              <a:rPr lang="zh-CN" altLang="en-US" dirty="0" smtClean="0"/>
              <a:t>图</a:t>
            </a:r>
            <a:r>
              <a:rPr lang="en-US" altLang="zh-CN" dirty="0" smtClean="0"/>
              <a:t>3-9</a:t>
            </a:r>
          </a:p>
          <a:p>
            <a:r>
              <a:rPr lang="zh-CN" altLang="en-US" dirty="0" smtClean="0"/>
              <a:t>以复利计算的多期二项分布的终值，收敛于对数正态分布（变量取对数后服从正态分布）</a:t>
            </a:r>
            <a:endParaRPr lang="en-US" altLang="zh-CN" dirty="0" smtClean="0"/>
          </a:p>
          <a:p>
            <a:r>
              <a:rPr lang="zh-CN" altLang="en-US" dirty="0"/>
              <a:t>当一</a:t>
            </a:r>
            <a:r>
              <a:rPr lang="zh-CN" altLang="en-US" dirty="0" smtClean="0"/>
              <a:t>项资产每一期的复利都服从同一正态分布时，其有效收益率，即实际的持有期收益率，将服从对数正态分布</a:t>
            </a:r>
            <a:endParaRPr lang="zh-CN" altLang="en-US" dirty="0"/>
          </a:p>
        </p:txBody>
      </p:sp>
    </p:spTree>
    <p:extLst>
      <p:ext uri="{BB962C8B-B14F-4D97-AF65-F5344CB8AC3E}">
        <p14:creationId xmlns:p14="http://schemas.microsoft.com/office/powerpoint/2010/main" val="1920277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229600" cy="6597352"/>
          </a:xfrm>
        </p:spPr>
        <p:txBody>
          <a:bodyPr>
            <a:normAutofit fontScale="92500" lnSpcReduction="20000"/>
          </a:bodyPr>
          <a:lstStyle/>
          <a:p>
            <a:r>
              <a:rPr lang="zh-CN" altLang="en-US" dirty="0" smtClean="0"/>
              <a:t>长期投资的风险：</a:t>
            </a:r>
            <a:endParaRPr lang="en-US" altLang="zh-CN" dirty="0" smtClean="0"/>
          </a:p>
          <a:p>
            <a:r>
              <a:rPr lang="zh-CN" altLang="en-US" b="0" dirty="0"/>
              <a:t>连续</a:t>
            </a:r>
            <a:r>
              <a:rPr lang="zh-CN" altLang="en-US" b="0" dirty="0" smtClean="0"/>
              <a:t>复利（年均值为</a:t>
            </a:r>
            <a:r>
              <a:rPr lang="en-US" altLang="zh-CN" b="0" dirty="0" smtClean="0"/>
              <a:t>m</a:t>
            </a:r>
            <a:r>
              <a:rPr lang="zh-CN" altLang="en-US" b="0" dirty="0" smtClean="0"/>
              <a:t>）</a:t>
            </a:r>
            <a:r>
              <a:rPr lang="zh-CN" altLang="en-US" b="0" dirty="0"/>
              <a:t>的</a:t>
            </a:r>
            <a:r>
              <a:rPr lang="zh-CN" altLang="en-US" b="0" dirty="0" smtClean="0"/>
              <a:t>均值（</a:t>
            </a:r>
            <a:r>
              <a:rPr lang="en-US" altLang="zh-CN" b="0" dirty="0" err="1" smtClean="0"/>
              <a:t>mT</a:t>
            </a:r>
            <a:r>
              <a:rPr lang="zh-CN" altLang="en-US" b="0" dirty="0" smtClean="0"/>
              <a:t>）和方差（</a:t>
            </a:r>
            <a:r>
              <a:rPr lang="el-GR" altLang="zh-CN" b="0" dirty="0" smtClean="0"/>
              <a:t>σ</a:t>
            </a:r>
            <a:r>
              <a:rPr lang="en-US" altLang="zh-CN" b="0" baseline="30000" dirty="0" smtClean="0"/>
              <a:t>2</a:t>
            </a:r>
            <a:r>
              <a:rPr lang="en-US" altLang="zh-CN" b="0" dirty="0" smtClean="0"/>
              <a:t>T</a:t>
            </a:r>
            <a:r>
              <a:rPr lang="zh-CN" altLang="en-US" b="0" dirty="0" smtClean="0"/>
              <a:t>）都与投资期限同比例增长，但标准差与     </a:t>
            </a:r>
            <a:r>
              <a:rPr lang="zh-CN" altLang="en-US" b="0" dirty="0"/>
              <a:t>成比例</a:t>
            </a:r>
            <a:r>
              <a:rPr lang="zh-CN" altLang="en-US" b="0" dirty="0" smtClean="0"/>
              <a:t>增长</a:t>
            </a:r>
            <a:endParaRPr lang="en-US" altLang="zh-CN" b="0" dirty="0" smtClean="0"/>
          </a:p>
          <a:p>
            <a:endParaRPr lang="en-US" altLang="zh-CN" dirty="0"/>
          </a:p>
          <a:p>
            <a:r>
              <a:rPr lang="zh-CN" altLang="en-US" dirty="0" smtClean="0"/>
              <a:t>夏普比率：</a:t>
            </a:r>
            <a:endParaRPr lang="en-US" altLang="zh-CN" dirty="0" smtClean="0"/>
          </a:p>
          <a:p>
            <a:r>
              <a:rPr lang="zh-CN" altLang="en-US" b="0" dirty="0"/>
              <a:t>夏普</a:t>
            </a:r>
            <a:r>
              <a:rPr lang="zh-CN" altLang="en-US" b="0" dirty="0" smtClean="0"/>
              <a:t>比率（收益风险比）是平均超额收益和标准差的比值，当持有期增加时，平均连续复利收益将等比例上升，而标准差却随着时间的平方根等比例增长，因此，夏普比率随着时间的平方根的速度增长。</a:t>
            </a:r>
            <a:endParaRPr lang="en-US" altLang="zh-CN" b="0" dirty="0" smtClean="0"/>
          </a:p>
          <a:p>
            <a:r>
              <a:rPr lang="en-US" altLang="zh-CN" dirty="0" smtClean="0"/>
              <a:t>P66</a:t>
            </a:r>
            <a:r>
              <a:rPr lang="zh-CN" altLang="en-US" dirty="0" smtClean="0"/>
              <a:t>例</a:t>
            </a:r>
            <a:r>
              <a:rPr lang="en-US" altLang="zh-CN" smtClean="0"/>
              <a:t>3-11</a:t>
            </a:r>
            <a:endParaRPr lang="en-US" altLang="zh-CN" dirty="0" smtClean="0"/>
          </a:p>
          <a:p>
            <a:endParaRPr lang="en-US" altLang="zh-CN" dirty="0"/>
          </a:p>
          <a:p>
            <a:r>
              <a:rPr lang="zh-CN" altLang="en-US" b="0" dirty="0" smtClean="0"/>
              <a:t>注意：损失的概率并不是一种完善的投资风险度量方法，因为它没有考虑潜在损失的大小，有些损失虽然发生概率小，却意味着完全的破产。</a:t>
            </a:r>
            <a:endParaRPr lang="en-US" altLang="zh-CN" b="0" dirty="0" smtClean="0"/>
          </a:p>
          <a:p>
            <a:r>
              <a:rPr lang="zh-CN" altLang="en-US" b="0" dirty="0"/>
              <a:t>一</a:t>
            </a:r>
            <a:r>
              <a:rPr lang="zh-CN" altLang="en-US" b="0" dirty="0" smtClean="0"/>
              <a:t>个更好的度量长期投资风险的方法是用保险价格，</a:t>
            </a:r>
            <a:r>
              <a:rPr lang="zh-CN" altLang="en-US" dirty="0" smtClean="0"/>
              <a:t>与期限越长风险越小的结论相反，在市场上期限越长的保险费是更高的。</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852149871"/>
              </p:ext>
            </p:extLst>
          </p:nvPr>
        </p:nvGraphicFramePr>
        <p:xfrm>
          <a:off x="6372200" y="815109"/>
          <a:ext cx="504056" cy="453651"/>
        </p:xfrm>
        <a:graphic>
          <a:graphicData uri="http://schemas.openxmlformats.org/presentationml/2006/ole">
            <mc:AlternateContent xmlns:mc="http://schemas.openxmlformats.org/markup-compatibility/2006">
              <mc:Choice xmlns:v="urn:schemas-microsoft-com:vml" Requires="v">
                <p:oleObj spid="_x0000_s17480" name="公式" r:id="rId3" imgW="253800" imgH="228600" progId="Equation.3">
                  <p:embed/>
                </p:oleObj>
              </mc:Choice>
              <mc:Fallback>
                <p:oleObj name="公式" r:id="rId3" imgW="253800" imgH="228600" progId="Equation.3">
                  <p:embed/>
                  <p:pic>
                    <p:nvPicPr>
                      <p:cNvPr id="0" name=""/>
                      <p:cNvPicPr/>
                      <p:nvPr/>
                    </p:nvPicPr>
                    <p:blipFill>
                      <a:blip r:embed="rId4"/>
                      <a:stretch>
                        <a:fillRect/>
                      </a:stretch>
                    </p:blipFill>
                    <p:spPr>
                      <a:xfrm>
                        <a:off x="6372200" y="815109"/>
                        <a:ext cx="504056" cy="453651"/>
                      </a:xfrm>
                      <a:prstGeom prst="rect">
                        <a:avLst/>
                      </a:prstGeom>
                    </p:spPr>
                  </p:pic>
                </p:oleObj>
              </mc:Fallback>
            </mc:AlternateContent>
          </a:graphicData>
        </a:graphic>
      </p:graphicFrame>
    </p:spTree>
    <p:extLst>
      <p:ext uri="{BB962C8B-B14F-4D97-AF65-F5344CB8AC3E}">
        <p14:creationId xmlns:p14="http://schemas.microsoft.com/office/powerpoint/2010/main" val="214079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noChangeAspect="1"/>
          </p:cNvGraphicFramePr>
          <p:nvPr>
            <p:ph idx="1"/>
            <p:extLst>
              <p:ext uri="{D42A27DB-BD31-4B8C-83A1-F6EECF244321}">
                <p14:modId xmlns:p14="http://schemas.microsoft.com/office/powerpoint/2010/main" val="3782546115"/>
              </p:ext>
            </p:extLst>
          </p:nvPr>
        </p:nvGraphicFramePr>
        <p:xfrm>
          <a:off x="2987824" y="476672"/>
          <a:ext cx="2752173" cy="1028467"/>
        </p:xfrm>
        <a:graphic>
          <a:graphicData uri="http://schemas.openxmlformats.org/presentationml/2006/ole">
            <mc:AlternateContent xmlns:mc="http://schemas.openxmlformats.org/markup-compatibility/2006">
              <mc:Choice xmlns:v="urn:schemas-microsoft-com:vml" Requires="v">
                <p:oleObj spid="_x0000_s2230" name="公式" r:id="rId3" imgW="1015920" imgH="406080" progId="Equation.3">
                  <p:embed/>
                </p:oleObj>
              </mc:Choice>
              <mc:Fallback>
                <p:oleObj name="公式" r:id="rId3" imgW="1015920" imgH="406080" progId="Equation.3">
                  <p:embed/>
                  <p:pic>
                    <p:nvPicPr>
                      <p:cNvPr id="0" name=""/>
                      <p:cNvPicPr/>
                      <p:nvPr/>
                    </p:nvPicPr>
                    <p:blipFill>
                      <a:blip r:embed="rId4"/>
                      <a:stretch>
                        <a:fillRect/>
                      </a:stretch>
                    </p:blipFill>
                    <p:spPr>
                      <a:xfrm>
                        <a:off x="2987824" y="476672"/>
                        <a:ext cx="2752173" cy="1028467"/>
                      </a:xfrm>
                      <a:prstGeom prst="rect">
                        <a:avLst/>
                      </a:prstGeom>
                    </p:spPr>
                  </p:pic>
                </p:oleObj>
              </mc:Fallback>
            </mc:AlternateContent>
          </a:graphicData>
        </a:graphic>
      </p:graphicFrame>
      <p:sp>
        <p:nvSpPr>
          <p:cNvPr id="5" name="TextBox 4"/>
          <p:cNvSpPr txBox="1"/>
          <p:nvPr/>
        </p:nvSpPr>
        <p:spPr>
          <a:xfrm>
            <a:off x="683568" y="1844824"/>
            <a:ext cx="7920880" cy="954107"/>
          </a:xfrm>
          <a:prstGeom prst="rect">
            <a:avLst/>
          </a:prstGeom>
          <a:noFill/>
        </p:spPr>
        <p:txBody>
          <a:bodyPr wrap="square" rtlCol="0">
            <a:spAutoFit/>
          </a:bodyPr>
          <a:lstStyle/>
          <a:p>
            <a:r>
              <a:rPr lang="zh-CN" altLang="en-US" sz="2800" dirty="0" smtClean="0"/>
              <a:t>即：购买力增长值</a:t>
            </a:r>
            <a:r>
              <a:rPr lang="zh-CN" altLang="en-US" sz="2800" dirty="0"/>
              <a:t>（</a:t>
            </a:r>
            <a:r>
              <a:rPr lang="en-US" altLang="zh-CN" sz="2800" dirty="0" smtClean="0">
                <a:latin typeface="Times New Roman" panose="02020603050405020304" pitchFamily="18" charset="0"/>
                <a:cs typeface="Times New Roman" panose="02020603050405020304" pitchFamily="18" charset="0"/>
              </a:rPr>
              <a:t>1+r</a:t>
            </a:r>
            <a:r>
              <a:rPr lang="zh-CN" altLang="en-US" sz="2800" dirty="0" smtClean="0">
                <a:latin typeface="Times New Roman" panose="02020603050405020304" pitchFamily="18" charset="0"/>
                <a:cs typeface="Times New Roman" panose="02020603050405020304" pitchFamily="18" charset="0"/>
              </a:rPr>
              <a:t>）</a:t>
            </a:r>
            <a:r>
              <a:rPr lang="zh-CN" altLang="en-US" sz="2800" dirty="0" smtClean="0"/>
              <a:t>等于货币增长值（</a:t>
            </a:r>
            <a:r>
              <a:rPr lang="en-US" altLang="zh-CN" sz="2800" dirty="0" smtClean="0">
                <a:latin typeface="Times New Roman" panose="02020603050405020304" pitchFamily="18" charset="0"/>
                <a:cs typeface="Times New Roman" panose="02020603050405020304" pitchFamily="18" charset="0"/>
              </a:rPr>
              <a:t>1+R</a:t>
            </a:r>
            <a:r>
              <a:rPr lang="zh-CN" altLang="en-US" sz="2800" dirty="0" smtClean="0">
                <a:latin typeface="Times New Roman" panose="02020603050405020304" pitchFamily="18" charset="0"/>
                <a:cs typeface="Times New Roman" panose="02020603050405020304" pitchFamily="18" charset="0"/>
              </a:rPr>
              <a:t>）</a:t>
            </a:r>
            <a:r>
              <a:rPr lang="zh-CN" altLang="en-US" sz="2800" dirty="0" smtClean="0"/>
              <a:t>除以新的价格水平，即（</a:t>
            </a:r>
            <a:r>
              <a:rPr lang="en-US" altLang="zh-CN" sz="2800" dirty="0" smtClean="0">
                <a:latin typeface="Times New Roman" panose="02020603050405020304" pitchFamily="18" charset="0"/>
                <a:cs typeface="Times New Roman" panose="02020603050405020304" pitchFamily="18" charset="0"/>
              </a:rPr>
              <a:t>1+i</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6" name="对象 5"/>
          <p:cNvGraphicFramePr>
            <a:graphicFrameLocks noGrp="1" noChangeAspect="1"/>
          </p:cNvGraphicFramePr>
          <p:nvPr>
            <p:extLst>
              <p:ext uri="{D42A27DB-BD31-4B8C-83A1-F6EECF244321}">
                <p14:modId xmlns:p14="http://schemas.microsoft.com/office/powerpoint/2010/main" val="2929788492"/>
              </p:ext>
            </p:extLst>
          </p:nvPr>
        </p:nvGraphicFramePr>
        <p:xfrm>
          <a:off x="3409429" y="3120380"/>
          <a:ext cx="2098675" cy="1028700"/>
        </p:xfrm>
        <a:graphic>
          <a:graphicData uri="http://schemas.openxmlformats.org/presentationml/2006/ole">
            <mc:AlternateContent xmlns:mc="http://schemas.openxmlformats.org/markup-compatibility/2006">
              <mc:Choice xmlns:v="urn:schemas-microsoft-com:vml" Requires="v">
                <p:oleObj spid="_x0000_s2231" name="公式" r:id="rId5" imgW="774360" imgH="406080" progId="Equation.3">
                  <p:embed/>
                </p:oleObj>
              </mc:Choice>
              <mc:Fallback>
                <p:oleObj name="公式" r:id="rId5" imgW="774360" imgH="406080" progId="Equation.3">
                  <p:embed/>
                  <p:pic>
                    <p:nvPicPr>
                      <p:cNvPr id="0" name="内容占位符 3"/>
                      <p:cNvPicPr>
                        <a:picLocks noGrp="1" noChangeAspect="1" noChangeArrowheads="1"/>
                      </p:cNvPicPr>
                      <p:nvPr/>
                    </p:nvPicPr>
                    <p:blipFill>
                      <a:blip r:embed="rId6"/>
                      <a:srcRect/>
                      <a:stretch>
                        <a:fillRect/>
                      </a:stretch>
                    </p:blipFill>
                    <p:spPr bwMode="auto">
                      <a:xfrm>
                        <a:off x="3409429" y="3120380"/>
                        <a:ext cx="20986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835968" y="4581128"/>
            <a:ext cx="7920880" cy="523220"/>
          </a:xfrm>
          <a:prstGeom prst="rect">
            <a:avLst/>
          </a:prstGeom>
          <a:noFill/>
        </p:spPr>
        <p:txBody>
          <a:bodyPr wrap="square" rtlCol="0">
            <a:spAutoFit/>
          </a:bodyPr>
          <a:lstStyle/>
          <a:p>
            <a:r>
              <a:rPr lang="zh-CN" altLang="en-US" sz="2800" dirty="0" smtClean="0">
                <a:latin typeface="Times New Roman" panose="02020603050405020304" pitchFamily="18" charset="0"/>
                <a:cs typeface="Times New Roman" panose="02020603050405020304" pitchFamily="18" charset="0"/>
              </a:rPr>
              <a:t>例</a:t>
            </a:r>
            <a:r>
              <a:rPr lang="en-US" altLang="zh-CN" sz="2800" dirty="0" smtClean="0">
                <a:latin typeface="Times New Roman" panose="02020603050405020304" pitchFamily="18" charset="0"/>
                <a:cs typeface="Times New Roman" panose="02020603050405020304" pitchFamily="18" charset="0"/>
              </a:rPr>
              <a:t>3-1</a:t>
            </a:r>
            <a:r>
              <a:rPr lang="zh-CN" altLang="en-US"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P44</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429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smtClean="0"/>
              <a:t>2</a:t>
            </a:r>
            <a:r>
              <a:rPr lang="zh-CN" altLang="en-US" dirty="0" smtClean="0"/>
              <a:t>、实际利率均衡</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b="0" dirty="0" smtClean="0"/>
              <a:t>政府的财政政策和货币政策可以使资金的需求曲线和供给曲线移动</a:t>
            </a:r>
            <a:endParaRPr lang="zh-CN" altLang="en-US" b="0" dirty="0"/>
          </a:p>
        </p:txBody>
      </p:sp>
      <p:cxnSp>
        <p:nvCxnSpPr>
          <p:cNvPr id="5" name="直接连接符 4"/>
          <p:cNvCxnSpPr/>
          <p:nvPr/>
        </p:nvCxnSpPr>
        <p:spPr>
          <a:xfrm>
            <a:off x="2267744" y="1412776"/>
            <a:ext cx="36004"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85746" y="4293096"/>
            <a:ext cx="47345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131840" y="1556792"/>
            <a:ext cx="2664296" cy="2232248"/>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772816"/>
            <a:ext cx="2676525"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连接符 11"/>
          <p:cNvCxnSpPr/>
          <p:nvPr/>
        </p:nvCxnSpPr>
        <p:spPr>
          <a:xfrm flipV="1">
            <a:off x="2771800" y="1844824"/>
            <a:ext cx="3168352" cy="208823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32240" y="4365104"/>
            <a:ext cx="1152128" cy="369332"/>
          </a:xfrm>
          <a:prstGeom prst="rect">
            <a:avLst/>
          </a:prstGeom>
          <a:noFill/>
        </p:spPr>
        <p:txBody>
          <a:bodyPr wrap="square" rtlCol="0">
            <a:spAutoFit/>
          </a:bodyPr>
          <a:lstStyle/>
          <a:p>
            <a:r>
              <a:rPr lang="zh-CN" altLang="en-US" dirty="0" smtClean="0"/>
              <a:t>资金量</a:t>
            </a:r>
            <a:endParaRPr lang="zh-CN" altLang="en-US" dirty="0"/>
          </a:p>
        </p:txBody>
      </p:sp>
      <p:sp>
        <p:nvSpPr>
          <p:cNvPr id="16" name="TextBox 15"/>
          <p:cNvSpPr txBox="1"/>
          <p:nvPr/>
        </p:nvSpPr>
        <p:spPr>
          <a:xfrm>
            <a:off x="1259632" y="1187460"/>
            <a:ext cx="1152128" cy="369332"/>
          </a:xfrm>
          <a:prstGeom prst="rect">
            <a:avLst/>
          </a:prstGeom>
          <a:noFill/>
        </p:spPr>
        <p:txBody>
          <a:bodyPr wrap="square" rtlCol="0">
            <a:spAutoFit/>
          </a:bodyPr>
          <a:lstStyle/>
          <a:p>
            <a:r>
              <a:rPr lang="zh-CN" altLang="en-US" dirty="0"/>
              <a:t>实际利率</a:t>
            </a:r>
          </a:p>
        </p:txBody>
      </p:sp>
      <p:sp>
        <p:nvSpPr>
          <p:cNvPr id="17" name="TextBox 16"/>
          <p:cNvSpPr txBox="1"/>
          <p:nvPr/>
        </p:nvSpPr>
        <p:spPr>
          <a:xfrm>
            <a:off x="6012160" y="1588150"/>
            <a:ext cx="1152128" cy="369332"/>
          </a:xfrm>
          <a:prstGeom prst="rect">
            <a:avLst/>
          </a:prstGeom>
          <a:noFill/>
        </p:spPr>
        <p:txBody>
          <a:bodyPr wrap="square" rtlCol="0">
            <a:spAutoFit/>
          </a:bodyPr>
          <a:lstStyle/>
          <a:p>
            <a:r>
              <a:rPr lang="zh-CN" altLang="en-US" dirty="0" smtClean="0"/>
              <a:t>供给</a:t>
            </a:r>
            <a:endParaRPr lang="zh-CN" altLang="en-US" dirty="0"/>
          </a:p>
        </p:txBody>
      </p:sp>
      <p:sp>
        <p:nvSpPr>
          <p:cNvPr id="18" name="TextBox 17"/>
          <p:cNvSpPr txBox="1"/>
          <p:nvPr/>
        </p:nvSpPr>
        <p:spPr>
          <a:xfrm>
            <a:off x="3203848" y="1403484"/>
            <a:ext cx="1152128" cy="369332"/>
          </a:xfrm>
          <a:prstGeom prst="rect">
            <a:avLst/>
          </a:prstGeom>
          <a:noFill/>
        </p:spPr>
        <p:txBody>
          <a:bodyPr wrap="square" rtlCol="0">
            <a:spAutoFit/>
          </a:bodyPr>
          <a:lstStyle/>
          <a:p>
            <a:r>
              <a:rPr lang="zh-CN" altLang="en-US" dirty="0"/>
              <a:t>需求</a:t>
            </a:r>
          </a:p>
        </p:txBody>
      </p:sp>
      <p:cxnSp>
        <p:nvCxnSpPr>
          <p:cNvPr id="15" name="直接箭头连接符 14"/>
          <p:cNvCxnSpPr/>
          <p:nvPr/>
        </p:nvCxnSpPr>
        <p:spPr>
          <a:xfrm>
            <a:off x="3779912" y="25649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95936" y="3068960"/>
            <a:ext cx="1152128" cy="369332"/>
          </a:xfrm>
          <a:prstGeom prst="rect">
            <a:avLst/>
          </a:prstGeom>
          <a:noFill/>
        </p:spPr>
        <p:txBody>
          <a:bodyPr wrap="square" rtlCol="0">
            <a:spAutoFit/>
          </a:bodyPr>
          <a:lstStyle/>
          <a:p>
            <a:r>
              <a:rPr lang="en-US" altLang="zh-CN" dirty="0"/>
              <a:t>E</a:t>
            </a:r>
            <a:endParaRPr lang="zh-CN" altLang="en-US" dirty="0"/>
          </a:p>
        </p:txBody>
      </p:sp>
      <p:sp>
        <p:nvSpPr>
          <p:cNvPr id="22" name="TextBox 21"/>
          <p:cNvSpPr txBox="1"/>
          <p:nvPr/>
        </p:nvSpPr>
        <p:spPr>
          <a:xfrm>
            <a:off x="4427984" y="2411596"/>
            <a:ext cx="1152128" cy="369332"/>
          </a:xfrm>
          <a:prstGeom prst="rect">
            <a:avLst/>
          </a:prstGeom>
          <a:noFill/>
        </p:spPr>
        <p:txBody>
          <a:bodyPr wrap="square" rtlCol="0">
            <a:spAutoFit/>
          </a:bodyPr>
          <a:lstStyle/>
          <a:p>
            <a:r>
              <a:rPr lang="en-US" altLang="zh-CN" dirty="0" smtClean="0"/>
              <a:t>E’</a:t>
            </a:r>
            <a:endParaRPr lang="zh-CN" altLang="en-US" dirty="0"/>
          </a:p>
        </p:txBody>
      </p:sp>
    </p:spTree>
    <p:extLst>
      <p:ext uri="{BB962C8B-B14F-4D97-AF65-F5344CB8AC3E}">
        <p14:creationId xmlns:p14="http://schemas.microsoft.com/office/powerpoint/2010/main" val="1691918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lstStyle/>
          <a:p>
            <a:r>
              <a:rPr lang="en-US" altLang="zh-CN" dirty="0" smtClean="0"/>
              <a:t>3</a:t>
            </a:r>
            <a:r>
              <a:rPr lang="zh-CN" altLang="en-US" dirty="0" smtClean="0"/>
              <a:t>、名义利率均衡</a:t>
            </a:r>
            <a:endParaRPr lang="en-US" altLang="zh-CN" dirty="0" smtClean="0"/>
          </a:p>
          <a:p>
            <a:r>
              <a:rPr lang="zh-CN" altLang="en-US" b="0" dirty="0" smtClean="0"/>
              <a:t>当通货膨胀率增加时，投资者会提出更高的名义利率要求，以保证投资项目的实际利率不变</a:t>
            </a:r>
            <a:endParaRPr lang="en-US" altLang="zh-CN" b="0" dirty="0" smtClean="0"/>
          </a:p>
          <a:p>
            <a:r>
              <a:rPr lang="zh-CN" altLang="en-US" dirty="0" smtClean="0"/>
              <a:t>费雪等式（</a:t>
            </a:r>
            <a:r>
              <a:rPr lang="en-US" altLang="zh-CN" dirty="0" smtClean="0">
                <a:latin typeface="Times New Roman" panose="02020603050405020304" pitchFamily="18" charset="0"/>
                <a:cs typeface="Times New Roman" panose="02020603050405020304" pitchFamily="18" charset="0"/>
              </a:rPr>
              <a:t>Irving Fisher,1930</a:t>
            </a:r>
            <a:r>
              <a:rPr lang="zh-CN" altLang="en-US" dirty="0" smtClean="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96560188"/>
              </p:ext>
            </p:extLst>
          </p:nvPr>
        </p:nvGraphicFramePr>
        <p:xfrm>
          <a:off x="2449513" y="3285356"/>
          <a:ext cx="3027362" cy="647700"/>
        </p:xfrm>
        <a:graphic>
          <a:graphicData uri="http://schemas.openxmlformats.org/presentationml/2006/ole">
            <mc:AlternateContent xmlns:mc="http://schemas.openxmlformats.org/markup-compatibility/2006">
              <mc:Choice xmlns:v="urn:schemas-microsoft-com:vml" Requires="v">
                <p:oleObj spid="_x0000_s4187" name="公式" r:id="rId3" imgW="952200" imgH="203040" progId="Equation.3">
                  <p:embed/>
                </p:oleObj>
              </mc:Choice>
              <mc:Fallback>
                <p:oleObj name="公式" r:id="rId3" imgW="952200" imgH="203040" progId="Equation.3">
                  <p:embed/>
                  <p:pic>
                    <p:nvPicPr>
                      <p:cNvPr id="0" name="对象 3"/>
                      <p:cNvPicPr>
                        <a:picLocks noChangeAspect="1" noChangeArrowheads="1"/>
                      </p:cNvPicPr>
                      <p:nvPr/>
                    </p:nvPicPr>
                    <p:blipFill>
                      <a:blip r:embed="rId4"/>
                      <a:srcRect/>
                      <a:stretch>
                        <a:fillRect/>
                      </a:stretch>
                    </p:blipFill>
                    <p:spPr bwMode="auto">
                      <a:xfrm>
                        <a:off x="2449513" y="3285356"/>
                        <a:ext cx="30273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8159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556792"/>
            <a:ext cx="8229600" cy="4525963"/>
          </a:xfrm>
        </p:spPr>
        <p:txBody>
          <a:bodyPr/>
          <a:lstStyle/>
          <a:p>
            <a:r>
              <a:rPr lang="en-US" altLang="zh-CN" dirty="0" smtClean="0"/>
              <a:t>4</a:t>
            </a:r>
            <a:r>
              <a:rPr lang="zh-CN" altLang="en-US" dirty="0" smtClean="0"/>
              <a:t>、税收与实际利率</a:t>
            </a:r>
            <a:endParaRPr lang="en-US" altLang="zh-CN" dirty="0" smtClean="0"/>
          </a:p>
          <a:p>
            <a:r>
              <a:rPr lang="zh-CN" altLang="en-US" b="0" dirty="0"/>
              <a:t>税收</a:t>
            </a:r>
            <a:r>
              <a:rPr lang="zh-CN" altLang="en-US" b="0" dirty="0" smtClean="0"/>
              <a:t>是基于名义收入的支出，税率则由投资者的税收累进等级决定。</a:t>
            </a:r>
            <a:endParaRPr lang="en-US" altLang="zh-CN" b="0" dirty="0" smtClean="0"/>
          </a:p>
          <a:p>
            <a:r>
              <a:rPr lang="zh-CN" altLang="en-US" b="0" dirty="0" smtClean="0"/>
              <a:t>  </a:t>
            </a:r>
            <a:endParaRPr lang="en-US" altLang="zh-CN" b="0" dirty="0"/>
          </a:p>
          <a:p>
            <a:r>
              <a:rPr lang="zh-CN" altLang="en-US" b="0" dirty="0" smtClean="0"/>
              <a:t>税后实际利率</a:t>
            </a:r>
            <a:endParaRPr lang="en-US" altLang="zh-CN" b="0" dirty="0" smtClean="0"/>
          </a:p>
          <a:p>
            <a:endParaRPr lang="zh-CN" altLang="en-US" b="0" dirty="0"/>
          </a:p>
        </p:txBody>
      </p:sp>
      <p:graphicFrame>
        <p:nvGraphicFramePr>
          <p:cNvPr id="4" name="对象 3"/>
          <p:cNvGraphicFramePr>
            <a:graphicFrameLocks noChangeAspect="1"/>
          </p:cNvGraphicFramePr>
          <p:nvPr>
            <p:extLst>
              <p:ext uri="{D42A27DB-BD31-4B8C-83A1-F6EECF244321}">
                <p14:modId xmlns:p14="http://schemas.microsoft.com/office/powerpoint/2010/main" val="2498057132"/>
              </p:ext>
            </p:extLst>
          </p:nvPr>
        </p:nvGraphicFramePr>
        <p:xfrm>
          <a:off x="1043608" y="4437112"/>
          <a:ext cx="7272808" cy="504056"/>
        </p:xfrm>
        <a:graphic>
          <a:graphicData uri="http://schemas.openxmlformats.org/presentationml/2006/ole">
            <mc:AlternateContent xmlns:mc="http://schemas.openxmlformats.org/markup-compatibility/2006">
              <mc:Choice xmlns:v="urn:schemas-microsoft-com:vml" Requires="v">
                <p:oleObj spid="_x0000_s5213" name="公式" r:id="rId3" imgW="3365280" imgH="203040" progId="Equation.3">
                  <p:embed/>
                </p:oleObj>
              </mc:Choice>
              <mc:Fallback>
                <p:oleObj name="公式" r:id="rId3" imgW="3365280" imgH="203040" progId="Equation.3">
                  <p:embed/>
                  <p:pic>
                    <p:nvPicPr>
                      <p:cNvPr id="0" name=""/>
                      <p:cNvPicPr/>
                      <p:nvPr/>
                    </p:nvPicPr>
                    <p:blipFill>
                      <a:blip r:embed="rId4"/>
                      <a:stretch>
                        <a:fillRect/>
                      </a:stretch>
                    </p:blipFill>
                    <p:spPr>
                      <a:xfrm>
                        <a:off x="1043608" y="4437112"/>
                        <a:ext cx="7272808" cy="504056"/>
                      </a:xfrm>
                      <a:prstGeom prst="rect">
                        <a:avLst/>
                      </a:prstGeom>
                    </p:spPr>
                  </p:pic>
                </p:oleObj>
              </mc:Fallback>
            </mc:AlternateContent>
          </a:graphicData>
        </a:graphic>
      </p:graphicFrame>
    </p:spTree>
    <p:extLst>
      <p:ext uri="{BB962C8B-B14F-4D97-AF65-F5344CB8AC3E}">
        <p14:creationId xmlns:p14="http://schemas.microsoft.com/office/powerpoint/2010/main" val="3272600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3408"/>
            <a:ext cx="8229600" cy="1600200"/>
          </a:xfrm>
        </p:spPr>
        <p:txBody>
          <a:bodyPr/>
          <a:lstStyle/>
          <a:p>
            <a:r>
              <a:rPr lang="en-US" altLang="zh-CN" dirty="0" smtClean="0"/>
              <a:t>3.2    </a:t>
            </a:r>
            <a:r>
              <a:rPr lang="zh-CN" altLang="en-US" dirty="0" smtClean="0"/>
              <a:t>不同持有期的收益率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如何比较不同持有期的投资收益呢？将总收益换算成某一常用期限的收益率</a:t>
            </a:r>
            <a:endParaRPr lang="en-US" altLang="zh-CN" dirty="0" smtClean="0"/>
          </a:p>
          <a:p>
            <a:endParaRPr lang="en-US" altLang="zh-CN" dirty="0" smtClean="0"/>
          </a:p>
          <a:p>
            <a:r>
              <a:rPr lang="en-US" altLang="zh-CN" dirty="0" smtClean="0"/>
              <a:t>1</a:t>
            </a:r>
            <a:r>
              <a:rPr lang="zh-CN" altLang="en-US" dirty="0" smtClean="0"/>
              <a:t>、有效年利率（</a:t>
            </a:r>
            <a:r>
              <a:rPr lang="en-US" altLang="zh-CN" dirty="0" smtClean="0">
                <a:latin typeface="Times New Roman" panose="02020603050405020304" pitchFamily="18" charset="0"/>
                <a:cs typeface="Times New Roman" panose="02020603050405020304" pitchFamily="18" charset="0"/>
              </a:rPr>
              <a:t>effective annual rate , EAR</a:t>
            </a:r>
            <a:r>
              <a:rPr lang="zh-CN" altLang="en-US" dirty="0" smtClean="0"/>
              <a:t>）</a:t>
            </a:r>
            <a:endParaRPr lang="en-US" altLang="zh-CN" dirty="0" smtClean="0"/>
          </a:p>
          <a:p>
            <a:r>
              <a:rPr lang="zh-CN" altLang="en-US" b="0" dirty="0" smtClean="0"/>
              <a:t>在</a:t>
            </a:r>
            <a:r>
              <a:rPr lang="zh-CN" altLang="en-US" b="0" dirty="0"/>
              <a:t>按照给定的计息期利率和每年复利次数计算利息时，能够产生相同结果</a:t>
            </a:r>
            <a:r>
              <a:rPr lang="zh-CN" altLang="en-US" b="0" dirty="0" smtClean="0"/>
              <a:t>的年利率</a:t>
            </a:r>
            <a:r>
              <a:rPr lang="zh-CN" altLang="en-US" b="0" dirty="0"/>
              <a:t>。</a:t>
            </a:r>
          </a:p>
          <a:p>
            <a:endParaRPr lang="en-US" altLang="zh-CN" b="0" dirty="0" smtClean="0"/>
          </a:p>
          <a:p>
            <a:endParaRPr lang="en-US" altLang="zh-CN" b="0" dirty="0"/>
          </a:p>
          <a:p>
            <a:r>
              <a:rPr lang="en-US" altLang="zh-CN" b="0" dirty="0" smtClean="0">
                <a:latin typeface="Times New Roman" panose="02020603050405020304" pitchFamily="18" charset="0"/>
                <a:cs typeface="Times New Roman" panose="02020603050405020304" pitchFamily="18" charset="0"/>
              </a:rPr>
              <a:t>T</a:t>
            </a:r>
            <a:r>
              <a:rPr lang="zh-CN" altLang="en-US" b="0" dirty="0" smtClean="0">
                <a:latin typeface="Times New Roman" panose="02020603050405020304" pitchFamily="18" charset="0"/>
                <a:cs typeface="Times New Roman" panose="02020603050405020304" pitchFamily="18" charset="0"/>
              </a:rPr>
              <a:t>：持有期；</a:t>
            </a:r>
            <a:r>
              <a:rPr lang="en-US" altLang="zh-CN" b="0" dirty="0" err="1" smtClean="0">
                <a:latin typeface="Times New Roman" panose="02020603050405020304" pitchFamily="18" charset="0"/>
                <a:cs typeface="Times New Roman" panose="02020603050405020304" pitchFamily="18" charset="0"/>
              </a:rPr>
              <a:t>r</a:t>
            </a:r>
            <a:r>
              <a:rPr lang="en-US" altLang="zh-CN" b="0" baseline="-25000" dirty="0" err="1" smtClean="0">
                <a:latin typeface="Times New Roman" panose="02020603050405020304" pitchFamily="18" charset="0"/>
                <a:cs typeface="Times New Roman" panose="02020603050405020304" pitchFamily="18" charset="0"/>
              </a:rPr>
              <a:t>f</a:t>
            </a:r>
            <a:r>
              <a:rPr lang="en-US" altLang="zh-CN" b="0" dirty="0" smtClean="0">
                <a:latin typeface="Times New Roman" panose="02020603050405020304" pitchFamily="18" charset="0"/>
                <a:cs typeface="Times New Roman" panose="02020603050405020304" pitchFamily="18" charset="0"/>
              </a:rPr>
              <a:t>(T)</a:t>
            </a:r>
            <a:r>
              <a:rPr lang="zh-CN" altLang="en-US" b="0" dirty="0" smtClean="0"/>
              <a:t>：总收益率</a:t>
            </a:r>
            <a:endParaRPr lang="en-US" altLang="zh-CN" b="0" dirty="0" smtClean="0"/>
          </a:p>
          <a:p>
            <a:r>
              <a:rPr lang="en-US" altLang="zh-CN" b="0" dirty="0" smtClean="0"/>
              <a:t>P46~47</a:t>
            </a:r>
            <a:r>
              <a:rPr lang="zh-CN" altLang="en-US" b="0" dirty="0" smtClean="0"/>
              <a:t>例</a:t>
            </a:r>
            <a:r>
              <a:rPr lang="en-US" altLang="zh-CN" b="0" dirty="0" smtClean="0"/>
              <a:t>3-2</a:t>
            </a:r>
            <a:r>
              <a:rPr lang="zh-CN" altLang="en-US" b="0" dirty="0" smtClean="0"/>
              <a:t>，</a:t>
            </a:r>
            <a:r>
              <a:rPr lang="en-US" altLang="zh-CN" b="0" dirty="0" smtClean="0"/>
              <a:t>3-3</a:t>
            </a:r>
            <a:endParaRPr lang="zh-CN" altLang="en-US" b="0" dirty="0"/>
          </a:p>
        </p:txBody>
      </p:sp>
      <p:graphicFrame>
        <p:nvGraphicFramePr>
          <p:cNvPr id="4" name="对象 3"/>
          <p:cNvGraphicFramePr>
            <a:graphicFrameLocks noChangeAspect="1"/>
          </p:cNvGraphicFramePr>
          <p:nvPr>
            <p:extLst>
              <p:ext uri="{D42A27DB-BD31-4B8C-83A1-F6EECF244321}">
                <p14:modId xmlns:p14="http://schemas.microsoft.com/office/powerpoint/2010/main" val="1355819466"/>
              </p:ext>
            </p:extLst>
          </p:nvPr>
        </p:nvGraphicFramePr>
        <p:xfrm>
          <a:off x="2267744" y="4149080"/>
          <a:ext cx="4862512" cy="639763"/>
        </p:xfrm>
        <a:graphic>
          <a:graphicData uri="http://schemas.openxmlformats.org/presentationml/2006/ole">
            <mc:AlternateContent xmlns:mc="http://schemas.openxmlformats.org/markup-compatibility/2006">
              <mc:Choice xmlns:v="urn:schemas-microsoft-com:vml" Requires="v">
                <p:oleObj spid="_x0000_s6229" name="公式" r:id="rId3" imgW="1688760" imgH="241200" progId="Equation.3">
                  <p:embed/>
                </p:oleObj>
              </mc:Choice>
              <mc:Fallback>
                <p:oleObj name="公式" r:id="rId3" imgW="1688760" imgH="241200" progId="Equation.3">
                  <p:embed/>
                  <p:pic>
                    <p:nvPicPr>
                      <p:cNvPr id="0" name=""/>
                      <p:cNvPicPr/>
                      <p:nvPr/>
                    </p:nvPicPr>
                    <p:blipFill>
                      <a:blip r:embed="rId4"/>
                      <a:stretch>
                        <a:fillRect/>
                      </a:stretch>
                    </p:blipFill>
                    <p:spPr>
                      <a:xfrm>
                        <a:off x="2267744" y="4149080"/>
                        <a:ext cx="4862512" cy="639763"/>
                      </a:xfrm>
                      <a:prstGeom prst="rect">
                        <a:avLst/>
                      </a:prstGeom>
                    </p:spPr>
                  </p:pic>
                </p:oleObj>
              </mc:Fallback>
            </mc:AlternateContent>
          </a:graphicData>
        </a:graphic>
      </p:graphicFrame>
    </p:spTree>
    <p:extLst>
      <p:ext uri="{BB962C8B-B14F-4D97-AF65-F5344CB8AC3E}">
        <p14:creationId xmlns:p14="http://schemas.microsoft.com/office/powerpoint/2010/main" val="4209859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04664"/>
            <a:ext cx="8229600" cy="4525963"/>
          </a:xfrm>
        </p:spPr>
        <p:txBody>
          <a:bodyPr/>
          <a:lstStyle/>
          <a:p>
            <a:r>
              <a:rPr lang="en-US" altLang="zh-CN" dirty="0" smtClean="0"/>
              <a:t>2</a:t>
            </a:r>
            <a:r>
              <a:rPr lang="zh-CN" altLang="en-US" dirty="0" smtClean="0"/>
              <a:t>、年化百分比利率</a:t>
            </a:r>
            <a:endParaRPr lang="en-US" altLang="zh-CN" dirty="0" smtClean="0"/>
          </a:p>
          <a:p>
            <a:r>
              <a:rPr lang="zh-CN" altLang="en-US" dirty="0" smtClean="0"/>
              <a:t>短期投资（通常情况下</a:t>
            </a:r>
            <a:r>
              <a:rPr lang="en-US" altLang="zh-CN" dirty="0">
                <a:latin typeface="Times New Roman" panose="02020603050405020304" pitchFamily="18" charset="0"/>
                <a:cs typeface="Times New Roman" panose="02020603050405020304" pitchFamily="18" charset="0"/>
              </a:rPr>
              <a:t>T&lt;1</a:t>
            </a:r>
            <a:r>
              <a:rPr lang="zh-CN" altLang="en-US" dirty="0" smtClean="0"/>
              <a:t>）的收益率是通过简单利率而不是复利来计算的，称为年化百分利率（</a:t>
            </a:r>
            <a:r>
              <a:rPr lang="en-US" altLang="zh-CN" dirty="0" smtClean="0">
                <a:latin typeface="Times New Roman" panose="02020603050405020304" pitchFamily="18" charset="0"/>
                <a:cs typeface="Times New Roman" panose="02020603050405020304" pitchFamily="18" charset="0"/>
              </a:rPr>
              <a:t>annual percentage rate , APR</a:t>
            </a:r>
            <a:r>
              <a:rPr lang="zh-CN" altLang="en-US" dirty="0" smtClean="0"/>
              <a:t>）</a:t>
            </a:r>
            <a:endParaRPr lang="en-US" altLang="zh-CN" dirty="0" smtClean="0"/>
          </a:p>
          <a:p>
            <a:endParaRPr lang="en-US" altLang="zh-CN" dirty="0" smtClean="0"/>
          </a:p>
          <a:p>
            <a:r>
              <a:rPr lang="zh-CN" altLang="en-US" dirty="0"/>
              <a:t>对一</a:t>
            </a:r>
            <a:r>
              <a:rPr lang="zh-CN" altLang="en-US" dirty="0" smtClean="0"/>
              <a:t>个期限为</a:t>
            </a:r>
            <a:r>
              <a:rPr lang="en-US" altLang="zh-CN" dirty="0">
                <a:latin typeface="Times New Roman" panose="02020603050405020304" pitchFamily="18" charset="0"/>
                <a:cs typeface="Times New Roman" panose="02020603050405020304" pitchFamily="18" charset="0"/>
              </a:rPr>
              <a:t>T</a:t>
            </a:r>
            <a:r>
              <a:rPr lang="zh-CN" altLang="en-US" dirty="0" smtClean="0"/>
              <a:t>的短期投资来说，每年有</a:t>
            </a:r>
            <a:r>
              <a:rPr lang="en-US" altLang="zh-CN" dirty="0" smtClean="0">
                <a:latin typeface="Times New Roman" panose="02020603050405020304" pitchFamily="18" charset="0"/>
                <a:cs typeface="Times New Roman" panose="02020603050405020304" pitchFamily="18" charset="0"/>
              </a:rPr>
              <a:t>n=1/T</a:t>
            </a:r>
            <a:r>
              <a:rPr lang="zh-CN" altLang="en-US" dirty="0" smtClean="0"/>
              <a:t>个复利计算期</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510734750"/>
              </p:ext>
            </p:extLst>
          </p:nvPr>
        </p:nvGraphicFramePr>
        <p:xfrm>
          <a:off x="2915816" y="2276872"/>
          <a:ext cx="2520280" cy="504056"/>
        </p:xfrm>
        <a:graphic>
          <a:graphicData uri="http://schemas.openxmlformats.org/presentationml/2006/ole">
            <mc:AlternateContent xmlns:mc="http://schemas.openxmlformats.org/markup-compatibility/2006">
              <mc:Choice xmlns:v="urn:schemas-microsoft-com:vml" Requires="v">
                <p:oleObj spid="_x0000_s7418" name="公式" r:id="rId3" imgW="1143000" imgH="228600" progId="Equation.3">
                  <p:embed/>
                </p:oleObj>
              </mc:Choice>
              <mc:Fallback>
                <p:oleObj name="公式" r:id="rId3" imgW="1143000" imgH="228600" progId="Equation.3">
                  <p:embed/>
                  <p:pic>
                    <p:nvPicPr>
                      <p:cNvPr id="0" name=""/>
                      <p:cNvPicPr/>
                      <p:nvPr/>
                    </p:nvPicPr>
                    <p:blipFill>
                      <a:blip r:embed="rId4"/>
                      <a:stretch>
                        <a:fillRect/>
                      </a:stretch>
                    </p:blipFill>
                    <p:spPr>
                      <a:xfrm>
                        <a:off x="2915816" y="2276872"/>
                        <a:ext cx="2520280" cy="50405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9922821"/>
              </p:ext>
            </p:extLst>
          </p:nvPr>
        </p:nvGraphicFramePr>
        <p:xfrm>
          <a:off x="251519" y="4005064"/>
          <a:ext cx="8892481" cy="534504"/>
        </p:xfrm>
        <a:graphic>
          <a:graphicData uri="http://schemas.openxmlformats.org/presentationml/2006/ole">
            <mc:AlternateContent xmlns:mc="http://schemas.openxmlformats.org/markup-compatibility/2006">
              <mc:Choice xmlns:v="urn:schemas-microsoft-com:vml" Requires="v">
                <p:oleObj spid="_x0000_s7419" name="公式" r:id="rId5" imgW="4025880" imgH="241200" progId="Equation.3">
                  <p:embed/>
                </p:oleObj>
              </mc:Choice>
              <mc:Fallback>
                <p:oleObj name="公式" r:id="rId5" imgW="4025880" imgH="241200" progId="Equation.3">
                  <p:embed/>
                  <p:pic>
                    <p:nvPicPr>
                      <p:cNvPr id="0" name="对象 3"/>
                      <p:cNvPicPr>
                        <a:picLocks noChangeAspect="1" noChangeArrowheads="1"/>
                      </p:cNvPicPr>
                      <p:nvPr/>
                    </p:nvPicPr>
                    <p:blipFill>
                      <a:blip r:embed="rId6"/>
                      <a:srcRect/>
                      <a:stretch>
                        <a:fillRect/>
                      </a:stretch>
                    </p:blipFill>
                    <p:spPr bwMode="auto">
                      <a:xfrm>
                        <a:off x="251519" y="4005064"/>
                        <a:ext cx="8892481" cy="534504"/>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87698210"/>
              </p:ext>
            </p:extLst>
          </p:nvPr>
        </p:nvGraphicFramePr>
        <p:xfrm>
          <a:off x="2699792" y="4941168"/>
          <a:ext cx="3302000" cy="925512"/>
        </p:xfrm>
        <a:graphic>
          <a:graphicData uri="http://schemas.openxmlformats.org/presentationml/2006/ole">
            <mc:AlternateContent xmlns:mc="http://schemas.openxmlformats.org/markup-compatibility/2006">
              <mc:Choice xmlns:v="urn:schemas-microsoft-com:vml" Requires="v">
                <p:oleObj spid="_x0000_s7420" name="公式" r:id="rId7" imgW="1498320" imgH="419040" progId="Equation.3">
                  <p:embed/>
                </p:oleObj>
              </mc:Choice>
              <mc:Fallback>
                <p:oleObj name="公式" r:id="rId7" imgW="1498320" imgH="419040" progId="Equation.3">
                  <p:embed/>
                  <p:pic>
                    <p:nvPicPr>
                      <p:cNvPr id="0" name="对象 3"/>
                      <p:cNvPicPr>
                        <a:picLocks noChangeAspect="1" noChangeArrowheads="1"/>
                      </p:cNvPicPr>
                      <p:nvPr/>
                    </p:nvPicPr>
                    <p:blipFill>
                      <a:blip r:embed="rId8"/>
                      <a:srcRect/>
                      <a:stretch>
                        <a:fillRect/>
                      </a:stretch>
                    </p:blipFill>
                    <p:spPr bwMode="auto">
                      <a:xfrm>
                        <a:off x="2699792" y="4941168"/>
                        <a:ext cx="330200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76929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24145</TotalTime>
  <Words>2561</Words>
  <Application>Microsoft Office PowerPoint</Application>
  <PresentationFormat>全屏显示(4:3)</PresentationFormat>
  <Paragraphs>250</Paragraphs>
  <Slides>31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2" baseType="lpstr">
      <vt:lpstr>宋体</vt:lpstr>
      <vt:lpstr>幼圆</vt:lpstr>
      <vt:lpstr>Arial</vt:lpstr>
      <vt:lpstr>Calibri</vt:lpstr>
      <vt:lpstr>Century Gothic</vt:lpstr>
      <vt:lpstr>Courier New</vt:lpstr>
      <vt:lpstr>Palatino Linotype</vt:lpstr>
      <vt:lpstr>Times New Roman</vt:lpstr>
      <vt:lpstr>主管人员</vt:lpstr>
      <vt:lpstr>公式</vt:lpstr>
      <vt:lpstr>Microsoft 公式 3.0</vt:lpstr>
      <vt:lpstr>第3章  风险与收益</vt:lpstr>
      <vt:lpstr>3.1    利率水平的决定因素</vt:lpstr>
      <vt:lpstr>PowerPoint 演示文稿</vt:lpstr>
      <vt:lpstr>PowerPoint 演示文稿</vt:lpstr>
      <vt:lpstr>PowerPoint 演示文稿</vt:lpstr>
      <vt:lpstr>PowerPoint 演示文稿</vt:lpstr>
      <vt:lpstr>PowerPoint 演示文稿</vt:lpstr>
      <vt:lpstr>3.2    不同持有期的收益率</vt:lpstr>
      <vt:lpstr>PowerPoint 演示文稿</vt:lpstr>
      <vt:lpstr>PowerPoint 演示文稿</vt:lpstr>
      <vt:lpstr>3.3    国库券与通货膨胀</vt:lpstr>
      <vt:lpstr>3.4    风险与风险溢价</vt:lpstr>
      <vt:lpstr>PowerPoint 演示文稿</vt:lpstr>
      <vt:lpstr>PowerPoint 演示文稿</vt:lpstr>
      <vt:lpstr>3.5    历史收益率的时间序列分析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3.8    风险组合的历史收益</vt:lpstr>
      <vt:lpstr>3.9    长期投资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风险与收益</dc:title>
  <dc:creator>mm w</dc:creator>
  <cp:lastModifiedBy>Windows 用户</cp:lastModifiedBy>
  <cp:revision>137</cp:revision>
  <dcterms:created xsi:type="dcterms:W3CDTF">2016-02-18T11:05:18Z</dcterms:created>
  <dcterms:modified xsi:type="dcterms:W3CDTF">2019-03-06T09:42:12Z</dcterms:modified>
</cp:coreProperties>
</file>