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7" r:id="rId3"/>
    <p:sldId id="258" r:id="rId4"/>
    <p:sldId id="259" r:id="rId5"/>
    <p:sldId id="282" r:id="rId6"/>
    <p:sldId id="260" r:id="rId7"/>
    <p:sldId id="261" r:id="rId8"/>
    <p:sldId id="262" r:id="rId9"/>
    <p:sldId id="263" r:id="rId10"/>
    <p:sldId id="265" r:id="rId11"/>
    <p:sldId id="283" r:id="rId12"/>
    <p:sldId id="266" r:id="rId13"/>
    <p:sldId id="267" r:id="rId14"/>
    <p:sldId id="268" r:id="rId15"/>
    <p:sldId id="269" r:id="rId16"/>
    <p:sldId id="270" r:id="rId17"/>
    <p:sldId id="271" r:id="rId18"/>
    <p:sldId id="272" r:id="rId19"/>
    <p:sldId id="286" r:id="rId20"/>
    <p:sldId id="273" r:id="rId21"/>
    <p:sldId id="274" r:id="rId22"/>
    <p:sldId id="285" r:id="rId23"/>
    <p:sldId id="275" r:id="rId24"/>
    <p:sldId id="287" r:id="rId25"/>
    <p:sldId id="288" r:id="rId26"/>
    <p:sldId id="276" r:id="rId27"/>
    <p:sldId id="277" r:id="rId28"/>
    <p:sldId id="284" r:id="rId29"/>
    <p:sldId id="278" r:id="rId30"/>
    <p:sldId id="280" r:id="rId31"/>
    <p:sldId id="281"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22" autoAdjust="0"/>
  </p:normalViewPr>
  <p:slideViewPr>
    <p:cSldViewPr>
      <p:cViewPr varScale="1">
        <p:scale>
          <a:sx n="69" d="100"/>
          <a:sy n="69" d="100"/>
        </p:scale>
        <p:origin x="141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BFA6ACB-FF5A-47A9-9349-75E47910B807}" type="doc">
      <dgm:prSet loTypeId="urn:microsoft.com/office/officeart/2005/8/layout/StepDownProcess#1" loCatId="process" qsTypeId="urn:microsoft.com/office/officeart/2005/8/quickstyle/simple1#1" qsCatId="simple" csTypeId="urn:microsoft.com/office/officeart/2005/8/colors/accent1_2#1" csCatId="accent1" phldr="1"/>
      <dgm:spPr/>
      <dgm:t>
        <a:bodyPr/>
        <a:lstStyle/>
        <a:p>
          <a:endParaRPr lang="zh-CN" altLang="en-US"/>
        </a:p>
      </dgm:t>
    </dgm:pt>
    <dgm:pt modelId="{7E52BC8F-81B3-4F08-95F9-41BB64F8CD2D}">
      <dgm:prSet phldrT="[文本]"/>
      <dgm:spPr/>
      <dgm:t>
        <a:bodyPr/>
        <a:lstStyle/>
        <a:p>
          <a:r>
            <a:rPr lang="zh-CN" altLang="en-US" b="1" dirty="0" smtClean="0"/>
            <a:t>风险资产与无风险资产之间的资本配置</a:t>
          </a:r>
          <a:endParaRPr lang="zh-CN" altLang="en-US" b="1" dirty="0"/>
        </a:p>
      </dgm:t>
    </dgm:pt>
    <dgm:pt modelId="{F4613EF3-E068-49EE-9B70-A41A5C49BB23}" type="parTrans" cxnId="{BB700735-D824-4C3F-A250-A4FD478A6608}">
      <dgm:prSet/>
      <dgm:spPr/>
      <dgm:t>
        <a:bodyPr/>
        <a:lstStyle/>
        <a:p>
          <a:endParaRPr lang="zh-CN" altLang="en-US"/>
        </a:p>
      </dgm:t>
    </dgm:pt>
    <dgm:pt modelId="{920BC339-D079-46B5-888C-C859C4FC2CDD}" type="sibTrans" cxnId="{BB700735-D824-4C3F-A250-A4FD478A6608}">
      <dgm:prSet/>
      <dgm:spPr/>
      <dgm:t>
        <a:bodyPr/>
        <a:lstStyle/>
        <a:p>
          <a:endParaRPr lang="zh-CN" altLang="en-US"/>
        </a:p>
      </dgm:t>
    </dgm:pt>
    <dgm:pt modelId="{12AAC889-DF2F-4D88-AB4E-7C17C2170DF7}">
      <dgm:prSet phldrT="[文本]" custT="1"/>
      <dgm:spPr/>
      <dgm:t>
        <a:bodyPr/>
        <a:lstStyle/>
        <a:p>
          <a:r>
            <a:rPr lang="zh-CN" altLang="en-US" sz="2400" b="0" dirty="0" smtClean="0"/>
            <a:t>决定了投资者的风险敞口</a:t>
          </a:r>
          <a:endParaRPr lang="zh-CN" altLang="en-US" sz="2400" b="0" dirty="0"/>
        </a:p>
      </dgm:t>
    </dgm:pt>
    <dgm:pt modelId="{49039AB0-D586-4C93-A9E9-9338B007F1FE}" type="parTrans" cxnId="{A55BF453-021C-4D68-9A9F-9155A7DA2A18}">
      <dgm:prSet/>
      <dgm:spPr/>
      <dgm:t>
        <a:bodyPr/>
        <a:lstStyle/>
        <a:p>
          <a:endParaRPr lang="zh-CN" altLang="en-US"/>
        </a:p>
      </dgm:t>
    </dgm:pt>
    <dgm:pt modelId="{9D72E03D-2DA7-435A-B48C-5A3009D4758F}" type="sibTrans" cxnId="{A55BF453-021C-4D68-9A9F-9155A7DA2A18}">
      <dgm:prSet/>
      <dgm:spPr/>
      <dgm:t>
        <a:bodyPr/>
        <a:lstStyle/>
        <a:p>
          <a:endParaRPr lang="zh-CN" altLang="en-US"/>
        </a:p>
      </dgm:t>
    </dgm:pt>
    <dgm:pt modelId="{E70904BB-21F4-4180-B555-8CB8F6433405}">
      <dgm:prSet phldrT="[文本]"/>
      <dgm:spPr/>
      <dgm:t>
        <a:bodyPr/>
        <a:lstStyle/>
        <a:p>
          <a:r>
            <a:rPr lang="zh-CN" altLang="en-US" b="1" dirty="0" smtClean="0"/>
            <a:t>各类风险资产（股票、长期债券等）的配置</a:t>
          </a:r>
          <a:endParaRPr lang="zh-CN" altLang="en-US" b="1" dirty="0"/>
        </a:p>
      </dgm:t>
    </dgm:pt>
    <dgm:pt modelId="{52E0AC11-4EDC-4B31-9424-0F865914CDE1}" type="parTrans" cxnId="{D835DF2C-721D-4891-94A4-5F4626C7791A}">
      <dgm:prSet/>
      <dgm:spPr/>
      <dgm:t>
        <a:bodyPr/>
        <a:lstStyle/>
        <a:p>
          <a:endParaRPr lang="zh-CN" altLang="en-US"/>
        </a:p>
      </dgm:t>
    </dgm:pt>
    <dgm:pt modelId="{8E7F6D4E-CE90-4A80-8DBA-3DBFF7CEF945}" type="sibTrans" cxnId="{D835DF2C-721D-4891-94A4-5F4626C7791A}">
      <dgm:prSet/>
      <dgm:spPr/>
      <dgm:t>
        <a:bodyPr/>
        <a:lstStyle/>
        <a:p>
          <a:endParaRPr lang="zh-CN" altLang="en-US"/>
        </a:p>
      </dgm:t>
    </dgm:pt>
    <dgm:pt modelId="{242A7AAA-BCC9-4250-8120-3CE34164926A}">
      <dgm:prSet phldrT="[文本]" custT="1"/>
      <dgm:spPr/>
      <dgm:t>
        <a:bodyPr/>
        <a:lstStyle/>
        <a:p>
          <a:r>
            <a:rPr lang="zh-CN" altLang="en-US" sz="2400" dirty="0" smtClean="0"/>
            <a:t>寻找提供最优风险收益权衡的风险资产组合</a:t>
          </a:r>
          <a:endParaRPr lang="zh-CN" altLang="en-US" sz="2400" dirty="0"/>
        </a:p>
      </dgm:t>
    </dgm:pt>
    <dgm:pt modelId="{E19BFFC0-9779-4C58-87FC-616B189ECDF0}" type="parTrans" cxnId="{29D036A2-0E7B-4768-A14E-B7B76804DD9A}">
      <dgm:prSet/>
      <dgm:spPr/>
      <dgm:t>
        <a:bodyPr/>
        <a:lstStyle/>
        <a:p>
          <a:endParaRPr lang="zh-CN" altLang="en-US"/>
        </a:p>
      </dgm:t>
    </dgm:pt>
    <dgm:pt modelId="{56CCD699-2F56-435C-B3E7-3F5E8CC353B5}" type="sibTrans" cxnId="{29D036A2-0E7B-4768-A14E-B7B76804DD9A}">
      <dgm:prSet/>
      <dgm:spPr/>
      <dgm:t>
        <a:bodyPr/>
        <a:lstStyle/>
        <a:p>
          <a:endParaRPr lang="zh-CN" altLang="en-US"/>
        </a:p>
      </dgm:t>
    </dgm:pt>
    <dgm:pt modelId="{6A07D426-395A-4618-A6DA-A18815A88C06}">
      <dgm:prSet phldrT="[文本]"/>
      <dgm:spPr/>
      <dgm:t>
        <a:bodyPr/>
        <a:lstStyle/>
        <a:p>
          <a:r>
            <a:rPr lang="zh-CN" altLang="en-US" b="1" dirty="0" smtClean="0"/>
            <a:t>每类资产内部的证券选择</a:t>
          </a:r>
          <a:endParaRPr lang="zh-CN" altLang="en-US" b="1" dirty="0"/>
        </a:p>
      </dgm:t>
    </dgm:pt>
    <dgm:pt modelId="{8527E4FA-BA7D-4625-9CF1-110845D10434}" type="parTrans" cxnId="{87A016B0-CA37-47A4-B75D-B5767182B0DB}">
      <dgm:prSet/>
      <dgm:spPr/>
      <dgm:t>
        <a:bodyPr/>
        <a:lstStyle/>
        <a:p>
          <a:endParaRPr lang="zh-CN" altLang="en-US"/>
        </a:p>
      </dgm:t>
    </dgm:pt>
    <dgm:pt modelId="{D0C54302-6968-4315-96E2-A890A2B63289}" type="sibTrans" cxnId="{87A016B0-CA37-47A4-B75D-B5767182B0DB}">
      <dgm:prSet/>
      <dgm:spPr/>
      <dgm:t>
        <a:bodyPr/>
        <a:lstStyle/>
        <a:p>
          <a:endParaRPr lang="zh-CN" altLang="en-US"/>
        </a:p>
      </dgm:t>
    </dgm:pt>
    <dgm:pt modelId="{3AAC908F-EA62-46BC-B3EF-CC6E29091AD7}">
      <dgm:prSet phldrT="[文本]"/>
      <dgm:spPr/>
      <dgm:t>
        <a:bodyPr/>
        <a:lstStyle/>
        <a:p>
          <a:endParaRPr lang="zh-CN" altLang="en-US" sz="1400" dirty="0"/>
        </a:p>
      </dgm:t>
    </dgm:pt>
    <dgm:pt modelId="{AC185DAA-E554-45BA-9990-AC53C0B888AD}" type="parTrans" cxnId="{19B52288-5A3D-4D35-A715-E3DF821B3B0D}">
      <dgm:prSet/>
      <dgm:spPr/>
      <dgm:t>
        <a:bodyPr/>
        <a:lstStyle/>
        <a:p>
          <a:endParaRPr lang="zh-CN" altLang="en-US"/>
        </a:p>
      </dgm:t>
    </dgm:pt>
    <dgm:pt modelId="{7554F597-BDFA-451A-8E84-51AEA8DA3B89}" type="sibTrans" cxnId="{19B52288-5A3D-4D35-A715-E3DF821B3B0D}">
      <dgm:prSet/>
      <dgm:spPr/>
      <dgm:t>
        <a:bodyPr/>
        <a:lstStyle/>
        <a:p>
          <a:endParaRPr lang="zh-CN" altLang="en-US"/>
        </a:p>
      </dgm:t>
    </dgm:pt>
    <dgm:pt modelId="{A2232E6D-D22D-40C7-A3BA-B72FFC756B5A}">
      <dgm:prSet phldrT="[文本]" custT="1"/>
      <dgm:spPr/>
      <dgm:t>
        <a:bodyPr/>
        <a:lstStyle/>
        <a:p>
          <a:r>
            <a:rPr lang="zh-CN" altLang="en-US" sz="2400" b="0" dirty="0" smtClean="0"/>
            <a:t>最优资本配置取决于投资者的风险厌恶程度和风险资产风险收益的预期</a:t>
          </a:r>
          <a:endParaRPr lang="zh-CN" altLang="en-US" sz="2400" b="0" dirty="0"/>
        </a:p>
      </dgm:t>
    </dgm:pt>
    <dgm:pt modelId="{257C7D16-7B60-434A-9D69-BEEFDCA0355F}" type="parTrans" cxnId="{D53541C7-A97A-4773-BEC3-B2A1BAC8B9ED}">
      <dgm:prSet/>
      <dgm:spPr/>
      <dgm:t>
        <a:bodyPr/>
        <a:lstStyle/>
        <a:p>
          <a:endParaRPr lang="zh-CN" altLang="en-US"/>
        </a:p>
      </dgm:t>
    </dgm:pt>
    <dgm:pt modelId="{71A82B3F-15F5-44D7-AB3F-604BCD72AC33}" type="sibTrans" cxnId="{D53541C7-A97A-4773-BEC3-B2A1BAC8B9ED}">
      <dgm:prSet/>
      <dgm:spPr/>
      <dgm:t>
        <a:bodyPr/>
        <a:lstStyle/>
        <a:p>
          <a:endParaRPr lang="zh-CN" altLang="en-US"/>
        </a:p>
      </dgm:t>
    </dgm:pt>
    <dgm:pt modelId="{4F2410CA-9131-41BD-97AF-F0258A97F6C9}" type="pres">
      <dgm:prSet presAssocID="{DBFA6ACB-FF5A-47A9-9349-75E47910B807}" presName="rootnode" presStyleCnt="0">
        <dgm:presLayoutVars>
          <dgm:chMax/>
          <dgm:chPref/>
          <dgm:dir/>
          <dgm:animLvl val="lvl"/>
        </dgm:presLayoutVars>
      </dgm:prSet>
      <dgm:spPr/>
      <dgm:t>
        <a:bodyPr/>
        <a:lstStyle/>
        <a:p>
          <a:endParaRPr lang="zh-CN" altLang="en-US"/>
        </a:p>
      </dgm:t>
    </dgm:pt>
    <dgm:pt modelId="{BA88D376-7D0A-44CA-A8E0-265DAE355937}" type="pres">
      <dgm:prSet presAssocID="{7E52BC8F-81B3-4F08-95F9-41BB64F8CD2D}" presName="composite" presStyleCnt="0"/>
      <dgm:spPr/>
    </dgm:pt>
    <dgm:pt modelId="{47F5AB31-216B-4978-8699-F40DC1ABF61F}" type="pres">
      <dgm:prSet presAssocID="{7E52BC8F-81B3-4F08-95F9-41BB64F8CD2D}" presName="bentUpArrow1" presStyleLbl="alignImgPlace1" presStyleIdx="0" presStyleCnt="2" custScaleX="80056" custScaleY="93599" custLinFactNeighborX="-15080" custLinFactNeighborY="-19321"/>
      <dgm:spPr/>
    </dgm:pt>
    <dgm:pt modelId="{DABD06FB-D5B2-44FE-BFAD-B37813881B2E}" type="pres">
      <dgm:prSet presAssocID="{7E52BC8F-81B3-4F08-95F9-41BB64F8CD2D}" presName="ParentText" presStyleLbl="node1" presStyleIdx="0" presStyleCnt="3" custScaleX="150780" custScaleY="116761" custLinFactNeighborX="826" custLinFactNeighborY="-43190">
        <dgm:presLayoutVars>
          <dgm:chMax val="1"/>
          <dgm:chPref val="1"/>
          <dgm:bulletEnabled val="1"/>
        </dgm:presLayoutVars>
      </dgm:prSet>
      <dgm:spPr/>
      <dgm:t>
        <a:bodyPr/>
        <a:lstStyle/>
        <a:p>
          <a:endParaRPr lang="zh-CN" altLang="en-US"/>
        </a:p>
      </dgm:t>
    </dgm:pt>
    <dgm:pt modelId="{5BDA5727-BF0D-4137-8C74-E03B8304BBDC}" type="pres">
      <dgm:prSet presAssocID="{7E52BC8F-81B3-4F08-95F9-41BB64F8CD2D}" presName="ChildText" presStyleLbl="revTx" presStyleIdx="0" presStyleCnt="2" custScaleX="342819" custScaleY="155708" custLinFactX="54578" custLinFactNeighborX="100000" custLinFactNeighborY="-22055">
        <dgm:presLayoutVars>
          <dgm:chMax val="0"/>
          <dgm:chPref val="0"/>
          <dgm:bulletEnabled val="1"/>
        </dgm:presLayoutVars>
      </dgm:prSet>
      <dgm:spPr/>
      <dgm:t>
        <a:bodyPr/>
        <a:lstStyle/>
        <a:p>
          <a:endParaRPr lang="zh-CN" altLang="en-US"/>
        </a:p>
      </dgm:t>
    </dgm:pt>
    <dgm:pt modelId="{9C3B4413-5E1E-4320-96FE-827560E8A794}" type="pres">
      <dgm:prSet presAssocID="{920BC339-D079-46B5-888C-C859C4FC2CDD}" presName="sibTrans" presStyleCnt="0"/>
      <dgm:spPr/>
    </dgm:pt>
    <dgm:pt modelId="{01711894-EBC5-4345-9B2A-6382C93D975C}" type="pres">
      <dgm:prSet presAssocID="{E70904BB-21F4-4180-B555-8CB8F6433405}" presName="composite" presStyleCnt="0"/>
      <dgm:spPr/>
    </dgm:pt>
    <dgm:pt modelId="{1DAC1B31-6C2C-4F13-A03F-0EA0620749A8}" type="pres">
      <dgm:prSet presAssocID="{E70904BB-21F4-4180-B555-8CB8F6433405}" presName="bentUpArrow1" presStyleLbl="alignImgPlace1" presStyleIdx="1" presStyleCnt="2" custLinFactNeighborX="28286" custLinFactNeighborY="32737"/>
      <dgm:spPr/>
    </dgm:pt>
    <dgm:pt modelId="{9F4E3035-E12E-415F-8038-232DE7D69D04}" type="pres">
      <dgm:prSet presAssocID="{E70904BB-21F4-4180-B555-8CB8F6433405}" presName="ParentText" presStyleLbl="node1" presStyleIdx="1" presStyleCnt="3" custScaleX="135835" custScaleY="102952" custLinFactNeighborX="-53163" custLinFactNeighborY="1573">
        <dgm:presLayoutVars>
          <dgm:chMax val="1"/>
          <dgm:chPref val="1"/>
          <dgm:bulletEnabled val="1"/>
        </dgm:presLayoutVars>
      </dgm:prSet>
      <dgm:spPr/>
      <dgm:t>
        <a:bodyPr/>
        <a:lstStyle/>
        <a:p>
          <a:endParaRPr lang="zh-CN" altLang="en-US"/>
        </a:p>
      </dgm:t>
    </dgm:pt>
    <dgm:pt modelId="{00EE506C-7669-4C67-B023-AE581D741C2A}" type="pres">
      <dgm:prSet presAssocID="{E70904BB-21F4-4180-B555-8CB8F6433405}" presName="ChildText" presStyleLbl="revTx" presStyleIdx="1" presStyleCnt="2" custScaleX="196866" custLinFactNeighborX="13187" custLinFactNeighborY="277">
        <dgm:presLayoutVars>
          <dgm:chMax val="0"/>
          <dgm:chPref val="0"/>
          <dgm:bulletEnabled val="1"/>
        </dgm:presLayoutVars>
      </dgm:prSet>
      <dgm:spPr/>
      <dgm:t>
        <a:bodyPr/>
        <a:lstStyle/>
        <a:p>
          <a:endParaRPr lang="zh-CN" altLang="en-US"/>
        </a:p>
      </dgm:t>
    </dgm:pt>
    <dgm:pt modelId="{BACA35EB-C88D-4BCA-B02A-7534866A3713}" type="pres">
      <dgm:prSet presAssocID="{8E7F6D4E-CE90-4A80-8DBA-3DBFF7CEF945}" presName="sibTrans" presStyleCnt="0"/>
      <dgm:spPr/>
    </dgm:pt>
    <dgm:pt modelId="{8A90403C-EABC-432A-BA8A-4F533C466696}" type="pres">
      <dgm:prSet presAssocID="{6A07D426-395A-4618-A6DA-A18815A88C06}" presName="composite" presStyleCnt="0"/>
      <dgm:spPr/>
    </dgm:pt>
    <dgm:pt modelId="{4E6BFDB3-4C6C-46B0-93C9-3047756A6911}" type="pres">
      <dgm:prSet presAssocID="{6A07D426-395A-4618-A6DA-A18815A88C06}" presName="ParentText" presStyleLbl="node1" presStyleIdx="2" presStyleCnt="3" custScaleX="123681" custScaleY="94078" custLinFactNeighborX="-21676" custLinFactNeighborY="26888">
        <dgm:presLayoutVars>
          <dgm:chMax val="1"/>
          <dgm:chPref val="1"/>
          <dgm:bulletEnabled val="1"/>
        </dgm:presLayoutVars>
      </dgm:prSet>
      <dgm:spPr/>
      <dgm:t>
        <a:bodyPr/>
        <a:lstStyle/>
        <a:p>
          <a:endParaRPr lang="zh-CN" altLang="en-US"/>
        </a:p>
      </dgm:t>
    </dgm:pt>
  </dgm:ptLst>
  <dgm:cxnLst>
    <dgm:cxn modelId="{83C2C74D-BFAE-4941-8F0C-5E22722FB9CC}" type="presOf" srcId="{E70904BB-21F4-4180-B555-8CB8F6433405}" destId="{9F4E3035-E12E-415F-8038-232DE7D69D04}" srcOrd="0" destOrd="0" presId="urn:microsoft.com/office/officeart/2005/8/layout/StepDownProcess#1"/>
    <dgm:cxn modelId="{8C29918A-3759-4977-818E-60B0407B1FE1}" type="presOf" srcId="{A2232E6D-D22D-40C7-A3BA-B72FFC756B5A}" destId="{5BDA5727-BF0D-4137-8C74-E03B8304BBDC}" srcOrd="0" destOrd="1" presId="urn:microsoft.com/office/officeart/2005/8/layout/StepDownProcess#1"/>
    <dgm:cxn modelId="{A55BF453-021C-4D68-9A9F-9155A7DA2A18}" srcId="{7E52BC8F-81B3-4F08-95F9-41BB64F8CD2D}" destId="{12AAC889-DF2F-4D88-AB4E-7C17C2170DF7}" srcOrd="0" destOrd="0" parTransId="{49039AB0-D586-4C93-A9E9-9338B007F1FE}" sibTransId="{9D72E03D-2DA7-435A-B48C-5A3009D4758F}"/>
    <dgm:cxn modelId="{D835DF2C-721D-4891-94A4-5F4626C7791A}" srcId="{DBFA6ACB-FF5A-47A9-9349-75E47910B807}" destId="{E70904BB-21F4-4180-B555-8CB8F6433405}" srcOrd="1" destOrd="0" parTransId="{52E0AC11-4EDC-4B31-9424-0F865914CDE1}" sibTransId="{8E7F6D4E-CE90-4A80-8DBA-3DBFF7CEF945}"/>
    <dgm:cxn modelId="{BB700735-D824-4C3F-A250-A4FD478A6608}" srcId="{DBFA6ACB-FF5A-47A9-9349-75E47910B807}" destId="{7E52BC8F-81B3-4F08-95F9-41BB64F8CD2D}" srcOrd="0" destOrd="0" parTransId="{F4613EF3-E068-49EE-9B70-A41A5C49BB23}" sibTransId="{920BC339-D079-46B5-888C-C859C4FC2CDD}"/>
    <dgm:cxn modelId="{5A06A4BE-A572-43C1-8AAD-49965D79E929}" type="presOf" srcId="{12AAC889-DF2F-4D88-AB4E-7C17C2170DF7}" destId="{5BDA5727-BF0D-4137-8C74-E03B8304BBDC}" srcOrd="0" destOrd="0" presId="urn:microsoft.com/office/officeart/2005/8/layout/StepDownProcess#1"/>
    <dgm:cxn modelId="{6541F5FB-EDCD-4D25-B617-33CF6FC950A6}" type="presOf" srcId="{7E52BC8F-81B3-4F08-95F9-41BB64F8CD2D}" destId="{DABD06FB-D5B2-44FE-BFAD-B37813881B2E}" srcOrd="0" destOrd="0" presId="urn:microsoft.com/office/officeart/2005/8/layout/StepDownProcess#1"/>
    <dgm:cxn modelId="{BBDDF666-B7E4-4D8D-BA7A-68893F4324D9}" type="presOf" srcId="{3AAC908F-EA62-46BC-B3EF-CC6E29091AD7}" destId="{5BDA5727-BF0D-4137-8C74-E03B8304BBDC}" srcOrd="0" destOrd="2" presId="urn:microsoft.com/office/officeart/2005/8/layout/StepDownProcess#1"/>
    <dgm:cxn modelId="{0EE4EB02-1ED4-414D-AB05-03CF35B5722F}" type="presOf" srcId="{242A7AAA-BCC9-4250-8120-3CE34164926A}" destId="{00EE506C-7669-4C67-B023-AE581D741C2A}" srcOrd="0" destOrd="0" presId="urn:microsoft.com/office/officeart/2005/8/layout/StepDownProcess#1"/>
    <dgm:cxn modelId="{19B52288-5A3D-4D35-A715-E3DF821B3B0D}" srcId="{7E52BC8F-81B3-4F08-95F9-41BB64F8CD2D}" destId="{3AAC908F-EA62-46BC-B3EF-CC6E29091AD7}" srcOrd="2" destOrd="0" parTransId="{AC185DAA-E554-45BA-9990-AC53C0B888AD}" sibTransId="{7554F597-BDFA-451A-8E84-51AEA8DA3B89}"/>
    <dgm:cxn modelId="{87A016B0-CA37-47A4-B75D-B5767182B0DB}" srcId="{DBFA6ACB-FF5A-47A9-9349-75E47910B807}" destId="{6A07D426-395A-4618-A6DA-A18815A88C06}" srcOrd="2" destOrd="0" parTransId="{8527E4FA-BA7D-4625-9CF1-110845D10434}" sibTransId="{D0C54302-6968-4315-96E2-A890A2B63289}"/>
    <dgm:cxn modelId="{CA2D1867-2680-4062-9FE5-CBD9EE56693F}" type="presOf" srcId="{DBFA6ACB-FF5A-47A9-9349-75E47910B807}" destId="{4F2410CA-9131-41BD-97AF-F0258A97F6C9}" srcOrd="0" destOrd="0" presId="urn:microsoft.com/office/officeart/2005/8/layout/StepDownProcess#1"/>
    <dgm:cxn modelId="{D53541C7-A97A-4773-BEC3-B2A1BAC8B9ED}" srcId="{7E52BC8F-81B3-4F08-95F9-41BB64F8CD2D}" destId="{A2232E6D-D22D-40C7-A3BA-B72FFC756B5A}" srcOrd="1" destOrd="0" parTransId="{257C7D16-7B60-434A-9D69-BEEFDCA0355F}" sibTransId="{71A82B3F-15F5-44D7-AB3F-604BCD72AC33}"/>
    <dgm:cxn modelId="{A412A3E5-9B06-4AC4-8186-B3EE572FAD69}" type="presOf" srcId="{6A07D426-395A-4618-A6DA-A18815A88C06}" destId="{4E6BFDB3-4C6C-46B0-93C9-3047756A6911}" srcOrd="0" destOrd="0" presId="urn:microsoft.com/office/officeart/2005/8/layout/StepDownProcess#1"/>
    <dgm:cxn modelId="{29D036A2-0E7B-4768-A14E-B7B76804DD9A}" srcId="{E70904BB-21F4-4180-B555-8CB8F6433405}" destId="{242A7AAA-BCC9-4250-8120-3CE34164926A}" srcOrd="0" destOrd="0" parTransId="{E19BFFC0-9779-4C58-87FC-616B189ECDF0}" sibTransId="{56CCD699-2F56-435C-B3E7-3F5E8CC353B5}"/>
    <dgm:cxn modelId="{D7888F7F-1A1A-440D-98AA-C2C5A3986E25}" type="presParOf" srcId="{4F2410CA-9131-41BD-97AF-F0258A97F6C9}" destId="{BA88D376-7D0A-44CA-A8E0-265DAE355937}" srcOrd="0" destOrd="0" presId="urn:microsoft.com/office/officeart/2005/8/layout/StepDownProcess#1"/>
    <dgm:cxn modelId="{926FA091-3809-49E6-A428-A412DEB6C47D}" type="presParOf" srcId="{BA88D376-7D0A-44CA-A8E0-265DAE355937}" destId="{47F5AB31-216B-4978-8699-F40DC1ABF61F}" srcOrd="0" destOrd="0" presId="urn:microsoft.com/office/officeart/2005/8/layout/StepDownProcess#1"/>
    <dgm:cxn modelId="{0DA6952D-45B1-46B5-8974-6F726F238A44}" type="presParOf" srcId="{BA88D376-7D0A-44CA-A8E0-265DAE355937}" destId="{DABD06FB-D5B2-44FE-BFAD-B37813881B2E}" srcOrd="1" destOrd="0" presId="urn:microsoft.com/office/officeart/2005/8/layout/StepDownProcess#1"/>
    <dgm:cxn modelId="{4DF1109B-C2C3-48AC-9561-20D369CCCB0E}" type="presParOf" srcId="{BA88D376-7D0A-44CA-A8E0-265DAE355937}" destId="{5BDA5727-BF0D-4137-8C74-E03B8304BBDC}" srcOrd="2" destOrd="0" presId="urn:microsoft.com/office/officeart/2005/8/layout/StepDownProcess#1"/>
    <dgm:cxn modelId="{79265B0C-2813-4CDA-A9FC-CCA33713D2EA}" type="presParOf" srcId="{4F2410CA-9131-41BD-97AF-F0258A97F6C9}" destId="{9C3B4413-5E1E-4320-96FE-827560E8A794}" srcOrd="1" destOrd="0" presId="urn:microsoft.com/office/officeart/2005/8/layout/StepDownProcess#1"/>
    <dgm:cxn modelId="{8860390F-AA28-4DB0-9BBF-3965EF30AB2F}" type="presParOf" srcId="{4F2410CA-9131-41BD-97AF-F0258A97F6C9}" destId="{01711894-EBC5-4345-9B2A-6382C93D975C}" srcOrd="2" destOrd="0" presId="urn:microsoft.com/office/officeart/2005/8/layout/StepDownProcess#1"/>
    <dgm:cxn modelId="{10B2C0A2-E36F-4E84-A4EE-1F0273B7DD7A}" type="presParOf" srcId="{01711894-EBC5-4345-9B2A-6382C93D975C}" destId="{1DAC1B31-6C2C-4F13-A03F-0EA0620749A8}" srcOrd="0" destOrd="0" presId="urn:microsoft.com/office/officeart/2005/8/layout/StepDownProcess#1"/>
    <dgm:cxn modelId="{391B94B0-F6DA-40EA-A9A6-4E8B8B6EB26F}" type="presParOf" srcId="{01711894-EBC5-4345-9B2A-6382C93D975C}" destId="{9F4E3035-E12E-415F-8038-232DE7D69D04}" srcOrd="1" destOrd="0" presId="urn:microsoft.com/office/officeart/2005/8/layout/StepDownProcess#1"/>
    <dgm:cxn modelId="{2F607769-026F-452A-95D8-62AECA801598}" type="presParOf" srcId="{01711894-EBC5-4345-9B2A-6382C93D975C}" destId="{00EE506C-7669-4C67-B023-AE581D741C2A}" srcOrd="2" destOrd="0" presId="urn:microsoft.com/office/officeart/2005/8/layout/StepDownProcess#1"/>
    <dgm:cxn modelId="{E91EB7C8-182C-4E09-8B8D-505BBE619939}" type="presParOf" srcId="{4F2410CA-9131-41BD-97AF-F0258A97F6C9}" destId="{BACA35EB-C88D-4BCA-B02A-7534866A3713}" srcOrd="3" destOrd="0" presId="urn:microsoft.com/office/officeart/2005/8/layout/StepDownProcess#1"/>
    <dgm:cxn modelId="{CEC8BD5C-7F5F-4C2E-B73F-C7213EA255A1}" type="presParOf" srcId="{4F2410CA-9131-41BD-97AF-F0258A97F6C9}" destId="{8A90403C-EABC-432A-BA8A-4F533C466696}" srcOrd="4" destOrd="0" presId="urn:microsoft.com/office/officeart/2005/8/layout/StepDownProcess#1"/>
    <dgm:cxn modelId="{3B13CDF8-E1FD-4E4E-95A6-4D1B95F22026}" type="presParOf" srcId="{8A90403C-EABC-432A-BA8A-4F533C466696}" destId="{4E6BFDB3-4C6C-46B0-93C9-3047756A6911}" srcOrd="0" destOrd="0" presId="urn:microsoft.com/office/officeart/2005/8/layout/StepDown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F5AB31-216B-4978-8699-F40DC1ABF61F}">
      <dsp:nvSpPr>
        <dsp:cNvPr id="0" name=""/>
        <dsp:cNvSpPr/>
      </dsp:nvSpPr>
      <dsp:spPr>
        <a:xfrm rot="5400000">
          <a:off x="704092" y="1876457"/>
          <a:ext cx="1183661" cy="1152576"/>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ABD06FB-D5B2-44FE-BFAD-B37813881B2E}">
      <dsp:nvSpPr>
        <dsp:cNvPr id="0" name=""/>
        <dsp:cNvSpPr/>
      </dsp:nvSpPr>
      <dsp:spPr>
        <a:xfrm>
          <a:off x="22749" y="0"/>
          <a:ext cx="3209892" cy="1739892"/>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b="1" kern="1200" dirty="0" smtClean="0"/>
            <a:t>风险资产与无风险资产之间的资本配置</a:t>
          </a:r>
          <a:endParaRPr lang="zh-CN" altLang="en-US" sz="2600" b="1" kern="1200" dirty="0"/>
        </a:p>
      </dsp:txBody>
      <dsp:txXfrm>
        <a:off x="107699" y="84950"/>
        <a:ext cx="3039992" cy="1569992"/>
      </dsp:txXfrm>
    </dsp:sp>
    <dsp:sp modelId="{5BDA5727-BF0D-4137-8C74-E03B8304BBDC}">
      <dsp:nvSpPr>
        <dsp:cNvPr id="0" name=""/>
        <dsp:cNvSpPr/>
      </dsp:nvSpPr>
      <dsp:spPr>
        <a:xfrm>
          <a:off x="3188097" y="116398"/>
          <a:ext cx="5307964" cy="1875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zh-CN" altLang="en-US" sz="2400" b="0" kern="1200" dirty="0" smtClean="0"/>
            <a:t>决定了投资者的风险敞口</a:t>
          </a:r>
          <a:endParaRPr lang="zh-CN" altLang="en-US" sz="2400" b="0" kern="1200" dirty="0"/>
        </a:p>
        <a:p>
          <a:pPr marL="228600" lvl="1" indent="-228600" algn="l" defTabSz="1066800">
            <a:lnSpc>
              <a:spcPct val="90000"/>
            </a:lnSpc>
            <a:spcBef>
              <a:spcPct val="0"/>
            </a:spcBef>
            <a:spcAft>
              <a:spcPct val="15000"/>
            </a:spcAft>
            <a:buChar char="••"/>
          </a:pPr>
          <a:r>
            <a:rPr lang="zh-CN" altLang="en-US" sz="2400" b="0" kern="1200" dirty="0" smtClean="0"/>
            <a:t>最优资本配置取决于投资者的风险厌恶程度和风险资产风险收益的预期</a:t>
          </a:r>
          <a:endParaRPr lang="zh-CN" altLang="en-US" sz="2400" b="0" kern="1200" dirty="0"/>
        </a:p>
        <a:p>
          <a:pPr marL="114300" lvl="1" indent="-114300" algn="l" defTabSz="622300">
            <a:lnSpc>
              <a:spcPct val="90000"/>
            </a:lnSpc>
            <a:spcBef>
              <a:spcPct val="0"/>
            </a:spcBef>
            <a:spcAft>
              <a:spcPct val="15000"/>
            </a:spcAft>
            <a:buChar char="••"/>
          </a:pPr>
          <a:endParaRPr lang="zh-CN" altLang="en-US" sz="1400" kern="1200" dirty="0"/>
        </a:p>
      </dsp:txBody>
      <dsp:txXfrm>
        <a:off x="3188097" y="116398"/>
        <a:ext cx="5307964" cy="1875331"/>
      </dsp:txXfrm>
    </dsp:sp>
    <dsp:sp modelId="{1DAC1B31-6C2C-4F13-A03F-0EA0620749A8}">
      <dsp:nvSpPr>
        <dsp:cNvPr id="0" name=""/>
        <dsp:cNvSpPr/>
      </dsp:nvSpPr>
      <dsp:spPr>
        <a:xfrm rot="5400000">
          <a:off x="4055695" y="4046649"/>
          <a:ext cx="1264609" cy="1439713"/>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4E3035-E12E-415F-8038-232DE7D69D04}">
      <dsp:nvSpPr>
        <dsp:cNvPr id="0" name=""/>
        <dsp:cNvSpPr/>
      </dsp:nvSpPr>
      <dsp:spPr>
        <a:xfrm>
          <a:off x="1800210" y="2232255"/>
          <a:ext cx="2891734" cy="1534120"/>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b="1" kern="1200" dirty="0" smtClean="0"/>
            <a:t>各类风险资产（股票、长期债券等）的配置</a:t>
          </a:r>
          <a:endParaRPr lang="zh-CN" altLang="en-US" sz="2600" b="1" kern="1200" dirty="0"/>
        </a:p>
      </dsp:txBody>
      <dsp:txXfrm>
        <a:off x="1875113" y="2307158"/>
        <a:ext cx="2741928" cy="1384314"/>
      </dsp:txXfrm>
    </dsp:sp>
    <dsp:sp modelId="{00EE506C-7669-4C67-B023-AE581D741C2A}">
      <dsp:nvSpPr>
        <dsp:cNvPr id="0" name=""/>
        <dsp:cNvSpPr/>
      </dsp:nvSpPr>
      <dsp:spPr>
        <a:xfrm>
          <a:off x="4896547" y="2376263"/>
          <a:ext cx="3048132" cy="1204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寻找提供最优风险收益权衡的风险资产组合</a:t>
          </a:r>
          <a:endParaRPr lang="zh-CN" altLang="en-US" sz="2400" kern="1200" dirty="0"/>
        </a:p>
      </dsp:txBody>
      <dsp:txXfrm>
        <a:off x="4896547" y="2376263"/>
        <a:ext cx="3048132" cy="1204390"/>
      </dsp:txXfrm>
    </dsp:sp>
    <dsp:sp modelId="{4E6BFDB3-4C6C-46B0-93C9-3047756A6911}">
      <dsp:nvSpPr>
        <dsp:cNvPr id="0" name=""/>
        <dsp:cNvSpPr/>
      </dsp:nvSpPr>
      <dsp:spPr>
        <a:xfrm>
          <a:off x="5397334" y="4286745"/>
          <a:ext cx="2632992" cy="1401886"/>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b="1" kern="1200" dirty="0" smtClean="0"/>
            <a:t>每类资产内部的证券选择</a:t>
          </a:r>
          <a:endParaRPr lang="zh-CN" altLang="en-US" sz="2600" b="1" kern="1200" dirty="0"/>
        </a:p>
      </dsp:txBody>
      <dsp:txXfrm>
        <a:off x="5465781" y="4355192"/>
        <a:ext cx="2496098" cy="1264992"/>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1">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tL"/>
          <dgm:param type="flowDir" val="row"/>
        </dgm:alg>
      </dgm:if>
      <dgm:else name="Name2">
        <dgm:alg type="snake">
          <dgm:param type="bkpt" val="fixed"/>
          <dgm:param type="bkPtFixedVal" val="1"/>
          <dgm:param type="off" val="off"/>
          <dgm:param type="grDir" val="tR"/>
          <dgm:param type="flowDir" val="row"/>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29.wmf"/><Relationship Id="rId7" Type="http://schemas.openxmlformats.org/officeDocument/2006/relationships/image" Target="../media/image33.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4B02E4-0F24-4EE0-B1B3-E8844E58614E}" type="datetimeFigureOut">
              <a:rPr lang="zh-CN" altLang="en-US" smtClean="0"/>
              <a:t>2019/3/29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7618A6-BC95-4780-8145-62DD873E05FE}" type="slidenum">
              <a:rPr lang="zh-CN" altLang="en-US" smtClean="0"/>
              <a:t>‹#›</a:t>
            </a:fld>
            <a:endParaRPr lang="zh-CN" altLang="en-US"/>
          </a:p>
        </p:txBody>
      </p:sp>
    </p:spTree>
    <p:extLst>
      <p:ext uri="{BB962C8B-B14F-4D97-AF65-F5344CB8AC3E}">
        <p14:creationId xmlns:p14="http://schemas.microsoft.com/office/powerpoint/2010/main" val="4048263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标准差和方差一般是用来描述一维数据的，但现实生活我们常常遇到含有多维数据的数据集，最简单的大家上学时免不了要统计多个学科的考试成绩。面对这样的数据集，我们当然可以按照每一维独立的计算其方差，但是通常我们还想了解更多，比如，一个男孩子的猥琐程度跟他受女孩子欢迎程度是否存在一些联系啊，嘿嘿</a:t>
            </a:r>
            <a:r>
              <a:rPr lang="en-US" altLang="zh-CN" sz="1200" b="0" i="0" kern="1200" dirty="0" smtClean="0">
                <a:solidFill>
                  <a:schemeClr val="tx1"/>
                </a:solidFill>
                <a:effectLst/>
                <a:latin typeface="+mn-lt"/>
                <a:ea typeface="+mn-ea"/>
                <a:cs typeface="+mn-cs"/>
              </a:rPr>
              <a:t>~</a:t>
            </a:r>
            <a:r>
              <a:rPr lang="zh-CN" altLang="en-US" sz="1200" b="0" i="0" u="sng" kern="1200" dirty="0" smtClean="0">
                <a:solidFill>
                  <a:schemeClr val="tx1"/>
                </a:solidFill>
                <a:effectLst/>
                <a:latin typeface="+mn-lt"/>
                <a:ea typeface="+mn-ea"/>
                <a:cs typeface="+mn-cs"/>
              </a:rPr>
              <a:t>协方差就是这样一种用来度量</a:t>
            </a:r>
            <a:r>
              <a:rPr lang="zh-CN" altLang="en-US" sz="1200" b="1" i="0" u="sng" kern="1200" dirty="0" smtClean="0">
                <a:solidFill>
                  <a:schemeClr val="tx1"/>
                </a:solidFill>
                <a:effectLst/>
                <a:latin typeface="+mn-lt"/>
                <a:ea typeface="+mn-ea"/>
                <a:cs typeface="+mn-cs"/>
              </a:rPr>
              <a:t>两个随机变量关系</a:t>
            </a:r>
            <a:r>
              <a:rPr lang="zh-CN" altLang="en-US" sz="1200" b="0" i="0" u="sng" kern="1200" dirty="0" smtClean="0">
                <a:solidFill>
                  <a:schemeClr val="tx1"/>
                </a:solidFill>
                <a:effectLst/>
                <a:latin typeface="+mn-lt"/>
                <a:ea typeface="+mn-ea"/>
                <a:cs typeface="+mn-cs"/>
              </a:rPr>
              <a:t>的统计量</a:t>
            </a:r>
            <a:r>
              <a:rPr lang="zh-CN" altLang="en-US" sz="1200" b="0" i="0" kern="1200" dirty="0" smtClean="0">
                <a:solidFill>
                  <a:schemeClr val="tx1"/>
                </a:solidFill>
                <a:effectLst/>
                <a:latin typeface="+mn-lt"/>
                <a:ea typeface="+mn-ea"/>
                <a:cs typeface="+mn-cs"/>
              </a:rPr>
              <a:t>，我们可以仿照方差的定义：</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来度量各个维度偏离其均值的程度，标准差可以这么来定义：</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协方差的结果有什么意义呢？如果结果为正值，则说明两者是正相关的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从协方差可以引出“相关系数”的定义</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，也就是说一个人越猥琐就越受女孩子欢迎，嘿嘿，那必须的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结果为负值就说明负相关的，越猥琐女孩子越讨厌，可能吗？如果为</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，也是就是统计上说的“相互独立”。</a:t>
            </a:r>
          </a:p>
          <a:p>
            <a:r>
              <a:rPr lang="zh-CN" altLang="en-US" sz="1200" b="0" i="0" kern="1200" dirty="0" smtClean="0">
                <a:solidFill>
                  <a:schemeClr val="tx1"/>
                </a:solidFill>
                <a:effectLst/>
                <a:latin typeface="+mn-lt"/>
                <a:ea typeface="+mn-ea"/>
                <a:cs typeface="+mn-cs"/>
              </a:rPr>
              <a:t>从协方差的定义上我们也可以看出一些显而易见的性质，如：</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C7618A6-BC95-4780-8145-62DD873E05FE}" type="slidenum">
              <a:rPr lang="zh-CN" altLang="en-US" smtClean="0"/>
              <a:t>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相关系数</a:t>
            </a:r>
            <a:r>
              <a:rPr lang="en-US" altLang="zh-CN" sz="1200" b="0" i="0" kern="1200" dirty="0" smtClean="0">
                <a:solidFill>
                  <a:schemeClr val="tx1"/>
                </a:solidFill>
                <a:effectLst/>
                <a:latin typeface="+mn-lt"/>
                <a:ea typeface="+mn-ea"/>
                <a:cs typeface="+mn-cs"/>
              </a:rPr>
              <a:t>γ=</a:t>
            </a:r>
            <a:r>
              <a:rPr lang="en-US" altLang="zh-CN" sz="1200" b="0" i="0" kern="1200" dirty="0" err="1" smtClean="0">
                <a:solidFill>
                  <a:schemeClr val="tx1"/>
                </a:solidFill>
                <a:effectLst/>
                <a:latin typeface="+mn-lt"/>
                <a:ea typeface="+mn-ea"/>
                <a:cs typeface="+mn-cs"/>
              </a:rPr>
              <a:t>ΣZxZy</a:t>
            </a:r>
            <a:r>
              <a:rPr lang="en-US" altLang="zh-CN" sz="1200" b="0" i="0" kern="1200" dirty="0" smtClean="0">
                <a:solidFill>
                  <a:schemeClr val="tx1"/>
                </a:solidFill>
                <a:effectLst/>
                <a:latin typeface="+mn-lt"/>
                <a:ea typeface="+mn-ea"/>
                <a:cs typeface="+mn-cs"/>
              </a:rPr>
              <a:t>/(n-1) </a:t>
            </a:r>
            <a:r>
              <a:rPr lang="zh-CN" altLang="en-US" sz="1200" b="0" i="0" kern="1200" dirty="0" smtClean="0">
                <a:solidFill>
                  <a:schemeClr val="tx1"/>
                </a:solidFill>
                <a:effectLst/>
                <a:latin typeface="+mn-lt"/>
                <a:ea typeface="+mn-ea"/>
                <a:cs typeface="+mn-cs"/>
              </a:rPr>
              <a:t>相关系数是变量之间相关程度的指标。样本相关系数用</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表示</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总体相关系数用</a:t>
            </a:r>
            <a:r>
              <a:rPr lang="en-US" altLang="zh-CN" sz="1200" b="0" i="0" kern="1200" dirty="0" smtClean="0">
                <a:solidFill>
                  <a:schemeClr val="tx1"/>
                </a:solidFill>
                <a:effectLst/>
                <a:latin typeface="+mn-lt"/>
                <a:ea typeface="+mn-ea"/>
                <a:cs typeface="+mn-cs"/>
              </a:rPr>
              <a:t>ρ</a:t>
            </a:r>
            <a:r>
              <a:rPr lang="zh-CN" altLang="en-US" sz="1200" b="0" i="0" kern="1200" dirty="0" smtClean="0">
                <a:solidFill>
                  <a:schemeClr val="tx1"/>
                </a:solidFill>
                <a:effectLst/>
                <a:latin typeface="+mn-lt"/>
                <a:ea typeface="+mn-ea"/>
                <a:cs typeface="+mn-cs"/>
              </a:rPr>
              <a:t>表示</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相关系数的取值一般介于</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之间。相关系数不是等 距度量值</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而只是一个顺序数据。计算相关系数一般需大样本。 相关系数又称皮（尔生）氏积矩相关系数，说明两个现象之间相关关系密切程度的统计分析指标。 相关系数用希腊字母</a:t>
            </a:r>
            <a:r>
              <a:rPr lang="en-US" altLang="zh-CN" sz="1200" b="0" i="0" kern="1200" dirty="0" smtClean="0">
                <a:solidFill>
                  <a:schemeClr val="tx1"/>
                </a:solidFill>
                <a:effectLst/>
                <a:latin typeface="+mn-lt"/>
                <a:ea typeface="+mn-ea"/>
                <a:cs typeface="+mn-cs"/>
              </a:rPr>
              <a:t>γ</a:t>
            </a:r>
            <a:r>
              <a:rPr lang="zh-CN" altLang="en-US" sz="1200" b="0" i="0" kern="1200" dirty="0" smtClean="0">
                <a:solidFill>
                  <a:schemeClr val="tx1"/>
                </a:solidFill>
                <a:effectLst/>
                <a:latin typeface="+mn-lt"/>
                <a:ea typeface="+mn-ea"/>
                <a:cs typeface="+mn-cs"/>
              </a:rPr>
              <a:t>表示，</a:t>
            </a:r>
            <a:r>
              <a:rPr lang="en-US" altLang="zh-CN" sz="1200" b="0" i="0" kern="1200" dirty="0" smtClean="0">
                <a:solidFill>
                  <a:schemeClr val="tx1"/>
                </a:solidFill>
                <a:effectLst/>
                <a:latin typeface="+mn-lt"/>
                <a:ea typeface="+mn-ea"/>
                <a:cs typeface="+mn-cs"/>
              </a:rPr>
              <a:t>γ</a:t>
            </a:r>
            <a:r>
              <a:rPr lang="zh-CN" altLang="en-US" sz="1200" b="0" i="0" kern="1200" dirty="0" smtClean="0">
                <a:solidFill>
                  <a:schemeClr val="tx1"/>
                </a:solidFill>
                <a:effectLst/>
                <a:latin typeface="+mn-lt"/>
                <a:ea typeface="+mn-ea"/>
                <a:cs typeface="+mn-cs"/>
              </a:rPr>
              <a:t>值的范围在</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之间。 </a:t>
            </a:r>
            <a:r>
              <a:rPr lang="en-US" altLang="zh-CN" sz="1200" b="0" i="0" kern="1200" dirty="0" smtClean="0">
                <a:solidFill>
                  <a:schemeClr val="tx1"/>
                </a:solidFill>
                <a:effectLst/>
                <a:latin typeface="+mn-lt"/>
                <a:ea typeface="+mn-ea"/>
                <a:cs typeface="+mn-cs"/>
              </a:rPr>
              <a:t>γ&amp;gt;0</a:t>
            </a:r>
            <a:r>
              <a:rPr lang="zh-CN" altLang="en-US" sz="1200" b="0" i="0" kern="1200" dirty="0" smtClean="0">
                <a:solidFill>
                  <a:schemeClr val="tx1"/>
                </a:solidFill>
                <a:effectLst/>
                <a:latin typeface="+mn-lt"/>
                <a:ea typeface="+mn-ea"/>
                <a:cs typeface="+mn-cs"/>
              </a:rPr>
              <a:t>为正相关，</a:t>
            </a:r>
            <a:r>
              <a:rPr lang="en-US" altLang="zh-CN" sz="1200" b="0" i="0" kern="1200" dirty="0" smtClean="0">
                <a:solidFill>
                  <a:schemeClr val="tx1"/>
                </a:solidFill>
                <a:effectLst/>
                <a:latin typeface="+mn-lt"/>
                <a:ea typeface="+mn-ea"/>
                <a:cs typeface="+mn-cs"/>
              </a:rPr>
              <a:t>γ&amp;lt;0</a:t>
            </a:r>
            <a:r>
              <a:rPr lang="zh-CN" altLang="en-US" sz="1200" b="0" i="0" kern="1200" dirty="0" smtClean="0">
                <a:solidFill>
                  <a:schemeClr val="tx1"/>
                </a:solidFill>
                <a:effectLst/>
                <a:latin typeface="+mn-lt"/>
                <a:ea typeface="+mn-ea"/>
                <a:cs typeface="+mn-cs"/>
              </a:rPr>
              <a:t>为负相关。</a:t>
            </a:r>
            <a:r>
              <a:rPr lang="en-US" altLang="zh-CN" sz="1200" b="0" i="0" kern="1200" dirty="0" smtClean="0">
                <a:solidFill>
                  <a:schemeClr val="tx1"/>
                </a:solidFill>
                <a:effectLst/>
                <a:latin typeface="+mn-lt"/>
                <a:ea typeface="+mn-ea"/>
                <a:cs typeface="+mn-cs"/>
              </a:rPr>
              <a:t>γ=0</a:t>
            </a:r>
            <a:r>
              <a:rPr lang="zh-CN" altLang="en-US" sz="1200" b="0" i="0" kern="1200" dirty="0" smtClean="0">
                <a:solidFill>
                  <a:schemeClr val="tx1"/>
                </a:solidFill>
                <a:effectLst/>
                <a:latin typeface="+mn-lt"/>
                <a:ea typeface="+mn-ea"/>
                <a:cs typeface="+mn-cs"/>
              </a:rPr>
              <a:t>表示不相关； </a:t>
            </a:r>
            <a:r>
              <a:rPr lang="en-US" altLang="zh-CN" sz="1200" b="0" i="0" kern="1200" dirty="0" smtClean="0">
                <a:solidFill>
                  <a:schemeClr val="tx1"/>
                </a:solidFill>
                <a:effectLst/>
                <a:latin typeface="+mn-lt"/>
                <a:ea typeface="+mn-ea"/>
                <a:cs typeface="+mn-cs"/>
              </a:rPr>
              <a:t>γ</a:t>
            </a:r>
            <a:r>
              <a:rPr lang="zh-CN" altLang="en-US" sz="1200" b="0" i="0" kern="1200" dirty="0" smtClean="0">
                <a:solidFill>
                  <a:schemeClr val="tx1"/>
                </a:solidFill>
                <a:effectLst/>
                <a:latin typeface="+mn-lt"/>
                <a:ea typeface="+mn-ea"/>
                <a:cs typeface="+mn-cs"/>
              </a:rPr>
              <a:t>的绝对值越大，相关程度越高。 两个现象之间的相关程度，一般划分为四级： 如两者呈正相关，</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呈正值，</a:t>
            </a:r>
            <a:r>
              <a:rPr lang="en-US" altLang="zh-CN" sz="1200" b="0" i="0" kern="1200" dirty="0" smtClean="0">
                <a:solidFill>
                  <a:schemeClr val="tx1"/>
                </a:solidFill>
                <a:effectLst/>
                <a:latin typeface="+mn-lt"/>
                <a:ea typeface="+mn-ea"/>
                <a:cs typeface="+mn-cs"/>
              </a:rPr>
              <a:t>r=1</a:t>
            </a:r>
            <a:r>
              <a:rPr lang="zh-CN" altLang="en-US" sz="1200" b="0" i="0" kern="1200" dirty="0" smtClean="0">
                <a:solidFill>
                  <a:schemeClr val="tx1"/>
                </a:solidFill>
                <a:effectLst/>
                <a:latin typeface="+mn-lt"/>
                <a:ea typeface="+mn-ea"/>
                <a:cs typeface="+mn-cs"/>
              </a:rPr>
              <a:t>时为完全正相关；如两者呈负相关则</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呈负值，而</a:t>
            </a:r>
            <a:r>
              <a:rPr lang="en-US" altLang="zh-CN" sz="1200" b="0" i="0" kern="1200" dirty="0" smtClean="0">
                <a:solidFill>
                  <a:schemeClr val="tx1"/>
                </a:solidFill>
                <a:effectLst/>
                <a:latin typeface="+mn-lt"/>
                <a:ea typeface="+mn-ea"/>
                <a:cs typeface="+mn-cs"/>
              </a:rPr>
              <a:t>r=-1</a:t>
            </a:r>
            <a:r>
              <a:rPr lang="zh-CN" altLang="en-US" sz="1200" b="0" i="0" kern="1200" dirty="0" smtClean="0">
                <a:solidFill>
                  <a:schemeClr val="tx1"/>
                </a:solidFill>
                <a:effectLst/>
                <a:latin typeface="+mn-lt"/>
                <a:ea typeface="+mn-ea"/>
                <a:cs typeface="+mn-cs"/>
              </a:rPr>
              <a:t>时为完全负相关。完全正相关或负相关时，所有图点都在直线回归线上；点子的分布在直线回归线上下越离散，</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的绝对值越小。当例数相等时，相关系数的绝对值越接近</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，相关越密切；越接近于</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，相关越不密切。当</a:t>
            </a:r>
            <a:r>
              <a:rPr lang="en-US" altLang="zh-CN" sz="1200" b="0" i="0" kern="1200" dirty="0" smtClean="0">
                <a:solidFill>
                  <a:schemeClr val="tx1"/>
                </a:solidFill>
                <a:effectLst/>
                <a:latin typeface="+mn-lt"/>
                <a:ea typeface="+mn-ea"/>
                <a:cs typeface="+mn-cs"/>
              </a:rPr>
              <a:t>r=0</a:t>
            </a:r>
            <a:r>
              <a:rPr lang="zh-CN" altLang="en-US" sz="1200" b="0" i="0" kern="1200" dirty="0" smtClean="0">
                <a:solidFill>
                  <a:schemeClr val="tx1"/>
                </a:solidFill>
                <a:effectLst/>
                <a:latin typeface="+mn-lt"/>
                <a:ea typeface="+mn-ea"/>
                <a:cs typeface="+mn-cs"/>
              </a:rPr>
              <a:t>时，说明</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两个变量之间无直线关系。</a:t>
            </a:r>
            <a:endParaRPr lang="zh-CN" altLang="en-US" dirty="0"/>
          </a:p>
        </p:txBody>
      </p:sp>
      <p:sp>
        <p:nvSpPr>
          <p:cNvPr id="4" name="灯片编号占位符 3"/>
          <p:cNvSpPr>
            <a:spLocks noGrp="1"/>
          </p:cNvSpPr>
          <p:nvPr>
            <p:ph type="sldNum" sz="quarter" idx="10"/>
          </p:nvPr>
        </p:nvSpPr>
        <p:spPr/>
        <p:txBody>
          <a:bodyPr/>
          <a:lstStyle/>
          <a:p>
            <a:fld id="{0C7618A6-BC95-4780-8145-62DD873E05FE}" type="slidenum">
              <a:rPr lang="zh-CN" altLang="en-US" smtClean="0"/>
              <a:t>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600"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3000"/>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2019/3/29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2019/3/29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2019/3/29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2019/3/29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2019/3/29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2.wmf"/><Relationship Id="rId5" Type="http://schemas.openxmlformats.org/officeDocument/2006/relationships/oleObject" Target="../embeddings/oleObject13.bin"/><Relationship Id="rId4" Type="http://schemas.openxmlformats.org/officeDocument/2006/relationships/image" Target="../media/image11.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3.wmf"/></Relationships>
</file>

<file path=ppt/slides/_rels/slide14.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5.wmf"/><Relationship Id="rId5" Type="http://schemas.openxmlformats.org/officeDocument/2006/relationships/oleObject" Target="../embeddings/oleObject16.bin"/><Relationship Id="rId10" Type="http://schemas.openxmlformats.org/officeDocument/2006/relationships/image" Target="../media/image16.wmf"/><Relationship Id="rId4" Type="http://schemas.openxmlformats.org/officeDocument/2006/relationships/image" Target="../media/image14.wmf"/><Relationship Id="rId9" Type="http://schemas.openxmlformats.org/officeDocument/2006/relationships/oleObject" Target="../embeddings/oleObject18.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8.wmf"/><Relationship Id="rId5" Type="http://schemas.openxmlformats.org/officeDocument/2006/relationships/oleObject" Target="../embeddings/oleObject20.bin"/><Relationship Id="rId4" Type="http://schemas.openxmlformats.org/officeDocument/2006/relationships/image" Target="../media/image17.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0.wmf"/><Relationship Id="rId5" Type="http://schemas.openxmlformats.org/officeDocument/2006/relationships/oleObject" Target="../embeddings/oleObject22.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24.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3.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4.wmf"/><Relationship Id="rId5" Type="http://schemas.openxmlformats.org/officeDocument/2006/relationships/oleObject" Target="../embeddings/oleObject27.bin"/><Relationship Id="rId4" Type="http://schemas.openxmlformats.org/officeDocument/2006/relationships/image" Target="../media/image22.wmf"/></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oleObject" Target="../embeddings/oleObject34.bin"/><Relationship Id="rId18" Type="http://schemas.openxmlformats.org/officeDocument/2006/relationships/image" Target="../media/image34.wmf"/><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31.wmf"/><Relationship Id="rId17" Type="http://schemas.openxmlformats.org/officeDocument/2006/relationships/oleObject" Target="../embeddings/oleObject36.bin"/><Relationship Id="rId2" Type="http://schemas.openxmlformats.org/officeDocument/2006/relationships/slideLayout" Target="../slideLayouts/slideLayout2.xml"/><Relationship Id="rId16" Type="http://schemas.openxmlformats.org/officeDocument/2006/relationships/image" Target="../media/image33.wmf"/><Relationship Id="rId1" Type="http://schemas.openxmlformats.org/officeDocument/2006/relationships/vmlDrawing" Target="../drawings/vmlDrawing14.vml"/><Relationship Id="rId6" Type="http://schemas.openxmlformats.org/officeDocument/2006/relationships/image" Target="../media/image28.wmf"/><Relationship Id="rId11" Type="http://schemas.openxmlformats.org/officeDocument/2006/relationships/oleObject" Target="../embeddings/oleObject33.bin"/><Relationship Id="rId5" Type="http://schemas.openxmlformats.org/officeDocument/2006/relationships/oleObject" Target="../embeddings/oleObject30.bin"/><Relationship Id="rId15" Type="http://schemas.openxmlformats.org/officeDocument/2006/relationships/oleObject" Target="../embeddings/oleObject35.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32.bin"/><Relationship Id="rId14" Type="http://schemas.openxmlformats.org/officeDocument/2006/relationships/image" Target="../media/image32.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7.wmf"/><Relationship Id="rId3" Type="http://schemas.openxmlformats.org/officeDocument/2006/relationships/notesSlide" Target="../notesSlides/notesSlide2.xml"/><Relationship Id="rId7" Type="http://schemas.openxmlformats.org/officeDocument/2006/relationships/image" Target="../media/image4.wmf"/><Relationship Id="rId12"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6.wmf"/><Relationship Id="rId5" Type="http://schemas.openxmlformats.org/officeDocument/2006/relationships/image" Target="../media/image3.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5.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9.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9.wmf"/><Relationship Id="rId5" Type="http://schemas.openxmlformats.org/officeDocument/2006/relationships/oleObject" Target="../embeddings/oleObject10.bin"/><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692696"/>
            <a:ext cx="7772400" cy="1470025"/>
          </a:xfrm>
        </p:spPr>
        <p:txBody>
          <a:bodyPr/>
          <a:lstStyle/>
          <a:p>
            <a:r>
              <a:rPr lang="zh-CN" altLang="en-US" dirty="0" smtClean="0"/>
              <a:t>第</a:t>
            </a:r>
            <a:r>
              <a:rPr lang="en-US" altLang="zh-CN" dirty="0" smtClean="0"/>
              <a:t>5</a:t>
            </a:r>
            <a:r>
              <a:rPr lang="zh-CN" altLang="en-US" dirty="0" smtClean="0"/>
              <a:t>章    最优风险资产组合</a:t>
            </a:r>
            <a:endParaRPr lang="zh-CN" altLang="en-US" dirty="0"/>
          </a:p>
        </p:txBody>
      </p:sp>
      <p:sp>
        <p:nvSpPr>
          <p:cNvPr id="3" name="副标题 2"/>
          <p:cNvSpPr>
            <a:spLocks noGrp="1"/>
          </p:cNvSpPr>
          <p:nvPr>
            <p:ph type="subTitle" idx="1"/>
          </p:nvPr>
        </p:nvSpPr>
        <p:spPr>
          <a:xfrm>
            <a:off x="1331640" y="2924944"/>
            <a:ext cx="6400800" cy="3577952"/>
          </a:xfrm>
        </p:spPr>
        <p:txBody>
          <a:bodyPr>
            <a:normAutofit/>
          </a:bodyPr>
          <a:lstStyle/>
          <a:p>
            <a:pPr algn="r"/>
            <a:r>
              <a:rPr lang="zh-CN" altLang="en-US" sz="2600" b="1" dirty="0" smtClean="0"/>
              <a:t>分散化与组合风险</a:t>
            </a:r>
            <a:endParaRPr lang="en-US" altLang="zh-CN" sz="2600" b="1" dirty="0" smtClean="0"/>
          </a:p>
          <a:p>
            <a:pPr algn="r"/>
            <a:r>
              <a:rPr lang="zh-CN" altLang="en-US" sz="2600" b="1" dirty="0"/>
              <a:t>两种风险资产</a:t>
            </a:r>
            <a:r>
              <a:rPr lang="zh-CN" altLang="en-US" sz="2600" b="1" dirty="0" smtClean="0"/>
              <a:t>的组合</a:t>
            </a:r>
            <a:endParaRPr lang="en-US" altLang="zh-CN" sz="2600" b="1" dirty="0" smtClean="0"/>
          </a:p>
          <a:p>
            <a:pPr algn="r"/>
            <a:r>
              <a:rPr lang="zh-CN" altLang="en-US" sz="2600" b="1" dirty="0" smtClean="0"/>
              <a:t>股票、长期债券、短期债券的资本配置</a:t>
            </a:r>
            <a:endParaRPr lang="en-US" altLang="zh-CN" sz="2600" b="1" dirty="0" smtClean="0"/>
          </a:p>
          <a:p>
            <a:pPr algn="r"/>
            <a:r>
              <a:rPr lang="zh-CN" altLang="en-US" sz="2600" b="1" dirty="0"/>
              <a:t>马科维茨</a:t>
            </a:r>
            <a:r>
              <a:rPr lang="zh-CN" altLang="en-US" sz="2600" b="1" dirty="0" smtClean="0"/>
              <a:t>资产组合选择模型</a:t>
            </a:r>
            <a:endParaRPr lang="en-US" altLang="zh-CN" sz="2600" b="1" dirty="0" smtClean="0"/>
          </a:p>
          <a:p>
            <a:pPr algn="r"/>
            <a:r>
              <a:rPr lang="zh-CN" altLang="en-US" sz="2600" b="1" dirty="0"/>
              <a:t>风险</a:t>
            </a:r>
            <a:r>
              <a:rPr lang="zh-CN" altLang="en-US" sz="2600" b="1" dirty="0" smtClean="0"/>
              <a:t>集合、风险共享与长期投资风险</a:t>
            </a:r>
            <a:endParaRPr lang="en-US" altLang="zh-CN" sz="2600" b="1" dirty="0" smtClean="0"/>
          </a:p>
          <a:p>
            <a:pPr algn="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49586" y="3665339"/>
            <a:ext cx="4499537" cy="3056193"/>
          </a:xfrm>
        </p:spPr>
        <p:txBody>
          <a:bodyPr>
            <a:normAutofit fontScale="92500"/>
          </a:bodyPr>
          <a:lstStyle/>
          <a:p>
            <a:r>
              <a:rPr lang="zh-CN" altLang="en-US" sz="2400" dirty="0"/>
              <a:t>任何</a:t>
            </a:r>
            <a:r>
              <a:rPr lang="zh-CN" altLang="en-US" sz="2400" dirty="0" smtClean="0"/>
              <a:t>风险组合的期望收益是几个资产期望收益的加权平均，但标准差并不是这样。</a:t>
            </a:r>
            <a:endParaRPr lang="en-US" altLang="zh-CN" sz="2400" dirty="0" smtClean="0"/>
          </a:p>
          <a:p>
            <a:r>
              <a:rPr lang="zh-CN" altLang="en-US" sz="2400" dirty="0" smtClean="0"/>
              <a:t>当资产相关系数小于</a:t>
            </a:r>
            <a:r>
              <a:rPr lang="en-US" altLang="zh-CN" sz="2400" dirty="0" smtClean="0"/>
              <a:t>1</a:t>
            </a:r>
            <a:r>
              <a:rPr lang="zh-CN" altLang="en-US" sz="2400" dirty="0" smtClean="0"/>
              <a:t>时，分散化可以带来好处，相关性越低，好处越大</a:t>
            </a:r>
            <a:endParaRPr lang="en-US" altLang="zh-CN" sz="2400" dirty="0" smtClean="0"/>
          </a:p>
          <a:p>
            <a:r>
              <a:rPr lang="zh-CN" altLang="en-US" sz="2400" dirty="0" smtClean="0"/>
              <a:t>在完全负相关的情况下，存在完美的对冲机会来构造零方差组合</a:t>
            </a:r>
            <a:endParaRPr lang="zh-CN" altLang="en-US" sz="2400" dirty="0"/>
          </a:p>
        </p:txBody>
      </p:sp>
      <p:grpSp>
        <p:nvGrpSpPr>
          <p:cNvPr id="44" name="组合 43"/>
          <p:cNvGrpSpPr/>
          <p:nvPr/>
        </p:nvGrpSpPr>
        <p:grpSpPr>
          <a:xfrm>
            <a:off x="107504" y="116632"/>
            <a:ext cx="4824536" cy="3468545"/>
            <a:chOff x="395536" y="188640"/>
            <a:chExt cx="4680520" cy="3897724"/>
          </a:xfrm>
        </p:grpSpPr>
        <p:cxnSp>
          <p:nvCxnSpPr>
            <p:cNvPr id="5" name="直接连接符 4"/>
            <p:cNvCxnSpPr/>
            <p:nvPr/>
          </p:nvCxnSpPr>
          <p:spPr>
            <a:xfrm>
              <a:off x="899592" y="404664"/>
              <a:ext cx="0" cy="2880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619672" y="404664"/>
              <a:ext cx="0" cy="288032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直接连接符 10"/>
            <p:cNvCxnSpPr/>
            <p:nvPr/>
          </p:nvCxnSpPr>
          <p:spPr>
            <a:xfrm flipV="1">
              <a:off x="899592" y="836712"/>
              <a:ext cx="3384376" cy="14761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直接连接符 12"/>
            <p:cNvCxnSpPr/>
            <p:nvPr/>
          </p:nvCxnSpPr>
          <p:spPr>
            <a:xfrm>
              <a:off x="3059832" y="1340768"/>
              <a:ext cx="0" cy="194421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899592" y="1340768"/>
              <a:ext cx="216024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899592" y="3284984"/>
              <a:ext cx="34563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899592" y="3717032"/>
              <a:ext cx="34563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95536" y="188640"/>
              <a:ext cx="1224136" cy="369332"/>
            </a:xfrm>
            <a:prstGeom prst="rect">
              <a:avLst/>
            </a:prstGeom>
            <a:noFill/>
          </p:spPr>
          <p:txBody>
            <a:bodyPr wrap="square" rtlCol="0">
              <a:spAutoFit/>
            </a:bodyPr>
            <a:lstStyle/>
            <a:p>
              <a:r>
                <a:rPr lang="zh-CN" altLang="en-US" b="1" dirty="0" smtClean="0"/>
                <a:t>预期收益</a:t>
              </a:r>
              <a:endParaRPr lang="zh-CN" altLang="en-US" b="1" dirty="0"/>
            </a:p>
          </p:txBody>
        </p:sp>
        <p:sp>
          <p:nvSpPr>
            <p:cNvPr id="21" name="TextBox 20"/>
            <p:cNvSpPr txBox="1"/>
            <p:nvPr/>
          </p:nvSpPr>
          <p:spPr>
            <a:xfrm>
              <a:off x="4283968" y="3140968"/>
              <a:ext cx="648072" cy="400110"/>
            </a:xfrm>
            <a:prstGeom prst="rect">
              <a:avLst/>
            </a:prstGeom>
            <a:noFill/>
          </p:spPr>
          <p:txBody>
            <a:bodyPr wrap="square" rtlCol="0">
              <a:spAutoFit/>
            </a:bodyPr>
            <a:lstStyle/>
            <a:p>
              <a:r>
                <a:rPr lang="en-US" altLang="zh-CN" sz="2000" b="1" dirty="0" err="1" smtClean="0"/>
                <a:t>w</a:t>
              </a:r>
              <a:r>
                <a:rPr lang="en-US" altLang="zh-CN" sz="2000" b="1" baseline="-25000" dirty="0" err="1"/>
                <a:t>E</a:t>
              </a:r>
              <a:endParaRPr lang="zh-CN" altLang="en-US" sz="2000" b="1" baseline="-25000" dirty="0"/>
            </a:p>
          </p:txBody>
        </p:sp>
        <p:sp>
          <p:nvSpPr>
            <p:cNvPr id="22" name="TextBox 21"/>
            <p:cNvSpPr txBox="1"/>
            <p:nvPr/>
          </p:nvSpPr>
          <p:spPr>
            <a:xfrm>
              <a:off x="4283968" y="3501008"/>
              <a:ext cx="792088" cy="449617"/>
            </a:xfrm>
            <a:prstGeom prst="rect">
              <a:avLst/>
            </a:prstGeom>
            <a:noFill/>
          </p:spPr>
          <p:txBody>
            <a:bodyPr wrap="square" rtlCol="0">
              <a:spAutoFit/>
            </a:bodyPr>
            <a:lstStyle/>
            <a:p>
              <a:r>
                <a:rPr lang="en-US" altLang="zh-CN" sz="2000" b="1" dirty="0" err="1" smtClean="0"/>
                <a:t>w</a:t>
              </a:r>
              <a:r>
                <a:rPr lang="en-US" altLang="zh-CN" sz="2000" b="1" baseline="-25000" dirty="0" err="1" smtClean="0"/>
                <a:t>D</a:t>
              </a:r>
              <a:endParaRPr lang="zh-CN" altLang="en-US" sz="2000" b="1" baseline="-25000" dirty="0"/>
            </a:p>
          </p:txBody>
        </p:sp>
        <p:cxnSp>
          <p:nvCxnSpPr>
            <p:cNvPr id="25" name="直接连接符 24"/>
            <p:cNvCxnSpPr/>
            <p:nvPr/>
          </p:nvCxnSpPr>
          <p:spPr>
            <a:xfrm flipV="1">
              <a:off x="4211960" y="404664"/>
              <a:ext cx="0" cy="2880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899592" y="404664"/>
              <a:ext cx="3312368"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11560" y="3212976"/>
              <a:ext cx="648072" cy="369332"/>
            </a:xfrm>
            <a:prstGeom prst="rect">
              <a:avLst/>
            </a:prstGeom>
            <a:noFill/>
          </p:spPr>
          <p:txBody>
            <a:bodyPr wrap="square" rtlCol="0">
              <a:spAutoFit/>
            </a:bodyPr>
            <a:lstStyle/>
            <a:p>
              <a:r>
                <a:rPr lang="en-US" altLang="zh-CN" b="1" dirty="0" smtClean="0"/>
                <a:t>-0.5</a:t>
              </a:r>
              <a:endParaRPr lang="zh-CN" altLang="en-US" b="1" dirty="0"/>
            </a:p>
          </p:txBody>
        </p:sp>
        <p:sp>
          <p:nvSpPr>
            <p:cNvPr id="29" name="TextBox 28"/>
            <p:cNvSpPr txBox="1"/>
            <p:nvPr/>
          </p:nvSpPr>
          <p:spPr>
            <a:xfrm>
              <a:off x="1475656" y="3212976"/>
              <a:ext cx="648072" cy="369332"/>
            </a:xfrm>
            <a:prstGeom prst="rect">
              <a:avLst/>
            </a:prstGeom>
            <a:noFill/>
          </p:spPr>
          <p:txBody>
            <a:bodyPr wrap="square" rtlCol="0">
              <a:spAutoFit/>
            </a:bodyPr>
            <a:lstStyle/>
            <a:p>
              <a:r>
                <a:rPr lang="en-US" altLang="zh-CN" b="1" dirty="0" smtClean="0"/>
                <a:t>0</a:t>
              </a:r>
              <a:endParaRPr lang="zh-CN" altLang="en-US" b="1" dirty="0"/>
            </a:p>
          </p:txBody>
        </p:sp>
        <p:sp>
          <p:nvSpPr>
            <p:cNvPr id="30" name="TextBox 29"/>
            <p:cNvSpPr txBox="1"/>
            <p:nvPr/>
          </p:nvSpPr>
          <p:spPr>
            <a:xfrm>
              <a:off x="2843808" y="3212976"/>
              <a:ext cx="648072" cy="369332"/>
            </a:xfrm>
            <a:prstGeom prst="rect">
              <a:avLst/>
            </a:prstGeom>
            <a:noFill/>
          </p:spPr>
          <p:txBody>
            <a:bodyPr wrap="square" rtlCol="0">
              <a:spAutoFit/>
            </a:bodyPr>
            <a:lstStyle/>
            <a:p>
              <a:r>
                <a:rPr lang="en-US" altLang="zh-CN" b="1" dirty="0" smtClean="0"/>
                <a:t>1.0</a:t>
              </a:r>
              <a:endParaRPr lang="zh-CN" altLang="en-US" b="1" dirty="0"/>
            </a:p>
          </p:txBody>
        </p:sp>
        <p:sp>
          <p:nvSpPr>
            <p:cNvPr id="31" name="TextBox 30"/>
            <p:cNvSpPr txBox="1"/>
            <p:nvPr/>
          </p:nvSpPr>
          <p:spPr>
            <a:xfrm>
              <a:off x="1187624" y="1700808"/>
              <a:ext cx="648072" cy="369332"/>
            </a:xfrm>
            <a:prstGeom prst="rect">
              <a:avLst/>
            </a:prstGeom>
            <a:noFill/>
          </p:spPr>
          <p:txBody>
            <a:bodyPr wrap="square" rtlCol="0">
              <a:spAutoFit/>
            </a:bodyPr>
            <a:lstStyle/>
            <a:p>
              <a:r>
                <a:rPr lang="en-US" altLang="zh-CN" b="1" dirty="0" smtClean="0"/>
                <a:t>8%</a:t>
              </a:r>
              <a:endParaRPr lang="zh-CN" altLang="en-US" b="1" dirty="0"/>
            </a:p>
          </p:txBody>
        </p:sp>
        <p:sp>
          <p:nvSpPr>
            <p:cNvPr id="32" name="TextBox 31"/>
            <p:cNvSpPr txBox="1"/>
            <p:nvPr/>
          </p:nvSpPr>
          <p:spPr>
            <a:xfrm>
              <a:off x="1115616" y="980728"/>
              <a:ext cx="648072" cy="369332"/>
            </a:xfrm>
            <a:prstGeom prst="rect">
              <a:avLst/>
            </a:prstGeom>
            <a:noFill/>
          </p:spPr>
          <p:txBody>
            <a:bodyPr wrap="square" rtlCol="0">
              <a:spAutoFit/>
            </a:bodyPr>
            <a:lstStyle/>
            <a:p>
              <a:r>
                <a:rPr lang="en-US" altLang="zh-CN" b="1" dirty="0" smtClean="0"/>
                <a:t>13%</a:t>
              </a:r>
              <a:endParaRPr lang="zh-CN" altLang="en-US" b="1" dirty="0"/>
            </a:p>
          </p:txBody>
        </p:sp>
        <p:sp>
          <p:nvSpPr>
            <p:cNvPr id="36" name="TextBox 35"/>
            <p:cNvSpPr txBox="1"/>
            <p:nvPr/>
          </p:nvSpPr>
          <p:spPr>
            <a:xfrm>
              <a:off x="1403648" y="3635732"/>
              <a:ext cx="648072" cy="369332"/>
            </a:xfrm>
            <a:prstGeom prst="rect">
              <a:avLst/>
            </a:prstGeom>
            <a:noFill/>
          </p:spPr>
          <p:txBody>
            <a:bodyPr wrap="square" rtlCol="0">
              <a:spAutoFit/>
            </a:bodyPr>
            <a:lstStyle/>
            <a:p>
              <a:r>
                <a:rPr lang="en-US" altLang="zh-CN" b="1" dirty="0" smtClean="0"/>
                <a:t>1.0</a:t>
              </a:r>
              <a:endParaRPr lang="zh-CN" altLang="en-US" b="1" dirty="0"/>
            </a:p>
          </p:txBody>
        </p:sp>
        <p:sp>
          <p:nvSpPr>
            <p:cNvPr id="37" name="TextBox 36"/>
            <p:cNvSpPr txBox="1"/>
            <p:nvPr/>
          </p:nvSpPr>
          <p:spPr>
            <a:xfrm>
              <a:off x="2915816" y="3645024"/>
              <a:ext cx="648072" cy="369332"/>
            </a:xfrm>
            <a:prstGeom prst="rect">
              <a:avLst/>
            </a:prstGeom>
            <a:noFill/>
          </p:spPr>
          <p:txBody>
            <a:bodyPr wrap="square" rtlCol="0">
              <a:spAutoFit/>
            </a:bodyPr>
            <a:lstStyle/>
            <a:p>
              <a:r>
                <a:rPr lang="en-US" altLang="zh-CN" b="1" dirty="0" smtClean="0"/>
                <a:t>0</a:t>
              </a:r>
              <a:endParaRPr lang="zh-CN" altLang="en-US" b="1" dirty="0"/>
            </a:p>
          </p:txBody>
        </p:sp>
        <p:sp>
          <p:nvSpPr>
            <p:cNvPr id="38" name="TextBox 37"/>
            <p:cNvSpPr txBox="1"/>
            <p:nvPr/>
          </p:nvSpPr>
          <p:spPr>
            <a:xfrm>
              <a:off x="3995936" y="3284984"/>
              <a:ext cx="648072" cy="369332"/>
            </a:xfrm>
            <a:prstGeom prst="rect">
              <a:avLst/>
            </a:prstGeom>
            <a:noFill/>
          </p:spPr>
          <p:txBody>
            <a:bodyPr wrap="square" rtlCol="0">
              <a:spAutoFit/>
            </a:bodyPr>
            <a:lstStyle/>
            <a:p>
              <a:r>
                <a:rPr lang="en-US" altLang="zh-CN" b="1" dirty="0" smtClean="0"/>
                <a:t>2.0</a:t>
              </a:r>
              <a:endParaRPr lang="zh-CN" altLang="en-US" b="1" dirty="0"/>
            </a:p>
          </p:txBody>
        </p:sp>
        <p:sp>
          <p:nvSpPr>
            <p:cNvPr id="39" name="TextBox 38"/>
            <p:cNvSpPr txBox="1"/>
            <p:nvPr/>
          </p:nvSpPr>
          <p:spPr>
            <a:xfrm>
              <a:off x="3851920" y="3645024"/>
              <a:ext cx="648072" cy="369332"/>
            </a:xfrm>
            <a:prstGeom prst="rect">
              <a:avLst/>
            </a:prstGeom>
            <a:noFill/>
          </p:spPr>
          <p:txBody>
            <a:bodyPr wrap="square" rtlCol="0">
              <a:spAutoFit/>
            </a:bodyPr>
            <a:lstStyle/>
            <a:p>
              <a:r>
                <a:rPr lang="en-US" altLang="zh-CN" b="1" dirty="0" smtClean="0"/>
                <a:t>-1.0</a:t>
              </a:r>
              <a:endParaRPr lang="zh-CN" altLang="en-US" b="1" dirty="0"/>
            </a:p>
          </p:txBody>
        </p:sp>
        <p:sp>
          <p:nvSpPr>
            <p:cNvPr id="40" name="TextBox 39"/>
            <p:cNvSpPr txBox="1"/>
            <p:nvPr/>
          </p:nvSpPr>
          <p:spPr>
            <a:xfrm>
              <a:off x="683568" y="3717032"/>
              <a:ext cx="648072" cy="369332"/>
            </a:xfrm>
            <a:prstGeom prst="rect">
              <a:avLst/>
            </a:prstGeom>
            <a:noFill/>
          </p:spPr>
          <p:txBody>
            <a:bodyPr wrap="square" rtlCol="0">
              <a:spAutoFit/>
            </a:bodyPr>
            <a:lstStyle/>
            <a:p>
              <a:r>
                <a:rPr lang="en-US" altLang="zh-CN" b="1" dirty="0" smtClean="0"/>
                <a:t>1.5</a:t>
              </a:r>
              <a:endParaRPr lang="zh-CN" altLang="en-US" b="1" dirty="0"/>
            </a:p>
          </p:txBody>
        </p:sp>
        <p:sp>
          <p:nvSpPr>
            <p:cNvPr id="42" name="TextBox 41"/>
            <p:cNvSpPr txBox="1"/>
            <p:nvPr/>
          </p:nvSpPr>
          <p:spPr>
            <a:xfrm>
              <a:off x="1655676" y="1988749"/>
              <a:ext cx="1224136" cy="369332"/>
            </a:xfrm>
            <a:prstGeom prst="rect">
              <a:avLst/>
            </a:prstGeom>
            <a:noFill/>
          </p:spPr>
          <p:txBody>
            <a:bodyPr wrap="square" rtlCol="0">
              <a:spAutoFit/>
            </a:bodyPr>
            <a:lstStyle/>
            <a:p>
              <a:r>
                <a:rPr lang="zh-CN" altLang="en-US" b="1" dirty="0" smtClean="0"/>
                <a:t>债券基金</a:t>
              </a:r>
              <a:endParaRPr lang="zh-CN" altLang="en-US" b="1" dirty="0"/>
            </a:p>
          </p:txBody>
        </p:sp>
        <p:sp>
          <p:nvSpPr>
            <p:cNvPr id="43" name="TextBox 42"/>
            <p:cNvSpPr txBox="1"/>
            <p:nvPr/>
          </p:nvSpPr>
          <p:spPr>
            <a:xfrm>
              <a:off x="2267744" y="971436"/>
              <a:ext cx="1224136" cy="369332"/>
            </a:xfrm>
            <a:prstGeom prst="rect">
              <a:avLst/>
            </a:prstGeom>
            <a:noFill/>
          </p:spPr>
          <p:txBody>
            <a:bodyPr wrap="square" rtlCol="0">
              <a:spAutoFit/>
            </a:bodyPr>
            <a:lstStyle/>
            <a:p>
              <a:r>
                <a:rPr lang="zh-CN" altLang="en-US" b="1" dirty="0"/>
                <a:t>股票基金</a:t>
              </a:r>
            </a:p>
          </p:txBody>
        </p:sp>
      </p:grpSp>
      <p:grpSp>
        <p:nvGrpSpPr>
          <p:cNvPr id="104" name="组合 103"/>
          <p:cNvGrpSpPr/>
          <p:nvPr/>
        </p:nvGrpSpPr>
        <p:grpSpPr>
          <a:xfrm>
            <a:off x="4247964" y="-99392"/>
            <a:ext cx="5220580" cy="3684569"/>
            <a:chOff x="4247964" y="-99392"/>
            <a:chExt cx="5397570" cy="4185756"/>
          </a:xfrm>
        </p:grpSpPr>
        <p:grpSp>
          <p:nvGrpSpPr>
            <p:cNvPr id="45" name="组合 44"/>
            <p:cNvGrpSpPr/>
            <p:nvPr/>
          </p:nvGrpSpPr>
          <p:grpSpPr>
            <a:xfrm>
              <a:off x="4247964" y="188640"/>
              <a:ext cx="5397570" cy="3897724"/>
              <a:chOff x="71500" y="188640"/>
              <a:chExt cx="5397570" cy="3897724"/>
            </a:xfrm>
          </p:grpSpPr>
          <p:cxnSp>
            <p:nvCxnSpPr>
              <p:cNvPr id="46" name="直接连接符 45"/>
              <p:cNvCxnSpPr/>
              <p:nvPr/>
            </p:nvCxnSpPr>
            <p:spPr>
              <a:xfrm>
                <a:off x="899592" y="404664"/>
                <a:ext cx="0" cy="2880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893077" y="1412776"/>
                <a:ext cx="3282879" cy="108796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直接连接符 48"/>
              <p:cNvCxnSpPr/>
              <p:nvPr/>
            </p:nvCxnSpPr>
            <p:spPr>
              <a:xfrm>
                <a:off x="3059832" y="1782108"/>
                <a:ext cx="0" cy="150287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899592" y="1772816"/>
                <a:ext cx="216024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a:off x="899592" y="3284984"/>
                <a:ext cx="34563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flipH="1">
                <a:off x="899592" y="3717032"/>
                <a:ext cx="34563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71500" y="188640"/>
                <a:ext cx="1548172" cy="369332"/>
              </a:xfrm>
              <a:prstGeom prst="rect">
                <a:avLst/>
              </a:prstGeom>
              <a:noFill/>
            </p:spPr>
            <p:txBody>
              <a:bodyPr wrap="square" rtlCol="0">
                <a:spAutoFit/>
              </a:bodyPr>
              <a:lstStyle/>
              <a:p>
                <a:r>
                  <a:rPr lang="zh-CN" altLang="en-US" b="1" dirty="0" smtClean="0"/>
                  <a:t>组合标准差</a:t>
                </a:r>
                <a:endParaRPr lang="zh-CN" altLang="en-US" b="1" dirty="0"/>
              </a:p>
            </p:txBody>
          </p:sp>
          <p:sp>
            <p:nvSpPr>
              <p:cNvPr id="54" name="TextBox 53"/>
              <p:cNvSpPr txBox="1"/>
              <p:nvPr/>
            </p:nvSpPr>
            <p:spPr>
              <a:xfrm>
                <a:off x="4283968" y="3140968"/>
                <a:ext cx="648072" cy="400110"/>
              </a:xfrm>
              <a:prstGeom prst="rect">
                <a:avLst/>
              </a:prstGeom>
              <a:noFill/>
            </p:spPr>
            <p:txBody>
              <a:bodyPr wrap="square" rtlCol="0">
                <a:spAutoFit/>
              </a:bodyPr>
              <a:lstStyle/>
              <a:p>
                <a:r>
                  <a:rPr lang="en-US" altLang="zh-CN" sz="2000" b="1" dirty="0" err="1" smtClean="0"/>
                  <a:t>w</a:t>
                </a:r>
                <a:r>
                  <a:rPr lang="en-US" altLang="zh-CN" sz="2000" b="1" baseline="-25000" dirty="0" err="1"/>
                  <a:t>E</a:t>
                </a:r>
                <a:endParaRPr lang="zh-CN" altLang="en-US" sz="2000" b="1" baseline="-25000" dirty="0"/>
              </a:p>
            </p:txBody>
          </p:sp>
          <p:sp>
            <p:nvSpPr>
              <p:cNvPr id="55" name="TextBox 54"/>
              <p:cNvSpPr txBox="1"/>
              <p:nvPr/>
            </p:nvSpPr>
            <p:spPr>
              <a:xfrm>
                <a:off x="4283968" y="3501008"/>
                <a:ext cx="792088" cy="454534"/>
              </a:xfrm>
              <a:prstGeom prst="rect">
                <a:avLst/>
              </a:prstGeom>
              <a:noFill/>
            </p:spPr>
            <p:txBody>
              <a:bodyPr wrap="square" rtlCol="0">
                <a:spAutoFit/>
              </a:bodyPr>
              <a:lstStyle/>
              <a:p>
                <a:r>
                  <a:rPr lang="en-US" altLang="zh-CN" sz="2000" b="1" dirty="0" err="1" smtClean="0"/>
                  <a:t>w</a:t>
                </a:r>
                <a:r>
                  <a:rPr lang="en-US" altLang="zh-CN" sz="2000" b="1" baseline="-25000" dirty="0" err="1" smtClean="0"/>
                  <a:t>D</a:t>
                </a:r>
                <a:endParaRPr lang="zh-CN" altLang="en-US" sz="2000" b="1" baseline="-25000" dirty="0"/>
              </a:p>
            </p:txBody>
          </p:sp>
          <p:cxnSp>
            <p:nvCxnSpPr>
              <p:cNvPr id="56" name="直接连接符 55"/>
              <p:cNvCxnSpPr/>
              <p:nvPr/>
            </p:nvCxnSpPr>
            <p:spPr>
              <a:xfrm flipV="1">
                <a:off x="4211960" y="404664"/>
                <a:ext cx="0" cy="2880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899592" y="404664"/>
                <a:ext cx="3312368" cy="0"/>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611560" y="3212976"/>
                <a:ext cx="648072" cy="369332"/>
              </a:xfrm>
              <a:prstGeom prst="rect">
                <a:avLst/>
              </a:prstGeom>
              <a:noFill/>
            </p:spPr>
            <p:txBody>
              <a:bodyPr wrap="square" rtlCol="0">
                <a:spAutoFit/>
              </a:bodyPr>
              <a:lstStyle/>
              <a:p>
                <a:r>
                  <a:rPr lang="en-US" altLang="zh-CN" b="1" dirty="0" smtClean="0"/>
                  <a:t>-0.5</a:t>
                </a:r>
                <a:endParaRPr lang="zh-CN" altLang="en-US" b="1" dirty="0"/>
              </a:p>
            </p:txBody>
          </p:sp>
          <p:sp>
            <p:nvSpPr>
              <p:cNvPr id="59" name="TextBox 58"/>
              <p:cNvSpPr txBox="1"/>
              <p:nvPr/>
            </p:nvSpPr>
            <p:spPr>
              <a:xfrm>
                <a:off x="1475656" y="3212976"/>
                <a:ext cx="648072" cy="369332"/>
              </a:xfrm>
              <a:prstGeom prst="rect">
                <a:avLst/>
              </a:prstGeom>
              <a:noFill/>
            </p:spPr>
            <p:txBody>
              <a:bodyPr wrap="square" rtlCol="0">
                <a:spAutoFit/>
              </a:bodyPr>
              <a:lstStyle/>
              <a:p>
                <a:r>
                  <a:rPr lang="en-US" altLang="zh-CN" b="1" dirty="0" smtClean="0"/>
                  <a:t>0</a:t>
                </a:r>
                <a:endParaRPr lang="zh-CN" altLang="en-US" b="1" dirty="0"/>
              </a:p>
            </p:txBody>
          </p:sp>
          <p:sp>
            <p:nvSpPr>
              <p:cNvPr id="60" name="TextBox 59"/>
              <p:cNvSpPr txBox="1"/>
              <p:nvPr/>
            </p:nvSpPr>
            <p:spPr>
              <a:xfrm>
                <a:off x="2843808" y="3212976"/>
                <a:ext cx="648072" cy="369332"/>
              </a:xfrm>
              <a:prstGeom prst="rect">
                <a:avLst/>
              </a:prstGeom>
              <a:noFill/>
            </p:spPr>
            <p:txBody>
              <a:bodyPr wrap="square" rtlCol="0">
                <a:spAutoFit/>
              </a:bodyPr>
              <a:lstStyle/>
              <a:p>
                <a:r>
                  <a:rPr lang="en-US" altLang="zh-CN" b="1" dirty="0" smtClean="0"/>
                  <a:t>1.0</a:t>
                </a:r>
                <a:endParaRPr lang="zh-CN" altLang="en-US" b="1" dirty="0"/>
              </a:p>
            </p:txBody>
          </p:sp>
          <p:sp>
            <p:nvSpPr>
              <p:cNvPr id="61" name="TextBox 60"/>
              <p:cNvSpPr txBox="1"/>
              <p:nvPr/>
            </p:nvSpPr>
            <p:spPr>
              <a:xfrm>
                <a:off x="1115616" y="2131404"/>
                <a:ext cx="648072" cy="369332"/>
              </a:xfrm>
              <a:prstGeom prst="rect">
                <a:avLst/>
              </a:prstGeom>
              <a:noFill/>
            </p:spPr>
            <p:txBody>
              <a:bodyPr wrap="square" rtlCol="0">
                <a:spAutoFit/>
              </a:bodyPr>
              <a:lstStyle/>
              <a:p>
                <a:r>
                  <a:rPr lang="en-US" altLang="zh-CN" b="1" dirty="0" smtClean="0"/>
                  <a:t>12%</a:t>
                </a:r>
                <a:endParaRPr lang="zh-CN" altLang="en-US" b="1" dirty="0"/>
              </a:p>
            </p:txBody>
          </p:sp>
          <p:sp>
            <p:nvSpPr>
              <p:cNvPr id="62" name="TextBox 61"/>
              <p:cNvSpPr txBox="1"/>
              <p:nvPr/>
            </p:nvSpPr>
            <p:spPr>
              <a:xfrm>
                <a:off x="1115616" y="1412776"/>
                <a:ext cx="648072" cy="369332"/>
              </a:xfrm>
              <a:prstGeom prst="rect">
                <a:avLst/>
              </a:prstGeom>
              <a:noFill/>
            </p:spPr>
            <p:txBody>
              <a:bodyPr wrap="square" rtlCol="0">
                <a:spAutoFit/>
              </a:bodyPr>
              <a:lstStyle/>
              <a:p>
                <a:r>
                  <a:rPr lang="en-US" altLang="zh-CN" b="1" dirty="0" smtClean="0"/>
                  <a:t>20%</a:t>
                </a:r>
                <a:endParaRPr lang="zh-CN" altLang="en-US" b="1" dirty="0"/>
              </a:p>
            </p:txBody>
          </p:sp>
          <p:sp>
            <p:nvSpPr>
              <p:cNvPr id="63" name="TextBox 62"/>
              <p:cNvSpPr txBox="1"/>
              <p:nvPr/>
            </p:nvSpPr>
            <p:spPr>
              <a:xfrm>
                <a:off x="1403648" y="3635732"/>
                <a:ext cx="648072" cy="369332"/>
              </a:xfrm>
              <a:prstGeom prst="rect">
                <a:avLst/>
              </a:prstGeom>
              <a:noFill/>
            </p:spPr>
            <p:txBody>
              <a:bodyPr wrap="square" rtlCol="0">
                <a:spAutoFit/>
              </a:bodyPr>
              <a:lstStyle/>
              <a:p>
                <a:r>
                  <a:rPr lang="en-US" altLang="zh-CN" b="1" dirty="0" smtClean="0"/>
                  <a:t>1.0</a:t>
                </a:r>
                <a:endParaRPr lang="zh-CN" altLang="en-US" b="1" dirty="0"/>
              </a:p>
            </p:txBody>
          </p:sp>
          <p:sp>
            <p:nvSpPr>
              <p:cNvPr id="64" name="TextBox 63"/>
              <p:cNvSpPr txBox="1"/>
              <p:nvPr/>
            </p:nvSpPr>
            <p:spPr>
              <a:xfrm>
                <a:off x="2915816" y="3645024"/>
                <a:ext cx="648072" cy="369332"/>
              </a:xfrm>
              <a:prstGeom prst="rect">
                <a:avLst/>
              </a:prstGeom>
              <a:noFill/>
            </p:spPr>
            <p:txBody>
              <a:bodyPr wrap="square" rtlCol="0">
                <a:spAutoFit/>
              </a:bodyPr>
              <a:lstStyle/>
              <a:p>
                <a:r>
                  <a:rPr lang="en-US" altLang="zh-CN" b="1" dirty="0" smtClean="0"/>
                  <a:t>0</a:t>
                </a:r>
                <a:endParaRPr lang="zh-CN" altLang="en-US" b="1" dirty="0"/>
              </a:p>
            </p:txBody>
          </p:sp>
          <p:sp>
            <p:nvSpPr>
              <p:cNvPr id="65" name="TextBox 64"/>
              <p:cNvSpPr txBox="1"/>
              <p:nvPr/>
            </p:nvSpPr>
            <p:spPr>
              <a:xfrm>
                <a:off x="3995936" y="3284984"/>
                <a:ext cx="648072" cy="369332"/>
              </a:xfrm>
              <a:prstGeom prst="rect">
                <a:avLst/>
              </a:prstGeom>
              <a:noFill/>
            </p:spPr>
            <p:txBody>
              <a:bodyPr wrap="square" rtlCol="0">
                <a:spAutoFit/>
              </a:bodyPr>
              <a:lstStyle/>
              <a:p>
                <a:r>
                  <a:rPr lang="en-US" altLang="zh-CN" b="1" dirty="0" smtClean="0"/>
                  <a:t>2.0</a:t>
                </a:r>
                <a:endParaRPr lang="zh-CN" altLang="en-US" b="1" dirty="0"/>
              </a:p>
            </p:txBody>
          </p:sp>
          <p:sp>
            <p:nvSpPr>
              <p:cNvPr id="66" name="TextBox 65"/>
              <p:cNvSpPr txBox="1"/>
              <p:nvPr/>
            </p:nvSpPr>
            <p:spPr>
              <a:xfrm>
                <a:off x="3851920" y="3645024"/>
                <a:ext cx="648072" cy="369332"/>
              </a:xfrm>
              <a:prstGeom prst="rect">
                <a:avLst/>
              </a:prstGeom>
              <a:noFill/>
            </p:spPr>
            <p:txBody>
              <a:bodyPr wrap="square" rtlCol="0">
                <a:spAutoFit/>
              </a:bodyPr>
              <a:lstStyle/>
              <a:p>
                <a:r>
                  <a:rPr lang="en-US" altLang="zh-CN" b="1" dirty="0" smtClean="0"/>
                  <a:t>-1.0</a:t>
                </a:r>
                <a:endParaRPr lang="zh-CN" altLang="en-US" b="1" dirty="0"/>
              </a:p>
            </p:txBody>
          </p:sp>
          <p:sp>
            <p:nvSpPr>
              <p:cNvPr id="67" name="TextBox 66"/>
              <p:cNvSpPr txBox="1"/>
              <p:nvPr/>
            </p:nvSpPr>
            <p:spPr>
              <a:xfrm>
                <a:off x="683568" y="3717032"/>
                <a:ext cx="648072" cy="369332"/>
              </a:xfrm>
              <a:prstGeom prst="rect">
                <a:avLst/>
              </a:prstGeom>
              <a:noFill/>
            </p:spPr>
            <p:txBody>
              <a:bodyPr wrap="square" rtlCol="0">
                <a:spAutoFit/>
              </a:bodyPr>
              <a:lstStyle/>
              <a:p>
                <a:r>
                  <a:rPr lang="en-US" altLang="zh-CN" b="1" dirty="0" smtClean="0"/>
                  <a:t>1.5</a:t>
                </a:r>
                <a:endParaRPr lang="zh-CN" altLang="en-US" b="1" dirty="0"/>
              </a:p>
            </p:txBody>
          </p:sp>
          <p:sp>
            <p:nvSpPr>
              <p:cNvPr id="68" name="TextBox 67"/>
              <p:cNvSpPr txBox="1"/>
              <p:nvPr/>
            </p:nvSpPr>
            <p:spPr>
              <a:xfrm>
                <a:off x="4244934" y="1124744"/>
                <a:ext cx="1224136" cy="400110"/>
              </a:xfrm>
              <a:prstGeom prst="rect">
                <a:avLst/>
              </a:prstGeom>
              <a:noFill/>
            </p:spPr>
            <p:txBody>
              <a:bodyPr wrap="square" rtlCol="0">
                <a:spAutoFit/>
              </a:bodyPr>
              <a:lstStyle/>
              <a:p>
                <a:r>
                  <a:rPr lang="el-GR" altLang="zh-CN" sz="2000" b="1" dirty="0" smtClean="0">
                    <a:solidFill>
                      <a:schemeClr val="accent1"/>
                    </a:solidFill>
                  </a:rPr>
                  <a:t>ρ</a:t>
                </a:r>
                <a:r>
                  <a:rPr lang="en-US" altLang="zh-CN" sz="2000" b="1" dirty="0" smtClean="0">
                    <a:solidFill>
                      <a:schemeClr val="accent1"/>
                    </a:solidFill>
                  </a:rPr>
                  <a:t>=1</a:t>
                </a:r>
                <a:endParaRPr lang="zh-CN" altLang="en-US" sz="2000" b="1" dirty="0">
                  <a:solidFill>
                    <a:schemeClr val="accent1"/>
                  </a:solidFill>
                </a:endParaRPr>
              </a:p>
            </p:txBody>
          </p:sp>
        </p:grpSp>
        <p:cxnSp>
          <p:nvCxnSpPr>
            <p:cNvPr id="74" name="直接箭头连接符 73"/>
            <p:cNvCxnSpPr>
              <a:endCxn id="53" idx="3"/>
            </p:cNvCxnSpPr>
            <p:nvPr/>
          </p:nvCxnSpPr>
          <p:spPr>
            <a:xfrm flipV="1">
              <a:off x="5796136" y="373306"/>
              <a:ext cx="0" cy="29116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6228184" y="3212976"/>
              <a:ext cx="648072" cy="369332"/>
            </a:xfrm>
            <a:prstGeom prst="rect">
              <a:avLst/>
            </a:prstGeom>
            <a:noFill/>
          </p:spPr>
          <p:txBody>
            <a:bodyPr wrap="square" rtlCol="0">
              <a:spAutoFit/>
            </a:bodyPr>
            <a:lstStyle/>
            <a:p>
              <a:r>
                <a:rPr lang="en-US" altLang="zh-CN" b="1" dirty="0" smtClean="0"/>
                <a:t>0.5</a:t>
              </a:r>
              <a:endParaRPr lang="zh-CN" altLang="en-US" b="1" dirty="0"/>
            </a:p>
          </p:txBody>
        </p:sp>
        <p:cxnSp>
          <p:nvCxnSpPr>
            <p:cNvPr id="77" name="直接连接符 76"/>
            <p:cNvCxnSpPr>
              <a:stCxn id="75" idx="0"/>
              <a:endCxn id="75" idx="0"/>
            </p:cNvCxnSpPr>
            <p:nvPr/>
          </p:nvCxnSpPr>
          <p:spPr>
            <a:xfrm>
              <a:off x="6552220" y="321297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75" idx="0"/>
              <a:endCxn id="75" idx="0"/>
            </p:cNvCxnSpPr>
            <p:nvPr/>
          </p:nvCxnSpPr>
          <p:spPr>
            <a:xfrm>
              <a:off x="6552220" y="321297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75" idx="0"/>
            </p:cNvCxnSpPr>
            <p:nvPr/>
          </p:nvCxnSpPr>
          <p:spPr>
            <a:xfrm>
              <a:off x="6552220" y="3212976"/>
              <a:ext cx="0" cy="184666"/>
            </a:xfrm>
            <a:prstGeom prst="line">
              <a:avLst/>
            </a:prstGeom>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6300192" y="3645024"/>
              <a:ext cx="648072" cy="369332"/>
            </a:xfrm>
            <a:prstGeom prst="rect">
              <a:avLst/>
            </a:prstGeom>
            <a:noFill/>
          </p:spPr>
          <p:txBody>
            <a:bodyPr wrap="square" rtlCol="0">
              <a:spAutoFit/>
            </a:bodyPr>
            <a:lstStyle/>
            <a:p>
              <a:r>
                <a:rPr lang="en-US" altLang="zh-CN" b="1" dirty="0" smtClean="0"/>
                <a:t>0.5</a:t>
              </a:r>
              <a:endParaRPr lang="zh-CN" altLang="en-US" b="1" dirty="0"/>
            </a:p>
          </p:txBody>
        </p:sp>
        <p:cxnSp>
          <p:nvCxnSpPr>
            <p:cNvPr id="85" name="直接连接符 84"/>
            <p:cNvCxnSpPr/>
            <p:nvPr/>
          </p:nvCxnSpPr>
          <p:spPr>
            <a:xfrm>
              <a:off x="5076056" y="985918"/>
              <a:ext cx="1296144" cy="2319391"/>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87" name="直接连接符 86"/>
            <p:cNvCxnSpPr/>
            <p:nvPr/>
          </p:nvCxnSpPr>
          <p:spPr>
            <a:xfrm flipV="1">
              <a:off x="6372200" y="188640"/>
              <a:ext cx="1800200" cy="3096345"/>
            </a:xfrm>
            <a:prstGeom prst="line">
              <a:avLst/>
            </a:prstGeom>
            <a:ln>
              <a:prstDash val="dash"/>
            </a:ln>
          </p:spPr>
          <p:style>
            <a:lnRef idx="3">
              <a:schemeClr val="accent2"/>
            </a:lnRef>
            <a:fillRef idx="0">
              <a:schemeClr val="accent2"/>
            </a:fillRef>
            <a:effectRef idx="2">
              <a:schemeClr val="accent2"/>
            </a:effectRef>
            <a:fontRef idx="minor">
              <a:schemeClr val="tx1"/>
            </a:fontRef>
          </p:style>
        </p:cxnSp>
        <p:sp>
          <p:nvSpPr>
            <p:cNvPr id="88" name="TextBox 87"/>
            <p:cNvSpPr txBox="1"/>
            <p:nvPr/>
          </p:nvSpPr>
          <p:spPr>
            <a:xfrm>
              <a:off x="8388424" y="-99392"/>
              <a:ext cx="1224136" cy="400110"/>
            </a:xfrm>
            <a:prstGeom prst="rect">
              <a:avLst/>
            </a:prstGeom>
            <a:noFill/>
          </p:spPr>
          <p:txBody>
            <a:bodyPr wrap="square" rtlCol="0">
              <a:spAutoFit/>
            </a:bodyPr>
            <a:lstStyle/>
            <a:p>
              <a:r>
                <a:rPr lang="el-GR" altLang="zh-CN" sz="2000" b="1" dirty="0" smtClean="0">
                  <a:solidFill>
                    <a:srgbClr val="C00000"/>
                  </a:solidFill>
                </a:rPr>
                <a:t>ρ</a:t>
              </a:r>
              <a:r>
                <a:rPr lang="en-US" altLang="zh-CN" sz="2000" b="1" dirty="0" smtClean="0">
                  <a:solidFill>
                    <a:srgbClr val="C00000"/>
                  </a:solidFill>
                </a:rPr>
                <a:t>=-1</a:t>
              </a:r>
              <a:endParaRPr lang="zh-CN" altLang="en-US" sz="2000" b="1" dirty="0">
                <a:solidFill>
                  <a:srgbClr val="C00000"/>
                </a:solidFill>
              </a:endParaRPr>
            </a:p>
          </p:txBody>
        </p:sp>
        <p:sp>
          <p:nvSpPr>
            <p:cNvPr id="89" name="任意多边形 88"/>
            <p:cNvSpPr/>
            <p:nvPr/>
          </p:nvSpPr>
          <p:spPr>
            <a:xfrm>
              <a:off x="5141549" y="373306"/>
              <a:ext cx="3210871" cy="1939570"/>
            </a:xfrm>
            <a:custGeom>
              <a:avLst/>
              <a:gdLst>
                <a:gd name="connsiteX0" fmla="*/ 0 w 3334871"/>
                <a:gd name="connsiteY0" fmla="*/ 510988 h 1314504"/>
                <a:gd name="connsiteX1" fmla="*/ 753035 w 3334871"/>
                <a:gd name="connsiteY1" fmla="*/ 1223682 h 1314504"/>
                <a:gd name="connsiteX2" fmla="*/ 2164977 w 3334871"/>
                <a:gd name="connsiteY2" fmla="*/ 1169894 h 1314504"/>
                <a:gd name="connsiteX3" fmla="*/ 3334871 w 3334871"/>
                <a:gd name="connsiteY3" fmla="*/ 0 h 1314504"/>
                <a:gd name="connsiteX4" fmla="*/ 3334871 w 3334871"/>
                <a:gd name="connsiteY4" fmla="*/ 0 h 1314504"/>
                <a:gd name="connsiteX0-1" fmla="*/ 0 w 3334871"/>
                <a:gd name="connsiteY0-2" fmla="*/ 510988 h 1244126"/>
                <a:gd name="connsiteX1-3" fmla="*/ 753035 w 3334871"/>
                <a:gd name="connsiteY1-4" fmla="*/ 1223682 h 1244126"/>
                <a:gd name="connsiteX2-5" fmla="*/ 2164977 w 3334871"/>
                <a:gd name="connsiteY2-6" fmla="*/ 956839 h 1244126"/>
                <a:gd name="connsiteX3-7" fmla="*/ 3334871 w 3334871"/>
                <a:gd name="connsiteY3-8" fmla="*/ 0 h 1244126"/>
                <a:gd name="connsiteX4-9" fmla="*/ 3334871 w 3334871"/>
                <a:gd name="connsiteY4-10" fmla="*/ 0 h 1244126"/>
                <a:gd name="connsiteX0-11" fmla="*/ 0 w 3334871"/>
                <a:gd name="connsiteY0-12" fmla="*/ 510988 h 1244126"/>
                <a:gd name="connsiteX1-13" fmla="*/ 825298 w 3334871"/>
                <a:gd name="connsiteY1-14" fmla="*/ 1223682 h 1244126"/>
                <a:gd name="connsiteX2-15" fmla="*/ 2164977 w 3334871"/>
                <a:gd name="connsiteY2-16" fmla="*/ 956839 h 1244126"/>
                <a:gd name="connsiteX3-17" fmla="*/ 3334871 w 3334871"/>
                <a:gd name="connsiteY3-18" fmla="*/ 0 h 1244126"/>
                <a:gd name="connsiteX4-19" fmla="*/ 3334871 w 3334871"/>
                <a:gd name="connsiteY4-20" fmla="*/ 0 h 1244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34871" h="1244126">
                  <a:moveTo>
                    <a:pt x="0" y="510988"/>
                  </a:moveTo>
                  <a:cubicBezTo>
                    <a:pt x="196103" y="812426"/>
                    <a:pt x="464469" y="1149374"/>
                    <a:pt x="825298" y="1223682"/>
                  </a:cubicBezTo>
                  <a:cubicBezTo>
                    <a:pt x="1186127" y="1297990"/>
                    <a:pt x="1746715" y="1160786"/>
                    <a:pt x="2164977" y="956839"/>
                  </a:cubicBezTo>
                  <a:cubicBezTo>
                    <a:pt x="2583239" y="752892"/>
                    <a:pt x="3139889" y="159473"/>
                    <a:pt x="3334871" y="0"/>
                  </a:cubicBezTo>
                  <a:lnTo>
                    <a:pt x="3334871" y="0"/>
                  </a:lnTo>
                </a:path>
              </a:pathLst>
            </a:cu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p>
          </p:txBody>
        </p:sp>
        <p:sp>
          <p:nvSpPr>
            <p:cNvPr id="96" name="TextBox 95"/>
            <p:cNvSpPr txBox="1"/>
            <p:nvPr/>
          </p:nvSpPr>
          <p:spPr>
            <a:xfrm>
              <a:off x="8388424" y="188640"/>
              <a:ext cx="1224136" cy="400110"/>
            </a:xfrm>
            <a:prstGeom prst="rect">
              <a:avLst/>
            </a:prstGeom>
            <a:noFill/>
          </p:spPr>
          <p:txBody>
            <a:bodyPr wrap="square" rtlCol="0">
              <a:spAutoFit/>
            </a:bodyPr>
            <a:lstStyle/>
            <a:p>
              <a:r>
                <a:rPr lang="el-GR" altLang="zh-CN" sz="2000" b="1" dirty="0" smtClean="0">
                  <a:solidFill>
                    <a:schemeClr val="accent6">
                      <a:lumMod val="75000"/>
                    </a:schemeClr>
                  </a:solidFill>
                </a:rPr>
                <a:t>ρ</a:t>
              </a:r>
              <a:r>
                <a:rPr lang="en-US" altLang="zh-CN" sz="2000" b="1" dirty="0" smtClean="0">
                  <a:solidFill>
                    <a:schemeClr val="accent6">
                      <a:lumMod val="75000"/>
                    </a:schemeClr>
                  </a:solidFill>
                </a:rPr>
                <a:t>=0.3</a:t>
              </a:r>
              <a:endParaRPr lang="zh-CN" altLang="en-US" sz="2000" b="1" dirty="0">
                <a:solidFill>
                  <a:schemeClr val="accent6">
                    <a:lumMod val="75000"/>
                  </a:schemeClr>
                </a:solidFill>
              </a:endParaRPr>
            </a:p>
          </p:txBody>
        </p:sp>
      </p:grpSp>
      <p:grpSp>
        <p:nvGrpSpPr>
          <p:cNvPr id="2" name="组合 1"/>
          <p:cNvGrpSpPr/>
          <p:nvPr/>
        </p:nvGrpSpPr>
        <p:grpSpPr>
          <a:xfrm>
            <a:off x="-74178" y="3501008"/>
            <a:ext cx="4606929" cy="3220525"/>
            <a:chOff x="-74178" y="3501008"/>
            <a:chExt cx="4606929" cy="3220525"/>
          </a:xfrm>
        </p:grpSpPr>
        <p:grpSp>
          <p:nvGrpSpPr>
            <p:cNvPr id="69" name="组合 68"/>
            <p:cNvGrpSpPr/>
            <p:nvPr/>
          </p:nvGrpSpPr>
          <p:grpSpPr>
            <a:xfrm>
              <a:off x="395537" y="3584670"/>
              <a:ext cx="3495915" cy="2877958"/>
              <a:chOff x="4918006" y="404664"/>
              <a:chExt cx="3614434" cy="3269426"/>
            </a:xfrm>
          </p:grpSpPr>
          <p:grpSp>
            <p:nvGrpSpPr>
              <p:cNvPr id="70" name="组合 69"/>
              <p:cNvGrpSpPr/>
              <p:nvPr/>
            </p:nvGrpSpPr>
            <p:grpSpPr>
              <a:xfrm>
                <a:off x="4918006" y="404664"/>
                <a:ext cx="3614434" cy="3269426"/>
                <a:chOff x="741542" y="404664"/>
                <a:chExt cx="3614434" cy="3269426"/>
              </a:xfrm>
            </p:grpSpPr>
            <p:cxnSp>
              <p:nvCxnSpPr>
                <p:cNvPr id="92" name="直接连接符 91"/>
                <p:cNvCxnSpPr/>
                <p:nvPr/>
              </p:nvCxnSpPr>
              <p:spPr>
                <a:xfrm>
                  <a:off x="899592" y="404664"/>
                  <a:ext cx="0" cy="2880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V="1">
                  <a:off x="2528322" y="882242"/>
                  <a:ext cx="1282543" cy="1263371"/>
                </a:xfrm>
                <a:prstGeom prst="line">
                  <a:avLst/>
                </a:prstGeom>
              </p:spPr>
              <p:style>
                <a:lnRef idx="2">
                  <a:schemeClr val="accent1"/>
                </a:lnRef>
                <a:fillRef idx="0">
                  <a:schemeClr val="accent1"/>
                </a:fillRef>
                <a:effectRef idx="1">
                  <a:schemeClr val="accent1"/>
                </a:effectRef>
                <a:fontRef idx="minor">
                  <a:schemeClr val="tx1"/>
                </a:fontRef>
              </p:style>
            </p:cxnSp>
            <p:cxnSp>
              <p:nvCxnSpPr>
                <p:cNvPr id="94" name="直接连接符 93"/>
                <p:cNvCxnSpPr>
                  <a:endCxn id="72" idx="0"/>
                </p:cNvCxnSpPr>
                <p:nvPr/>
              </p:nvCxnSpPr>
              <p:spPr>
                <a:xfrm>
                  <a:off x="2502085" y="2131404"/>
                  <a:ext cx="1" cy="108157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H="1">
                  <a:off x="899593" y="882241"/>
                  <a:ext cx="291127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p:nvPr/>
              </p:nvCxnSpPr>
              <p:spPr>
                <a:xfrm>
                  <a:off x="899592" y="3284984"/>
                  <a:ext cx="34563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4211960" y="404664"/>
                  <a:ext cx="0" cy="2880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899592" y="404664"/>
                  <a:ext cx="3312368" cy="0"/>
                </a:xfrm>
                <a:prstGeom prst="line">
                  <a:avLst/>
                </a:prstGeom>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741542" y="3212976"/>
                  <a:ext cx="648072" cy="369332"/>
                </a:xfrm>
                <a:prstGeom prst="rect">
                  <a:avLst/>
                </a:prstGeom>
                <a:noFill/>
              </p:spPr>
              <p:txBody>
                <a:bodyPr wrap="square" rtlCol="0">
                  <a:spAutoFit/>
                </a:bodyPr>
                <a:lstStyle/>
                <a:p>
                  <a:r>
                    <a:rPr lang="en-US" altLang="zh-CN" b="1" dirty="0" smtClean="0"/>
                    <a:t>0</a:t>
                  </a:r>
                  <a:endParaRPr lang="zh-CN" altLang="en-US" b="1" dirty="0"/>
                </a:p>
              </p:txBody>
            </p:sp>
            <p:sp>
              <p:nvSpPr>
                <p:cNvPr id="107" name="TextBox 106"/>
                <p:cNvSpPr txBox="1"/>
                <p:nvPr/>
              </p:nvSpPr>
              <p:spPr>
                <a:xfrm>
                  <a:off x="3518137" y="3254520"/>
                  <a:ext cx="648072" cy="419570"/>
                </a:xfrm>
                <a:prstGeom prst="rect">
                  <a:avLst/>
                </a:prstGeom>
                <a:noFill/>
              </p:spPr>
              <p:txBody>
                <a:bodyPr wrap="square" rtlCol="0">
                  <a:spAutoFit/>
                </a:bodyPr>
                <a:lstStyle/>
                <a:p>
                  <a:r>
                    <a:rPr lang="en-US" altLang="zh-CN" b="1" dirty="0"/>
                    <a:t>2</a:t>
                  </a:r>
                  <a:r>
                    <a:rPr lang="en-US" altLang="zh-CN" b="1" dirty="0" smtClean="0"/>
                    <a:t>0</a:t>
                  </a:r>
                  <a:endParaRPr lang="zh-CN" altLang="en-US" b="1" dirty="0"/>
                </a:p>
              </p:txBody>
            </p:sp>
            <p:sp>
              <p:nvSpPr>
                <p:cNvPr id="115" name="TextBox 114"/>
                <p:cNvSpPr txBox="1"/>
                <p:nvPr/>
              </p:nvSpPr>
              <p:spPr>
                <a:xfrm>
                  <a:off x="3052903" y="1576344"/>
                  <a:ext cx="1224136" cy="400110"/>
                </a:xfrm>
                <a:prstGeom prst="rect">
                  <a:avLst/>
                </a:prstGeom>
                <a:noFill/>
              </p:spPr>
              <p:txBody>
                <a:bodyPr wrap="square" rtlCol="0">
                  <a:spAutoFit/>
                </a:bodyPr>
                <a:lstStyle/>
                <a:p>
                  <a:r>
                    <a:rPr lang="el-GR" altLang="zh-CN" sz="2000" b="1" dirty="0" smtClean="0">
                      <a:solidFill>
                        <a:schemeClr val="accent1"/>
                      </a:solidFill>
                    </a:rPr>
                    <a:t>ρ</a:t>
                  </a:r>
                  <a:r>
                    <a:rPr lang="en-US" altLang="zh-CN" sz="2000" b="1" dirty="0" smtClean="0">
                      <a:solidFill>
                        <a:schemeClr val="accent1"/>
                      </a:solidFill>
                    </a:rPr>
                    <a:t>=1</a:t>
                  </a:r>
                  <a:endParaRPr lang="zh-CN" altLang="en-US" sz="2000" b="1" dirty="0">
                    <a:solidFill>
                      <a:schemeClr val="accent1"/>
                    </a:solidFill>
                  </a:endParaRPr>
                </a:p>
              </p:txBody>
            </p:sp>
          </p:grpSp>
          <p:sp>
            <p:nvSpPr>
              <p:cNvPr id="72" name="TextBox 71"/>
              <p:cNvSpPr txBox="1"/>
              <p:nvPr/>
            </p:nvSpPr>
            <p:spPr>
              <a:xfrm>
                <a:off x="6354514" y="3212976"/>
                <a:ext cx="648072" cy="419570"/>
              </a:xfrm>
              <a:prstGeom prst="rect">
                <a:avLst/>
              </a:prstGeom>
              <a:noFill/>
            </p:spPr>
            <p:txBody>
              <a:bodyPr wrap="square" rtlCol="0">
                <a:spAutoFit/>
              </a:bodyPr>
              <a:lstStyle/>
              <a:p>
                <a:r>
                  <a:rPr lang="en-US" altLang="zh-CN" b="1" dirty="0" smtClean="0"/>
                  <a:t>10</a:t>
                </a:r>
                <a:endParaRPr lang="zh-CN" altLang="en-US" b="1" dirty="0"/>
              </a:p>
            </p:txBody>
          </p:sp>
          <p:cxnSp>
            <p:nvCxnSpPr>
              <p:cNvPr id="73" name="直接连接符 72"/>
              <p:cNvCxnSpPr>
                <a:stCxn id="72" idx="0"/>
                <a:endCxn id="72" idx="0"/>
              </p:cNvCxnSpPr>
              <p:nvPr/>
            </p:nvCxnSpPr>
            <p:spPr>
              <a:xfrm>
                <a:off x="6678551" y="321297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2" idx="0"/>
                <a:endCxn id="72" idx="0"/>
              </p:cNvCxnSpPr>
              <p:nvPr/>
            </p:nvCxnSpPr>
            <p:spPr>
              <a:xfrm>
                <a:off x="6678551" y="321297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6555891" y="3212976"/>
                <a:ext cx="0" cy="184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120" idx="0"/>
              </p:cNvCxnSpPr>
              <p:nvPr/>
            </p:nvCxnSpPr>
            <p:spPr>
              <a:xfrm>
                <a:off x="5093143" y="1536663"/>
                <a:ext cx="1611644" cy="569269"/>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84" name="直接连接符 83"/>
              <p:cNvCxnSpPr>
                <a:stCxn id="120" idx="0"/>
              </p:cNvCxnSpPr>
              <p:nvPr/>
            </p:nvCxnSpPr>
            <p:spPr>
              <a:xfrm flipV="1">
                <a:off x="5093143" y="842560"/>
                <a:ext cx="2894187" cy="694103"/>
              </a:xfrm>
              <a:prstGeom prst="line">
                <a:avLst/>
              </a:prstGeom>
              <a:ln>
                <a:prstDash val="dash"/>
              </a:ln>
            </p:spPr>
            <p:style>
              <a:lnRef idx="3">
                <a:schemeClr val="accent2"/>
              </a:lnRef>
              <a:fillRef idx="0">
                <a:schemeClr val="accent2"/>
              </a:fillRef>
              <a:effectRef idx="2">
                <a:schemeClr val="accent2"/>
              </a:effectRef>
              <a:fontRef idx="minor">
                <a:schemeClr val="tx1"/>
              </a:fontRef>
            </p:style>
          </p:cxnSp>
          <p:sp>
            <p:nvSpPr>
              <p:cNvPr id="86" name="TextBox 85"/>
              <p:cNvSpPr txBox="1"/>
              <p:nvPr/>
            </p:nvSpPr>
            <p:spPr>
              <a:xfrm>
                <a:off x="5439150" y="964044"/>
                <a:ext cx="1224136" cy="400110"/>
              </a:xfrm>
              <a:prstGeom prst="rect">
                <a:avLst/>
              </a:prstGeom>
              <a:noFill/>
            </p:spPr>
            <p:txBody>
              <a:bodyPr wrap="square" rtlCol="0">
                <a:spAutoFit/>
              </a:bodyPr>
              <a:lstStyle/>
              <a:p>
                <a:r>
                  <a:rPr lang="el-GR" altLang="zh-CN" sz="2000" b="1" dirty="0" smtClean="0">
                    <a:solidFill>
                      <a:srgbClr val="C00000"/>
                    </a:solidFill>
                  </a:rPr>
                  <a:t>ρ</a:t>
                </a:r>
                <a:r>
                  <a:rPr lang="en-US" altLang="zh-CN" sz="2000" b="1" dirty="0" smtClean="0">
                    <a:solidFill>
                      <a:srgbClr val="C00000"/>
                    </a:solidFill>
                  </a:rPr>
                  <a:t>=-1</a:t>
                </a:r>
                <a:endParaRPr lang="zh-CN" altLang="en-US" sz="2000" b="1" dirty="0">
                  <a:solidFill>
                    <a:srgbClr val="C00000"/>
                  </a:solidFill>
                </a:endParaRPr>
              </a:p>
            </p:txBody>
          </p:sp>
          <p:sp>
            <p:nvSpPr>
              <p:cNvPr id="91" name="TextBox 90"/>
              <p:cNvSpPr txBox="1"/>
              <p:nvPr/>
            </p:nvSpPr>
            <p:spPr>
              <a:xfrm>
                <a:off x="6630337" y="1313873"/>
                <a:ext cx="1224136" cy="400110"/>
              </a:xfrm>
              <a:prstGeom prst="rect">
                <a:avLst/>
              </a:prstGeom>
              <a:noFill/>
            </p:spPr>
            <p:txBody>
              <a:bodyPr wrap="square" rtlCol="0">
                <a:spAutoFit/>
              </a:bodyPr>
              <a:lstStyle/>
              <a:p>
                <a:r>
                  <a:rPr lang="el-GR" altLang="zh-CN" sz="2000" b="1" dirty="0" smtClean="0">
                    <a:solidFill>
                      <a:schemeClr val="accent6">
                        <a:lumMod val="75000"/>
                      </a:schemeClr>
                    </a:solidFill>
                  </a:rPr>
                  <a:t>ρ</a:t>
                </a:r>
                <a:r>
                  <a:rPr lang="en-US" altLang="zh-CN" sz="2000" b="1" dirty="0" smtClean="0">
                    <a:solidFill>
                      <a:schemeClr val="accent6">
                        <a:lumMod val="75000"/>
                      </a:schemeClr>
                    </a:solidFill>
                  </a:rPr>
                  <a:t>=0.3</a:t>
                </a:r>
                <a:endParaRPr lang="zh-CN" altLang="en-US" sz="2000" b="1" dirty="0">
                  <a:solidFill>
                    <a:schemeClr val="accent6">
                      <a:lumMod val="75000"/>
                    </a:schemeClr>
                  </a:solidFill>
                </a:endParaRPr>
              </a:p>
            </p:txBody>
          </p:sp>
        </p:grpSp>
        <p:sp>
          <p:nvSpPr>
            <p:cNvPr id="116" name="TextBox 115"/>
            <p:cNvSpPr txBox="1"/>
            <p:nvPr/>
          </p:nvSpPr>
          <p:spPr>
            <a:xfrm>
              <a:off x="3035345" y="6396423"/>
              <a:ext cx="1497406" cy="325110"/>
            </a:xfrm>
            <a:prstGeom prst="rect">
              <a:avLst/>
            </a:prstGeom>
            <a:noFill/>
          </p:spPr>
          <p:txBody>
            <a:bodyPr wrap="square" rtlCol="0">
              <a:spAutoFit/>
            </a:bodyPr>
            <a:lstStyle/>
            <a:p>
              <a:r>
                <a:rPr lang="zh-CN" altLang="en-US" b="1" dirty="0" smtClean="0"/>
                <a:t>组合标准差</a:t>
              </a:r>
              <a:endParaRPr lang="zh-CN" altLang="en-US" b="1" dirty="0"/>
            </a:p>
          </p:txBody>
        </p:sp>
        <p:sp>
          <p:nvSpPr>
            <p:cNvPr id="117" name="TextBox 116"/>
            <p:cNvSpPr txBox="1"/>
            <p:nvPr/>
          </p:nvSpPr>
          <p:spPr>
            <a:xfrm>
              <a:off x="-74178" y="3501008"/>
              <a:ext cx="1261802" cy="328665"/>
            </a:xfrm>
            <a:prstGeom prst="rect">
              <a:avLst/>
            </a:prstGeom>
            <a:noFill/>
          </p:spPr>
          <p:txBody>
            <a:bodyPr wrap="square" rtlCol="0">
              <a:spAutoFit/>
            </a:bodyPr>
            <a:lstStyle/>
            <a:p>
              <a:r>
                <a:rPr lang="zh-CN" altLang="en-US" b="1" dirty="0" smtClean="0"/>
                <a:t>预期收益</a:t>
              </a:r>
              <a:endParaRPr lang="zh-CN" altLang="en-US" b="1" dirty="0"/>
            </a:p>
          </p:txBody>
        </p:sp>
        <p:cxnSp>
          <p:nvCxnSpPr>
            <p:cNvPr id="4" name="直接连接符 3"/>
            <p:cNvCxnSpPr/>
            <p:nvPr/>
          </p:nvCxnSpPr>
          <p:spPr>
            <a:xfrm flipV="1">
              <a:off x="3394494" y="6078477"/>
              <a:ext cx="0" cy="86827"/>
            </a:xfrm>
            <a:prstGeom prst="line">
              <a:avLst/>
            </a:prstGeom>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179512" y="3789040"/>
              <a:ext cx="626821" cy="369332"/>
            </a:xfrm>
            <a:prstGeom prst="rect">
              <a:avLst/>
            </a:prstGeom>
            <a:noFill/>
          </p:spPr>
          <p:txBody>
            <a:bodyPr wrap="square" rtlCol="0">
              <a:spAutoFit/>
            </a:bodyPr>
            <a:lstStyle/>
            <a:p>
              <a:r>
                <a:rPr lang="en-US" altLang="zh-CN" b="1" dirty="0" smtClean="0"/>
                <a:t>13</a:t>
              </a:r>
              <a:endParaRPr lang="zh-CN" altLang="en-US" b="1" dirty="0"/>
            </a:p>
          </p:txBody>
        </p:sp>
        <p:sp>
          <p:nvSpPr>
            <p:cNvPr id="120" name="TextBox 119"/>
            <p:cNvSpPr txBox="1"/>
            <p:nvPr/>
          </p:nvSpPr>
          <p:spPr>
            <a:xfrm>
              <a:off x="251520" y="4581128"/>
              <a:ext cx="626821" cy="646331"/>
            </a:xfrm>
            <a:prstGeom prst="rect">
              <a:avLst/>
            </a:prstGeom>
            <a:noFill/>
          </p:spPr>
          <p:txBody>
            <a:bodyPr wrap="square" rtlCol="0">
              <a:spAutoFit/>
            </a:bodyPr>
            <a:lstStyle/>
            <a:p>
              <a:endParaRPr lang="en-US" altLang="zh-CN" b="1" dirty="0" smtClean="0"/>
            </a:p>
            <a:p>
              <a:r>
                <a:rPr lang="en-US" altLang="zh-CN" b="1" dirty="0" smtClean="0"/>
                <a:t>8</a:t>
              </a:r>
              <a:endParaRPr lang="zh-CN" altLang="en-US" b="1" dirty="0"/>
            </a:p>
          </p:txBody>
        </p:sp>
        <p:cxnSp>
          <p:nvCxnSpPr>
            <p:cNvPr id="121" name="直接连接符 120"/>
            <p:cNvCxnSpPr/>
            <p:nvPr/>
          </p:nvCxnSpPr>
          <p:spPr>
            <a:xfrm>
              <a:off x="3364216" y="4005064"/>
              <a:ext cx="0" cy="216024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flipH="1" flipV="1">
              <a:off x="604062" y="5081612"/>
              <a:ext cx="1519666" cy="357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5" name="任意多边形 34"/>
            <p:cNvSpPr/>
            <p:nvPr/>
          </p:nvSpPr>
          <p:spPr>
            <a:xfrm>
              <a:off x="1912268" y="4020671"/>
              <a:ext cx="1409156" cy="1075764"/>
            </a:xfrm>
            <a:custGeom>
              <a:avLst/>
              <a:gdLst>
                <a:gd name="connsiteX0" fmla="*/ 1409156 w 1409156"/>
                <a:gd name="connsiteY0" fmla="*/ 0 h 1075764"/>
                <a:gd name="connsiteX1" fmla="*/ 64450 w 1409156"/>
                <a:gd name="connsiteY1" fmla="*/ 537882 h 1075764"/>
                <a:gd name="connsiteX2" fmla="*/ 198920 w 1409156"/>
                <a:gd name="connsiteY2" fmla="*/ 1075764 h 1075764"/>
                <a:gd name="connsiteX3" fmla="*/ 198920 w 1409156"/>
                <a:gd name="connsiteY3" fmla="*/ 1075764 h 1075764"/>
              </a:gdLst>
              <a:ahLst/>
              <a:cxnLst>
                <a:cxn ang="0">
                  <a:pos x="connsiteX0" y="connsiteY0"/>
                </a:cxn>
                <a:cxn ang="0">
                  <a:pos x="connsiteX1" y="connsiteY1"/>
                </a:cxn>
                <a:cxn ang="0">
                  <a:pos x="connsiteX2" y="connsiteY2"/>
                </a:cxn>
                <a:cxn ang="0">
                  <a:pos x="connsiteX3" y="connsiteY3"/>
                </a:cxn>
              </a:cxnLst>
              <a:rect l="l" t="t" r="r" b="b"/>
              <a:pathLst>
                <a:path w="1409156" h="1075764">
                  <a:moveTo>
                    <a:pt x="1409156" y="0"/>
                  </a:moveTo>
                  <a:cubicBezTo>
                    <a:pt x="837656" y="179294"/>
                    <a:pt x="266156" y="358588"/>
                    <a:pt x="64450" y="537882"/>
                  </a:cubicBezTo>
                  <a:cubicBezTo>
                    <a:pt x="-137256" y="717176"/>
                    <a:pt x="198920" y="1075764"/>
                    <a:pt x="198920" y="1075764"/>
                  </a:cubicBezTo>
                  <a:lnTo>
                    <a:pt x="198920" y="1075764"/>
                  </a:lnTo>
                </a:path>
              </a:pathLst>
            </a:cu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555798"/>
            <a:ext cx="8229600" cy="2570365"/>
          </a:xfrm>
        </p:spPr>
        <p:txBody>
          <a:bodyPr>
            <a:normAutofit fontScale="92500" lnSpcReduction="10000"/>
          </a:bodyPr>
          <a:lstStyle/>
          <a:p>
            <a:r>
              <a:rPr lang="zh-CN" altLang="en-US" dirty="0" smtClean="0"/>
              <a:t>投资组合可行集（</a:t>
            </a:r>
            <a:r>
              <a:rPr lang="en-US" altLang="zh-CN" dirty="0" smtClean="0"/>
              <a:t>portfolio opportunity set</a:t>
            </a:r>
            <a:r>
              <a:rPr lang="zh-CN" altLang="en-US" dirty="0" smtClean="0"/>
              <a:t>）</a:t>
            </a:r>
            <a:endParaRPr lang="en-US" altLang="zh-CN" dirty="0" smtClean="0"/>
          </a:p>
          <a:p>
            <a:pPr lvl="1"/>
            <a:r>
              <a:rPr lang="zh-CN" altLang="en-US" dirty="0"/>
              <a:t>表示</a:t>
            </a:r>
            <a:r>
              <a:rPr lang="zh-CN" altLang="en-US" dirty="0" smtClean="0"/>
              <a:t>了不同相关系数下两个资产构造的所有期望收益和标准差的组合</a:t>
            </a:r>
            <a:endParaRPr lang="en-US" altLang="zh-CN" dirty="0" smtClean="0"/>
          </a:p>
          <a:p>
            <a:r>
              <a:rPr lang="zh-CN" altLang="en-US" dirty="0" smtClean="0"/>
              <a:t>假设投资者要从可行集中选择最优组合，需要考虑自己的风险厌恶程度，找到使得效用最大化的组合。</a:t>
            </a:r>
            <a:r>
              <a:rPr lang="en-US" altLang="zh-CN" dirty="0" smtClean="0"/>
              <a:t>U=E(</a:t>
            </a:r>
            <a:r>
              <a:rPr lang="en-US" altLang="zh-CN" dirty="0" err="1" smtClean="0"/>
              <a:t>r</a:t>
            </a:r>
            <a:r>
              <a:rPr lang="en-US" altLang="zh-CN" baseline="-25000" dirty="0" err="1" smtClean="0"/>
              <a:t>p</a:t>
            </a:r>
            <a:r>
              <a:rPr lang="en-US" altLang="zh-CN" dirty="0" smtClean="0"/>
              <a:t>)-0.5A</a:t>
            </a:r>
            <a:r>
              <a:rPr lang="el-GR" altLang="zh-CN" dirty="0" smtClean="0"/>
              <a:t>σ</a:t>
            </a:r>
            <a:r>
              <a:rPr lang="en-US" altLang="zh-CN" baseline="-25000" dirty="0"/>
              <a:t>p</a:t>
            </a:r>
            <a:r>
              <a:rPr lang="en-US" altLang="zh-CN" baseline="30000" dirty="0" smtClean="0"/>
              <a:t>2</a:t>
            </a:r>
            <a:endParaRPr lang="zh-CN" altLang="en-US" baseline="30000" dirty="0"/>
          </a:p>
        </p:txBody>
      </p:sp>
      <p:grpSp>
        <p:nvGrpSpPr>
          <p:cNvPr id="4" name="组合 3"/>
          <p:cNvGrpSpPr/>
          <p:nvPr/>
        </p:nvGrpSpPr>
        <p:grpSpPr>
          <a:xfrm>
            <a:off x="2046367" y="439147"/>
            <a:ext cx="4606929" cy="3220525"/>
            <a:chOff x="-74178" y="3501008"/>
            <a:chExt cx="4606929" cy="3220525"/>
          </a:xfrm>
        </p:grpSpPr>
        <p:grpSp>
          <p:nvGrpSpPr>
            <p:cNvPr id="5" name="组合 4"/>
            <p:cNvGrpSpPr/>
            <p:nvPr/>
          </p:nvGrpSpPr>
          <p:grpSpPr>
            <a:xfrm>
              <a:off x="395537" y="3584670"/>
              <a:ext cx="3495915" cy="2877958"/>
              <a:chOff x="4918006" y="404664"/>
              <a:chExt cx="3614434" cy="3269426"/>
            </a:xfrm>
          </p:grpSpPr>
          <p:grpSp>
            <p:nvGrpSpPr>
              <p:cNvPr id="14" name="组合 13"/>
              <p:cNvGrpSpPr/>
              <p:nvPr/>
            </p:nvGrpSpPr>
            <p:grpSpPr>
              <a:xfrm>
                <a:off x="4918006" y="404664"/>
                <a:ext cx="3614434" cy="3269426"/>
                <a:chOff x="741542" y="404664"/>
                <a:chExt cx="3614434" cy="3269426"/>
              </a:xfrm>
            </p:grpSpPr>
            <p:cxnSp>
              <p:nvCxnSpPr>
                <p:cNvPr id="23" name="直接连接符 22"/>
                <p:cNvCxnSpPr/>
                <p:nvPr/>
              </p:nvCxnSpPr>
              <p:spPr>
                <a:xfrm>
                  <a:off x="899592" y="404664"/>
                  <a:ext cx="0" cy="2880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2528322" y="882242"/>
                  <a:ext cx="1282543" cy="1263371"/>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直接连接符 24"/>
                <p:cNvCxnSpPr>
                  <a:endCxn id="15" idx="0"/>
                </p:cNvCxnSpPr>
                <p:nvPr/>
              </p:nvCxnSpPr>
              <p:spPr>
                <a:xfrm>
                  <a:off x="2502085" y="2131404"/>
                  <a:ext cx="1" cy="108157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899593" y="882241"/>
                  <a:ext cx="291127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899592" y="3284984"/>
                  <a:ext cx="34563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4211960" y="404664"/>
                  <a:ext cx="0" cy="2880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899592" y="404664"/>
                  <a:ext cx="3312368"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41542" y="3212976"/>
                  <a:ext cx="648072" cy="369332"/>
                </a:xfrm>
                <a:prstGeom prst="rect">
                  <a:avLst/>
                </a:prstGeom>
                <a:noFill/>
              </p:spPr>
              <p:txBody>
                <a:bodyPr wrap="square" rtlCol="0">
                  <a:spAutoFit/>
                </a:bodyPr>
                <a:lstStyle/>
                <a:p>
                  <a:r>
                    <a:rPr lang="en-US" altLang="zh-CN" b="1" dirty="0" smtClean="0"/>
                    <a:t>0</a:t>
                  </a:r>
                  <a:endParaRPr lang="zh-CN" altLang="en-US" b="1" dirty="0"/>
                </a:p>
              </p:txBody>
            </p:sp>
            <p:sp>
              <p:nvSpPr>
                <p:cNvPr id="31" name="TextBox 30"/>
                <p:cNvSpPr txBox="1"/>
                <p:nvPr/>
              </p:nvSpPr>
              <p:spPr>
                <a:xfrm>
                  <a:off x="3518137" y="3254520"/>
                  <a:ext cx="648072" cy="419570"/>
                </a:xfrm>
                <a:prstGeom prst="rect">
                  <a:avLst/>
                </a:prstGeom>
                <a:noFill/>
              </p:spPr>
              <p:txBody>
                <a:bodyPr wrap="square" rtlCol="0">
                  <a:spAutoFit/>
                </a:bodyPr>
                <a:lstStyle/>
                <a:p>
                  <a:r>
                    <a:rPr lang="en-US" altLang="zh-CN" b="1" dirty="0"/>
                    <a:t>2</a:t>
                  </a:r>
                  <a:r>
                    <a:rPr lang="en-US" altLang="zh-CN" b="1" dirty="0" smtClean="0"/>
                    <a:t>0</a:t>
                  </a:r>
                  <a:endParaRPr lang="zh-CN" altLang="en-US" b="1" dirty="0"/>
                </a:p>
              </p:txBody>
            </p:sp>
            <p:sp>
              <p:nvSpPr>
                <p:cNvPr id="32" name="TextBox 31"/>
                <p:cNvSpPr txBox="1"/>
                <p:nvPr/>
              </p:nvSpPr>
              <p:spPr>
                <a:xfrm>
                  <a:off x="3052903" y="1576344"/>
                  <a:ext cx="1224136" cy="400110"/>
                </a:xfrm>
                <a:prstGeom prst="rect">
                  <a:avLst/>
                </a:prstGeom>
                <a:noFill/>
              </p:spPr>
              <p:txBody>
                <a:bodyPr wrap="square" rtlCol="0">
                  <a:spAutoFit/>
                </a:bodyPr>
                <a:lstStyle/>
                <a:p>
                  <a:r>
                    <a:rPr lang="el-GR" altLang="zh-CN" sz="2000" b="1" dirty="0" smtClean="0">
                      <a:solidFill>
                        <a:schemeClr val="accent1"/>
                      </a:solidFill>
                    </a:rPr>
                    <a:t>ρ</a:t>
                  </a:r>
                  <a:r>
                    <a:rPr lang="en-US" altLang="zh-CN" sz="2000" b="1" dirty="0" smtClean="0">
                      <a:solidFill>
                        <a:schemeClr val="accent1"/>
                      </a:solidFill>
                    </a:rPr>
                    <a:t>=1</a:t>
                  </a:r>
                  <a:endParaRPr lang="zh-CN" altLang="en-US" sz="2000" b="1" dirty="0">
                    <a:solidFill>
                      <a:schemeClr val="accent1"/>
                    </a:solidFill>
                  </a:endParaRPr>
                </a:p>
              </p:txBody>
            </p:sp>
          </p:grpSp>
          <p:sp>
            <p:nvSpPr>
              <p:cNvPr id="15" name="TextBox 14"/>
              <p:cNvSpPr txBox="1"/>
              <p:nvPr/>
            </p:nvSpPr>
            <p:spPr>
              <a:xfrm>
                <a:off x="6354514" y="3212976"/>
                <a:ext cx="648072" cy="419570"/>
              </a:xfrm>
              <a:prstGeom prst="rect">
                <a:avLst/>
              </a:prstGeom>
              <a:noFill/>
            </p:spPr>
            <p:txBody>
              <a:bodyPr wrap="square" rtlCol="0">
                <a:spAutoFit/>
              </a:bodyPr>
              <a:lstStyle/>
              <a:p>
                <a:r>
                  <a:rPr lang="en-US" altLang="zh-CN" b="1" dirty="0" smtClean="0"/>
                  <a:t>10</a:t>
                </a:r>
                <a:endParaRPr lang="zh-CN" altLang="en-US" b="1" dirty="0"/>
              </a:p>
            </p:txBody>
          </p:sp>
          <p:cxnSp>
            <p:nvCxnSpPr>
              <p:cNvPr id="16" name="直接连接符 15"/>
              <p:cNvCxnSpPr>
                <a:stCxn id="15" idx="0"/>
                <a:endCxn id="15" idx="0"/>
              </p:cNvCxnSpPr>
              <p:nvPr/>
            </p:nvCxnSpPr>
            <p:spPr>
              <a:xfrm>
                <a:off x="6678551" y="321297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5" idx="0"/>
                <a:endCxn id="15" idx="0"/>
              </p:cNvCxnSpPr>
              <p:nvPr/>
            </p:nvCxnSpPr>
            <p:spPr>
              <a:xfrm>
                <a:off x="6678551" y="321297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555891" y="3212976"/>
                <a:ext cx="0" cy="184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0" idx="0"/>
              </p:cNvCxnSpPr>
              <p:nvPr/>
            </p:nvCxnSpPr>
            <p:spPr>
              <a:xfrm>
                <a:off x="5093143" y="1536663"/>
                <a:ext cx="1611644" cy="569269"/>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20" name="直接连接符 19"/>
              <p:cNvCxnSpPr>
                <a:stCxn id="10" idx="0"/>
              </p:cNvCxnSpPr>
              <p:nvPr/>
            </p:nvCxnSpPr>
            <p:spPr>
              <a:xfrm flipV="1">
                <a:off x="5093143" y="842560"/>
                <a:ext cx="2894187" cy="694103"/>
              </a:xfrm>
              <a:prstGeom prst="line">
                <a:avLst/>
              </a:prstGeom>
              <a:ln>
                <a:prstDash val="dash"/>
              </a:ln>
            </p:spPr>
            <p:style>
              <a:lnRef idx="3">
                <a:schemeClr val="accent2"/>
              </a:lnRef>
              <a:fillRef idx="0">
                <a:schemeClr val="accent2"/>
              </a:fillRef>
              <a:effectRef idx="2">
                <a:schemeClr val="accent2"/>
              </a:effectRef>
              <a:fontRef idx="minor">
                <a:schemeClr val="tx1"/>
              </a:fontRef>
            </p:style>
          </p:cxnSp>
          <p:sp>
            <p:nvSpPr>
              <p:cNvPr id="21" name="TextBox 20"/>
              <p:cNvSpPr txBox="1"/>
              <p:nvPr/>
            </p:nvSpPr>
            <p:spPr>
              <a:xfrm>
                <a:off x="5439150" y="964044"/>
                <a:ext cx="1224136" cy="400110"/>
              </a:xfrm>
              <a:prstGeom prst="rect">
                <a:avLst/>
              </a:prstGeom>
              <a:noFill/>
            </p:spPr>
            <p:txBody>
              <a:bodyPr wrap="square" rtlCol="0">
                <a:spAutoFit/>
              </a:bodyPr>
              <a:lstStyle/>
              <a:p>
                <a:r>
                  <a:rPr lang="el-GR" altLang="zh-CN" sz="2000" b="1" dirty="0" smtClean="0">
                    <a:solidFill>
                      <a:srgbClr val="C00000"/>
                    </a:solidFill>
                  </a:rPr>
                  <a:t>ρ</a:t>
                </a:r>
                <a:r>
                  <a:rPr lang="en-US" altLang="zh-CN" sz="2000" b="1" dirty="0" smtClean="0">
                    <a:solidFill>
                      <a:srgbClr val="C00000"/>
                    </a:solidFill>
                  </a:rPr>
                  <a:t>=-1</a:t>
                </a:r>
                <a:endParaRPr lang="zh-CN" altLang="en-US" sz="2000" b="1" dirty="0">
                  <a:solidFill>
                    <a:srgbClr val="C00000"/>
                  </a:solidFill>
                </a:endParaRPr>
              </a:p>
            </p:txBody>
          </p:sp>
          <p:sp>
            <p:nvSpPr>
              <p:cNvPr id="22" name="TextBox 21"/>
              <p:cNvSpPr txBox="1"/>
              <p:nvPr/>
            </p:nvSpPr>
            <p:spPr>
              <a:xfrm>
                <a:off x="6630337" y="1313873"/>
                <a:ext cx="1224136" cy="400110"/>
              </a:xfrm>
              <a:prstGeom prst="rect">
                <a:avLst/>
              </a:prstGeom>
              <a:noFill/>
            </p:spPr>
            <p:txBody>
              <a:bodyPr wrap="square" rtlCol="0">
                <a:spAutoFit/>
              </a:bodyPr>
              <a:lstStyle/>
              <a:p>
                <a:r>
                  <a:rPr lang="el-GR" altLang="zh-CN" sz="2000" b="1" dirty="0" smtClean="0">
                    <a:solidFill>
                      <a:schemeClr val="accent6">
                        <a:lumMod val="75000"/>
                      </a:schemeClr>
                    </a:solidFill>
                  </a:rPr>
                  <a:t>ρ</a:t>
                </a:r>
                <a:r>
                  <a:rPr lang="en-US" altLang="zh-CN" sz="2000" b="1" dirty="0" smtClean="0">
                    <a:solidFill>
                      <a:schemeClr val="accent6">
                        <a:lumMod val="75000"/>
                      </a:schemeClr>
                    </a:solidFill>
                  </a:rPr>
                  <a:t>=0.3</a:t>
                </a:r>
                <a:endParaRPr lang="zh-CN" altLang="en-US" sz="2000" b="1" dirty="0">
                  <a:solidFill>
                    <a:schemeClr val="accent6">
                      <a:lumMod val="75000"/>
                    </a:schemeClr>
                  </a:solidFill>
                </a:endParaRPr>
              </a:p>
            </p:txBody>
          </p:sp>
        </p:grpSp>
        <p:sp>
          <p:nvSpPr>
            <p:cNvPr id="6" name="TextBox 5"/>
            <p:cNvSpPr txBox="1"/>
            <p:nvPr/>
          </p:nvSpPr>
          <p:spPr>
            <a:xfrm>
              <a:off x="3035345" y="6396423"/>
              <a:ext cx="1497406" cy="325110"/>
            </a:xfrm>
            <a:prstGeom prst="rect">
              <a:avLst/>
            </a:prstGeom>
            <a:noFill/>
          </p:spPr>
          <p:txBody>
            <a:bodyPr wrap="square" rtlCol="0">
              <a:spAutoFit/>
            </a:bodyPr>
            <a:lstStyle/>
            <a:p>
              <a:r>
                <a:rPr lang="zh-CN" altLang="en-US" b="1" dirty="0" smtClean="0"/>
                <a:t>组合标准差</a:t>
              </a:r>
              <a:endParaRPr lang="zh-CN" altLang="en-US" b="1" dirty="0"/>
            </a:p>
          </p:txBody>
        </p:sp>
        <p:sp>
          <p:nvSpPr>
            <p:cNvPr id="7" name="TextBox 6"/>
            <p:cNvSpPr txBox="1"/>
            <p:nvPr/>
          </p:nvSpPr>
          <p:spPr>
            <a:xfrm>
              <a:off x="-74178" y="3501008"/>
              <a:ext cx="1261802" cy="328665"/>
            </a:xfrm>
            <a:prstGeom prst="rect">
              <a:avLst/>
            </a:prstGeom>
            <a:noFill/>
          </p:spPr>
          <p:txBody>
            <a:bodyPr wrap="square" rtlCol="0">
              <a:spAutoFit/>
            </a:bodyPr>
            <a:lstStyle/>
            <a:p>
              <a:r>
                <a:rPr lang="zh-CN" altLang="en-US" b="1" dirty="0" smtClean="0"/>
                <a:t>预期收益</a:t>
              </a:r>
              <a:endParaRPr lang="zh-CN" altLang="en-US" b="1" dirty="0"/>
            </a:p>
          </p:txBody>
        </p:sp>
        <p:cxnSp>
          <p:nvCxnSpPr>
            <p:cNvPr id="8" name="直接连接符 7"/>
            <p:cNvCxnSpPr/>
            <p:nvPr/>
          </p:nvCxnSpPr>
          <p:spPr>
            <a:xfrm flipV="1">
              <a:off x="3394494" y="6078477"/>
              <a:ext cx="0" cy="86827"/>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79512" y="3789040"/>
              <a:ext cx="626821" cy="369332"/>
            </a:xfrm>
            <a:prstGeom prst="rect">
              <a:avLst/>
            </a:prstGeom>
            <a:noFill/>
          </p:spPr>
          <p:txBody>
            <a:bodyPr wrap="square" rtlCol="0">
              <a:spAutoFit/>
            </a:bodyPr>
            <a:lstStyle/>
            <a:p>
              <a:r>
                <a:rPr lang="en-US" altLang="zh-CN" b="1" dirty="0" smtClean="0"/>
                <a:t>13</a:t>
              </a:r>
              <a:endParaRPr lang="zh-CN" altLang="en-US" b="1" dirty="0"/>
            </a:p>
          </p:txBody>
        </p:sp>
        <p:sp>
          <p:nvSpPr>
            <p:cNvPr id="10" name="TextBox 9"/>
            <p:cNvSpPr txBox="1"/>
            <p:nvPr/>
          </p:nvSpPr>
          <p:spPr>
            <a:xfrm>
              <a:off x="251520" y="4581128"/>
              <a:ext cx="626821" cy="646331"/>
            </a:xfrm>
            <a:prstGeom prst="rect">
              <a:avLst/>
            </a:prstGeom>
            <a:noFill/>
          </p:spPr>
          <p:txBody>
            <a:bodyPr wrap="square" rtlCol="0">
              <a:spAutoFit/>
            </a:bodyPr>
            <a:lstStyle/>
            <a:p>
              <a:endParaRPr lang="en-US" altLang="zh-CN" b="1" dirty="0" smtClean="0"/>
            </a:p>
            <a:p>
              <a:r>
                <a:rPr lang="en-US" altLang="zh-CN" b="1" dirty="0" smtClean="0"/>
                <a:t>8</a:t>
              </a:r>
              <a:endParaRPr lang="zh-CN" altLang="en-US" b="1" dirty="0"/>
            </a:p>
          </p:txBody>
        </p:sp>
        <p:cxnSp>
          <p:nvCxnSpPr>
            <p:cNvPr id="11" name="直接连接符 10"/>
            <p:cNvCxnSpPr/>
            <p:nvPr/>
          </p:nvCxnSpPr>
          <p:spPr>
            <a:xfrm>
              <a:off x="3364216" y="4005064"/>
              <a:ext cx="0" cy="216024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flipV="1">
              <a:off x="604062" y="5081612"/>
              <a:ext cx="1519666" cy="357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任意多边形 12"/>
            <p:cNvSpPr/>
            <p:nvPr/>
          </p:nvSpPr>
          <p:spPr>
            <a:xfrm>
              <a:off x="1912268" y="4020671"/>
              <a:ext cx="1409156" cy="1075764"/>
            </a:xfrm>
            <a:custGeom>
              <a:avLst/>
              <a:gdLst>
                <a:gd name="connsiteX0" fmla="*/ 1409156 w 1409156"/>
                <a:gd name="connsiteY0" fmla="*/ 0 h 1075764"/>
                <a:gd name="connsiteX1" fmla="*/ 64450 w 1409156"/>
                <a:gd name="connsiteY1" fmla="*/ 537882 h 1075764"/>
                <a:gd name="connsiteX2" fmla="*/ 198920 w 1409156"/>
                <a:gd name="connsiteY2" fmla="*/ 1075764 h 1075764"/>
                <a:gd name="connsiteX3" fmla="*/ 198920 w 1409156"/>
                <a:gd name="connsiteY3" fmla="*/ 1075764 h 1075764"/>
              </a:gdLst>
              <a:ahLst/>
              <a:cxnLst>
                <a:cxn ang="0">
                  <a:pos x="connsiteX0" y="connsiteY0"/>
                </a:cxn>
                <a:cxn ang="0">
                  <a:pos x="connsiteX1" y="connsiteY1"/>
                </a:cxn>
                <a:cxn ang="0">
                  <a:pos x="connsiteX2" y="connsiteY2"/>
                </a:cxn>
                <a:cxn ang="0">
                  <a:pos x="connsiteX3" y="connsiteY3"/>
                </a:cxn>
              </a:cxnLst>
              <a:rect l="l" t="t" r="r" b="b"/>
              <a:pathLst>
                <a:path w="1409156" h="1075764">
                  <a:moveTo>
                    <a:pt x="1409156" y="0"/>
                  </a:moveTo>
                  <a:cubicBezTo>
                    <a:pt x="837656" y="179294"/>
                    <a:pt x="266156" y="358588"/>
                    <a:pt x="64450" y="537882"/>
                  </a:cubicBezTo>
                  <a:cubicBezTo>
                    <a:pt x="-137256" y="717176"/>
                    <a:pt x="198920" y="1075764"/>
                    <a:pt x="198920" y="1075764"/>
                  </a:cubicBezTo>
                  <a:lnTo>
                    <a:pt x="198920" y="1075764"/>
                  </a:lnTo>
                </a:path>
              </a:pathLst>
            </a:cu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5.3    </a:t>
            </a:r>
            <a:r>
              <a:rPr lang="zh-CN" altLang="en-US" dirty="0" smtClean="0"/>
              <a:t>股票、长期债券、短期债券的资产配置</a:t>
            </a:r>
            <a:endParaRPr lang="zh-CN" altLang="en-US" dirty="0"/>
          </a:p>
        </p:txBody>
      </p:sp>
      <p:sp>
        <p:nvSpPr>
          <p:cNvPr id="3" name="内容占位符 2"/>
          <p:cNvSpPr>
            <a:spLocks noGrp="1"/>
          </p:cNvSpPr>
          <p:nvPr>
            <p:ph idx="1"/>
          </p:nvPr>
        </p:nvSpPr>
        <p:spPr>
          <a:xfrm>
            <a:off x="457200" y="1340768"/>
            <a:ext cx="8579296" cy="4785395"/>
          </a:xfrm>
        </p:spPr>
        <p:txBody>
          <a:bodyPr>
            <a:normAutofit/>
          </a:bodyPr>
          <a:lstStyle/>
          <a:p>
            <a:r>
              <a:rPr lang="zh-CN" altLang="en-US" sz="2600" dirty="0" smtClean="0"/>
              <a:t>资本配置线：风险资产和无风险资产配置的收益风险</a:t>
            </a:r>
            <a:endParaRPr lang="en-US" altLang="zh-CN" sz="2600" dirty="0" smtClean="0"/>
          </a:p>
          <a:p>
            <a:r>
              <a:rPr lang="zh-CN" altLang="en-US" sz="2600" dirty="0" smtClean="0"/>
              <a:t>两种（或多种）风险资产的组合：风险资产组合可行集</a:t>
            </a:r>
            <a:endParaRPr lang="en-US" altLang="zh-CN" sz="2600" dirty="0" smtClean="0"/>
          </a:p>
          <a:p>
            <a:r>
              <a:rPr lang="zh-CN" altLang="en-US" sz="2600" dirty="0" smtClean="0"/>
              <a:t>两个风险资产和一个无风险资产的最优组合？</a:t>
            </a:r>
            <a:endParaRPr lang="zh-CN" altLang="en-US" sz="2600" dirty="0"/>
          </a:p>
        </p:txBody>
      </p:sp>
      <p:sp>
        <p:nvSpPr>
          <p:cNvPr id="74" name="TextBox 73"/>
          <p:cNvSpPr txBox="1"/>
          <p:nvPr/>
        </p:nvSpPr>
        <p:spPr>
          <a:xfrm>
            <a:off x="4283968" y="3429000"/>
            <a:ext cx="4752528" cy="2923877"/>
          </a:xfrm>
          <a:prstGeom prst="rect">
            <a:avLst/>
          </a:prstGeom>
          <a:noFill/>
        </p:spPr>
        <p:txBody>
          <a:bodyPr wrap="square" rtlCol="0">
            <a:spAutoFit/>
          </a:bodyPr>
          <a:lstStyle/>
          <a:p>
            <a:pPr marL="457200" indent="-457200">
              <a:buFont typeface="Arial" panose="020B0604020202020204" pitchFamily="34" charset="0"/>
              <a:buChar char="•"/>
            </a:pPr>
            <a:r>
              <a:rPr lang="zh-CN" altLang="en-US" sz="2300" dirty="0"/>
              <a:t>资本配置</a:t>
            </a:r>
            <a:r>
              <a:rPr lang="zh-CN" altLang="en-US" sz="2300" dirty="0" smtClean="0"/>
              <a:t>线与风险资产组合的可行集的切点处</a:t>
            </a:r>
            <a:r>
              <a:rPr lang="en-US" altLang="zh-CN" sz="2300" dirty="0" smtClean="0"/>
              <a:t>P</a:t>
            </a:r>
            <a:r>
              <a:rPr lang="zh-CN" altLang="en-US" sz="2300" dirty="0" smtClean="0"/>
              <a:t>，夏普比率最高，为最优解</a:t>
            </a:r>
            <a:endParaRPr lang="en-US" altLang="zh-CN" sz="2300" dirty="0" smtClean="0"/>
          </a:p>
          <a:p>
            <a:pPr marL="457200" indent="-457200">
              <a:buFont typeface="Arial" panose="020B0604020202020204" pitchFamily="34" charset="0"/>
              <a:buChar char="•"/>
            </a:pPr>
            <a:r>
              <a:rPr lang="zh-CN" altLang="en-US" sz="2300" dirty="0" smtClean="0"/>
              <a:t>这个点确定的风险资产组合（长期债券和股票的投资比例）可以使夏普比率最大</a:t>
            </a:r>
            <a:endParaRPr lang="en-US" altLang="zh-CN" sz="2300" dirty="0" smtClean="0"/>
          </a:p>
          <a:p>
            <a:pPr marL="457200" indent="-457200">
              <a:buFont typeface="Arial" panose="020B0604020202020204" pitchFamily="34" charset="0"/>
              <a:buChar char="•"/>
            </a:pPr>
            <a:r>
              <a:rPr lang="zh-CN" altLang="en-US" sz="2300" dirty="0"/>
              <a:t>这个</a:t>
            </a:r>
            <a:r>
              <a:rPr lang="zh-CN" altLang="en-US" sz="2300" dirty="0" smtClean="0"/>
              <a:t>组合的期望收益和标准差作为资本配置线中风险资产的值</a:t>
            </a:r>
            <a:endParaRPr lang="zh-CN" altLang="en-US" sz="2300" dirty="0"/>
          </a:p>
        </p:txBody>
      </p:sp>
      <p:grpSp>
        <p:nvGrpSpPr>
          <p:cNvPr id="4" name="组合 3"/>
          <p:cNvGrpSpPr/>
          <p:nvPr/>
        </p:nvGrpSpPr>
        <p:grpSpPr>
          <a:xfrm>
            <a:off x="-74178" y="2852936"/>
            <a:ext cx="4862202" cy="3912819"/>
            <a:chOff x="-74178" y="3140968"/>
            <a:chExt cx="4606929" cy="3624787"/>
          </a:xfrm>
        </p:grpSpPr>
        <p:grpSp>
          <p:nvGrpSpPr>
            <p:cNvPr id="5" name="组合 4"/>
            <p:cNvGrpSpPr/>
            <p:nvPr/>
          </p:nvGrpSpPr>
          <p:grpSpPr>
            <a:xfrm>
              <a:off x="395537" y="3674627"/>
              <a:ext cx="3495915" cy="2788001"/>
              <a:chOff x="4918006" y="506857"/>
              <a:chExt cx="3614434" cy="3167233"/>
            </a:xfrm>
          </p:grpSpPr>
          <p:grpSp>
            <p:nvGrpSpPr>
              <p:cNvPr id="14" name="组合 13"/>
              <p:cNvGrpSpPr/>
              <p:nvPr/>
            </p:nvGrpSpPr>
            <p:grpSpPr>
              <a:xfrm>
                <a:off x="4918006" y="506857"/>
                <a:ext cx="3614434" cy="3167233"/>
                <a:chOff x="741542" y="506857"/>
                <a:chExt cx="3614434" cy="3167233"/>
              </a:xfrm>
            </p:grpSpPr>
            <p:cxnSp>
              <p:nvCxnSpPr>
                <p:cNvPr id="23" name="直接连接符 22"/>
                <p:cNvCxnSpPr/>
                <p:nvPr/>
              </p:nvCxnSpPr>
              <p:spPr>
                <a:xfrm flipH="1">
                  <a:off x="899592" y="506857"/>
                  <a:ext cx="8600" cy="27781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914579" y="1416229"/>
                  <a:ext cx="3251630" cy="18890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直接连接符 24"/>
                <p:cNvCxnSpPr/>
                <p:nvPr/>
              </p:nvCxnSpPr>
              <p:spPr>
                <a:xfrm>
                  <a:off x="2691179" y="2628726"/>
                  <a:ext cx="0" cy="68202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899595" y="1185365"/>
                  <a:ext cx="3266614" cy="352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899592" y="3284984"/>
                  <a:ext cx="34563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4211960" y="506857"/>
                  <a:ext cx="0" cy="2778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899592" y="506857"/>
                  <a:ext cx="3312368"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41542" y="3212976"/>
                  <a:ext cx="648072" cy="388684"/>
                </a:xfrm>
                <a:prstGeom prst="rect">
                  <a:avLst/>
                </a:prstGeom>
                <a:noFill/>
              </p:spPr>
              <p:txBody>
                <a:bodyPr wrap="square" rtlCol="0">
                  <a:spAutoFit/>
                </a:bodyPr>
                <a:lstStyle/>
                <a:p>
                  <a:r>
                    <a:rPr lang="en-US" altLang="zh-CN" b="1" dirty="0" smtClean="0"/>
                    <a:t>0</a:t>
                  </a:r>
                  <a:endParaRPr lang="zh-CN" altLang="en-US" b="1" dirty="0"/>
                </a:p>
              </p:txBody>
            </p:sp>
            <p:sp>
              <p:nvSpPr>
                <p:cNvPr id="31" name="TextBox 30"/>
                <p:cNvSpPr txBox="1"/>
                <p:nvPr/>
              </p:nvSpPr>
              <p:spPr>
                <a:xfrm>
                  <a:off x="3518137" y="3254520"/>
                  <a:ext cx="648072" cy="419570"/>
                </a:xfrm>
                <a:prstGeom prst="rect">
                  <a:avLst/>
                </a:prstGeom>
                <a:noFill/>
              </p:spPr>
              <p:txBody>
                <a:bodyPr wrap="square" rtlCol="0">
                  <a:spAutoFit/>
                </a:bodyPr>
                <a:lstStyle/>
                <a:p>
                  <a:r>
                    <a:rPr lang="en-US" altLang="zh-CN" b="1" dirty="0"/>
                    <a:t>2</a:t>
                  </a:r>
                  <a:r>
                    <a:rPr lang="en-US" altLang="zh-CN" b="1" dirty="0" smtClean="0"/>
                    <a:t>0</a:t>
                  </a:r>
                  <a:endParaRPr lang="zh-CN" altLang="en-US" b="1" dirty="0"/>
                </a:p>
              </p:txBody>
            </p:sp>
          </p:grpSp>
          <p:sp>
            <p:nvSpPr>
              <p:cNvPr id="15" name="TextBox 14"/>
              <p:cNvSpPr txBox="1"/>
              <p:nvPr/>
            </p:nvSpPr>
            <p:spPr>
              <a:xfrm>
                <a:off x="6354514" y="3212976"/>
                <a:ext cx="648072" cy="419570"/>
              </a:xfrm>
              <a:prstGeom prst="rect">
                <a:avLst/>
              </a:prstGeom>
              <a:noFill/>
            </p:spPr>
            <p:txBody>
              <a:bodyPr wrap="square" rtlCol="0">
                <a:spAutoFit/>
              </a:bodyPr>
              <a:lstStyle/>
              <a:p>
                <a:r>
                  <a:rPr lang="en-US" altLang="zh-CN" b="1" dirty="0" smtClean="0"/>
                  <a:t>10</a:t>
                </a:r>
                <a:endParaRPr lang="zh-CN" altLang="en-US" b="1" dirty="0"/>
              </a:p>
            </p:txBody>
          </p:sp>
          <p:cxnSp>
            <p:nvCxnSpPr>
              <p:cNvPr id="16" name="直接连接符 15"/>
              <p:cNvCxnSpPr>
                <a:stCxn id="15" idx="0"/>
                <a:endCxn id="15" idx="0"/>
              </p:cNvCxnSpPr>
              <p:nvPr/>
            </p:nvCxnSpPr>
            <p:spPr>
              <a:xfrm>
                <a:off x="6678551" y="321297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5" idx="0"/>
                <a:endCxn id="15" idx="0"/>
              </p:cNvCxnSpPr>
              <p:nvPr/>
            </p:nvCxnSpPr>
            <p:spPr>
              <a:xfrm>
                <a:off x="6678551" y="321297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555891" y="3212976"/>
                <a:ext cx="0" cy="18466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3035345" y="6396423"/>
              <a:ext cx="1497406" cy="369332"/>
            </a:xfrm>
            <a:prstGeom prst="rect">
              <a:avLst/>
            </a:prstGeom>
            <a:noFill/>
          </p:spPr>
          <p:txBody>
            <a:bodyPr wrap="square" rtlCol="0">
              <a:spAutoFit/>
            </a:bodyPr>
            <a:lstStyle/>
            <a:p>
              <a:r>
                <a:rPr lang="zh-CN" altLang="en-US" b="1" dirty="0" smtClean="0"/>
                <a:t>标准差</a:t>
              </a:r>
              <a:endParaRPr lang="zh-CN" altLang="en-US" b="1" dirty="0"/>
            </a:p>
          </p:txBody>
        </p:sp>
        <p:sp>
          <p:nvSpPr>
            <p:cNvPr id="7" name="TextBox 6"/>
            <p:cNvSpPr txBox="1"/>
            <p:nvPr/>
          </p:nvSpPr>
          <p:spPr>
            <a:xfrm>
              <a:off x="-74178" y="3140968"/>
              <a:ext cx="1261802" cy="342145"/>
            </a:xfrm>
            <a:prstGeom prst="rect">
              <a:avLst/>
            </a:prstGeom>
            <a:noFill/>
          </p:spPr>
          <p:txBody>
            <a:bodyPr wrap="square" rtlCol="0">
              <a:spAutoFit/>
            </a:bodyPr>
            <a:lstStyle/>
            <a:p>
              <a:r>
                <a:rPr lang="zh-CN" altLang="en-US" b="1" dirty="0" smtClean="0"/>
                <a:t>预期收益</a:t>
              </a:r>
              <a:r>
                <a:rPr lang="en-US" altLang="zh-CN" b="1" dirty="0" smtClean="0"/>
                <a:t>%</a:t>
              </a:r>
              <a:endParaRPr lang="zh-CN" altLang="en-US" b="1" dirty="0"/>
            </a:p>
          </p:txBody>
        </p:sp>
        <p:cxnSp>
          <p:nvCxnSpPr>
            <p:cNvPr id="8" name="直接连接符 7"/>
            <p:cNvCxnSpPr/>
            <p:nvPr/>
          </p:nvCxnSpPr>
          <p:spPr>
            <a:xfrm flipV="1">
              <a:off x="3236429" y="6078477"/>
              <a:ext cx="0" cy="86827"/>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79512" y="4105782"/>
              <a:ext cx="626821" cy="369332"/>
            </a:xfrm>
            <a:prstGeom prst="rect">
              <a:avLst/>
            </a:prstGeom>
            <a:noFill/>
          </p:spPr>
          <p:txBody>
            <a:bodyPr wrap="square" rtlCol="0">
              <a:spAutoFit/>
            </a:bodyPr>
            <a:lstStyle/>
            <a:p>
              <a:r>
                <a:rPr lang="en-US" altLang="zh-CN" b="1" dirty="0" smtClean="0"/>
                <a:t>13</a:t>
              </a:r>
              <a:endParaRPr lang="zh-CN" altLang="en-US" b="1" dirty="0"/>
            </a:p>
          </p:txBody>
        </p:sp>
        <p:sp>
          <p:nvSpPr>
            <p:cNvPr id="10" name="TextBox 9"/>
            <p:cNvSpPr txBox="1"/>
            <p:nvPr/>
          </p:nvSpPr>
          <p:spPr>
            <a:xfrm>
              <a:off x="289874" y="5342310"/>
              <a:ext cx="626821" cy="369332"/>
            </a:xfrm>
            <a:prstGeom prst="rect">
              <a:avLst/>
            </a:prstGeom>
            <a:noFill/>
          </p:spPr>
          <p:txBody>
            <a:bodyPr wrap="square" rtlCol="0">
              <a:spAutoFit/>
            </a:bodyPr>
            <a:lstStyle/>
            <a:p>
              <a:r>
                <a:rPr lang="en-US" altLang="zh-CN" b="1" dirty="0"/>
                <a:t>8</a:t>
              </a:r>
              <a:endParaRPr lang="zh-CN" altLang="en-US" b="1" dirty="0"/>
            </a:p>
          </p:txBody>
        </p:sp>
        <p:cxnSp>
          <p:nvCxnSpPr>
            <p:cNvPr id="11" name="直接连接符 10"/>
            <p:cNvCxnSpPr/>
            <p:nvPr/>
          </p:nvCxnSpPr>
          <p:spPr>
            <a:xfrm>
              <a:off x="3236429" y="4271893"/>
              <a:ext cx="0" cy="189341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flipV="1">
              <a:off x="604062" y="5538859"/>
              <a:ext cx="3103845" cy="3572"/>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33" name="TextBox 32"/>
          <p:cNvSpPr txBox="1"/>
          <p:nvPr/>
        </p:nvSpPr>
        <p:spPr>
          <a:xfrm>
            <a:off x="1187624" y="6011996"/>
            <a:ext cx="661554" cy="369332"/>
          </a:xfrm>
          <a:prstGeom prst="rect">
            <a:avLst/>
          </a:prstGeom>
          <a:noFill/>
        </p:spPr>
        <p:txBody>
          <a:bodyPr wrap="square" rtlCol="0">
            <a:spAutoFit/>
          </a:bodyPr>
          <a:lstStyle/>
          <a:p>
            <a:r>
              <a:rPr lang="en-US" altLang="zh-CN" b="1" dirty="0" smtClean="0"/>
              <a:t>5</a:t>
            </a:r>
            <a:endParaRPr lang="zh-CN" altLang="en-US" b="1" dirty="0"/>
          </a:p>
        </p:txBody>
      </p:sp>
      <p:cxnSp>
        <p:nvCxnSpPr>
          <p:cNvPr id="34" name="直接连接符 33"/>
          <p:cNvCxnSpPr/>
          <p:nvPr/>
        </p:nvCxnSpPr>
        <p:spPr>
          <a:xfrm>
            <a:off x="1331640" y="5989832"/>
            <a:ext cx="0" cy="175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2843808" y="5989832"/>
            <a:ext cx="0" cy="175472"/>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614302" y="6021288"/>
            <a:ext cx="661554" cy="369332"/>
          </a:xfrm>
          <a:prstGeom prst="rect">
            <a:avLst/>
          </a:prstGeom>
          <a:noFill/>
        </p:spPr>
        <p:txBody>
          <a:bodyPr wrap="square" rtlCol="0">
            <a:spAutoFit/>
          </a:bodyPr>
          <a:lstStyle/>
          <a:p>
            <a:r>
              <a:rPr lang="en-US" altLang="zh-CN" b="1" dirty="0" smtClean="0"/>
              <a:t>15</a:t>
            </a:r>
            <a:endParaRPr lang="zh-CN" altLang="en-US" b="1" dirty="0"/>
          </a:p>
        </p:txBody>
      </p:sp>
      <p:sp>
        <p:nvSpPr>
          <p:cNvPr id="37" name="TextBox 36"/>
          <p:cNvSpPr txBox="1"/>
          <p:nvPr/>
        </p:nvSpPr>
        <p:spPr>
          <a:xfrm>
            <a:off x="310046" y="5877272"/>
            <a:ext cx="661554" cy="369332"/>
          </a:xfrm>
          <a:prstGeom prst="rect">
            <a:avLst/>
          </a:prstGeom>
          <a:noFill/>
        </p:spPr>
        <p:txBody>
          <a:bodyPr wrap="square" rtlCol="0">
            <a:spAutoFit/>
          </a:bodyPr>
          <a:lstStyle/>
          <a:p>
            <a:r>
              <a:rPr lang="en-US" altLang="zh-CN" b="1" dirty="0"/>
              <a:t>5</a:t>
            </a:r>
            <a:endParaRPr lang="zh-CN" altLang="en-US" b="1" dirty="0"/>
          </a:p>
        </p:txBody>
      </p:sp>
      <p:cxnSp>
        <p:nvCxnSpPr>
          <p:cNvPr id="39" name="直接连接符 38"/>
          <p:cNvCxnSpPr/>
          <p:nvPr/>
        </p:nvCxnSpPr>
        <p:spPr>
          <a:xfrm>
            <a:off x="524346" y="5428541"/>
            <a:ext cx="1172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539552" y="4077072"/>
            <a:ext cx="1172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582995" y="4073726"/>
            <a:ext cx="3305915" cy="2014399"/>
          </a:xfrm>
          <a:prstGeom prst="line">
            <a:avLst/>
          </a:prstGeom>
        </p:spPr>
        <p:style>
          <a:lnRef idx="2">
            <a:schemeClr val="accent1"/>
          </a:lnRef>
          <a:fillRef idx="0">
            <a:schemeClr val="accent1"/>
          </a:fillRef>
          <a:effectRef idx="1">
            <a:schemeClr val="accent1"/>
          </a:effectRef>
          <a:fontRef idx="minor">
            <a:schemeClr val="tx1"/>
          </a:fontRef>
        </p:style>
      </p:cxnSp>
      <p:sp>
        <p:nvSpPr>
          <p:cNvPr id="54" name="任意多边形 53"/>
          <p:cNvSpPr/>
          <p:nvPr/>
        </p:nvSpPr>
        <p:spPr>
          <a:xfrm>
            <a:off x="2182334" y="3789040"/>
            <a:ext cx="1706576" cy="1998723"/>
          </a:xfrm>
          <a:custGeom>
            <a:avLst/>
            <a:gdLst>
              <a:gd name="connsiteX0" fmla="*/ 1129962 w 1237538"/>
              <a:gd name="connsiteY0" fmla="*/ 2528047 h 2528047"/>
              <a:gd name="connsiteX1" fmla="*/ 409 w 1237538"/>
              <a:gd name="connsiteY1" fmla="*/ 1815353 h 2528047"/>
              <a:gd name="connsiteX2" fmla="*/ 1237538 w 1237538"/>
              <a:gd name="connsiteY2" fmla="*/ 0 h 2528047"/>
              <a:gd name="connsiteX3" fmla="*/ 1237538 w 1237538"/>
              <a:gd name="connsiteY3" fmla="*/ 0 h 2528047"/>
            </a:gdLst>
            <a:ahLst/>
            <a:cxnLst>
              <a:cxn ang="0">
                <a:pos x="connsiteX0" y="connsiteY0"/>
              </a:cxn>
              <a:cxn ang="0">
                <a:pos x="connsiteX1" y="connsiteY1"/>
              </a:cxn>
              <a:cxn ang="0">
                <a:pos x="connsiteX2" y="connsiteY2"/>
              </a:cxn>
              <a:cxn ang="0">
                <a:pos x="connsiteX3" y="connsiteY3"/>
              </a:cxn>
            </a:cxnLst>
            <a:rect l="l" t="t" r="r" b="b"/>
            <a:pathLst>
              <a:path w="1237538" h="2528047">
                <a:moveTo>
                  <a:pt x="1129962" y="2528047"/>
                </a:moveTo>
                <a:cubicBezTo>
                  <a:pt x="556221" y="2382370"/>
                  <a:pt x="-17520" y="2236694"/>
                  <a:pt x="409" y="1815353"/>
                </a:cubicBezTo>
                <a:cubicBezTo>
                  <a:pt x="18338" y="1394012"/>
                  <a:pt x="1237538" y="0"/>
                  <a:pt x="1237538" y="0"/>
                </a:cubicBezTo>
                <a:lnTo>
                  <a:pt x="1237538" y="0"/>
                </a:ln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cxnSp>
        <p:nvCxnSpPr>
          <p:cNvPr id="61" name="直接连接符 60"/>
          <p:cNvCxnSpPr/>
          <p:nvPr/>
        </p:nvCxnSpPr>
        <p:spPr>
          <a:xfrm flipV="1">
            <a:off x="618013" y="3717032"/>
            <a:ext cx="3299462" cy="2352964"/>
          </a:xfrm>
          <a:prstGeom prst="line">
            <a:avLst/>
          </a:prstGeom>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2843808" y="3853497"/>
            <a:ext cx="191814" cy="1015663"/>
          </a:xfrm>
          <a:prstGeom prst="rect">
            <a:avLst/>
          </a:prstGeom>
          <a:noFill/>
        </p:spPr>
        <p:txBody>
          <a:bodyPr wrap="square" rtlCol="0">
            <a:spAutoFit/>
          </a:bodyPr>
          <a:lstStyle/>
          <a:p>
            <a:r>
              <a:rPr lang="en-US" altLang="zh-CN" sz="6000" dirty="0" smtClean="0"/>
              <a:t>·</a:t>
            </a:r>
            <a:endParaRPr lang="zh-CN" altLang="en-US" sz="6000" dirty="0"/>
          </a:p>
        </p:txBody>
      </p:sp>
      <p:sp>
        <p:nvSpPr>
          <p:cNvPr id="76" name="TextBox 75"/>
          <p:cNvSpPr txBox="1"/>
          <p:nvPr/>
        </p:nvSpPr>
        <p:spPr>
          <a:xfrm>
            <a:off x="2614302" y="4073726"/>
            <a:ext cx="421320" cy="523220"/>
          </a:xfrm>
          <a:prstGeom prst="rect">
            <a:avLst/>
          </a:prstGeom>
          <a:noFill/>
        </p:spPr>
        <p:txBody>
          <a:bodyPr wrap="square" rtlCol="0">
            <a:spAutoFit/>
          </a:bodyPr>
          <a:lstStyle/>
          <a:p>
            <a:r>
              <a:rPr lang="en-US" altLang="zh-CN" sz="2800" dirty="0" smtClean="0"/>
              <a:t>P</a:t>
            </a:r>
            <a:endParaRPr lang="zh-CN" altLang="en-US" sz="2800" dirty="0"/>
          </a:p>
        </p:txBody>
      </p:sp>
      <p:cxnSp>
        <p:nvCxnSpPr>
          <p:cNvPr id="77" name="直接连接符 76"/>
          <p:cNvCxnSpPr>
            <a:stCxn id="75" idx="3"/>
          </p:cNvCxnSpPr>
          <p:nvPr/>
        </p:nvCxnSpPr>
        <p:spPr>
          <a:xfrm flipH="1">
            <a:off x="611560" y="4361329"/>
            <a:ext cx="2424062" cy="377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76" idx="3"/>
          </p:cNvCxnSpPr>
          <p:nvPr/>
        </p:nvCxnSpPr>
        <p:spPr>
          <a:xfrm flipH="1">
            <a:off x="2987824" y="4335336"/>
            <a:ext cx="47798" cy="178560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2123728" y="4501569"/>
            <a:ext cx="191814" cy="1015663"/>
          </a:xfrm>
          <a:prstGeom prst="rect">
            <a:avLst/>
          </a:prstGeom>
          <a:noFill/>
        </p:spPr>
        <p:txBody>
          <a:bodyPr wrap="square" rtlCol="0">
            <a:spAutoFit/>
          </a:bodyPr>
          <a:lstStyle/>
          <a:p>
            <a:r>
              <a:rPr lang="en-US" altLang="zh-CN" sz="6000" dirty="0" smtClean="0"/>
              <a:t>·</a:t>
            </a:r>
            <a:endParaRPr lang="zh-CN" altLang="en-US" sz="6000" dirty="0"/>
          </a:p>
        </p:txBody>
      </p:sp>
      <p:sp>
        <p:nvSpPr>
          <p:cNvPr id="81" name="TextBox 80"/>
          <p:cNvSpPr txBox="1"/>
          <p:nvPr/>
        </p:nvSpPr>
        <p:spPr>
          <a:xfrm>
            <a:off x="2003922" y="4717593"/>
            <a:ext cx="191814" cy="1015663"/>
          </a:xfrm>
          <a:prstGeom prst="rect">
            <a:avLst/>
          </a:prstGeom>
          <a:noFill/>
        </p:spPr>
        <p:txBody>
          <a:bodyPr wrap="square" rtlCol="0">
            <a:spAutoFit/>
          </a:bodyPr>
          <a:lstStyle/>
          <a:p>
            <a:r>
              <a:rPr lang="en-US" altLang="zh-CN" sz="6000" dirty="0" smtClean="0"/>
              <a:t>·</a:t>
            </a:r>
            <a:endParaRPr lang="zh-CN" altLang="en-US" sz="6000" dirty="0"/>
          </a:p>
        </p:txBody>
      </p:sp>
      <p:sp>
        <p:nvSpPr>
          <p:cNvPr id="82" name="TextBox 81"/>
          <p:cNvSpPr txBox="1"/>
          <p:nvPr/>
        </p:nvSpPr>
        <p:spPr>
          <a:xfrm>
            <a:off x="1990440" y="4705980"/>
            <a:ext cx="421320" cy="523220"/>
          </a:xfrm>
          <a:prstGeom prst="rect">
            <a:avLst/>
          </a:prstGeom>
          <a:noFill/>
        </p:spPr>
        <p:txBody>
          <a:bodyPr wrap="square" rtlCol="0">
            <a:spAutoFit/>
          </a:bodyPr>
          <a:lstStyle/>
          <a:p>
            <a:r>
              <a:rPr lang="en-US" altLang="zh-CN" sz="2800" dirty="0"/>
              <a:t>B</a:t>
            </a:r>
            <a:endParaRPr lang="zh-CN" altLang="en-US" sz="2800" dirty="0"/>
          </a:p>
        </p:txBody>
      </p:sp>
      <p:sp>
        <p:nvSpPr>
          <p:cNvPr id="83" name="TextBox 82"/>
          <p:cNvSpPr txBox="1"/>
          <p:nvPr/>
        </p:nvSpPr>
        <p:spPr>
          <a:xfrm>
            <a:off x="2195736" y="5013176"/>
            <a:ext cx="421320" cy="523220"/>
          </a:xfrm>
          <a:prstGeom prst="rect">
            <a:avLst/>
          </a:prstGeom>
          <a:noFill/>
        </p:spPr>
        <p:txBody>
          <a:bodyPr wrap="square" rtlCol="0">
            <a:spAutoFit/>
          </a:bodyPr>
          <a:lstStyle/>
          <a:p>
            <a:r>
              <a:rPr lang="en-US" altLang="zh-CN" sz="2800" dirty="0"/>
              <a:t>A</a:t>
            </a:r>
            <a:endParaRPr lang="zh-CN" altLang="en-US" sz="2800" dirty="0"/>
          </a:p>
        </p:txBody>
      </p:sp>
      <p:sp>
        <p:nvSpPr>
          <p:cNvPr id="13" name="圆角矩形标注 12"/>
          <p:cNvSpPr/>
          <p:nvPr/>
        </p:nvSpPr>
        <p:spPr>
          <a:xfrm>
            <a:off x="1543144" y="5627881"/>
            <a:ext cx="2725576" cy="686663"/>
          </a:xfrm>
          <a:prstGeom prst="wedgeRoundRectCallout">
            <a:avLst>
              <a:gd name="adj1" fmla="val -27368"/>
              <a:gd name="adj2" fmla="val -1000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82%</a:t>
            </a:r>
            <a:r>
              <a:rPr lang="zh-CN" altLang="en-US" dirty="0" smtClean="0"/>
              <a:t>债券，</a:t>
            </a:r>
            <a:r>
              <a:rPr lang="en-US" altLang="zh-CN" dirty="0" smtClean="0"/>
              <a:t>18%</a:t>
            </a:r>
            <a:r>
              <a:rPr lang="zh-CN" altLang="en-US" dirty="0" smtClean="0"/>
              <a:t>股票，</a:t>
            </a:r>
            <a:r>
              <a:rPr lang="en-US" altLang="zh-CN" dirty="0" smtClean="0"/>
              <a:t>E(</a:t>
            </a:r>
            <a:r>
              <a:rPr lang="en-US" altLang="zh-CN" dirty="0" err="1" smtClean="0"/>
              <a:t>r</a:t>
            </a:r>
            <a:r>
              <a:rPr lang="en-US" altLang="zh-CN" baseline="-25000" dirty="0" err="1" smtClean="0"/>
              <a:t>A</a:t>
            </a:r>
            <a:r>
              <a:rPr lang="en-US" altLang="zh-CN" dirty="0" smtClean="0"/>
              <a:t>)=8.9%,</a:t>
            </a:r>
            <a:r>
              <a:rPr lang="el-GR" altLang="zh-CN" dirty="0" smtClean="0"/>
              <a:t>σ</a:t>
            </a:r>
            <a:r>
              <a:rPr lang="en-US" altLang="zh-CN" baseline="-25000" dirty="0" smtClean="0"/>
              <a:t>A</a:t>
            </a:r>
            <a:r>
              <a:rPr lang="en-US" altLang="zh-CN" dirty="0" smtClean="0"/>
              <a:t>=11.45%</a:t>
            </a:r>
            <a:endParaRPr lang="zh-CN" altLang="en-US" dirty="0"/>
          </a:p>
        </p:txBody>
      </p:sp>
      <p:sp>
        <p:nvSpPr>
          <p:cNvPr id="48" name="圆角矩形标注 47"/>
          <p:cNvSpPr/>
          <p:nvPr/>
        </p:nvSpPr>
        <p:spPr>
          <a:xfrm>
            <a:off x="1558392" y="5575871"/>
            <a:ext cx="2725576" cy="686663"/>
          </a:xfrm>
          <a:prstGeom prst="wedgeRoundRectCallout">
            <a:avLst>
              <a:gd name="adj1" fmla="val -27368"/>
              <a:gd name="adj2" fmla="val -9487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20" name="对象 19"/>
          <p:cNvGraphicFramePr>
            <a:graphicFrameLocks noChangeAspect="1"/>
          </p:cNvGraphicFramePr>
          <p:nvPr/>
        </p:nvGraphicFramePr>
        <p:xfrm>
          <a:off x="1612288" y="5621752"/>
          <a:ext cx="2587288" cy="584202"/>
        </p:xfrm>
        <a:graphic>
          <a:graphicData uri="http://schemas.openxmlformats.org/presentationml/2006/ole">
            <mc:AlternateContent xmlns:mc="http://schemas.openxmlformats.org/markup-compatibility/2006">
              <mc:Choice xmlns:v="urn:schemas-microsoft-com:vml" Requires="v">
                <p:oleObj spid="_x0000_s14418" name="公式" r:id="rId3" imgW="58521600" imgH="10668000" progId="Equation.3">
                  <p:embed/>
                </p:oleObj>
              </mc:Choice>
              <mc:Fallback>
                <p:oleObj name="公式" r:id="rId3" imgW="58521600" imgH="10668000" progId="Equation.3">
                  <p:embed/>
                  <p:pic>
                    <p:nvPicPr>
                      <p:cNvPr id="0" name="图片 14347"/>
                      <p:cNvPicPr/>
                      <p:nvPr/>
                    </p:nvPicPr>
                    <p:blipFill>
                      <a:blip r:embed="rId4"/>
                      <a:stretch>
                        <a:fillRect/>
                      </a:stretch>
                    </p:blipFill>
                    <p:spPr>
                      <a:xfrm>
                        <a:off x="1612288" y="5621752"/>
                        <a:ext cx="2587288" cy="584202"/>
                      </a:xfrm>
                      <a:prstGeom prst="rect">
                        <a:avLst/>
                      </a:prstGeom>
                    </p:spPr>
                  </p:pic>
                </p:oleObj>
              </mc:Fallback>
            </mc:AlternateContent>
          </a:graphicData>
        </a:graphic>
      </p:graphicFrame>
      <p:sp>
        <p:nvSpPr>
          <p:cNvPr id="50" name="圆角矩形标注 49"/>
          <p:cNvSpPr/>
          <p:nvPr/>
        </p:nvSpPr>
        <p:spPr>
          <a:xfrm>
            <a:off x="1582291" y="5552538"/>
            <a:ext cx="2725576" cy="686663"/>
          </a:xfrm>
          <a:prstGeom prst="wedgeRoundRectCallout">
            <a:avLst>
              <a:gd name="adj1" fmla="val -22575"/>
              <a:gd name="adj2" fmla="val -11909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70%</a:t>
            </a:r>
            <a:r>
              <a:rPr lang="zh-CN" altLang="en-US" dirty="0" smtClean="0"/>
              <a:t>债券，</a:t>
            </a:r>
            <a:r>
              <a:rPr lang="en-US" altLang="zh-CN" dirty="0" smtClean="0"/>
              <a:t>30%</a:t>
            </a:r>
            <a:r>
              <a:rPr lang="zh-CN" altLang="en-US" dirty="0" smtClean="0"/>
              <a:t>股票，</a:t>
            </a:r>
            <a:r>
              <a:rPr lang="en-US" altLang="zh-CN" dirty="0" smtClean="0"/>
              <a:t>E(</a:t>
            </a:r>
            <a:r>
              <a:rPr lang="en-US" altLang="zh-CN" dirty="0" err="1" smtClean="0"/>
              <a:t>r</a:t>
            </a:r>
            <a:r>
              <a:rPr lang="en-US" altLang="zh-CN" baseline="-25000" dirty="0" err="1"/>
              <a:t>B</a:t>
            </a:r>
            <a:r>
              <a:rPr lang="en-US" altLang="zh-CN" dirty="0" smtClean="0"/>
              <a:t>)=9.5%,</a:t>
            </a:r>
            <a:r>
              <a:rPr lang="el-GR" altLang="zh-CN" dirty="0" smtClean="0"/>
              <a:t>σ</a:t>
            </a:r>
            <a:r>
              <a:rPr lang="en-US" altLang="zh-CN" baseline="-25000" dirty="0" smtClean="0"/>
              <a:t>B</a:t>
            </a:r>
            <a:r>
              <a:rPr lang="en-US" altLang="zh-CN" dirty="0" smtClean="0"/>
              <a:t>=11.7%</a:t>
            </a:r>
            <a:endParaRPr lang="zh-CN" altLang="en-US" dirty="0"/>
          </a:p>
        </p:txBody>
      </p:sp>
      <p:sp>
        <p:nvSpPr>
          <p:cNvPr id="51" name="圆角矩形标注 50"/>
          <p:cNvSpPr/>
          <p:nvPr/>
        </p:nvSpPr>
        <p:spPr>
          <a:xfrm>
            <a:off x="1558392" y="5552537"/>
            <a:ext cx="2725576" cy="686663"/>
          </a:xfrm>
          <a:prstGeom prst="wedgeRoundRectCallout">
            <a:avLst>
              <a:gd name="adj1" fmla="val -21268"/>
              <a:gd name="adj2" fmla="val -12427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21" name="对象 20"/>
          <p:cNvGraphicFramePr>
            <a:graphicFrameLocks noChangeAspect="1"/>
          </p:cNvGraphicFramePr>
          <p:nvPr/>
        </p:nvGraphicFramePr>
        <p:xfrm>
          <a:off x="1621811" y="5612462"/>
          <a:ext cx="2598737" cy="584200"/>
        </p:xfrm>
        <a:graphic>
          <a:graphicData uri="http://schemas.openxmlformats.org/presentationml/2006/ole">
            <mc:AlternateContent xmlns:mc="http://schemas.openxmlformats.org/markup-compatibility/2006">
              <mc:Choice xmlns:v="urn:schemas-microsoft-com:vml" Requires="v">
                <p:oleObj spid="_x0000_s14419" name="公式" r:id="rId5" imgW="58826400" imgH="10668000" progId="Equation.3">
                  <p:embed/>
                </p:oleObj>
              </mc:Choice>
              <mc:Fallback>
                <p:oleObj name="公式" r:id="rId5" imgW="58826400" imgH="10668000" progId="Equation.3">
                  <p:embed/>
                  <p:pic>
                    <p:nvPicPr>
                      <p:cNvPr id="0" name="对象 19"/>
                      <p:cNvPicPr>
                        <a:picLocks noChangeAspect="1" noChangeArrowheads="1"/>
                      </p:cNvPicPr>
                      <p:nvPr/>
                    </p:nvPicPr>
                    <p:blipFill>
                      <a:blip r:embed="rId6"/>
                      <a:srcRect/>
                      <a:stretch>
                        <a:fillRect/>
                      </a:stretch>
                    </p:blipFill>
                    <p:spPr bwMode="auto">
                      <a:xfrm>
                        <a:off x="1621811" y="5612462"/>
                        <a:ext cx="25987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subTnLst>
                                    <p:set>
                                      <p:cBhvr override="childStyle">
                                        <p:cTn dur="1" fill="hold" display="0" masterRel="nextClick" afterEffect="1"/>
                                        <p:tgtEl>
                                          <p:spTgt spid="50"/>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8" grpId="0" animBg="1"/>
      <p:bldP spid="50" grpId="0" animBg="1"/>
      <p:bldP spid="5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789040"/>
            <a:ext cx="8333766" cy="3068960"/>
          </a:xfrm>
        </p:spPr>
        <p:txBody>
          <a:bodyPr>
            <a:normAutofit/>
          </a:bodyPr>
          <a:lstStyle/>
          <a:p>
            <a:r>
              <a:rPr lang="zh-CN" altLang="en-US" sz="2800" b="1" dirty="0"/>
              <a:t>资本配置</a:t>
            </a:r>
            <a:r>
              <a:rPr lang="zh-CN" altLang="en-US" sz="2800" b="1" dirty="0" smtClean="0"/>
              <a:t>线：投资者所有的风险收益组合</a:t>
            </a:r>
            <a:endParaRPr lang="en-US" altLang="zh-CN" sz="2800" b="1" dirty="0" smtClean="0"/>
          </a:p>
          <a:p>
            <a:endParaRPr lang="en-US" altLang="zh-CN" sz="2800" b="1" dirty="0"/>
          </a:p>
          <a:p>
            <a:endParaRPr lang="en-US" altLang="zh-CN" sz="2800" b="1" dirty="0" smtClean="0"/>
          </a:p>
          <a:p>
            <a:endParaRPr lang="en-US" altLang="zh-CN" sz="2800" b="1" dirty="0"/>
          </a:p>
          <a:p>
            <a:r>
              <a:rPr lang="zh-CN" altLang="en-US" sz="2800" b="1" dirty="0" smtClean="0"/>
              <a:t>斜率：每增加一单位标准差整个投资组合增加的期望收益。报酬</a:t>
            </a:r>
            <a:r>
              <a:rPr lang="en-US" altLang="zh-CN" sz="2800" b="1" dirty="0" smtClean="0"/>
              <a:t>-</a:t>
            </a:r>
            <a:r>
              <a:rPr lang="zh-CN" altLang="en-US" sz="2800" b="1" dirty="0" smtClean="0"/>
              <a:t>波动性比率，夏普比率</a:t>
            </a:r>
            <a:endParaRPr lang="zh-CN" altLang="en-US" sz="2800" b="1" dirty="0"/>
          </a:p>
        </p:txBody>
      </p:sp>
      <p:grpSp>
        <p:nvGrpSpPr>
          <p:cNvPr id="28" name="组合 27"/>
          <p:cNvGrpSpPr/>
          <p:nvPr/>
        </p:nvGrpSpPr>
        <p:grpSpPr>
          <a:xfrm>
            <a:off x="718243" y="44624"/>
            <a:ext cx="8102229" cy="3580780"/>
            <a:chOff x="718243" y="188640"/>
            <a:chExt cx="7742189" cy="3979604"/>
          </a:xfrm>
        </p:grpSpPr>
        <p:cxnSp>
          <p:nvCxnSpPr>
            <p:cNvPr id="5" name="直接连接符 4"/>
            <p:cNvCxnSpPr/>
            <p:nvPr/>
          </p:nvCxnSpPr>
          <p:spPr>
            <a:xfrm>
              <a:off x="2267744" y="188640"/>
              <a:ext cx="0" cy="3528392"/>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直接连接符 6"/>
            <p:cNvCxnSpPr/>
            <p:nvPr/>
          </p:nvCxnSpPr>
          <p:spPr>
            <a:xfrm>
              <a:off x="2267744" y="3717032"/>
              <a:ext cx="511256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V="1">
              <a:off x="2267744" y="1052736"/>
              <a:ext cx="4680520" cy="1872208"/>
            </a:xfrm>
            <a:prstGeom prst="line">
              <a:avLst/>
            </a:prstGeom>
          </p:spPr>
          <p:style>
            <a:lnRef idx="3">
              <a:schemeClr val="dk1"/>
            </a:lnRef>
            <a:fillRef idx="0">
              <a:schemeClr val="dk1"/>
            </a:fillRef>
            <a:effectRef idx="2">
              <a:schemeClr val="dk1"/>
            </a:effectRef>
            <a:fontRef idx="minor">
              <a:schemeClr val="tx1"/>
            </a:fontRef>
          </p:style>
        </p:cxnSp>
        <p:cxnSp>
          <p:nvCxnSpPr>
            <p:cNvPr id="11" name="直接连接符 10"/>
            <p:cNvCxnSpPr/>
            <p:nvPr/>
          </p:nvCxnSpPr>
          <p:spPr>
            <a:xfrm flipV="1">
              <a:off x="2267744" y="1772816"/>
              <a:ext cx="2952328" cy="7200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220072" y="1772816"/>
              <a:ext cx="0" cy="194421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03648" y="188640"/>
              <a:ext cx="1080120"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E(r)</a:t>
              </a:r>
              <a:endParaRPr lang="zh-CN" altLang="en-US" sz="32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7380312" y="3509344"/>
              <a:ext cx="1080120"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σ</a:t>
              </a:r>
              <a:endParaRPr lang="zh-CN" altLang="en-US" sz="3200" b="1"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718243" y="1583214"/>
              <a:ext cx="1621509" cy="523220"/>
            </a:xfrm>
            <a:prstGeom prst="rect">
              <a:avLst/>
            </a:prstGeom>
            <a:noFill/>
          </p:spPr>
          <p:txBody>
            <a:bodyPr wrap="square" rtlCol="0">
              <a:spAutoFit/>
            </a:bodyPr>
            <a:lstStyle/>
            <a:p>
              <a:r>
                <a:rPr lang="en-US" altLang="zh-CN" sz="2800" dirty="0" smtClean="0">
                  <a:latin typeface="Times New Roman" panose="02020603050405020304" pitchFamily="18" charset="0"/>
                  <a:cs typeface="Times New Roman" panose="02020603050405020304" pitchFamily="18" charset="0"/>
                </a:rPr>
                <a:t>E(r)=15%</a:t>
              </a:r>
              <a:endParaRPr lang="zh-CN" altLang="en-US" sz="28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1294307" y="2663334"/>
              <a:ext cx="1621509" cy="523220"/>
            </a:xfrm>
            <a:prstGeom prst="rect">
              <a:avLst/>
            </a:prstGeom>
            <a:noFill/>
          </p:spPr>
          <p:txBody>
            <a:bodyPr wrap="square" rtlCol="0">
              <a:spAutoFit/>
            </a:bodyPr>
            <a:lstStyle/>
            <a:p>
              <a:r>
                <a:rPr lang="en-US" altLang="zh-CN" sz="2800" dirty="0" err="1" smtClean="0">
                  <a:latin typeface="Times New Roman" panose="02020603050405020304" pitchFamily="18" charset="0"/>
                  <a:cs typeface="Times New Roman" panose="02020603050405020304" pitchFamily="18" charset="0"/>
                </a:rPr>
                <a:t>r</a:t>
              </a:r>
              <a:r>
                <a:rPr lang="en-US" altLang="zh-CN" sz="2800" baseline="-25000" dirty="0" err="1" smtClean="0">
                  <a:latin typeface="Times New Roman" panose="02020603050405020304" pitchFamily="18" charset="0"/>
                  <a:cs typeface="Times New Roman" panose="02020603050405020304" pitchFamily="18" charset="0"/>
                </a:rPr>
                <a:t>f</a:t>
              </a:r>
              <a:r>
                <a:rPr lang="en-US" altLang="zh-CN" sz="2800" dirty="0" smtClean="0">
                  <a:latin typeface="Times New Roman" panose="02020603050405020304" pitchFamily="18" charset="0"/>
                  <a:cs typeface="Times New Roman" panose="02020603050405020304" pitchFamily="18" charset="0"/>
                </a:rPr>
                <a:t>=7%</a:t>
              </a:r>
              <a:endParaRPr lang="zh-CN" altLang="en-US" sz="28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5220072" y="1696452"/>
              <a:ext cx="1080120"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P</a:t>
              </a:r>
              <a:endParaRPr lang="zh-CN" altLang="en-US" sz="3200"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2308684" y="2894166"/>
              <a:ext cx="1080120"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F</a:t>
              </a:r>
              <a:endParaRPr lang="zh-CN" altLang="en-US" sz="3200" dirty="0">
                <a:latin typeface="Times New Roman" panose="02020603050405020304" pitchFamily="18" charset="0"/>
                <a:cs typeface="Times New Roman" panose="02020603050405020304" pitchFamily="18" charset="0"/>
              </a:endParaRPr>
            </a:p>
          </p:txBody>
        </p:sp>
        <p:cxnSp>
          <p:nvCxnSpPr>
            <p:cNvPr id="21" name="直接连接符 20"/>
            <p:cNvCxnSpPr/>
            <p:nvPr/>
          </p:nvCxnSpPr>
          <p:spPr>
            <a:xfrm flipV="1">
              <a:off x="2305438" y="2858162"/>
              <a:ext cx="2952328" cy="7200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2" name="右大括号 21"/>
            <p:cNvSpPr/>
            <p:nvPr/>
          </p:nvSpPr>
          <p:spPr>
            <a:xfrm>
              <a:off x="5257766" y="1844824"/>
              <a:ext cx="502366" cy="101333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TextBox 22"/>
            <p:cNvSpPr txBox="1"/>
            <p:nvPr/>
          </p:nvSpPr>
          <p:spPr>
            <a:xfrm>
              <a:off x="5760132" y="2106434"/>
              <a:ext cx="2700300"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E(</a:t>
              </a:r>
              <a:r>
                <a:rPr lang="en-US" altLang="zh-CN" sz="3200" dirty="0" err="1" smtClean="0">
                  <a:latin typeface="Times New Roman" panose="02020603050405020304" pitchFamily="18" charset="0"/>
                  <a:cs typeface="Times New Roman" panose="02020603050405020304" pitchFamily="18" charset="0"/>
                </a:rPr>
                <a:t>r</a:t>
              </a:r>
              <a:r>
                <a:rPr lang="en-US" altLang="zh-CN" sz="3200" baseline="-25000" dirty="0" err="1" smtClean="0">
                  <a:latin typeface="Times New Roman" panose="02020603050405020304" pitchFamily="18" charset="0"/>
                  <a:cs typeface="Times New Roman" panose="02020603050405020304" pitchFamily="18" charset="0"/>
                </a:rPr>
                <a:t>p</a:t>
              </a:r>
              <a:r>
                <a:rPr lang="en-US" altLang="zh-CN" sz="3200" dirty="0" smtClean="0">
                  <a:latin typeface="Times New Roman" panose="02020603050405020304" pitchFamily="18" charset="0"/>
                  <a:cs typeface="Times New Roman" panose="02020603050405020304" pitchFamily="18" charset="0"/>
                </a:rPr>
                <a:t>)-</a:t>
              </a:r>
              <a:r>
                <a:rPr lang="en-US" altLang="zh-CN" sz="3200" dirty="0" err="1" smtClean="0">
                  <a:latin typeface="Times New Roman" panose="02020603050405020304" pitchFamily="18" charset="0"/>
                  <a:cs typeface="Times New Roman" panose="02020603050405020304" pitchFamily="18" charset="0"/>
                </a:rPr>
                <a:t>r</a:t>
              </a:r>
              <a:r>
                <a:rPr lang="en-US" altLang="zh-CN" sz="3200" baseline="-25000" dirty="0" err="1">
                  <a:latin typeface="Times New Roman" panose="02020603050405020304" pitchFamily="18" charset="0"/>
                  <a:cs typeface="Times New Roman" panose="02020603050405020304" pitchFamily="18" charset="0"/>
                </a:rPr>
                <a:t>f</a:t>
              </a:r>
              <a:r>
                <a:rPr lang="en-US" altLang="zh-CN" sz="3200" dirty="0" smtClean="0">
                  <a:latin typeface="Times New Roman" panose="02020603050405020304" pitchFamily="18" charset="0"/>
                  <a:cs typeface="Times New Roman" panose="02020603050405020304" pitchFamily="18" charset="0"/>
                </a:rPr>
                <a:t>=8%</a:t>
              </a:r>
              <a:endParaRPr lang="zh-CN" altLang="en-US" sz="3200"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4608004" y="3645024"/>
              <a:ext cx="1476164" cy="523220"/>
            </a:xfrm>
            <a:prstGeom prst="rect">
              <a:avLst/>
            </a:prstGeom>
            <a:noFill/>
          </p:spPr>
          <p:txBody>
            <a:bodyPr wrap="square" rtlCol="0">
              <a:spAutoFit/>
            </a:bodyPr>
            <a:lstStyle/>
            <a:p>
              <a:r>
                <a:rPr lang="el-GR" altLang="zh-CN" sz="2800" dirty="0" smtClean="0">
                  <a:latin typeface="Times New Roman" panose="02020603050405020304" pitchFamily="18" charset="0"/>
                  <a:cs typeface="Times New Roman" panose="02020603050405020304" pitchFamily="18" charset="0"/>
                </a:rPr>
                <a:t>σ</a:t>
              </a:r>
              <a:r>
                <a:rPr lang="en-US" altLang="zh-CN" sz="2800" baseline="-25000" dirty="0" smtClean="0">
                  <a:latin typeface="Times New Roman" panose="02020603050405020304" pitchFamily="18" charset="0"/>
                  <a:cs typeface="Times New Roman" panose="02020603050405020304" pitchFamily="18" charset="0"/>
                </a:rPr>
                <a:t>p</a:t>
              </a:r>
              <a:r>
                <a:rPr lang="en-US" altLang="zh-CN" sz="2800" dirty="0" smtClean="0">
                  <a:latin typeface="Times New Roman" panose="02020603050405020304" pitchFamily="18" charset="0"/>
                  <a:cs typeface="Times New Roman" panose="02020603050405020304" pitchFamily="18" charset="0"/>
                </a:rPr>
                <a:t>=22%</a:t>
              </a:r>
              <a:endParaRPr lang="zh-CN" altLang="en-US" sz="2800"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6012160" y="539969"/>
              <a:ext cx="2420078" cy="584775"/>
            </a:xfrm>
            <a:prstGeom prst="rect">
              <a:avLst/>
            </a:prstGeom>
            <a:noFill/>
          </p:spPr>
          <p:txBody>
            <a:bodyPr wrap="square" rtlCol="0">
              <a:spAutoFit/>
            </a:bodyPr>
            <a:lstStyle/>
            <a:p>
              <a:r>
                <a:rPr lang="zh-CN" altLang="en-US" sz="3200" b="1" dirty="0" smtClean="0">
                  <a:latin typeface="Times New Roman" panose="02020603050405020304" pitchFamily="18" charset="0"/>
                  <a:cs typeface="Times New Roman" panose="02020603050405020304" pitchFamily="18" charset="0"/>
                </a:rPr>
                <a:t>资本配置线</a:t>
              </a:r>
              <a:endParaRPr lang="zh-CN" altLang="en-US" sz="3200" b="1" dirty="0">
                <a:latin typeface="Times New Roman" panose="02020603050405020304" pitchFamily="18" charset="0"/>
                <a:cs typeface="Times New Roman" panose="02020603050405020304" pitchFamily="18" charset="0"/>
              </a:endParaRPr>
            </a:p>
          </p:txBody>
        </p:sp>
        <p:sp>
          <p:nvSpPr>
            <p:cNvPr id="26" name="弧形 25"/>
            <p:cNvSpPr/>
            <p:nvPr/>
          </p:nvSpPr>
          <p:spPr>
            <a:xfrm>
              <a:off x="2848744" y="2691209"/>
              <a:ext cx="67072" cy="37775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aphicFrame>
        <p:nvGraphicFramePr>
          <p:cNvPr id="29" name="对象 28"/>
          <p:cNvGraphicFramePr>
            <a:graphicFrameLocks noChangeAspect="1"/>
          </p:cNvGraphicFramePr>
          <p:nvPr/>
        </p:nvGraphicFramePr>
        <p:xfrm>
          <a:off x="539552" y="4221088"/>
          <a:ext cx="8280920" cy="1662106"/>
        </p:xfrm>
        <a:graphic>
          <a:graphicData uri="http://schemas.openxmlformats.org/presentationml/2006/ole">
            <mc:AlternateContent xmlns:mc="http://schemas.openxmlformats.org/markup-compatibility/2006">
              <mc:Choice xmlns:v="urn:schemas-microsoft-com:vml" Requires="v">
                <p:oleObj spid="_x0000_s7261" name="公式" r:id="rId3" imgW="82905600" imgH="22555200" progId="Equation.3">
                  <p:embed/>
                </p:oleObj>
              </mc:Choice>
              <mc:Fallback>
                <p:oleObj name="公式" r:id="rId3" imgW="82905600" imgH="22555200" progId="Equation.3">
                  <p:embed/>
                  <p:pic>
                    <p:nvPicPr>
                      <p:cNvPr id="0" name="图片 7224"/>
                      <p:cNvPicPr/>
                      <p:nvPr/>
                    </p:nvPicPr>
                    <p:blipFill>
                      <a:blip r:embed="rId4"/>
                      <a:stretch>
                        <a:fillRect/>
                      </a:stretch>
                    </p:blipFill>
                    <p:spPr>
                      <a:xfrm>
                        <a:off x="539552" y="4221088"/>
                        <a:ext cx="8280920" cy="1662106"/>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45570" y="5589240"/>
            <a:ext cx="5650966" cy="1903278"/>
          </a:xfrm>
        </p:spPr>
        <p:txBody>
          <a:bodyPr/>
          <a:lstStyle/>
          <a:p>
            <a:r>
              <a:rPr lang="zh-CN" altLang="en-US" sz="2400" dirty="0" smtClean="0"/>
              <a:t>可以求出使</a:t>
            </a:r>
            <a:r>
              <a:rPr lang="en-US" altLang="zh-CN" sz="2400" dirty="0" err="1" smtClean="0"/>
              <a:t>S</a:t>
            </a:r>
            <a:r>
              <a:rPr lang="en-US" altLang="zh-CN" sz="2400" baseline="-25000" dirty="0" err="1"/>
              <a:t>p</a:t>
            </a:r>
            <a:r>
              <a:rPr lang="zh-CN" altLang="en-US" sz="2400" dirty="0" smtClean="0"/>
              <a:t>最大的</a:t>
            </a:r>
            <a:r>
              <a:rPr lang="en-US" altLang="zh-CN" sz="2400" dirty="0" err="1" smtClean="0"/>
              <a:t>w</a:t>
            </a:r>
            <a:r>
              <a:rPr lang="en-US" altLang="zh-CN" sz="2400" baseline="-25000" dirty="0" err="1" smtClean="0"/>
              <a:t>D</a:t>
            </a:r>
            <a:r>
              <a:rPr lang="zh-CN" altLang="en-US" sz="2400" dirty="0" smtClean="0"/>
              <a:t>和</a:t>
            </a:r>
            <a:r>
              <a:rPr lang="en-US" altLang="zh-CN" sz="2400" dirty="0" err="1" smtClean="0"/>
              <a:t>w</a:t>
            </a:r>
            <a:r>
              <a:rPr lang="en-US" altLang="zh-CN" sz="2400" baseline="-25000" dirty="0" err="1" smtClean="0"/>
              <a:t>E</a:t>
            </a:r>
            <a:endParaRPr lang="en-US" altLang="zh-CN" sz="2400" baseline="-25000" dirty="0" smtClean="0"/>
          </a:p>
          <a:p>
            <a:r>
              <a:rPr lang="zh-CN" altLang="en-US" sz="2400" dirty="0"/>
              <a:t>注意使用超额收益率而不是总收益率</a:t>
            </a:r>
          </a:p>
        </p:txBody>
      </p:sp>
      <p:grpSp>
        <p:nvGrpSpPr>
          <p:cNvPr id="5" name="组合 4"/>
          <p:cNvGrpSpPr/>
          <p:nvPr/>
        </p:nvGrpSpPr>
        <p:grpSpPr>
          <a:xfrm>
            <a:off x="251520" y="92245"/>
            <a:ext cx="4862202" cy="3912819"/>
            <a:chOff x="-74178" y="2852936"/>
            <a:chExt cx="4862202" cy="3912819"/>
          </a:xfrm>
        </p:grpSpPr>
        <p:grpSp>
          <p:nvGrpSpPr>
            <p:cNvPr id="6" name="组合 5"/>
            <p:cNvGrpSpPr/>
            <p:nvPr/>
          </p:nvGrpSpPr>
          <p:grpSpPr>
            <a:xfrm>
              <a:off x="-74178" y="2852936"/>
              <a:ext cx="4862202" cy="3912819"/>
              <a:chOff x="-74178" y="3140968"/>
              <a:chExt cx="4606929" cy="3624787"/>
            </a:xfrm>
          </p:grpSpPr>
          <p:grpSp>
            <p:nvGrpSpPr>
              <p:cNvPr id="21" name="组合 20"/>
              <p:cNvGrpSpPr/>
              <p:nvPr/>
            </p:nvGrpSpPr>
            <p:grpSpPr>
              <a:xfrm>
                <a:off x="395537" y="3674627"/>
                <a:ext cx="3495915" cy="2788001"/>
                <a:chOff x="4918006" y="506857"/>
                <a:chExt cx="3614434" cy="3167233"/>
              </a:xfrm>
            </p:grpSpPr>
            <p:grpSp>
              <p:nvGrpSpPr>
                <p:cNvPr id="29" name="组合 28"/>
                <p:cNvGrpSpPr/>
                <p:nvPr/>
              </p:nvGrpSpPr>
              <p:grpSpPr>
                <a:xfrm>
                  <a:off x="4918006" y="506857"/>
                  <a:ext cx="3614434" cy="3167233"/>
                  <a:chOff x="741542" y="506857"/>
                  <a:chExt cx="3614434" cy="3167233"/>
                </a:xfrm>
              </p:grpSpPr>
              <p:cxnSp>
                <p:nvCxnSpPr>
                  <p:cNvPr id="34" name="直接连接符 33"/>
                  <p:cNvCxnSpPr/>
                  <p:nvPr/>
                </p:nvCxnSpPr>
                <p:spPr>
                  <a:xfrm flipH="1">
                    <a:off x="899592" y="506857"/>
                    <a:ext cx="8600" cy="27781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914579" y="1416229"/>
                    <a:ext cx="3251630" cy="1889081"/>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直接连接符 35"/>
                  <p:cNvCxnSpPr/>
                  <p:nvPr/>
                </p:nvCxnSpPr>
                <p:spPr>
                  <a:xfrm>
                    <a:off x="2691179" y="2628726"/>
                    <a:ext cx="0" cy="68202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flipV="1">
                    <a:off x="899595" y="1185365"/>
                    <a:ext cx="3266614" cy="352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899592" y="3284984"/>
                    <a:ext cx="34563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4211960" y="506857"/>
                    <a:ext cx="0" cy="2778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899592" y="506857"/>
                    <a:ext cx="3312368"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41542" y="3212976"/>
                    <a:ext cx="648072" cy="388684"/>
                  </a:xfrm>
                  <a:prstGeom prst="rect">
                    <a:avLst/>
                  </a:prstGeom>
                  <a:noFill/>
                </p:spPr>
                <p:txBody>
                  <a:bodyPr wrap="square" rtlCol="0">
                    <a:spAutoFit/>
                  </a:bodyPr>
                  <a:lstStyle/>
                  <a:p>
                    <a:r>
                      <a:rPr lang="en-US" altLang="zh-CN" b="1" dirty="0" smtClean="0"/>
                      <a:t>0</a:t>
                    </a:r>
                    <a:endParaRPr lang="zh-CN" altLang="en-US" b="1" dirty="0"/>
                  </a:p>
                </p:txBody>
              </p:sp>
              <p:sp>
                <p:nvSpPr>
                  <p:cNvPr id="42" name="TextBox 41"/>
                  <p:cNvSpPr txBox="1"/>
                  <p:nvPr/>
                </p:nvSpPr>
                <p:spPr>
                  <a:xfrm>
                    <a:off x="3518137" y="3254520"/>
                    <a:ext cx="648072" cy="419570"/>
                  </a:xfrm>
                  <a:prstGeom prst="rect">
                    <a:avLst/>
                  </a:prstGeom>
                  <a:noFill/>
                </p:spPr>
                <p:txBody>
                  <a:bodyPr wrap="square" rtlCol="0">
                    <a:spAutoFit/>
                  </a:bodyPr>
                  <a:lstStyle/>
                  <a:p>
                    <a:r>
                      <a:rPr lang="en-US" altLang="zh-CN" b="1" dirty="0"/>
                      <a:t>2</a:t>
                    </a:r>
                    <a:r>
                      <a:rPr lang="en-US" altLang="zh-CN" b="1" dirty="0" smtClean="0"/>
                      <a:t>0</a:t>
                    </a:r>
                    <a:endParaRPr lang="zh-CN" altLang="en-US" b="1" dirty="0"/>
                  </a:p>
                </p:txBody>
              </p:sp>
            </p:grpSp>
            <p:sp>
              <p:nvSpPr>
                <p:cNvPr id="30" name="TextBox 29"/>
                <p:cNvSpPr txBox="1"/>
                <p:nvPr/>
              </p:nvSpPr>
              <p:spPr>
                <a:xfrm>
                  <a:off x="6354514" y="3212976"/>
                  <a:ext cx="648072" cy="419570"/>
                </a:xfrm>
                <a:prstGeom prst="rect">
                  <a:avLst/>
                </a:prstGeom>
                <a:noFill/>
              </p:spPr>
              <p:txBody>
                <a:bodyPr wrap="square" rtlCol="0">
                  <a:spAutoFit/>
                </a:bodyPr>
                <a:lstStyle/>
                <a:p>
                  <a:r>
                    <a:rPr lang="en-US" altLang="zh-CN" b="1" dirty="0" smtClean="0"/>
                    <a:t>10</a:t>
                  </a:r>
                  <a:endParaRPr lang="zh-CN" altLang="en-US" b="1" dirty="0"/>
                </a:p>
              </p:txBody>
            </p:sp>
            <p:cxnSp>
              <p:nvCxnSpPr>
                <p:cNvPr id="31" name="直接连接符 30"/>
                <p:cNvCxnSpPr>
                  <a:stCxn id="30" idx="0"/>
                  <a:endCxn id="30" idx="0"/>
                </p:cNvCxnSpPr>
                <p:nvPr/>
              </p:nvCxnSpPr>
              <p:spPr>
                <a:xfrm>
                  <a:off x="6678551" y="321297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30" idx="0"/>
                  <a:endCxn id="30" idx="0"/>
                </p:cNvCxnSpPr>
                <p:nvPr/>
              </p:nvCxnSpPr>
              <p:spPr>
                <a:xfrm>
                  <a:off x="6678551" y="321297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555891" y="3212976"/>
                  <a:ext cx="0" cy="184666"/>
                </a:xfrm>
                <a:prstGeom prst="line">
                  <a:avLst/>
                </a:prstGeom>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3035345" y="6396423"/>
                <a:ext cx="1497406" cy="369332"/>
              </a:xfrm>
              <a:prstGeom prst="rect">
                <a:avLst/>
              </a:prstGeom>
              <a:noFill/>
            </p:spPr>
            <p:txBody>
              <a:bodyPr wrap="square" rtlCol="0">
                <a:spAutoFit/>
              </a:bodyPr>
              <a:lstStyle/>
              <a:p>
                <a:r>
                  <a:rPr lang="zh-CN" altLang="en-US" b="1" dirty="0" smtClean="0"/>
                  <a:t>标准差</a:t>
                </a:r>
                <a:endParaRPr lang="zh-CN" altLang="en-US" b="1" dirty="0"/>
              </a:p>
            </p:txBody>
          </p:sp>
          <p:sp>
            <p:nvSpPr>
              <p:cNvPr id="23" name="TextBox 22"/>
              <p:cNvSpPr txBox="1"/>
              <p:nvPr/>
            </p:nvSpPr>
            <p:spPr>
              <a:xfrm>
                <a:off x="-74178" y="3140968"/>
                <a:ext cx="1261802" cy="342145"/>
              </a:xfrm>
              <a:prstGeom prst="rect">
                <a:avLst/>
              </a:prstGeom>
              <a:noFill/>
            </p:spPr>
            <p:txBody>
              <a:bodyPr wrap="square" rtlCol="0">
                <a:spAutoFit/>
              </a:bodyPr>
              <a:lstStyle/>
              <a:p>
                <a:r>
                  <a:rPr lang="zh-CN" altLang="en-US" b="1" dirty="0" smtClean="0"/>
                  <a:t>预期收益</a:t>
                </a:r>
                <a:r>
                  <a:rPr lang="en-US" altLang="zh-CN" b="1" dirty="0" smtClean="0"/>
                  <a:t>%</a:t>
                </a:r>
                <a:endParaRPr lang="zh-CN" altLang="en-US" b="1" dirty="0"/>
              </a:p>
            </p:txBody>
          </p:sp>
          <p:cxnSp>
            <p:nvCxnSpPr>
              <p:cNvPr id="24" name="直接连接符 23"/>
              <p:cNvCxnSpPr/>
              <p:nvPr/>
            </p:nvCxnSpPr>
            <p:spPr>
              <a:xfrm flipV="1">
                <a:off x="3236429" y="6078477"/>
                <a:ext cx="0" cy="86827"/>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79512" y="4105782"/>
                <a:ext cx="626821" cy="369332"/>
              </a:xfrm>
              <a:prstGeom prst="rect">
                <a:avLst/>
              </a:prstGeom>
              <a:noFill/>
            </p:spPr>
            <p:txBody>
              <a:bodyPr wrap="square" rtlCol="0">
                <a:spAutoFit/>
              </a:bodyPr>
              <a:lstStyle/>
              <a:p>
                <a:r>
                  <a:rPr lang="en-US" altLang="zh-CN" b="1" dirty="0" smtClean="0"/>
                  <a:t>13</a:t>
                </a:r>
                <a:endParaRPr lang="zh-CN" altLang="en-US" b="1" dirty="0"/>
              </a:p>
            </p:txBody>
          </p:sp>
          <p:sp>
            <p:nvSpPr>
              <p:cNvPr id="26" name="TextBox 25"/>
              <p:cNvSpPr txBox="1"/>
              <p:nvPr/>
            </p:nvSpPr>
            <p:spPr>
              <a:xfrm>
                <a:off x="289874" y="5342310"/>
                <a:ext cx="626821" cy="369332"/>
              </a:xfrm>
              <a:prstGeom prst="rect">
                <a:avLst/>
              </a:prstGeom>
              <a:noFill/>
            </p:spPr>
            <p:txBody>
              <a:bodyPr wrap="square" rtlCol="0">
                <a:spAutoFit/>
              </a:bodyPr>
              <a:lstStyle/>
              <a:p>
                <a:r>
                  <a:rPr lang="en-US" altLang="zh-CN" b="1" dirty="0"/>
                  <a:t>8</a:t>
                </a:r>
                <a:endParaRPr lang="zh-CN" altLang="en-US" b="1" dirty="0"/>
              </a:p>
            </p:txBody>
          </p:sp>
          <p:cxnSp>
            <p:nvCxnSpPr>
              <p:cNvPr id="27" name="直接连接符 26"/>
              <p:cNvCxnSpPr/>
              <p:nvPr/>
            </p:nvCxnSpPr>
            <p:spPr>
              <a:xfrm>
                <a:off x="3236429" y="4271893"/>
                <a:ext cx="0" cy="189341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604062" y="5538859"/>
                <a:ext cx="3103845" cy="3572"/>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7" name="TextBox 6"/>
            <p:cNvSpPr txBox="1"/>
            <p:nvPr/>
          </p:nvSpPr>
          <p:spPr>
            <a:xfrm>
              <a:off x="1187624" y="6011996"/>
              <a:ext cx="661554" cy="369332"/>
            </a:xfrm>
            <a:prstGeom prst="rect">
              <a:avLst/>
            </a:prstGeom>
            <a:noFill/>
          </p:spPr>
          <p:txBody>
            <a:bodyPr wrap="square" rtlCol="0">
              <a:spAutoFit/>
            </a:bodyPr>
            <a:lstStyle/>
            <a:p>
              <a:r>
                <a:rPr lang="en-US" altLang="zh-CN" b="1" dirty="0" smtClean="0"/>
                <a:t>5</a:t>
              </a:r>
              <a:endParaRPr lang="zh-CN" altLang="en-US" b="1" dirty="0"/>
            </a:p>
          </p:txBody>
        </p:sp>
        <p:cxnSp>
          <p:nvCxnSpPr>
            <p:cNvPr id="8" name="直接连接符 7"/>
            <p:cNvCxnSpPr/>
            <p:nvPr/>
          </p:nvCxnSpPr>
          <p:spPr>
            <a:xfrm>
              <a:off x="1331640" y="5989832"/>
              <a:ext cx="0" cy="175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843808" y="5989832"/>
              <a:ext cx="0" cy="175472"/>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614302" y="6021288"/>
              <a:ext cx="661554" cy="369332"/>
            </a:xfrm>
            <a:prstGeom prst="rect">
              <a:avLst/>
            </a:prstGeom>
            <a:noFill/>
          </p:spPr>
          <p:txBody>
            <a:bodyPr wrap="square" rtlCol="0">
              <a:spAutoFit/>
            </a:bodyPr>
            <a:lstStyle/>
            <a:p>
              <a:r>
                <a:rPr lang="en-US" altLang="zh-CN" b="1" dirty="0" smtClean="0"/>
                <a:t>15</a:t>
              </a:r>
              <a:endParaRPr lang="zh-CN" altLang="en-US" b="1" dirty="0"/>
            </a:p>
          </p:txBody>
        </p:sp>
        <p:sp>
          <p:nvSpPr>
            <p:cNvPr id="11" name="TextBox 10"/>
            <p:cNvSpPr txBox="1"/>
            <p:nvPr/>
          </p:nvSpPr>
          <p:spPr>
            <a:xfrm>
              <a:off x="310046" y="5877272"/>
              <a:ext cx="661554" cy="369332"/>
            </a:xfrm>
            <a:prstGeom prst="rect">
              <a:avLst/>
            </a:prstGeom>
            <a:noFill/>
          </p:spPr>
          <p:txBody>
            <a:bodyPr wrap="square" rtlCol="0">
              <a:spAutoFit/>
            </a:bodyPr>
            <a:lstStyle/>
            <a:p>
              <a:r>
                <a:rPr lang="en-US" altLang="zh-CN" b="1" dirty="0"/>
                <a:t>5</a:t>
              </a:r>
              <a:endParaRPr lang="zh-CN" altLang="en-US" b="1" dirty="0"/>
            </a:p>
          </p:txBody>
        </p:sp>
        <p:cxnSp>
          <p:nvCxnSpPr>
            <p:cNvPr id="12" name="直接连接符 11"/>
            <p:cNvCxnSpPr/>
            <p:nvPr/>
          </p:nvCxnSpPr>
          <p:spPr>
            <a:xfrm>
              <a:off x="524346" y="5428541"/>
              <a:ext cx="1172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9552" y="4077072"/>
              <a:ext cx="1172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582995" y="4073726"/>
              <a:ext cx="3305915" cy="2014399"/>
            </a:xfrm>
            <a:prstGeom prst="line">
              <a:avLst/>
            </a:prstGeom>
          </p:spPr>
          <p:style>
            <a:lnRef idx="2">
              <a:schemeClr val="accent1"/>
            </a:lnRef>
            <a:fillRef idx="0">
              <a:schemeClr val="accent1"/>
            </a:fillRef>
            <a:effectRef idx="1">
              <a:schemeClr val="accent1"/>
            </a:effectRef>
            <a:fontRef idx="minor">
              <a:schemeClr val="tx1"/>
            </a:fontRef>
          </p:style>
        </p:cxnSp>
        <p:sp>
          <p:nvSpPr>
            <p:cNvPr id="15" name="任意多边形 14"/>
            <p:cNvSpPr/>
            <p:nvPr/>
          </p:nvSpPr>
          <p:spPr>
            <a:xfrm>
              <a:off x="2182334" y="3789040"/>
              <a:ext cx="1706576" cy="1998723"/>
            </a:xfrm>
            <a:custGeom>
              <a:avLst/>
              <a:gdLst>
                <a:gd name="connsiteX0" fmla="*/ 1129962 w 1237538"/>
                <a:gd name="connsiteY0" fmla="*/ 2528047 h 2528047"/>
                <a:gd name="connsiteX1" fmla="*/ 409 w 1237538"/>
                <a:gd name="connsiteY1" fmla="*/ 1815353 h 2528047"/>
                <a:gd name="connsiteX2" fmla="*/ 1237538 w 1237538"/>
                <a:gd name="connsiteY2" fmla="*/ 0 h 2528047"/>
                <a:gd name="connsiteX3" fmla="*/ 1237538 w 1237538"/>
                <a:gd name="connsiteY3" fmla="*/ 0 h 2528047"/>
              </a:gdLst>
              <a:ahLst/>
              <a:cxnLst>
                <a:cxn ang="0">
                  <a:pos x="connsiteX0" y="connsiteY0"/>
                </a:cxn>
                <a:cxn ang="0">
                  <a:pos x="connsiteX1" y="connsiteY1"/>
                </a:cxn>
                <a:cxn ang="0">
                  <a:pos x="connsiteX2" y="connsiteY2"/>
                </a:cxn>
                <a:cxn ang="0">
                  <a:pos x="connsiteX3" y="connsiteY3"/>
                </a:cxn>
              </a:cxnLst>
              <a:rect l="l" t="t" r="r" b="b"/>
              <a:pathLst>
                <a:path w="1237538" h="2528047">
                  <a:moveTo>
                    <a:pt x="1129962" y="2528047"/>
                  </a:moveTo>
                  <a:cubicBezTo>
                    <a:pt x="556221" y="2382370"/>
                    <a:pt x="-17520" y="2236694"/>
                    <a:pt x="409" y="1815353"/>
                  </a:cubicBezTo>
                  <a:cubicBezTo>
                    <a:pt x="18338" y="1394012"/>
                    <a:pt x="1237538" y="0"/>
                    <a:pt x="1237538" y="0"/>
                  </a:cubicBezTo>
                  <a:lnTo>
                    <a:pt x="1237538" y="0"/>
                  </a:ln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cxnSp>
          <p:nvCxnSpPr>
            <p:cNvPr id="16" name="直接连接符 15"/>
            <p:cNvCxnSpPr/>
            <p:nvPr/>
          </p:nvCxnSpPr>
          <p:spPr>
            <a:xfrm flipV="1">
              <a:off x="618013" y="3717032"/>
              <a:ext cx="3299462" cy="2352964"/>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843808" y="3853497"/>
              <a:ext cx="191814" cy="1015663"/>
            </a:xfrm>
            <a:prstGeom prst="rect">
              <a:avLst/>
            </a:prstGeom>
            <a:noFill/>
          </p:spPr>
          <p:txBody>
            <a:bodyPr wrap="square" rtlCol="0">
              <a:spAutoFit/>
            </a:bodyPr>
            <a:lstStyle/>
            <a:p>
              <a:r>
                <a:rPr lang="en-US" altLang="zh-CN" sz="6000" dirty="0" smtClean="0"/>
                <a:t>·</a:t>
              </a:r>
              <a:endParaRPr lang="zh-CN" altLang="en-US" sz="6000" dirty="0"/>
            </a:p>
          </p:txBody>
        </p:sp>
        <p:sp>
          <p:nvSpPr>
            <p:cNvPr id="18" name="TextBox 17"/>
            <p:cNvSpPr txBox="1"/>
            <p:nvPr/>
          </p:nvSpPr>
          <p:spPr>
            <a:xfrm>
              <a:off x="2614302" y="4073726"/>
              <a:ext cx="421320" cy="523220"/>
            </a:xfrm>
            <a:prstGeom prst="rect">
              <a:avLst/>
            </a:prstGeom>
            <a:noFill/>
          </p:spPr>
          <p:txBody>
            <a:bodyPr wrap="square" rtlCol="0">
              <a:spAutoFit/>
            </a:bodyPr>
            <a:lstStyle/>
            <a:p>
              <a:r>
                <a:rPr lang="en-US" altLang="zh-CN" sz="2800" dirty="0" smtClean="0"/>
                <a:t>P</a:t>
              </a:r>
              <a:endParaRPr lang="zh-CN" altLang="en-US" sz="2800" dirty="0"/>
            </a:p>
          </p:txBody>
        </p:sp>
        <p:cxnSp>
          <p:nvCxnSpPr>
            <p:cNvPr id="19" name="直接连接符 18"/>
            <p:cNvCxnSpPr>
              <a:stCxn id="17" idx="3"/>
            </p:cNvCxnSpPr>
            <p:nvPr/>
          </p:nvCxnSpPr>
          <p:spPr>
            <a:xfrm flipH="1">
              <a:off x="611560" y="4361329"/>
              <a:ext cx="2424062" cy="377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8" idx="3"/>
            </p:cNvCxnSpPr>
            <p:nvPr/>
          </p:nvCxnSpPr>
          <p:spPr>
            <a:xfrm flipH="1">
              <a:off x="2987824" y="4335336"/>
              <a:ext cx="47798" cy="1785601"/>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aphicFrame>
        <p:nvGraphicFramePr>
          <p:cNvPr id="43" name="对象 42"/>
          <p:cNvGraphicFramePr>
            <a:graphicFrameLocks noChangeAspect="1"/>
          </p:cNvGraphicFramePr>
          <p:nvPr/>
        </p:nvGraphicFramePr>
        <p:xfrm>
          <a:off x="5010150" y="2711450"/>
          <a:ext cx="3587750" cy="1096963"/>
        </p:xfrm>
        <a:graphic>
          <a:graphicData uri="http://schemas.openxmlformats.org/presentationml/2006/ole">
            <mc:AlternateContent xmlns:mc="http://schemas.openxmlformats.org/markup-compatibility/2006">
              <mc:Choice xmlns:v="urn:schemas-microsoft-com:vml" Requires="v">
                <p:oleObj spid="_x0000_s8543" name="公式" r:id="rId3" imgW="36880800" imgH="11277600" progId="Equation.3">
                  <p:embed/>
                </p:oleObj>
              </mc:Choice>
              <mc:Fallback>
                <p:oleObj name="公式" r:id="rId3" imgW="36880800" imgH="11277600" progId="Equation.3">
                  <p:embed/>
                  <p:pic>
                    <p:nvPicPr>
                      <p:cNvPr id="0" name="图片 8404"/>
                      <p:cNvPicPr/>
                      <p:nvPr/>
                    </p:nvPicPr>
                    <p:blipFill>
                      <a:blip r:embed="rId4"/>
                      <a:stretch>
                        <a:fillRect/>
                      </a:stretch>
                    </p:blipFill>
                    <p:spPr>
                      <a:xfrm>
                        <a:off x="5010150" y="2711450"/>
                        <a:ext cx="3587750" cy="1096963"/>
                      </a:xfrm>
                      <a:prstGeom prst="rect">
                        <a:avLst/>
                      </a:prstGeom>
                      <a:solidFill>
                        <a:schemeClr val="accent6">
                          <a:lumMod val="20000"/>
                          <a:lumOff val="80000"/>
                        </a:schemeClr>
                      </a:solidFill>
                    </p:spPr>
                  </p:pic>
                </p:oleObj>
              </mc:Fallback>
            </mc:AlternateContent>
          </a:graphicData>
        </a:graphic>
      </p:graphicFrame>
      <p:sp>
        <p:nvSpPr>
          <p:cNvPr id="44" name="TextBox 43"/>
          <p:cNvSpPr txBox="1"/>
          <p:nvPr/>
        </p:nvSpPr>
        <p:spPr>
          <a:xfrm>
            <a:off x="4716016" y="307976"/>
            <a:ext cx="4320480" cy="2308324"/>
          </a:xfrm>
          <a:prstGeom prst="rect">
            <a:avLst/>
          </a:prstGeom>
          <a:noFill/>
        </p:spPr>
        <p:txBody>
          <a:bodyPr wrap="square" rtlCol="0">
            <a:spAutoFit/>
          </a:bodyPr>
          <a:lstStyle/>
          <a:p>
            <a:r>
              <a:rPr lang="zh-CN" altLang="en-US" sz="2400" dirty="0" smtClean="0"/>
              <a:t>目标：在风险资产组合的可行集上找到一点（这一点代表风险资产组合相应的预期收益和标准差），使得无风险资产与风险资产组成的资本配置线的斜率（夏普比率）最大</a:t>
            </a:r>
            <a:r>
              <a:rPr lang="zh-CN" altLang="en-US" sz="2400" dirty="0"/>
              <a:t>：</a:t>
            </a:r>
          </a:p>
        </p:txBody>
      </p:sp>
      <p:graphicFrame>
        <p:nvGraphicFramePr>
          <p:cNvPr id="45" name="对象 44"/>
          <p:cNvGraphicFramePr>
            <a:graphicFrameLocks noChangeAspect="1"/>
          </p:cNvGraphicFramePr>
          <p:nvPr/>
        </p:nvGraphicFramePr>
        <p:xfrm>
          <a:off x="762561" y="4005064"/>
          <a:ext cx="3820214" cy="504056"/>
        </p:xfrm>
        <a:graphic>
          <a:graphicData uri="http://schemas.openxmlformats.org/presentationml/2006/ole">
            <mc:AlternateContent xmlns:mc="http://schemas.openxmlformats.org/markup-compatibility/2006">
              <mc:Choice xmlns:v="urn:schemas-microsoft-com:vml" Requires="v">
                <p:oleObj spid="_x0000_s8544" name="公式" r:id="rId5" imgW="43891200" imgH="5791200" progId="Equation.3">
                  <p:embed/>
                </p:oleObj>
              </mc:Choice>
              <mc:Fallback>
                <p:oleObj name="公式" r:id="rId5" imgW="43891200" imgH="5791200" progId="Equation.3">
                  <p:embed/>
                  <p:pic>
                    <p:nvPicPr>
                      <p:cNvPr id="0" name="图片 8405"/>
                      <p:cNvPicPr/>
                      <p:nvPr/>
                    </p:nvPicPr>
                    <p:blipFill>
                      <a:blip r:embed="rId6"/>
                      <a:stretch>
                        <a:fillRect/>
                      </a:stretch>
                    </p:blipFill>
                    <p:spPr>
                      <a:xfrm>
                        <a:off x="762561" y="4005064"/>
                        <a:ext cx="3820214" cy="504056"/>
                      </a:xfrm>
                      <a:prstGeom prst="rect">
                        <a:avLst/>
                      </a:prstGeom>
                      <a:solidFill>
                        <a:schemeClr val="accent6">
                          <a:lumMod val="20000"/>
                          <a:lumOff val="80000"/>
                        </a:schemeClr>
                      </a:solidFill>
                    </p:spPr>
                  </p:pic>
                </p:oleObj>
              </mc:Fallback>
            </mc:AlternateContent>
          </a:graphicData>
        </a:graphic>
      </p:graphicFrame>
      <p:graphicFrame>
        <p:nvGraphicFramePr>
          <p:cNvPr id="46" name="对象 45"/>
          <p:cNvGraphicFramePr>
            <a:graphicFrameLocks noChangeAspect="1"/>
          </p:cNvGraphicFramePr>
          <p:nvPr/>
        </p:nvGraphicFramePr>
        <p:xfrm>
          <a:off x="8681" y="4653136"/>
          <a:ext cx="5862638" cy="614363"/>
        </p:xfrm>
        <a:graphic>
          <a:graphicData uri="http://schemas.openxmlformats.org/presentationml/2006/ole">
            <mc:AlternateContent xmlns:mc="http://schemas.openxmlformats.org/markup-compatibility/2006">
              <mc:Choice xmlns:v="urn:schemas-microsoft-com:vml" Requires="v">
                <p:oleObj spid="_x0000_s8545" name="公式" r:id="rId7" imgW="58216800" imgH="6096000" progId="Equation.3">
                  <p:embed/>
                </p:oleObj>
              </mc:Choice>
              <mc:Fallback>
                <p:oleObj name="公式" r:id="rId7" imgW="58216800" imgH="6096000" progId="Equation.3">
                  <p:embed/>
                  <p:pic>
                    <p:nvPicPr>
                      <p:cNvPr id="0" name="对象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81" y="4653136"/>
                        <a:ext cx="5862638" cy="614363"/>
                      </a:xfrm>
                      <a:prstGeom prst="rect">
                        <a:avLst/>
                      </a:prstGeom>
                      <a:solidFill>
                        <a:schemeClr val="accent6">
                          <a:lumMod val="20000"/>
                          <a:lumOff val="80000"/>
                        </a:schemeClr>
                      </a:solidFill>
                      <a:ln>
                        <a:noFill/>
                      </a:ln>
                    </p:spPr>
                  </p:pic>
                </p:oleObj>
              </mc:Fallback>
            </mc:AlternateContent>
          </a:graphicData>
        </a:graphic>
      </p:graphicFrame>
      <p:graphicFrame>
        <p:nvGraphicFramePr>
          <p:cNvPr id="47" name="对象 46"/>
          <p:cNvGraphicFramePr>
            <a:graphicFrameLocks noChangeAspect="1"/>
          </p:cNvGraphicFramePr>
          <p:nvPr/>
        </p:nvGraphicFramePr>
        <p:xfrm>
          <a:off x="1881188" y="5386388"/>
          <a:ext cx="1803400" cy="476250"/>
        </p:xfrm>
        <a:graphic>
          <a:graphicData uri="http://schemas.openxmlformats.org/presentationml/2006/ole">
            <mc:AlternateContent xmlns:mc="http://schemas.openxmlformats.org/markup-compatibility/2006">
              <mc:Choice xmlns:v="urn:schemas-microsoft-com:vml" Requires="v">
                <p:oleObj spid="_x0000_s8546" name="公式" r:id="rId9" imgW="20726400" imgH="5486400" progId="Equation.3">
                  <p:embed/>
                </p:oleObj>
              </mc:Choice>
              <mc:Fallback>
                <p:oleObj name="公式" r:id="rId9" imgW="20726400" imgH="5486400" progId="Equation.3">
                  <p:embed/>
                  <p:pic>
                    <p:nvPicPr>
                      <p:cNvPr id="0" name="对象 44"/>
                      <p:cNvPicPr>
                        <a:picLocks noChangeAspect="1" noChangeArrowheads="1"/>
                      </p:cNvPicPr>
                      <p:nvPr/>
                    </p:nvPicPr>
                    <p:blipFill>
                      <a:blip r:embed="rId10"/>
                      <a:srcRect/>
                      <a:stretch>
                        <a:fillRect/>
                      </a:stretch>
                    </p:blipFill>
                    <p:spPr bwMode="auto">
                      <a:xfrm>
                        <a:off x="1881188" y="5386388"/>
                        <a:ext cx="1803400" cy="476250"/>
                      </a:xfrm>
                      <a:prstGeom prst="rect">
                        <a:avLst/>
                      </a:prstGeom>
                      <a:solidFill>
                        <a:srgbClr val="FDEADA"/>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251520" y="1600200"/>
            <a:ext cx="8712968" cy="4525963"/>
          </a:xfrm>
        </p:spPr>
        <p:txBody>
          <a:bodyPr>
            <a:normAutofit/>
          </a:bodyPr>
          <a:lstStyle/>
          <a:p>
            <a:r>
              <a:rPr lang="en-US" altLang="zh-CN" sz="2800" dirty="0" smtClean="0"/>
              <a:t>P99</a:t>
            </a:r>
            <a:r>
              <a:rPr lang="zh-CN" altLang="en-US" sz="2800" dirty="0" smtClean="0"/>
              <a:t>专栏</a:t>
            </a:r>
            <a:r>
              <a:rPr lang="en-US" altLang="zh-CN" sz="2800" dirty="0" smtClean="0"/>
              <a:t>5-1</a:t>
            </a:r>
            <a:r>
              <a:rPr lang="zh-CN" altLang="en-US" sz="2800" dirty="0" smtClean="0"/>
              <a:t>：成功投资的秘诀：首先</a:t>
            </a:r>
            <a:r>
              <a:rPr lang="zh-CN" altLang="en-US" sz="2800" b="1" dirty="0" smtClean="0"/>
              <a:t>做好分散化投资</a:t>
            </a:r>
            <a:endParaRPr lang="en-US" altLang="zh-CN" sz="2800" b="1" dirty="0" smtClean="0"/>
          </a:p>
          <a:p>
            <a:endParaRPr lang="en-US" altLang="zh-CN" sz="2800" b="1" dirty="0"/>
          </a:p>
          <a:p>
            <a:r>
              <a:rPr lang="zh-CN" altLang="en-US" sz="2800" dirty="0" smtClean="0"/>
              <a:t>资产组合的配置情况解释了</a:t>
            </a:r>
            <a:r>
              <a:rPr lang="en-US" altLang="zh-CN" sz="2800" dirty="0" smtClean="0"/>
              <a:t>91.5%</a:t>
            </a:r>
            <a:r>
              <a:rPr lang="zh-CN" altLang="en-US" sz="2800" dirty="0" smtClean="0"/>
              <a:t>的收益率</a:t>
            </a:r>
            <a:endParaRPr lang="en-US" altLang="zh-CN" sz="2800" dirty="0" smtClean="0"/>
          </a:p>
          <a:p>
            <a:r>
              <a:rPr lang="zh-CN" altLang="en-US" sz="2800" dirty="0"/>
              <a:t>优化</a:t>
            </a:r>
            <a:r>
              <a:rPr lang="zh-CN" altLang="en-US" sz="2800" dirty="0" smtClean="0"/>
              <a:t>配置的前提：准确了解每种资产的期望收益和风险、资产之间的相关系数</a:t>
            </a:r>
            <a:endParaRPr lang="zh-CN" altLang="en-US"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 name="对象 72"/>
          <p:cNvGraphicFramePr>
            <a:graphicFrameLocks noChangeAspect="1"/>
          </p:cNvGraphicFramePr>
          <p:nvPr/>
        </p:nvGraphicFramePr>
        <p:xfrm>
          <a:off x="373061" y="4365104"/>
          <a:ext cx="8397875" cy="647700"/>
        </p:xfrm>
        <a:graphic>
          <a:graphicData uri="http://schemas.openxmlformats.org/presentationml/2006/ole">
            <mc:AlternateContent xmlns:mc="http://schemas.openxmlformats.org/markup-compatibility/2006">
              <mc:Choice xmlns:v="urn:schemas-microsoft-com:vml" Requires="v">
                <p:oleObj spid="_x0000_s9383" name="公式" r:id="rId3" imgW="3949700" imgH="304800" progId="Equation.3">
                  <p:embed/>
                </p:oleObj>
              </mc:Choice>
              <mc:Fallback>
                <p:oleObj name="公式" r:id="rId3" imgW="3949700" imgH="304800" progId="Equation.3">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061" y="4365104"/>
                        <a:ext cx="83978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组合 1"/>
          <p:cNvGrpSpPr/>
          <p:nvPr/>
        </p:nvGrpSpPr>
        <p:grpSpPr>
          <a:xfrm>
            <a:off x="199390" y="188640"/>
            <a:ext cx="5092690" cy="4000652"/>
            <a:chOff x="199390" y="188640"/>
            <a:chExt cx="5092690" cy="4000652"/>
          </a:xfrm>
        </p:grpSpPr>
        <p:grpSp>
          <p:nvGrpSpPr>
            <p:cNvPr id="5" name="组合 4"/>
            <p:cNvGrpSpPr/>
            <p:nvPr/>
          </p:nvGrpSpPr>
          <p:grpSpPr>
            <a:xfrm>
              <a:off x="199390" y="188640"/>
              <a:ext cx="4914332" cy="4000652"/>
              <a:chOff x="-123571" y="3503960"/>
              <a:chExt cx="4656322" cy="3706152"/>
            </a:xfrm>
          </p:grpSpPr>
          <p:grpSp>
            <p:nvGrpSpPr>
              <p:cNvPr id="20" name="组合 19"/>
              <p:cNvGrpSpPr/>
              <p:nvPr/>
            </p:nvGrpSpPr>
            <p:grpSpPr>
              <a:xfrm>
                <a:off x="395537" y="3674627"/>
                <a:ext cx="3495915" cy="3437867"/>
                <a:chOff x="4918006" y="506857"/>
                <a:chExt cx="3614434" cy="3905497"/>
              </a:xfrm>
            </p:grpSpPr>
            <p:grpSp>
              <p:nvGrpSpPr>
                <p:cNvPr id="28" name="组合 27"/>
                <p:cNvGrpSpPr/>
                <p:nvPr/>
              </p:nvGrpSpPr>
              <p:grpSpPr>
                <a:xfrm>
                  <a:off x="4918006" y="506857"/>
                  <a:ext cx="3614434" cy="3864832"/>
                  <a:chOff x="741542" y="506857"/>
                  <a:chExt cx="3614434" cy="3864832"/>
                </a:xfrm>
              </p:grpSpPr>
              <p:cxnSp>
                <p:nvCxnSpPr>
                  <p:cNvPr id="33" name="直接连接符 32"/>
                  <p:cNvCxnSpPr/>
                  <p:nvPr/>
                </p:nvCxnSpPr>
                <p:spPr>
                  <a:xfrm>
                    <a:off x="908195" y="506857"/>
                    <a:ext cx="6384" cy="3511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72" idx="3"/>
                  </p:cNvCxnSpPr>
                  <p:nvPr/>
                </p:nvCxnSpPr>
                <p:spPr>
                  <a:xfrm flipH="1">
                    <a:off x="1807794" y="2817722"/>
                    <a:ext cx="46824" cy="120072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899592" y="3992784"/>
                    <a:ext cx="34563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4211960" y="506858"/>
                    <a:ext cx="0" cy="3511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99592" y="506857"/>
                    <a:ext cx="3312368" cy="0"/>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41542" y="3983005"/>
                    <a:ext cx="648072" cy="388684"/>
                  </a:xfrm>
                  <a:prstGeom prst="rect">
                    <a:avLst/>
                  </a:prstGeom>
                  <a:noFill/>
                </p:spPr>
                <p:txBody>
                  <a:bodyPr wrap="square" rtlCol="0">
                    <a:spAutoFit/>
                  </a:bodyPr>
                  <a:lstStyle/>
                  <a:p>
                    <a:r>
                      <a:rPr lang="en-US" altLang="zh-CN" b="1" dirty="0" smtClean="0"/>
                      <a:t>0</a:t>
                    </a:r>
                    <a:endParaRPr lang="zh-CN" altLang="en-US" b="1" dirty="0"/>
                  </a:p>
                </p:txBody>
              </p:sp>
            </p:grpSp>
            <p:sp>
              <p:nvSpPr>
                <p:cNvPr id="29" name="TextBox 28"/>
                <p:cNvSpPr txBox="1"/>
                <p:nvPr/>
              </p:nvSpPr>
              <p:spPr>
                <a:xfrm>
                  <a:off x="5702096" y="3992784"/>
                  <a:ext cx="648072" cy="419570"/>
                </a:xfrm>
                <a:prstGeom prst="rect">
                  <a:avLst/>
                </a:prstGeom>
                <a:noFill/>
              </p:spPr>
              <p:txBody>
                <a:bodyPr wrap="square" rtlCol="0">
                  <a:spAutoFit/>
                </a:bodyPr>
                <a:lstStyle/>
                <a:p>
                  <a:r>
                    <a:rPr lang="en-US" altLang="zh-CN" b="1" dirty="0" smtClean="0"/>
                    <a:t>10</a:t>
                  </a:r>
                  <a:endParaRPr lang="zh-CN" altLang="en-US" b="1" dirty="0"/>
                </a:p>
              </p:txBody>
            </p:sp>
            <p:cxnSp>
              <p:nvCxnSpPr>
                <p:cNvPr id="30" name="直接连接符 29"/>
                <p:cNvCxnSpPr>
                  <a:stCxn id="29" idx="0"/>
                  <a:endCxn id="29" idx="0"/>
                </p:cNvCxnSpPr>
                <p:nvPr/>
              </p:nvCxnSpPr>
              <p:spPr>
                <a:xfrm>
                  <a:off x="6026132" y="399278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9" idx="0"/>
                  <a:endCxn id="29" idx="0"/>
                </p:cNvCxnSpPr>
                <p:nvPr/>
              </p:nvCxnSpPr>
              <p:spPr>
                <a:xfrm>
                  <a:off x="6026132" y="399278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984258" y="3917003"/>
                  <a:ext cx="0" cy="184666"/>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3035345" y="6840780"/>
                <a:ext cx="1497406" cy="369332"/>
              </a:xfrm>
              <a:prstGeom prst="rect">
                <a:avLst/>
              </a:prstGeom>
              <a:noFill/>
            </p:spPr>
            <p:txBody>
              <a:bodyPr wrap="square" rtlCol="0">
                <a:spAutoFit/>
              </a:bodyPr>
              <a:lstStyle/>
              <a:p>
                <a:r>
                  <a:rPr lang="zh-CN" altLang="en-US" b="1" dirty="0" smtClean="0"/>
                  <a:t>标准差</a:t>
                </a:r>
                <a:endParaRPr lang="zh-CN" altLang="en-US" b="1" dirty="0"/>
              </a:p>
            </p:txBody>
          </p:sp>
          <p:sp>
            <p:nvSpPr>
              <p:cNvPr id="22" name="TextBox 21"/>
              <p:cNvSpPr txBox="1"/>
              <p:nvPr/>
            </p:nvSpPr>
            <p:spPr>
              <a:xfrm>
                <a:off x="-123571" y="3503960"/>
                <a:ext cx="1261802" cy="598753"/>
              </a:xfrm>
              <a:prstGeom prst="rect">
                <a:avLst/>
              </a:prstGeom>
              <a:noFill/>
            </p:spPr>
            <p:txBody>
              <a:bodyPr wrap="square" rtlCol="0">
                <a:spAutoFit/>
              </a:bodyPr>
              <a:lstStyle/>
              <a:p>
                <a:r>
                  <a:rPr lang="zh-CN" altLang="en-US" b="1" dirty="0" smtClean="0"/>
                  <a:t>预期</a:t>
                </a:r>
                <a:endParaRPr lang="en-US" altLang="zh-CN" b="1" dirty="0" smtClean="0"/>
              </a:p>
              <a:p>
                <a:r>
                  <a:rPr lang="zh-CN" altLang="en-US" b="1" dirty="0" smtClean="0"/>
                  <a:t>收益</a:t>
                </a:r>
                <a:r>
                  <a:rPr lang="en-US" altLang="zh-CN" b="1" dirty="0" smtClean="0"/>
                  <a:t>%</a:t>
                </a:r>
                <a:endParaRPr lang="zh-CN" altLang="en-US" b="1" dirty="0"/>
              </a:p>
            </p:txBody>
          </p:sp>
          <p:cxnSp>
            <p:nvCxnSpPr>
              <p:cNvPr id="27" name="直接连接符 26"/>
              <p:cNvCxnSpPr/>
              <p:nvPr/>
            </p:nvCxnSpPr>
            <p:spPr>
              <a:xfrm flipH="1" flipV="1">
                <a:off x="604063" y="5705300"/>
                <a:ext cx="890991" cy="699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74" name="组合 73"/>
            <p:cNvGrpSpPr/>
            <p:nvPr/>
          </p:nvGrpSpPr>
          <p:grpSpPr>
            <a:xfrm>
              <a:off x="667976" y="908720"/>
              <a:ext cx="4624104" cy="3168352"/>
              <a:chOff x="667976" y="908720"/>
              <a:chExt cx="4624104" cy="3168352"/>
            </a:xfrm>
          </p:grpSpPr>
          <p:sp>
            <p:nvSpPr>
              <p:cNvPr id="6" name="TextBox 5"/>
              <p:cNvSpPr txBox="1"/>
              <p:nvPr/>
            </p:nvSpPr>
            <p:spPr>
              <a:xfrm>
                <a:off x="1246150" y="3707740"/>
                <a:ext cx="661554" cy="369332"/>
              </a:xfrm>
              <a:prstGeom prst="rect">
                <a:avLst/>
              </a:prstGeom>
              <a:noFill/>
            </p:spPr>
            <p:txBody>
              <a:bodyPr wrap="square" rtlCol="0">
                <a:spAutoFit/>
              </a:bodyPr>
              <a:lstStyle/>
              <a:p>
                <a:r>
                  <a:rPr lang="en-US" altLang="zh-CN" b="1" dirty="0" smtClean="0"/>
                  <a:t>5</a:t>
                </a:r>
                <a:endParaRPr lang="zh-CN" altLang="en-US" b="1" dirty="0"/>
              </a:p>
            </p:txBody>
          </p:sp>
          <p:cxnSp>
            <p:nvCxnSpPr>
              <p:cNvPr id="7" name="直接连接符 6"/>
              <p:cNvCxnSpPr/>
              <p:nvPr/>
            </p:nvCxnSpPr>
            <p:spPr>
              <a:xfrm>
                <a:off x="1403648" y="3645024"/>
                <a:ext cx="0" cy="175472"/>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67976" y="3140968"/>
                <a:ext cx="663664" cy="369332"/>
              </a:xfrm>
              <a:prstGeom prst="rect">
                <a:avLst/>
              </a:prstGeom>
              <a:noFill/>
            </p:spPr>
            <p:txBody>
              <a:bodyPr wrap="square" rtlCol="0">
                <a:spAutoFit/>
              </a:bodyPr>
              <a:lstStyle/>
              <a:p>
                <a:r>
                  <a:rPr lang="en-US" altLang="zh-CN" b="1" dirty="0"/>
                  <a:t>5</a:t>
                </a:r>
                <a:endParaRPr lang="zh-CN" altLang="en-US" b="1" dirty="0"/>
              </a:p>
            </p:txBody>
          </p:sp>
          <p:cxnSp>
            <p:nvCxnSpPr>
              <p:cNvPr id="11" name="直接连接符 10"/>
              <p:cNvCxnSpPr/>
              <p:nvPr/>
            </p:nvCxnSpPr>
            <p:spPr>
              <a:xfrm>
                <a:off x="850044" y="2564904"/>
                <a:ext cx="1172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865250" y="2060848"/>
                <a:ext cx="117298"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任意多边形 13"/>
              <p:cNvSpPr/>
              <p:nvPr/>
            </p:nvSpPr>
            <p:spPr>
              <a:xfrm rot="1167132">
                <a:off x="2407235" y="1012473"/>
                <a:ext cx="1464539" cy="2386115"/>
              </a:xfrm>
              <a:custGeom>
                <a:avLst/>
                <a:gdLst>
                  <a:gd name="connsiteX0" fmla="*/ 1129962 w 1237538"/>
                  <a:gd name="connsiteY0" fmla="*/ 2528047 h 2528047"/>
                  <a:gd name="connsiteX1" fmla="*/ 409 w 1237538"/>
                  <a:gd name="connsiteY1" fmla="*/ 1815353 h 2528047"/>
                  <a:gd name="connsiteX2" fmla="*/ 1237538 w 1237538"/>
                  <a:gd name="connsiteY2" fmla="*/ 0 h 2528047"/>
                  <a:gd name="connsiteX3" fmla="*/ 1237538 w 1237538"/>
                  <a:gd name="connsiteY3" fmla="*/ 0 h 2528047"/>
                </a:gdLst>
                <a:ahLst/>
                <a:cxnLst>
                  <a:cxn ang="0">
                    <a:pos x="connsiteX0" y="connsiteY0"/>
                  </a:cxn>
                  <a:cxn ang="0">
                    <a:pos x="connsiteX1" y="connsiteY1"/>
                  </a:cxn>
                  <a:cxn ang="0">
                    <a:pos x="connsiteX2" y="connsiteY2"/>
                  </a:cxn>
                  <a:cxn ang="0">
                    <a:pos x="connsiteX3" y="connsiteY3"/>
                  </a:cxn>
                </a:cxnLst>
                <a:rect l="l" t="t" r="r" b="b"/>
                <a:pathLst>
                  <a:path w="1237538" h="2528047">
                    <a:moveTo>
                      <a:pt x="1129962" y="2528047"/>
                    </a:moveTo>
                    <a:cubicBezTo>
                      <a:pt x="556221" y="2382370"/>
                      <a:pt x="-17520" y="2236694"/>
                      <a:pt x="409" y="1815353"/>
                    </a:cubicBezTo>
                    <a:cubicBezTo>
                      <a:pt x="18338" y="1394012"/>
                      <a:pt x="1237538" y="0"/>
                      <a:pt x="1237538" y="0"/>
                    </a:cubicBezTo>
                    <a:lnTo>
                      <a:pt x="1237538" y="0"/>
                    </a:ln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cxnSp>
            <p:nvCxnSpPr>
              <p:cNvPr id="15" name="直接连接符 14"/>
              <p:cNvCxnSpPr/>
              <p:nvPr/>
            </p:nvCxnSpPr>
            <p:spPr>
              <a:xfrm flipV="1">
                <a:off x="943711" y="956341"/>
                <a:ext cx="3299462" cy="2352964"/>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2483768" y="1556792"/>
                <a:ext cx="191814" cy="1015663"/>
              </a:xfrm>
              <a:prstGeom prst="rect">
                <a:avLst/>
              </a:prstGeom>
              <a:noFill/>
            </p:spPr>
            <p:txBody>
              <a:bodyPr wrap="square" rtlCol="0">
                <a:spAutoFit/>
              </a:bodyPr>
              <a:lstStyle/>
              <a:p>
                <a:r>
                  <a:rPr lang="en-US" altLang="zh-CN" sz="6000" dirty="0" smtClean="0"/>
                  <a:t>·</a:t>
                </a:r>
                <a:endParaRPr lang="zh-CN" altLang="en-US" sz="6000" dirty="0"/>
              </a:p>
            </p:txBody>
          </p:sp>
          <p:sp>
            <p:nvSpPr>
              <p:cNvPr id="17" name="TextBox 16"/>
              <p:cNvSpPr txBox="1"/>
              <p:nvPr/>
            </p:nvSpPr>
            <p:spPr>
              <a:xfrm>
                <a:off x="2398402" y="2132823"/>
                <a:ext cx="421320" cy="523220"/>
              </a:xfrm>
              <a:prstGeom prst="rect">
                <a:avLst/>
              </a:prstGeom>
              <a:noFill/>
            </p:spPr>
            <p:txBody>
              <a:bodyPr wrap="square" rtlCol="0">
                <a:spAutoFit/>
              </a:bodyPr>
              <a:lstStyle/>
              <a:p>
                <a:r>
                  <a:rPr lang="en-US" altLang="zh-CN" sz="2800" dirty="0" smtClean="0"/>
                  <a:t>P</a:t>
                </a:r>
                <a:endParaRPr lang="zh-CN" altLang="en-US" sz="2800" dirty="0"/>
              </a:p>
            </p:txBody>
          </p:sp>
          <p:cxnSp>
            <p:nvCxnSpPr>
              <p:cNvPr id="18" name="直接连接符 17"/>
              <p:cNvCxnSpPr>
                <a:stCxn id="16" idx="3"/>
              </p:cNvCxnSpPr>
              <p:nvPr/>
            </p:nvCxnSpPr>
            <p:spPr>
              <a:xfrm flipH="1" flipV="1">
                <a:off x="936458" y="2064623"/>
                <a:ext cx="1739124"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6" idx="3"/>
              </p:cNvCxnSpPr>
              <p:nvPr/>
            </p:nvCxnSpPr>
            <p:spPr>
              <a:xfrm>
                <a:off x="2675582" y="2064624"/>
                <a:ext cx="0" cy="163634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8" name="任意多边形 47"/>
              <p:cNvSpPr/>
              <p:nvPr/>
            </p:nvSpPr>
            <p:spPr>
              <a:xfrm>
                <a:off x="1021976" y="1667435"/>
                <a:ext cx="1559859" cy="1041486"/>
              </a:xfrm>
              <a:custGeom>
                <a:avLst/>
                <a:gdLst>
                  <a:gd name="connsiteX0" fmla="*/ 0 w 1559859"/>
                  <a:gd name="connsiteY0" fmla="*/ 914400 h 1002388"/>
                  <a:gd name="connsiteX1" fmla="*/ 860612 w 1559859"/>
                  <a:gd name="connsiteY1" fmla="*/ 914400 h 1002388"/>
                  <a:gd name="connsiteX2" fmla="*/ 1559859 w 1559859"/>
                  <a:gd name="connsiteY2" fmla="*/ 0 h 1002388"/>
                  <a:gd name="connsiteX3" fmla="*/ 1559859 w 1559859"/>
                  <a:gd name="connsiteY3" fmla="*/ 0 h 1002388"/>
                </a:gdLst>
                <a:ahLst/>
                <a:cxnLst>
                  <a:cxn ang="0">
                    <a:pos x="connsiteX0" y="connsiteY0"/>
                  </a:cxn>
                  <a:cxn ang="0">
                    <a:pos x="connsiteX1" y="connsiteY1"/>
                  </a:cxn>
                  <a:cxn ang="0">
                    <a:pos x="connsiteX2" y="connsiteY2"/>
                  </a:cxn>
                  <a:cxn ang="0">
                    <a:pos x="connsiteX3" y="connsiteY3"/>
                  </a:cxn>
                </a:cxnLst>
                <a:rect l="l" t="t" r="r" b="b"/>
                <a:pathLst>
                  <a:path w="1559859" h="1002388">
                    <a:moveTo>
                      <a:pt x="0" y="914400"/>
                    </a:moveTo>
                    <a:cubicBezTo>
                      <a:pt x="300317" y="990600"/>
                      <a:pt x="600635" y="1066800"/>
                      <a:pt x="860612" y="914400"/>
                    </a:cubicBezTo>
                    <a:cubicBezTo>
                      <a:pt x="1120589" y="762000"/>
                      <a:pt x="1559859" y="0"/>
                      <a:pt x="1559859" y="0"/>
                    </a:cubicBezTo>
                    <a:lnTo>
                      <a:pt x="1559859"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TextBox 57"/>
              <p:cNvSpPr txBox="1"/>
              <p:nvPr/>
            </p:nvSpPr>
            <p:spPr>
              <a:xfrm>
                <a:off x="2819722" y="2238282"/>
                <a:ext cx="1752277" cy="646331"/>
              </a:xfrm>
              <a:prstGeom prst="rect">
                <a:avLst/>
              </a:prstGeom>
              <a:noFill/>
            </p:spPr>
            <p:txBody>
              <a:bodyPr wrap="square" rtlCol="0">
                <a:spAutoFit/>
              </a:bodyPr>
              <a:lstStyle/>
              <a:p>
                <a:r>
                  <a:rPr lang="zh-CN" altLang="en-US" b="1" dirty="0"/>
                  <a:t>最</a:t>
                </a:r>
                <a:r>
                  <a:rPr lang="zh-CN" altLang="en-US" b="1" dirty="0" smtClean="0"/>
                  <a:t>优风</a:t>
                </a:r>
                <a:endParaRPr lang="en-US" altLang="zh-CN" b="1" dirty="0" smtClean="0"/>
              </a:p>
              <a:p>
                <a:r>
                  <a:rPr lang="zh-CN" altLang="en-US" b="1" dirty="0" smtClean="0"/>
                  <a:t>险组合</a:t>
                </a:r>
                <a:endParaRPr lang="zh-CN" altLang="en-US" b="1" dirty="0"/>
              </a:p>
            </p:txBody>
          </p:sp>
          <p:cxnSp>
            <p:nvCxnSpPr>
              <p:cNvPr id="60" name="直接箭头连接符 59"/>
              <p:cNvCxnSpPr/>
              <p:nvPr/>
            </p:nvCxnSpPr>
            <p:spPr>
              <a:xfrm>
                <a:off x="1931603" y="1772816"/>
                <a:ext cx="408149" cy="21602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1" name="直接箭头连接符 60"/>
              <p:cNvCxnSpPr/>
              <p:nvPr/>
            </p:nvCxnSpPr>
            <p:spPr>
              <a:xfrm flipH="1" flipV="1">
                <a:off x="2734879" y="2113153"/>
                <a:ext cx="351122" cy="20011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7" name="TextBox 66"/>
              <p:cNvSpPr txBox="1"/>
              <p:nvPr/>
            </p:nvSpPr>
            <p:spPr>
              <a:xfrm>
                <a:off x="1259632" y="1412776"/>
                <a:ext cx="1752277" cy="369332"/>
              </a:xfrm>
              <a:prstGeom prst="rect">
                <a:avLst/>
              </a:prstGeom>
              <a:noFill/>
            </p:spPr>
            <p:txBody>
              <a:bodyPr wrap="square" rtlCol="0">
                <a:spAutoFit/>
              </a:bodyPr>
              <a:lstStyle/>
              <a:p>
                <a:r>
                  <a:rPr lang="zh-CN" altLang="en-US" b="1" dirty="0"/>
                  <a:t>无差异曲线</a:t>
                </a:r>
              </a:p>
            </p:txBody>
          </p:sp>
          <p:sp>
            <p:nvSpPr>
              <p:cNvPr id="68" name="TextBox 67"/>
              <p:cNvSpPr txBox="1"/>
              <p:nvPr/>
            </p:nvSpPr>
            <p:spPr>
              <a:xfrm>
                <a:off x="2459683" y="908720"/>
                <a:ext cx="1752277" cy="369332"/>
              </a:xfrm>
              <a:prstGeom prst="rect">
                <a:avLst/>
              </a:prstGeom>
              <a:noFill/>
            </p:spPr>
            <p:txBody>
              <a:bodyPr wrap="square" rtlCol="0">
                <a:spAutoFit/>
              </a:bodyPr>
              <a:lstStyle/>
              <a:p>
                <a:r>
                  <a:rPr lang="zh-CN" altLang="en-US" b="1" dirty="0"/>
                  <a:t>资本配置线</a:t>
                </a:r>
              </a:p>
            </p:txBody>
          </p:sp>
          <p:cxnSp>
            <p:nvCxnSpPr>
              <p:cNvPr id="69" name="直接箭头连接符 68"/>
              <p:cNvCxnSpPr/>
              <p:nvPr/>
            </p:nvCxnSpPr>
            <p:spPr>
              <a:xfrm>
                <a:off x="3083731" y="1268760"/>
                <a:ext cx="408149" cy="21602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0" name="直接箭头连接符 69"/>
              <p:cNvCxnSpPr/>
              <p:nvPr/>
            </p:nvCxnSpPr>
            <p:spPr>
              <a:xfrm flipH="1" flipV="1">
                <a:off x="3203848" y="1772816"/>
                <a:ext cx="351122" cy="20011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1" name="TextBox 70"/>
              <p:cNvSpPr txBox="1"/>
              <p:nvPr/>
            </p:nvSpPr>
            <p:spPr>
              <a:xfrm>
                <a:off x="3539803" y="1844824"/>
                <a:ext cx="1752277" cy="646331"/>
              </a:xfrm>
              <a:prstGeom prst="rect">
                <a:avLst/>
              </a:prstGeom>
              <a:noFill/>
            </p:spPr>
            <p:txBody>
              <a:bodyPr wrap="square" rtlCol="0">
                <a:spAutoFit/>
              </a:bodyPr>
              <a:lstStyle/>
              <a:p>
                <a:r>
                  <a:rPr lang="zh-CN" altLang="en-US" b="1" dirty="0" smtClean="0"/>
                  <a:t>风险资产</a:t>
                </a:r>
                <a:endParaRPr lang="en-US" altLang="zh-CN" b="1" dirty="0" smtClean="0"/>
              </a:p>
              <a:p>
                <a:r>
                  <a:rPr lang="zh-CN" altLang="en-US" b="1" dirty="0"/>
                  <a:t>可行集</a:t>
                </a:r>
              </a:p>
            </p:txBody>
          </p:sp>
          <p:sp>
            <p:nvSpPr>
              <p:cNvPr id="72" name="TextBox 71"/>
              <p:cNvSpPr txBox="1"/>
              <p:nvPr/>
            </p:nvSpPr>
            <p:spPr>
              <a:xfrm>
                <a:off x="1691680" y="2060848"/>
                <a:ext cx="191814" cy="1015663"/>
              </a:xfrm>
              <a:prstGeom prst="rect">
                <a:avLst/>
              </a:prstGeom>
              <a:noFill/>
            </p:spPr>
            <p:txBody>
              <a:bodyPr wrap="square" rtlCol="0">
                <a:spAutoFit/>
              </a:bodyPr>
              <a:lstStyle/>
              <a:p>
                <a:r>
                  <a:rPr lang="en-US" altLang="zh-CN" sz="6000" dirty="0" smtClean="0"/>
                  <a:t>·</a:t>
                </a:r>
                <a:endParaRPr lang="zh-CN" altLang="en-US" sz="6000" dirty="0"/>
              </a:p>
            </p:txBody>
          </p:sp>
        </p:grpSp>
        <p:sp>
          <p:nvSpPr>
            <p:cNvPr id="76" name="TextBox 75"/>
            <p:cNvSpPr txBox="1"/>
            <p:nvPr/>
          </p:nvSpPr>
          <p:spPr>
            <a:xfrm>
              <a:off x="1907704" y="2473732"/>
              <a:ext cx="421320" cy="523220"/>
            </a:xfrm>
            <a:prstGeom prst="rect">
              <a:avLst/>
            </a:prstGeom>
            <a:noFill/>
          </p:spPr>
          <p:txBody>
            <a:bodyPr wrap="square" rtlCol="0">
              <a:spAutoFit/>
            </a:bodyPr>
            <a:lstStyle/>
            <a:p>
              <a:r>
                <a:rPr lang="en-US" altLang="zh-CN" sz="2800" dirty="0"/>
                <a:t>C</a:t>
              </a:r>
              <a:endParaRPr lang="zh-CN" altLang="en-US" sz="2800" dirty="0"/>
            </a:p>
          </p:txBody>
        </p:sp>
      </p:grpSp>
      <p:sp>
        <p:nvSpPr>
          <p:cNvPr id="77" name="TextBox 76"/>
          <p:cNvSpPr txBox="1"/>
          <p:nvPr/>
        </p:nvSpPr>
        <p:spPr>
          <a:xfrm>
            <a:off x="4932040" y="1621269"/>
            <a:ext cx="4032448" cy="1569660"/>
          </a:xfrm>
          <a:prstGeom prst="rect">
            <a:avLst/>
          </a:prstGeom>
          <a:solidFill>
            <a:schemeClr val="accent5">
              <a:lumMod val="20000"/>
              <a:lumOff val="80000"/>
            </a:schemeClr>
          </a:solidFill>
        </p:spPr>
        <p:txBody>
          <a:bodyPr wrap="square" rtlCol="0">
            <a:spAutoFit/>
          </a:bodyPr>
          <a:lstStyle/>
          <a:p>
            <a:r>
              <a:rPr lang="zh-CN" altLang="en-US" sz="2400" dirty="0" smtClean="0"/>
              <a:t>构造了最优风险组合</a:t>
            </a:r>
            <a:r>
              <a:rPr lang="en-US" altLang="zh-CN" sz="2400" dirty="0" smtClean="0"/>
              <a:t>P</a:t>
            </a:r>
            <a:r>
              <a:rPr lang="zh-CN" altLang="en-US" sz="2400" dirty="0" smtClean="0"/>
              <a:t>后，通过投资者的风险厌恶系数（无差异曲线），可以得到整个最优投资组合</a:t>
            </a:r>
            <a:endParaRPr lang="zh-CN" altLang="en-US" sz="2400" dirty="0"/>
          </a:p>
        </p:txBody>
      </p:sp>
      <p:graphicFrame>
        <p:nvGraphicFramePr>
          <p:cNvPr id="78" name="对象 77"/>
          <p:cNvGraphicFramePr>
            <a:graphicFrameLocks noChangeAspect="1"/>
          </p:cNvGraphicFramePr>
          <p:nvPr/>
        </p:nvGraphicFramePr>
        <p:xfrm>
          <a:off x="2910440" y="5301208"/>
          <a:ext cx="2484437" cy="998538"/>
        </p:xfrm>
        <a:graphic>
          <a:graphicData uri="http://schemas.openxmlformats.org/presentationml/2006/ole">
            <mc:AlternateContent xmlns:mc="http://schemas.openxmlformats.org/markup-compatibility/2006">
              <mc:Choice xmlns:v="urn:schemas-microsoft-com:vml" Requires="v">
                <p:oleObj spid="_x0000_s9384" name="公式" r:id="rId5" imgW="1168400" imgH="469900" progId="Equation.3">
                  <p:embed/>
                </p:oleObj>
              </mc:Choice>
              <mc:Fallback>
                <p:oleObj name="公式" r:id="rId5" imgW="1168400" imgH="469900" progId="Equation.3">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0440" y="5301208"/>
                        <a:ext cx="2484437"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124744"/>
            <a:ext cx="8784976" cy="4680520"/>
          </a:xfrm>
        </p:spPr>
        <p:txBody>
          <a:bodyPr>
            <a:normAutofit/>
          </a:bodyPr>
          <a:lstStyle/>
          <a:p>
            <a:r>
              <a:rPr lang="zh-CN" altLang="en-US" dirty="0" smtClean="0"/>
              <a:t>构造整个投资组合的步骤：</a:t>
            </a:r>
            <a:endParaRPr lang="en-US" altLang="zh-CN" dirty="0" smtClean="0"/>
          </a:p>
          <a:p>
            <a:pPr lvl="1"/>
            <a:r>
              <a:rPr lang="zh-CN" altLang="en-US" dirty="0"/>
              <a:t>确定所有</a:t>
            </a:r>
            <a:r>
              <a:rPr lang="zh-CN" altLang="en-US" dirty="0" smtClean="0"/>
              <a:t>证券的特征（期望收益率、方差、协方差）</a:t>
            </a:r>
            <a:endParaRPr lang="en-US" altLang="zh-CN" dirty="0" smtClean="0"/>
          </a:p>
          <a:p>
            <a:pPr lvl="1"/>
            <a:r>
              <a:rPr lang="zh-CN" altLang="en-US" dirty="0"/>
              <a:t>建立风险资产</a:t>
            </a:r>
            <a:r>
              <a:rPr lang="zh-CN" altLang="en-US" dirty="0" smtClean="0"/>
              <a:t>组合</a:t>
            </a:r>
            <a:r>
              <a:rPr lang="en-US" altLang="zh-CN" dirty="0" smtClean="0"/>
              <a:t>——</a:t>
            </a:r>
            <a:r>
              <a:rPr lang="zh-CN" altLang="en-US" dirty="0" smtClean="0"/>
              <a:t>投资组合可行集</a:t>
            </a:r>
            <a:endParaRPr lang="en-US" altLang="zh-CN" dirty="0" smtClean="0"/>
          </a:p>
          <a:p>
            <a:pPr lvl="2"/>
            <a:r>
              <a:rPr lang="zh-CN" altLang="en-US" dirty="0"/>
              <a:t>计算最优风险</a:t>
            </a:r>
            <a:r>
              <a:rPr lang="zh-CN" altLang="en-US" dirty="0" smtClean="0"/>
              <a:t>组合</a:t>
            </a:r>
            <a:r>
              <a:rPr lang="en-US" altLang="zh-CN" dirty="0" smtClean="0"/>
              <a:t>P——</a:t>
            </a:r>
            <a:r>
              <a:rPr lang="zh-CN" altLang="en-US" dirty="0" smtClean="0"/>
              <a:t>夏普值最大的资本配置线</a:t>
            </a:r>
            <a:endParaRPr lang="en-US" altLang="zh-CN" dirty="0" smtClean="0"/>
          </a:p>
          <a:p>
            <a:pPr lvl="2"/>
            <a:r>
              <a:rPr lang="zh-CN" altLang="en-US" dirty="0" smtClean="0"/>
              <a:t>计算风险组合</a:t>
            </a:r>
            <a:r>
              <a:rPr lang="en-US" altLang="zh-CN" dirty="0" smtClean="0"/>
              <a:t>P</a:t>
            </a:r>
            <a:r>
              <a:rPr lang="zh-CN" altLang="en-US" dirty="0" smtClean="0"/>
              <a:t>的期望收益和标准差</a:t>
            </a:r>
            <a:endParaRPr lang="en-US" altLang="zh-CN" dirty="0" smtClean="0"/>
          </a:p>
          <a:p>
            <a:pPr lvl="1"/>
            <a:r>
              <a:rPr lang="zh-CN" altLang="en-US" dirty="0" smtClean="0"/>
              <a:t>在风险资产和无风险资产之间配置资金</a:t>
            </a:r>
            <a:endParaRPr lang="en-US" altLang="zh-CN" dirty="0" smtClean="0"/>
          </a:p>
          <a:p>
            <a:pPr lvl="2"/>
            <a:r>
              <a:rPr lang="zh-CN" altLang="en-US" dirty="0" smtClean="0"/>
              <a:t>计算风险资产</a:t>
            </a:r>
            <a:r>
              <a:rPr lang="en-US" altLang="zh-CN" dirty="0" smtClean="0"/>
              <a:t>P</a:t>
            </a:r>
            <a:r>
              <a:rPr lang="zh-CN" altLang="en-US" dirty="0" smtClean="0"/>
              <a:t>的比例</a:t>
            </a:r>
            <a:r>
              <a:rPr lang="en-US" altLang="zh-CN" dirty="0" smtClean="0"/>
              <a:t>——</a:t>
            </a:r>
            <a:r>
              <a:rPr lang="zh-CN" altLang="en-US" dirty="0" smtClean="0"/>
              <a:t>基于风险态度的效用最大化</a:t>
            </a:r>
            <a:endParaRPr lang="en-US" altLang="zh-CN" dirty="0" smtClean="0"/>
          </a:p>
          <a:p>
            <a:pPr lvl="2"/>
            <a:r>
              <a:rPr lang="zh-CN" altLang="en-US" dirty="0" smtClean="0"/>
              <a:t>计算整个组合中各资产的比例</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9392"/>
            <a:ext cx="8229600" cy="1143000"/>
          </a:xfrm>
        </p:spPr>
        <p:txBody>
          <a:bodyPr/>
          <a:lstStyle/>
          <a:p>
            <a:r>
              <a:rPr lang="en-US" altLang="zh-CN" dirty="0" smtClean="0"/>
              <a:t>5.4    </a:t>
            </a:r>
            <a:r>
              <a:rPr lang="zh-CN" altLang="en-US" dirty="0" smtClean="0"/>
              <a:t>马科维茨资产组合选择模型</a:t>
            </a:r>
            <a:endParaRPr lang="zh-CN" altLang="en-US" dirty="0"/>
          </a:p>
        </p:txBody>
      </p:sp>
      <p:sp>
        <p:nvSpPr>
          <p:cNvPr id="50" name="TextBox 49"/>
          <p:cNvSpPr txBox="1"/>
          <p:nvPr/>
        </p:nvSpPr>
        <p:spPr>
          <a:xfrm>
            <a:off x="471099" y="4549082"/>
            <a:ext cx="8146391" cy="1938992"/>
          </a:xfrm>
          <a:prstGeom prst="rect">
            <a:avLst/>
          </a:prstGeom>
          <a:noFill/>
        </p:spPr>
        <p:txBody>
          <a:bodyPr wrap="square" rtlCol="0">
            <a:spAutoFit/>
          </a:bodyPr>
          <a:lstStyle/>
          <a:p>
            <a:r>
              <a:rPr lang="zh-CN" altLang="en-US" sz="2400" b="1" dirty="0" smtClean="0"/>
              <a:t>风险</a:t>
            </a:r>
            <a:r>
              <a:rPr lang="zh-CN" altLang="en-US" sz="2400" b="1" dirty="0"/>
              <a:t>资产有效边界：</a:t>
            </a:r>
            <a:r>
              <a:rPr lang="zh-CN" altLang="en-US" sz="2400" dirty="0"/>
              <a:t>最小方差组合点</a:t>
            </a:r>
            <a:r>
              <a:rPr lang="zh-CN" altLang="en-US" sz="2400" dirty="0" smtClean="0"/>
              <a:t>上方</a:t>
            </a:r>
            <a:endParaRPr lang="en-US" altLang="zh-CN" sz="2400" dirty="0" smtClean="0"/>
          </a:p>
          <a:p>
            <a:r>
              <a:rPr lang="zh-CN" altLang="en-US" sz="2400" b="1" dirty="0"/>
              <a:t>客户</a:t>
            </a:r>
            <a:r>
              <a:rPr lang="zh-CN" altLang="en-US" sz="2400" b="1" dirty="0" smtClean="0"/>
              <a:t>的约束条件：</a:t>
            </a:r>
            <a:r>
              <a:rPr lang="zh-CN" altLang="en-US" sz="2400" dirty="0" smtClean="0"/>
              <a:t>如卖空机制、最低股利收益率等</a:t>
            </a:r>
            <a:endParaRPr lang="en-US" altLang="zh-CN" sz="2400" dirty="0" smtClean="0"/>
          </a:p>
          <a:p>
            <a:r>
              <a:rPr lang="zh-CN" altLang="en-US" sz="2400" dirty="0" smtClean="0"/>
              <a:t>沿着有效边界，每增加一单位风险所增加的收益率递减，即随着投资者承担更多的风险，他得到的收益率补偿是递减的</a:t>
            </a:r>
            <a:endParaRPr lang="en-US" altLang="zh-CN" sz="2400" dirty="0"/>
          </a:p>
          <a:p>
            <a:endParaRPr lang="zh-CN" altLang="en-US" sz="2400" dirty="0"/>
          </a:p>
        </p:txBody>
      </p:sp>
      <p:sp>
        <p:nvSpPr>
          <p:cNvPr id="78" name="TextBox 77"/>
          <p:cNvSpPr txBox="1"/>
          <p:nvPr/>
        </p:nvSpPr>
        <p:spPr>
          <a:xfrm>
            <a:off x="545726" y="764704"/>
            <a:ext cx="2883274" cy="523220"/>
          </a:xfrm>
          <a:prstGeom prst="rect">
            <a:avLst/>
          </a:prstGeom>
          <a:noFill/>
        </p:spPr>
        <p:txBody>
          <a:bodyPr wrap="square" rtlCol="0">
            <a:spAutoFit/>
          </a:bodyPr>
          <a:lstStyle/>
          <a:p>
            <a:r>
              <a:rPr lang="zh-CN" altLang="en-US" sz="2800" b="1" dirty="0" smtClean="0"/>
              <a:t>一、证券选择</a:t>
            </a:r>
            <a:endParaRPr lang="zh-CN" altLang="en-US" sz="2800" b="1" dirty="0"/>
          </a:p>
        </p:txBody>
      </p:sp>
      <p:grpSp>
        <p:nvGrpSpPr>
          <p:cNvPr id="17" name="组合 16"/>
          <p:cNvGrpSpPr/>
          <p:nvPr/>
        </p:nvGrpSpPr>
        <p:grpSpPr>
          <a:xfrm>
            <a:off x="35496" y="1340768"/>
            <a:ext cx="4968553" cy="3195935"/>
            <a:chOff x="251519" y="1196752"/>
            <a:chExt cx="4968553" cy="3195935"/>
          </a:xfrm>
        </p:grpSpPr>
        <p:grpSp>
          <p:nvGrpSpPr>
            <p:cNvPr id="4" name="组合 3"/>
            <p:cNvGrpSpPr/>
            <p:nvPr/>
          </p:nvGrpSpPr>
          <p:grpSpPr>
            <a:xfrm>
              <a:off x="251519" y="1196752"/>
              <a:ext cx="4896545" cy="3195935"/>
              <a:chOff x="498378" y="3861048"/>
              <a:chExt cx="7461998" cy="3053953"/>
            </a:xfrm>
          </p:grpSpPr>
          <p:cxnSp>
            <p:nvCxnSpPr>
              <p:cNvPr id="5" name="直接连接符 4"/>
              <p:cNvCxnSpPr/>
              <p:nvPr/>
            </p:nvCxnSpPr>
            <p:spPr>
              <a:xfrm>
                <a:off x="1503660" y="3951059"/>
                <a:ext cx="0" cy="264629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503660" y="6597352"/>
                <a:ext cx="55886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7076278" y="3956216"/>
                <a:ext cx="6215" cy="2622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503661" y="3951059"/>
                <a:ext cx="5578833" cy="28577"/>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98378" y="3861048"/>
                <a:ext cx="1352149" cy="499413"/>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E(r)</a:t>
                </a:r>
                <a:endParaRPr lang="zh-CN" altLang="en-US" sz="24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7040274" y="6453336"/>
                <a:ext cx="920102" cy="461665"/>
              </a:xfrm>
              <a:prstGeom prst="rect">
                <a:avLst/>
              </a:prstGeom>
              <a:noFill/>
            </p:spPr>
            <p:txBody>
              <a:bodyPr wrap="square" rtlCol="0">
                <a:spAutoFit/>
              </a:bodyPr>
              <a:lstStyle/>
              <a:p>
                <a:r>
                  <a:rPr lang="el-GR" altLang="zh-CN" sz="2400" b="1" dirty="0" smtClean="0">
                    <a:latin typeface="Times New Roman" panose="02020603050405020304" pitchFamily="18" charset="0"/>
                    <a:cs typeface="Times New Roman" panose="02020603050405020304" pitchFamily="18" charset="0"/>
                  </a:rPr>
                  <a:t>σ</a:t>
                </a:r>
                <a:endParaRPr lang="zh-CN" altLang="en-US" sz="2400"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2583347" y="4175777"/>
                <a:ext cx="1942862" cy="382335"/>
              </a:xfrm>
              <a:prstGeom prst="rect">
                <a:avLst/>
              </a:prstGeom>
              <a:noFill/>
            </p:spPr>
            <p:txBody>
              <a:bodyPr wrap="square" rtlCol="0">
                <a:spAutoFit/>
              </a:bodyPr>
              <a:lstStyle/>
              <a:p>
                <a:r>
                  <a:rPr lang="zh-CN" altLang="en-US" sz="2000" b="1" dirty="0" smtClean="0">
                    <a:latin typeface="Times New Roman" panose="02020603050405020304" pitchFamily="18" charset="0"/>
                    <a:cs typeface="Times New Roman" panose="02020603050405020304" pitchFamily="18" charset="0"/>
                  </a:rPr>
                  <a:t>有效边界</a:t>
                </a:r>
                <a:endParaRPr lang="zh-CN" altLang="en-US" sz="2000" b="1" dirty="0">
                  <a:latin typeface="Times New Roman" panose="02020603050405020304" pitchFamily="18" charset="0"/>
                  <a:cs typeface="Times New Roman" panose="02020603050405020304" pitchFamily="18" charset="0"/>
                </a:endParaRPr>
              </a:p>
            </p:txBody>
          </p:sp>
        </p:grpSp>
        <p:cxnSp>
          <p:nvCxnSpPr>
            <p:cNvPr id="25" name="直接连接符 24"/>
            <p:cNvCxnSpPr/>
            <p:nvPr/>
          </p:nvCxnSpPr>
          <p:spPr>
            <a:xfrm>
              <a:off x="911184" y="3005291"/>
              <a:ext cx="366723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99592" y="2649107"/>
              <a:ext cx="1274901" cy="707886"/>
            </a:xfrm>
            <a:prstGeom prst="rect">
              <a:avLst/>
            </a:prstGeom>
            <a:noFill/>
          </p:spPr>
          <p:txBody>
            <a:bodyPr wrap="square" rtlCol="0">
              <a:spAutoFit/>
            </a:bodyPr>
            <a:lstStyle/>
            <a:p>
              <a:r>
                <a:rPr lang="zh-CN" altLang="en-US" sz="2000" b="1" dirty="0" smtClean="0">
                  <a:latin typeface="Times New Roman" panose="02020603050405020304" pitchFamily="18" charset="0"/>
                  <a:cs typeface="Times New Roman" panose="02020603050405020304" pitchFamily="18" charset="0"/>
                </a:rPr>
                <a:t>最小方</a:t>
              </a:r>
              <a:endParaRPr lang="en-US" altLang="zh-CN" sz="2000" b="1" dirty="0" smtClean="0">
                <a:latin typeface="Times New Roman" panose="02020603050405020304" pitchFamily="18" charset="0"/>
                <a:cs typeface="Times New Roman" panose="02020603050405020304" pitchFamily="18" charset="0"/>
              </a:endParaRPr>
            </a:p>
            <a:p>
              <a:r>
                <a:rPr lang="zh-CN" altLang="en-US" sz="2000" b="1" dirty="0" smtClean="0">
                  <a:latin typeface="Times New Roman" panose="02020603050405020304" pitchFamily="18" charset="0"/>
                  <a:cs typeface="Times New Roman" panose="02020603050405020304" pitchFamily="18" charset="0"/>
                </a:rPr>
                <a:t>差组合</a:t>
              </a:r>
              <a:endParaRPr lang="zh-CN" altLang="en-US" sz="2000" b="1"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2075930" y="2269322"/>
              <a:ext cx="191814" cy="1015663"/>
            </a:xfrm>
            <a:prstGeom prst="rect">
              <a:avLst/>
            </a:prstGeom>
            <a:noFill/>
          </p:spPr>
          <p:txBody>
            <a:bodyPr wrap="square" rtlCol="0">
              <a:spAutoFit/>
            </a:bodyPr>
            <a:lstStyle/>
            <a:p>
              <a:r>
                <a:rPr lang="en-US" altLang="zh-CN" sz="6000" dirty="0" smtClean="0"/>
                <a:t>·</a:t>
              </a:r>
              <a:endParaRPr lang="zh-CN" altLang="en-US" sz="6000" dirty="0"/>
            </a:p>
          </p:txBody>
        </p:sp>
        <p:sp>
          <p:nvSpPr>
            <p:cNvPr id="31" name="TextBox 30"/>
            <p:cNvSpPr txBox="1"/>
            <p:nvPr/>
          </p:nvSpPr>
          <p:spPr>
            <a:xfrm>
              <a:off x="2228330" y="2060849"/>
              <a:ext cx="191814" cy="1015663"/>
            </a:xfrm>
            <a:prstGeom prst="rect">
              <a:avLst/>
            </a:prstGeom>
            <a:noFill/>
          </p:spPr>
          <p:txBody>
            <a:bodyPr wrap="square" rtlCol="0">
              <a:spAutoFit/>
            </a:bodyPr>
            <a:lstStyle/>
            <a:p>
              <a:r>
                <a:rPr lang="en-US" altLang="zh-CN" sz="6000" dirty="0" smtClean="0"/>
                <a:t>·</a:t>
              </a:r>
              <a:endParaRPr lang="zh-CN" altLang="en-US" sz="6000" dirty="0"/>
            </a:p>
          </p:txBody>
        </p:sp>
        <p:sp>
          <p:nvSpPr>
            <p:cNvPr id="32" name="TextBox 31"/>
            <p:cNvSpPr txBox="1"/>
            <p:nvPr/>
          </p:nvSpPr>
          <p:spPr>
            <a:xfrm>
              <a:off x="2123728" y="2629361"/>
              <a:ext cx="191814" cy="1015663"/>
            </a:xfrm>
            <a:prstGeom prst="rect">
              <a:avLst/>
            </a:prstGeom>
            <a:noFill/>
          </p:spPr>
          <p:txBody>
            <a:bodyPr wrap="square" rtlCol="0">
              <a:spAutoFit/>
            </a:bodyPr>
            <a:lstStyle/>
            <a:p>
              <a:r>
                <a:rPr lang="en-US" altLang="zh-CN" sz="6000" dirty="0" smtClean="0"/>
                <a:t>·</a:t>
              </a:r>
              <a:endParaRPr lang="zh-CN" altLang="en-US" sz="6000" dirty="0"/>
            </a:p>
          </p:txBody>
        </p:sp>
        <p:sp>
          <p:nvSpPr>
            <p:cNvPr id="33" name="TextBox 32"/>
            <p:cNvSpPr txBox="1"/>
            <p:nvPr/>
          </p:nvSpPr>
          <p:spPr>
            <a:xfrm>
              <a:off x="2533130" y="2132857"/>
              <a:ext cx="191814" cy="1015663"/>
            </a:xfrm>
            <a:prstGeom prst="rect">
              <a:avLst/>
            </a:prstGeom>
            <a:noFill/>
          </p:spPr>
          <p:txBody>
            <a:bodyPr wrap="square" rtlCol="0">
              <a:spAutoFit/>
            </a:bodyPr>
            <a:lstStyle/>
            <a:p>
              <a:r>
                <a:rPr lang="en-US" altLang="zh-CN" sz="6000" dirty="0" smtClean="0"/>
                <a:t>·</a:t>
              </a:r>
              <a:endParaRPr lang="zh-CN" altLang="en-US" sz="6000" dirty="0"/>
            </a:p>
          </p:txBody>
        </p:sp>
        <p:sp>
          <p:nvSpPr>
            <p:cNvPr id="34" name="TextBox 33"/>
            <p:cNvSpPr txBox="1"/>
            <p:nvPr/>
          </p:nvSpPr>
          <p:spPr>
            <a:xfrm>
              <a:off x="2411760" y="2348881"/>
              <a:ext cx="191814" cy="1015663"/>
            </a:xfrm>
            <a:prstGeom prst="rect">
              <a:avLst/>
            </a:prstGeom>
            <a:noFill/>
          </p:spPr>
          <p:txBody>
            <a:bodyPr wrap="square" rtlCol="0">
              <a:spAutoFit/>
            </a:bodyPr>
            <a:lstStyle/>
            <a:p>
              <a:r>
                <a:rPr lang="en-US" altLang="zh-CN" sz="6000" dirty="0" smtClean="0"/>
                <a:t>·</a:t>
              </a:r>
              <a:endParaRPr lang="zh-CN" altLang="en-US" sz="6000" dirty="0"/>
            </a:p>
          </p:txBody>
        </p:sp>
        <p:sp>
          <p:nvSpPr>
            <p:cNvPr id="35" name="TextBox 34"/>
            <p:cNvSpPr txBox="1"/>
            <p:nvPr/>
          </p:nvSpPr>
          <p:spPr>
            <a:xfrm>
              <a:off x="2507978" y="1916833"/>
              <a:ext cx="191814" cy="1015663"/>
            </a:xfrm>
            <a:prstGeom prst="rect">
              <a:avLst/>
            </a:prstGeom>
            <a:noFill/>
          </p:spPr>
          <p:txBody>
            <a:bodyPr wrap="square" rtlCol="0">
              <a:spAutoFit/>
            </a:bodyPr>
            <a:lstStyle/>
            <a:p>
              <a:r>
                <a:rPr lang="en-US" altLang="zh-CN" sz="6000" dirty="0" smtClean="0"/>
                <a:t>·</a:t>
              </a:r>
              <a:endParaRPr lang="zh-CN" altLang="en-US" sz="6000" dirty="0"/>
            </a:p>
          </p:txBody>
        </p:sp>
        <p:cxnSp>
          <p:nvCxnSpPr>
            <p:cNvPr id="37" name="直接箭头连接符 36"/>
            <p:cNvCxnSpPr/>
            <p:nvPr/>
          </p:nvCxnSpPr>
          <p:spPr>
            <a:xfrm flipH="1" flipV="1">
              <a:off x="2674180" y="2060849"/>
              <a:ext cx="673684" cy="5882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H="1">
              <a:off x="2324237" y="3000728"/>
              <a:ext cx="871563" cy="5890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721035" y="2596843"/>
              <a:ext cx="1823261" cy="400110"/>
            </a:xfrm>
            <a:prstGeom prst="rect">
              <a:avLst/>
            </a:prstGeom>
            <a:noFill/>
          </p:spPr>
          <p:txBody>
            <a:bodyPr wrap="square" rtlCol="0">
              <a:spAutoFit/>
            </a:bodyPr>
            <a:lstStyle/>
            <a:p>
              <a:r>
                <a:rPr lang="zh-CN" altLang="en-US" sz="2000" b="1" dirty="0">
                  <a:latin typeface="Times New Roman" panose="02020603050405020304" pitchFamily="18" charset="0"/>
                  <a:cs typeface="Times New Roman" panose="02020603050405020304" pitchFamily="18" charset="0"/>
                </a:rPr>
                <a:t>最小方差边界</a:t>
              </a:r>
            </a:p>
          </p:txBody>
        </p:sp>
        <p:cxnSp>
          <p:nvCxnSpPr>
            <p:cNvPr id="45" name="直接箭头连接符 44"/>
            <p:cNvCxnSpPr/>
            <p:nvPr/>
          </p:nvCxnSpPr>
          <p:spPr>
            <a:xfrm flipH="1">
              <a:off x="2803781" y="2269322"/>
              <a:ext cx="625219" cy="155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396811" y="2060849"/>
              <a:ext cx="1823261" cy="400110"/>
            </a:xfrm>
            <a:prstGeom prst="rect">
              <a:avLst/>
            </a:prstGeom>
            <a:noFill/>
          </p:spPr>
          <p:txBody>
            <a:bodyPr wrap="square" rtlCol="0">
              <a:spAutoFit/>
            </a:bodyPr>
            <a:lstStyle/>
            <a:p>
              <a:r>
                <a:rPr lang="zh-CN" altLang="en-US" sz="2000" b="1" dirty="0" smtClean="0">
                  <a:latin typeface="Times New Roman" panose="02020603050405020304" pitchFamily="18" charset="0"/>
                  <a:cs typeface="Times New Roman" panose="02020603050405020304" pitchFamily="18" charset="0"/>
                </a:rPr>
                <a:t>单个资产</a:t>
              </a:r>
              <a:endParaRPr lang="zh-CN" altLang="en-US" sz="2000" b="1" dirty="0">
                <a:latin typeface="Times New Roman" panose="02020603050405020304" pitchFamily="18" charset="0"/>
                <a:cs typeface="Times New Roman" panose="02020603050405020304" pitchFamily="18" charset="0"/>
              </a:endParaRPr>
            </a:p>
          </p:txBody>
        </p:sp>
        <p:sp>
          <p:nvSpPr>
            <p:cNvPr id="14" name="任意多边形 13"/>
            <p:cNvSpPr/>
            <p:nvPr/>
          </p:nvSpPr>
          <p:spPr>
            <a:xfrm>
              <a:off x="1873278" y="1719618"/>
              <a:ext cx="1852561" cy="2129051"/>
            </a:xfrm>
            <a:custGeom>
              <a:avLst/>
              <a:gdLst>
                <a:gd name="connsiteX0" fmla="*/ 1579606 w 1852561"/>
                <a:gd name="connsiteY0" fmla="*/ 0 h 2129051"/>
                <a:gd name="connsiteX1" fmla="*/ 569671 w 1852561"/>
                <a:gd name="connsiteY1" fmla="*/ 450376 h 2129051"/>
                <a:gd name="connsiteX2" fmla="*/ 105647 w 1852561"/>
                <a:gd name="connsiteY2" fmla="*/ 955343 h 2129051"/>
                <a:gd name="connsiteX3" fmla="*/ 37409 w 1852561"/>
                <a:gd name="connsiteY3" fmla="*/ 1487606 h 2129051"/>
                <a:gd name="connsiteX4" fmla="*/ 583319 w 1852561"/>
                <a:gd name="connsiteY4" fmla="*/ 1924334 h 2129051"/>
                <a:gd name="connsiteX5" fmla="*/ 1852561 w 1852561"/>
                <a:gd name="connsiteY5" fmla="*/ 2129051 h 2129051"/>
                <a:gd name="connsiteX6" fmla="*/ 1852561 w 1852561"/>
                <a:gd name="connsiteY6" fmla="*/ 2129051 h 2129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2561" h="2129051">
                  <a:moveTo>
                    <a:pt x="1579606" y="0"/>
                  </a:moveTo>
                  <a:cubicBezTo>
                    <a:pt x="1197468" y="145576"/>
                    <a:pt x="815331" y="291152"/>
                    <a:pt x="569671" y="450376"/>
                  </a:cubicBezTo>
                  <a:cubicBezTo>
                    <a:pt x="324011" y="609600"/>
                    <a:pt x="194357" y="782471"/>
                    <a:pt x="105647" y="955343"/>
                  </a:cubicBezTo>
                  <a:cubicBezTo>
                    <a:pt x="16937" y="1128215"/>
                    <a:pt x="-42203" y="1326108"/>
                    <a:pt x="37409" y="1487606"/>
                  </a:cubicBezTo>
                  <a:cubicBezTo>
                    <a:pt x="117021" y="1649104"/>
                    <a:pt x="280794" y="1817427"/>
                    <a:pt x="583319" y="1924334"/>
                  </a:cubicBezTo>
                  <a:cubicBezTo>
                    <a:pt x="885844" y="2031241"/>
                    <a:pt x="1852561" y="2129051"/>
                    <a:pt x="1852561" y="2129051"/>
                  </a:cubicBezTo>
                  <a:lnTo>
                    <a:pt x="1852561" y="2129051"/>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4630156" y="1297791"/>
            <a:ext cx="4513843" cy="3139321"/>
          </a:xfrm>
          <a:prstGeom prst="rect">
            <a:avLst/>
          </a:prstGeom>
        </p:spPr>
        <p:txBody>
          <a:bodyPr wrap="square">
            <a:spAutoFit/>
          </a:bodyPr>
          <a:lstStyle/>
          <a:p>
            <a:r>
              <a:rPr lang="zh-CN" altLang="en-US" sz="2200" b="1" dirty="0"/>
              <a:t>风险收益分析：</a:t>
            </a:r>
            <a:r>
              <a:rPr lang="zh-CN" altLang="en-US" sz="2200" dirty="0"/>
              <a:t>如果有</a:t>
            </a:r>
            <a:r>
              <a:rPr lang="en-US" altLang="zh-CN" sz="2200" dirty="0"/>
              <a:t>n</a:t>
            </a:r>
            <a:r>
              <a:rPr lang="zh-CN" altLang="en-US" sz="2200" dirty="0"/>
              <a:t>种风险资产可供选择，需要估计每种证券的期望收益值、标准差、证券间的协方差矩阵</a:t>
            </a:r>
          </a:p>
          <a:p>
            <a:r>
              <a:rPr lang="zh-CN" altLang="en-US" sz="2200" b="1" dirty="0"/>
              <a:t>最小方差边界：</a:t>
            </a:r>
            <a:r>
              <a:rPr lang="zh-CN" altLang="en-US" sz="2200" dirty="0"/>
              <a:t>在给定组合期望收益下方差最低的组合点连成的曲线（非完全正相关的资产组合总是比单个资产提供更好的风险收益机会，所有单个资产都在该边界的右方）</a:t>
            </a:r>
            <a:endParaRPr lang="en-US" altLang="zh-CN" sz="2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60270"/>
            <a:ext cx="8229600" cy="2177041"/>
          </a:xfrm>
        </p:spPr>
        <p:txBody>
          <a:bodyPr>
            <a:normAutofit/>
          </a:bodyPr>
          <a:lstStyle/>
          <a:p>
            <a:r>
              <a:rPr lang="zh-CN" altLang="en-US" sz="2400" dirty="0" smtClean="0"/>
              <a:t>比较两条资本配置线</a:t>
            </a:r>
            <a:r>
              <a:rPr lang="en-US" altLang="zh-CN" sz="2400" dirty="0" smtClean="0"/>
              <a:t>CAL(P)</a:t>
            </a:r>
            <a:r>
              <a:rPr lang="zh-CN" altLang="en-US" sz="2400" dirty="0" smtClean="0"/>
              <a:t>和</a:t>
            </a:r>
            <a:r>
              <a:rPr lang="en-US" altLang="zh-CN" sz="2400" dirty="0" smtClean="0"/>
              <a:t>CAL(A)</a:t>
            </a:r>
            <a:r>
              <a:rPr lang="zh-CN" altLang="en-US" sz="2400" dirty="0" smtClean="0"/>
              <a:t>，在</a:t>
            </a:r>
            <a:r>
              <a:rPr lang="en-US" altLang="zh-CN" sz="2400" dirty="0"/>
              <a:t>CAL(P</a:t>
            </a:r>
            <a:r>
              <a:rPr lang="en-US" altLang="zh-CN" sz="2400" dirty="0" smtClean="0"/>
              <a:t>)</a:t>
            </a:r>
            <a:r>
              <a:rPr lang="zh-CN" altLang="en-US" sz="2400" dirty="0" smtClean="0"/>
              <a:t>上总存在一点和</a:t>
            </a:r>
            <a:r>
              <a:rPr lang="en-US" altLang="zh-CN" sz="2400" dirty="0" smtClean="0"/>
              <a:t>CAL(A)</a:t>
            </a:r>
            <a:r>
              <a:rPr lang="zh-CN" altLang="en-US" sz="2400" dirty="0" smtClean="0"/>
              <a:t>上的点风险相同而收益率更高，即</a:t>
            </a:r>
            <a:r>
              <a:rPr lang="en-US" altLang="zh-CN" sz="2400" dirty="0"/>
              <a:t>CAL(P</a:t>
            </a:r>
            <a:r>
              <a:rPr lang="en-US" altLang="zh-CN" sz="2400" dirty="0" smtClean="0"/>
              <a:t>)</a:t>
            </a:r>
            <a:r>
              <a:rPr lang="zh-CN" altLang="en-US" sz="2400" dirty="0" smtClean="0"/>
              <a:t>上的组合优于</a:t>
            </a:r>
            <a:r>
              <a:rPr lang="en-US" altLang="zh-CN" sz="2400" dirty="0" smtClean="0"/>
              <a:t>CAL(A)</a:t>
            </a:r>
            <a:r>
              <a:rPr lang="zh-CN" altLang="en-US" sz="2400" dirty="0" smtClean="0"/>
              <a:t>上的组合</a:t>
            </a:r>
            <a:endParaRPr lang="en-US" altLang="zh-CN" sz="2400" dirty="0" smtClean="0"/>
          </a:p>
          <a:p>
            <a:r>
              <a:rPr lang="en-US" altLang="zh-CN" sz="2400" dirty="0" smtClean="0"/>
              <a:t>CAL(P)</a:t>
            </a:r>
            <a:r>
              <a:rPr lang="zh-CN" altLang="en-US" sz="2400" dirty="0" smtClean="0"/>
              <a:t>不仅优于</a:t>
            </a:r>
            <a:r>
              <a:rPr lang="en-US" altLang="zh-CN" sz="2400" dirty="0" smtClean="0"/>
              <a:t>CAL(A)</a:t>
            </a:r>
            <a:r>
              <a:rPr lang="zh-CN" altLang="en-US" sz="2400" dirty="0" smtClean="0"/>
              <a:t>，而且还优于马科维茨有效边界，如</a:t>
            </a:r>
            <a:r>
              <a:rPr lang="en-US" altLang="zh-CN" sz="2400" dirty="0" smtClean="0"/>
              <a:t>Y</a:t>
            </a:r>
            <a:r>
              <a:rPr lang="zh-CN" altLang="en-US" sz="2400" dirty="0" smtClean="0"/>
              <a:t>（运用杠杆实现）优于</a:t>
            </a:r>
            <a:r>
              <a:rPr lang="en-US" altLang="zh-CN" sz="2400" dirty="0" smtClean="0"/>
              <a:t>X</a:t>
            </a:r>
            <a:endParaRPr lang="zh-CN" altLang="en-US" sz="2400" dirty="0"/>
          </a:p>
        </p:txBody>
      </p:sp>
      <p:grpSp>
        <p:nvGrpSpPr>
          <p:cNvPr id="17" name="组合 16"/>
          <p:cNvGrpSpPr/>
          <p:nvPr/>
        </p:nvGrpSpPr>
        <p:grpSpPr>
          <a:xfrm>
            <a:off x="1783566" y="44624"/>
            <a:ext cx="4914332" cy="4000652"/>
            <a:chOff x="-123571" y="3503960"/>
            <a:chExt cx="4656322" cy="3706152"/>
          </a:xfrm>
        </p:grpSpPr>
        <p:grpSp>
          <p:nvGrpSpPr>
            <p:cNvPr id="41" name="组合 40"/>
            <p:cNvGrpSpPr/>
            <p:nvPr/>
          </p:nvGrpSpPr>
          <p:grpSpPr>
            <a:xfrm>
              <a:off x="395537" y="3674627"/>
              <a:ext cx="3495915" cy="3402071"/>
              <a:chOff x="4918006" y="506857"/>
              <a:chExt cx="3614434" cy="3864832"/>
            </a:xfrm>
          </p:grpSpPr>
          <p:grpSp>
            <p:nvGrpSpPr>
              <p:cNvPr id="45" name="组合 44"/>
              <p:cNvGrpSpPr/>
              <p:nvPr/>
            </p:nvGrpSpPr>
            <p:grpSpPr>
              <a:xfrm>
                <a:off x="4918006" y="506857"/>
                <a:ext cx="3614434" cy="3864832"/>
                <a:chOff x="741542" y="506857"/>
                <a:chExt cx="3614434" cy="3864832"/>
              </a:xfrm>
            </p:grpSpPr>
            <p:cxnSp>
              <p:nvCxnSpPr>
                <p:cNvPr id="50" name="直接连接符 49"/>
                <p:cNvCxnSpPr/>
                <p:nvPr/>
              </p:nvCxnSpPr>
              <p:spPr>
                <a:xfrm>
                  <a:off x="908195" y="506857"/>
                  <a:ext cx="6384" cy="3511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a:off x="899592" y="3992784"/>
                  <a:ext cx="34563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V="1">
                  <a:off x="4211960" y="506858"/>
                  <a:ext cx="0" cy="3511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899592" y="506857"/>
                  <a:ext cx="3312368" cy="0"/>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41542" y="3983005"/>
                  <a:ext cx="648072" cy="388684"/>
                </a:xfrm>
                <a:prstGeom prst="rect">
                  <a:avLst/>
                </a:prstGeom>
                <a:noFill/>
              </p:spPr>
              <p:txBody>
                <a:bodyPr wrap="square" rtlCol="0">
                  <a:spAutoFit/>
                </a:bodyPr>
                <a:lstStyle/>
                <a:p>
                  <a:r>
                    <a:rPr lang="en-US" altLang="zh-CN" b="1" dirty="0" smtClean="0"/>
                    <a:t>0</a:t>
                  </a:r>
                  <a:endParaRPr lang="zh-CN" altLang="en-US" b="1" dirty="0"/>
                </a:p>
              </p:txBody>
            </p:sp>
          </p:grpSp>
          <p:cxnSp>
            <p:nvCxnSpPr>
              <p:cNvPr id="47" name="直接连接符 46"/>
              <p:cNvCxnSpPr/>
              <p:nvPr/>
            </p:nvCxnSpPr>
            <p:spPr>
              <a:xfrm>
                <a:off x="6026132" y="399278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026132" y="3992784"/>
                <a:ext cx="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3035345" y="6840780"/>
              <a:ext cx="1497406" cy="369332"/>
            </a:xfrm>
            <a:prstGeom prst="rect">
              <a:avLst/>
            </a:prstGeom>
            <a:noFill/>
          </p:spPr>
          <p:txBody>
            <a:bodyPr wrap="square" rtlCol="0">
              <a:spAutoFit/>
            </a:bodyPr>
            <a:lstStyle/>
            <a:p>
              <a:r>
                <a:rPr lang="zh-CN" altLang="en-US" b="1" dirty="0" smtClean="0"/>
                <a:t>标准差</a:t>
              </a:r>
              <a:endParaRPr lang="zh-CN" altLang="en-US" b="1" dirty="0"/>
            </a:p>
          </p:txBody>
        </p:sp>
        <p:sp>
          <p:nvSpPr>
            <p:cNvPr id="43" name="TextBox 42"/>
            <p:cNvSpPr txBox="1"/>
            <p:nvPr/>
          </p:nvSpPr>
          <p:spPr>
            <a:xfrm>
              <a:off x="-123571" y="3503960"/>
              <a:ext cx="1261802" cy="598753"/>
            </a:xfrm>
            <a:prstGeom prst="rect">
              <a:avLst/>
            </a:prstGeom>
            <a:noFill/>
          </p:spPr>
          <p:txBody>
            <a:bodyPr wrap="square" rtlCol="0">
              <a:spAutoFit/>
            </a:bodyPr>
            <a:lstStyle/>
            <a:p>
              <a:r>
                <a:rPr lang="zh-CN" altLang="en-US" b="1" dirty="0" smtClean="0"/>
                <a:t>预期</a:t>
              </a:r>
              <a:endParaRPr lang="en-US" altLang="zh-CN" b="1" dirty="0" smtClean="0"/>
            </a:p>
            <a:p>
              <a:r>
                <a:rPr lang="zh-CN" altLang="en-US" b="1" dirty="0" smtClean="0"/>
                <a:t>收益</a:t>
              </a:r>
              <a:r>
                <a:rPr lang="en-US" altLang="zh-CN" b="1" dirty="0" smtClean="0"/>
                <a:t>%</a:t>
              </a:r>
              <a:endParaRPr lang="zh-CN" altLang="en-US" b="1" dirty="0"/>
            </a:p>
          </p:txBody>
        </p:sp>
      </p:grpSp>
      <p:grpSp>
        <p:nvGrpSpPr>
          <p:cNvPr id="18" name="组合 17"/>
          <p:cNvGrpSpPr/>
          <p:nvPr/>
        </p:nvGrpSpPr>
        <p:grpSpPr>
          <a:xfrm>
            <a:off x="2449426" y="908720"/>
            <a:ext cx="4426830" cy="2656890"/>
            <a:chOff x="865250" y="908720"/>
            <a:chExt cx="4426830" cy="2656890"/>
          </a:xfrm>
        </p:grpSpPr>
        <p:cxnSp>
          <p:nvCxnSpPr>
            <p:cNvPr id="24" name="直接连接符 23"/>
            <p:cNvCxnSpPr/>
            <p:nvPr/>
          </p:nvCxnSpPr>
          <p:spPr>
            <a:xfrm>
              <a:off x="865250" y="2060848"/>
              <a:ext cx="117298"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任意多边形 24"/>
            <p:cNvSpPr/>
            <p:nvPr/>
          </p:nvSpPr>
          <p:spPr>
            <a:xfrm rot="1167132">
              <a:off x="2407235" y="1012473"/>
              <a:ext cx="1464539" cy="2386115"/>
            </a:xfrm>
            <a:custGeom>
              <a:avLst/>
              <a:gdLst>
                <a:gd name="connsiteX0" fmla="*/ 1129962 w 1237538"/>
                <a:gd name="connsiteY0" fmla="*/ 2528047 h 2528047"/>
                <a:gd name="connsiteX1" fmla="*/ 409 w 1237538"/>
                <a:gd name="connsiteY1" fmla="*/ 1815353 h 2528047"/>
                <a:gd name="connsiteX2" fmla="*/ 1237538 w 1237538"/>
                <a:gd name="connsiteY2" fmla="*/ 0 h 2528047"/>
                <a:gd name="connsiteX3" fmla="*/ 1237538 w 1237538"/>
                <a:gd name="connsiteY3" fmla="*/ 0 h 2528047"/>
              </a:gdLst>
              <a:ahLst/>
              <a:cxnLst>
                <a:cxn ang="0">
                  <a:pos x="connsiteX0" y="connsiteY0"/>
                </a:cxn>
                <a:cxn ang="0">
                  <a:pos x="connsiteX1" y="connsiteY1"/>
                </a:cxn>
                <a:cxn ang="0">
                  <a:pos x="connsiteX2" y="connsiteY2"/>
                </a:cxn>
                <a:cxn ang="0">
                  <a:pos x="connsiteX3" y="connsiteY3"/>
                </a:cxn>
              </a:cxnLst>
              <a:rect l="l" t="t" r="r" b="b"/>
              <a:pathLst>
                <a:path w="1237538" h="2528047">
                  <a:moveTo>
                    <a:pt x="1129962" y="2528047"/>
                  </a:moveTo>
                  <a:cubicBezTo>
                    <a:pt x="556221" y="2382370"/>
                    <a:pt x="-17520" y="2236694"/>
                    <a:pt x="409" y="1815353"/>
                  </a:cubicBezTo>
                  <a:cubicBezTo>
                    <a:pt x="18338" y="1394012"/>
                    <a:pt x="1237538" y="0"/>
                    <a:pt x="1237538" y="0"/>
                  </a:cubicBezTo>
                  <a:lnTo>
                    <a:pt x="1237538" y="0"/>
                  </a:ln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cxnSp>
          <p:nvCxnSpPr>
            <p:cNvPr id="26" name="直接连接符 25"/>
            <p:cNvCxnSpPr/>
            <p:nvPr/>
          </p:nvCxnSpPr>
          <p:spPr>
            <a:xfrm flipV="1">
              <a:off x="943711" y="956341"/>
              <a:ext cx="3299462" cy="2352964"/>
            </a:xfrm>
            <a:prstGeom prst="line">
              <a:avLst/>
            </a:prstGeom>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2483768" y="1556792"/>
              <a:ext cx="191814" cy="1015663"/>
            </a:xfrm>
            <a:prstGeom prst="rect">
              <a:avLst/>
            </a:prstGeom>
            <a:noFill/>
          </p:spPr>
          <p:txBody>
            <a:bodyPr wrap="square" rtlCol="0">
              <a:spAutoFit/>
            </a:bodyPr>
            <a:lstStyle/>
            <a:p>
              <a:r>
                <a:rPr lang="en-US" altLang="zh-CN" sz="6000" dirty="0" smtClean="0"/>
                <a:t>·</a:t>
              </a:r>
              <a:endParaRPr lang="zh-CN" altLang="en-US" sz="6000" dirty="0"/>
            </a:p>
          </p:txBody>
        </p:sp>
        <p:sp>
          <p:nvSpPr>
            <p:cNvPr id="28" name="TextBox 27"/>
            <p:cNvSpPr txBox="1"/>
            <p:nvPr/>
          </p:nvSpPr>
          <p:spPr>
            <a:xfrm>
              <a:off x="2398402" y="1628800"/>
              <a:ext cx="421320" cy="523220"/>
            </a:xfrm>
            <a:prstGeom prst="rect">
              <a:avLst/>
            </a:prstGeom>
            <a:noFill/>
          </p:spPr>
          <p:txBody>
            <a:bodyPr wrap="square" rtlCol="0">
              <a:spAutoFit/>
            </a:bodyPr>
            <a:lstStyle/>
            <a:p>
              <a:r>
                <a:rPr lang="en-US" altLang="zh-CN" sz="2800" dirty="0" smtClean="0"/>
                <a:t>P</a:t>
              </a:r>
              <a:endParaRPr lang="zh-CN" altLang="en-US" sz="2800" dirty="0"/>
            </a:p>
          </p:txBody>
        </p:sp>
        <p:cxnSp>
          <p:nvCxnSpPr>
            <p:cNvPr id="29" name="直接连接符 28"/>
            <p:cNvCxnSpPr>
              <a:stCxn id="27" idx="3"/>
            </p:cNvCxnSpPr>
            <p:nvPr/>
          </p:nvCxnSpPr>
          <p:spPr>
            <a:xfrm flipH="1" flipV="1">
              <a:off x="1078039" y="2060848"/>
              <a:ext cx="1597543" cy="377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7" idx="3"/>
            </p:cNvCxnSpPr>
            <p:nvPr/>
          </p:nvCxnSpPr>
          <p:spPr>
            <a:xfrm>
              <a:off x="2675582" y="2064624"/>
              <a:ext cx="0" cy="150098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259632" y="1403484"/>
              <a:ext cx="1752277" cy="369332"/>
            </a:xfrm>
            <a:prstGeom prst="rect">
              <a:avLst/>
            </a:prstGeom>
            <a:noFill/>
          </p:spPr>
          <p:txBody>
            <a:bodyPr wrap="square" rtlCol="0">
              <a:spAutoFit/>
            </a:bodyPr>
            <a:lstStyle/>
            <a:p>
              <a:r>
                <a:rPr lang="zh-CN" altLang="en-US" b="1" dirty="0"/>
                <a:t>最</a:t>
              </a:r>
              <a:r>
                <a:rPr lang="zh-CN" altLang="en-US" b="1" dirty="0" smtClean="0"/>
                <a:t>优风险组合</a:t>
              </a:r>
              <a:endParaRPr lang="zh-CN" altLang="en-US" b="1" dirty="0"/>
            </a:p>
          </p:txBody>
        </p:sp>
        <p:cxnSp>
          <p:nvCxnSpPr>
            <p:cNvPr id="34" name="直接箭头连接符 33"/>
            <p:cNvCxnSpPr/>
            <p:nvPr/>
          </p:nvCxnSpPr>
          <p:spPr>
            <a:xfrm flipH="1" flipV="1">
              <a:off x="2734879" y="2113153"/>
              <a:ext cx="351122" cy="20011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2459683" y="908720"/>
              <a:ext cx="1752277" cy="369332"/>
            </a:xfrm>
            <a:prstGeom prst="rect">
              <a:avLst/>
            </a:prstGeom>
            <a:noFill/>
          </p:spPr>
          <p:txBody>
            <a:bodyPr wrap="square" rtlCol="0">
              <a:spAutoFit/>
            </a:bodyPr>
            <a:lstStyle/>
            <a:p>
              <a:r>
                <a:rPr lang="zh-CN" altLang="en-US" b="1" dirty="0"/>
                <a:t>资本配置线</a:t>
              </a:r>
            </a:p>
          </p:txBody>
        </p:sp>
        <p:cxnSp>
          <p:nvCxnSpPr>
            <p:cNvPr id="37" name="直接箭头连接符 36"/>
            <p:cNvCxnSpPr/>
            <p:nvPr/>
          </p:nvCxnSpPr>
          <p:spPr>
            <a:xfrm>
              <a:off x="3083731" y="1268760"/>
              <a:ext cx="408149" cy="21602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直接箭头连接符 37"/>
            <p:cNvCxnSpPr/>
            <p:nvPr/>
          </p:nvCxnSpPr>
          <p:spPr>
            <a:xfrm flipH="1" flipV="1">
              <a:off x="3203848" y="1772816"/>
              <a:ext cx="351122" cy="20011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9" name="TextBox 38"/>
            <p:cNvSpPr txBox="1"/>
            <p:nvPr/>
          </p:nvSpPr>
          <p:spPr>
            <a:xfrm>
              <a:off x="3539803" y="1844824"/>
              <a:ext cx="1752277" cy="646331"/>
            </a:xfrm>
            <a:prstGeom prst="rect">
              <a:avLst/>
            </a:prstGeom>
            <a:noFill/>
          </p:spPr>
          <p:txBody>
            <a:bodyPr wrap="square" rtlCol="0">
              <a:spAutoFit/>
            </a:bodyPr>
            <a:lstStyle/>
            <a:p>
              <a:r>
                <a:rPr lang="zh-CN" altLang="en-US" b="1" dirty="0" smtClean="0"/>
                <a:t>风险资产</a:t>
              </a:r>
              <a:endParaRPr lang="en-US" altLang="zh-CN" b="1" dirty="0" smtClean="0"/>
            </a:p>
            <a:p>
              <a:r>
                <a:rPr lang="zh-CN" altLang="en-US" b="1" dirty="0"/>
                <a:t>可行集</a:t>
              </a:r>
            </a:p>
          </p:txBody>
        </p:sp>
      </p:grpSp>
      <p:cxnSp>
        <p:nvCxnSpPr>
          <p:cNvPr id="56" name="直接连接符 55"/>
          <p:cNvCxnSpPr/>
          <p:nvPr/>
        </p:nvCxnSpPr>
        <p:spPr>
          <a:xfrm flipV="1">
            <a:off x="2483768" y="1604479"/>
            <a:ext cx="3260625" cy="1752513"/>
          </a:xfrm>
          <a:prstGeom prst="line">
            <a:avLst/>
          </a:prstGeom>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3635896" y="2617748"/>
            <a:ext cx="421320" cy="523220"/>
          </a:xfrm>
          <a:prstGeom prst="rect">
            <a:avLst/>
          </a:prstGeom>
          <a:noFill/>
        </p:spPr>
        <p:txBody>
          <a:bodyPr wrap="square" rtlCol="0">
            <a:spAutoFit/>
          </a:bodyPr>
          <a:lstStyle/>
          <a:p>
            <a:r>
              <a:rPr lang="en-US" altLang="zh-CN" sz="2800" dirty="0" smtClean="0"/>
              <a:t>A</a:t>
            </a:r>
            <a:endParaRPr lang="zh-CN" altLang="en-US" sz="2800" dirty="0"/>
          </a:p>
        </p:txBody>
      </p:sp>
      <p:sp>
        <p:nvSpPr>
          <p:cNvPr id="63" name="TextBox 62"/>
          <p:cNvSpPr txBox="1"/>
          <p:nvPr/>
        </p:nvSpPr>
        <p:spPr>
          <a:xfrm>
            <a:off x="5868144" y="548680"/>
            <a:ext cx="1429432" cy="461665"/>
          </a:xfrm>
          <a:prstGeom prst="rect">
            <a:avLst/>
          </a:prstGeom>
          <a:noFill/>
        </p:spPr>
        <p:txBody>
          <a:bodyPr wrap="square" rtlCol="0">
            <a:spAutoFit/>
          </a:bodyPr>
          <a:lstStyle/>
          <a:p>
            <a:r>
              <a:rPr lang="en-US" altLang="zh-CN" sz="2400" dirty="0" smtClean="0"/>
              <a:t>CAL(P)</a:t>
            </a:r>
            <a:endParaRPr lang="zh-CN" altLang="en-US" sz="2400" dirty="0"/>
          </a:p>
        </p:txBody>
      </p:sp>
      <p:sp>
        <p:nvSpPr>
          <p:cNvPr id="64" name="TextBox 63"/>
          <p:cNvSpPr txBox="1"/>
          <p:nvPr/>
        </p:nvSpPr>
        <p:spPr>
          <a:xfrm>
            <a:off x="5940152" y="1321604"/>
            <a:ext cx="1429432" cy="461665"/>
          </a:xfrm>
          <a:prstGeom prst="rect">
            <a:avLst/>
          </a:prstGeom>
          <a:noFill/>
        </p:spPr>
        <p:txBody>
          <a:bodyPr wrap="square" rtlCol="0">
            <a:spAutoFit/>
          </a:bodyPr>
          <a:lstStyle/>
          <a:p>
            <a:r>
              <a:rPr lang="en-US" altLang="zh-CN" sz="2400" dirty="0" smtClean="0"/>
              <a:t>CAL(A)</a:t>
            </a:r>
            <a:endParaRPr lang="zh-CN" altLang="en-US" sz="2400" dirty="0"/>
          </a:p>
        </p:txBody>
      </p:sp>
      <p:sp>
        <p:nvSpPr>
          <p:cNvPr id="65" name="TextBox 64"/>
          <p:cNvSpPr txBox="1"/>
          <p:nvPr/>
        </p:nvSpPr>
        <p:spPr>
          <a:xfrm>
            <a:off x="5302808" y="692696"/>
            <a:ext cx="421320" cy="523220"/>
          </a:xfrm>
          <a:prstGeom prst="rect">
            <a:avLst/>
          </a:prstGeom>
          <a:noFill/>
        </p:spPr>
        <p:txBody>
          <a:bodyPr wrap="square" rtlCol="0">
            <a:spAutoFit/>
          </a:bodyPr>
          <a:lstStyle/>
          <a:p>
            <a:r>
              <a:rPr lang="en-US" altLang="zh-CN" sz="2800" dirty="0" smtClean="0"/>
              <a:t>Y</a:t>
            </a:r>
            <a:endParaRPr lang="zh-CN" altLang="en-US" sz="2800" dirty="0"/>
          </a:p>
        </p:txBody>
      </p:sp>
      <p:sp>
        <p:nvSpPr>
          <p:cNvPr id="66" name="TextBox 65"/>
          <p:cNvSpPr txBox="1"/>
          <p:nvPr/>
        </p:nvSpPr>
        <p:spPr>
          <a:xfrm>
            <a:off x="5446824" y="1321604"/>
            <a:ext cx="421320" cy="523220"/>
          </a:xfrm>
          <a:prstGeom prst="rect">
            <a:avLst/>
          </a:prstGeom>
          <a:noFill/>
        </p:spPr>
        <p:txBody>
          <a:bodyPr wrap="square" rtlCol="0">
            <a:spAutoFit/>
          </a:bodyPr>
          <a:lstStyle/>
          <a:p>
            <a:r>
              <a:rPr lang="en-US" altLang="zh-CN" sz="2800" dirty="0" smtClean="0"/>
              <a:t>X</a:t>
            </a:r>
            <a:endParaRPr lang="zh-CN" altLang="en-US" sz="2800" dirty="0"/>
          </a:p>
        </p:txBody>
      </p:sp>
      <p:sp>
        <p:nvSpPr>
          <p:cNvPr id="67" name="TextBox 66"/>
          <p:cNvSpPr txBox="1"/>
          <p:nvPr/>
        </p:nvSpPr>
        <p:spPr>
          <a:xfrm>
            <a:off x="5292080" y="692696"/>
            <a:ext cx="191814" cy="1015663"/>
          </a:xfrm>
          <a:prstGeom prst="rect">
            <a:avLst/>
          </a:prstGeom>
          <a:noFill/>
        </p:spPr>
        <p:txBody>
          <a:bodyPr wrap="square" rtlCol="0">
            <a:spAutoFit/>
          </a:bodyPr>
          <a:lstStyle/>
          <a:p>
            <a:r>
              <a:rPr lang="en-US" altLang="zh-CN" sz="6000" dirty="0" smtClean="0"/>
              <a:t>·</a:t>
            </a:r>
            <a:endParaRPr lang="zh-CN" altLang="en-US" sz="6000" dirty="0"/>
          </a:p>
        </p:txBody>
      </p:sp>
      <p:sp>
        <p:nvSpPr>
          <p:cNvPr id="68" name="TextBox 67"/>
          <p:cNvSpPr txBox="1"/>
          <p:nvPr/>
        </p:nvSpPr>
        <p:spPr>
          <a:xfrm>
            <a:off x="5292080" y="973177"/>
            <a:ext cx="191814" cy="1015663"/>
          </a:xfrm>
          <a:prstGeom prst="rect">
            <a:avLst/>
          </a:prstGeom>
          <a:noFill/>
        </p:spPr>
        <p:txBody>
          <a:bodyPr wrap="square" rtlCol="0">
            <a:spAutoFit/>
          </a:bodyPr>
          <a:lstStyle/>
          <a:p>
            <a:r>
              <a:rPr lang="en-US" altLang="zh-CN" sz="6000" dirty="0" smtClean="0"/>
              <a:t>·</a:t>
            </a:r>
            <a:endParaRPr lang="zh-CN" altLang="en-US" sz="6000" dirty="0"/>
          </a:p>
        </p:txBody>
      </p:sp>
    </p:spTree>
    <p:extLst>
      <p:ext uri="{BB962C8B-B14F-4D97-AF65-F5344CB8AC3E}">
        <p14:creationId xmlns:p14="http://schemas.microsoft.com/office/powerpoint/2010/main" val="34608487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395536" y="332656"/>
          <a:ext cx="8496944" cy="56886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6896" y="4562775"/>
            <a:ext cx="4283968" cy="2308324"/>
          </a:xfrm>
          <a:prstGeom prst="rect">
            <a:avLst/>
          </a:prstGeom>
          <a:gradFill flip="none" rotWithShape="1">
            <a:gsLst>
              <a:gs pos="0">
                <a:schemeClr val="accent6">
                  <a:lumMod val="20000"/>
                  <a:lumOff val="80000"/>
                  <a:shade val="30000"/>
                  <a:satMod val="115000"/>
                </a:schemeClr>
              </a:gs>
              <a:gs pos="50000">
                <a:schemeClr val="accent6">
                  <a:lumMod val="20000"/>
                  <a:lumOff val="80000"/>
                  <a:shade val="67500"/>
                  <a:satMod val="115000"/>
                </a:schemeClr>
              </a:gs>
              <a:gs pos="100000">
                <a:schemeClr val="accent6">
                  <a:lumMod val="20000"/>
                  <a:lumOff val="80000"/>
                  <a:shade val="100000"/>
                  <a:satMod val="115000"/>
                </a:schemeClr>
              </a:gs>
            </a:gsLst>
            <a:lin ang="18900000" scaled="1"/>
            <a:tileRect/>
          </a:gradFill>
        </p:spPr>
        <p:txBody>
          <a:bodyPr wrap="square" rtlCol="0">
            <a:spAutoFit/>
          </a:bodyPr>
          <a:lstStyle/>
          <a:p>
            <a:r>
              <a:rPr lang="zh-CN" altLang="en-US" sz="2400" dirty="0" smtClean="0"/>
              <a:t>假设：</a:t>
            </a:r>
            <a:endParaRPr lang="en-US" altLang="zh-CN" sz="2400" dirty="0" smtClean="0"/>
          </a:p>
          <a:p>
            <a:r>
              <a:rPr lang="zh-CN" altLang="en-US" sz="2400" dirty="0" smtClean="0"/>
              <a:t>基于一个短期的视野。在短期中，描述长期复利收益的偏度并不存在，正态分布假设可以足够精确地描述持有期收益，因此只考虑均值和方差。</a:t>
            </a:r>
            <a:endParaRPr lang="zh-CN" alt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476672"/>
            <a:ext cx="8229600" cy="5976664"/>
          </a:xfrm>
        </p:spPr>
        <p:txBody>
          <a:bodyPr>
            <a:normAutofit fontScale="92500"/>
          </a:bodyPr>
          <a:lstStyle/>
          <a:p>
            <a:r>
              <a:rPr lang="zh-CN" altLang="en-US" b="1" dirty="0" smtClean="0"/>
              <a:t>二、资本配置和分离特性</a:t>
            </a:r>
            <a:endParaRPr lang="en-US" altLang="zh-CN" b="1" dirty="0" smtClean="0"/>
          </a:p>
          <a:p>
            <a:pPr lvl="1"/>
            <a:r>
              <a:rPr lang="zh-CN" altLang="en-US" dirty="0" smtClean="0"/>
              <a:t>组合决策两个步骤：</a:t>
            </a:r>
            <a:endParaRPr lang="en-US" altLang="zh-CN" dirty="0" smtClean="0"/>
          </a:p>
          <a:p>
            <a:pPr marL="1371600" lvl="2" indent="-457200">
              <a:buFont typeface="+mj-lt"/>
              <a:buAutoNum type="arabicPeriod"/>
            </a:pPr>
            <a:r>
              <a:rPr lang="zh-CN" altLang="en-US" dirty="0"/>
              <a:t>最优风险</a:t>
            </a:r>
            <a:r>
              <a:rPr lang="zh-CN" altLang="en-US" dirty="0" smtClean="0"/>
              <a:t>组合：完全是技术性的工作。给定投资经理所有证券的数据，最优风险组合对所有客户是一样的</a:t>
            </a:r>
            <a:endParaRPr lang="en-US" altLang="zh-CN" dirty="0" smtClean="0"/>
          </a:p>
          <a:p>
            <a:pPr marL="1371600" lvl="2" indent="-457200">
              <a:buFont typeface="+mj-lt"/>
              <a:buAutoNum type="arabicPeriod"/>
            </a:pPr>
            <a:r>
              <a:rPr lang="zh-CN" altLang="en-US" dirty="0" smtClean="0"/>
              <a:t>投资组合在无风险资产和最优风险组合之间的配置，取决于个人偏好</a:t>
            </a:r>
            <a:endParaRPr lang="en-US" altLang="zh-CN" dirty="0" smtClean="0"/>
          </a:p>
          <a:p>
            <a:pPr lvl="1"/>
            <a:r>
              <a:rPr lang="zh-CN" altLang="en-US" dirty="0" smtClean="0"/>
              <a:t>投资经理会向所有客户提供风险组合</a:t>
            </a:r>
            <a:r>
              <a:rPr lang="en-US" altLang="zh-CN" dirty="0" smtClean="0"/>
              <a:t>P</a:t>
            </a:r>
            <a:r>
              <a:rPr lang="zh-CN" altLang="en-US" dirty="0" smtClean="0"/>
              <a:t>，客户不同的风险厌恶程度通过在资本配置线上选择不同的点来实现，称为</a:t>
            </a:r>
            <a:r>
              <a:rPr lang="zh-CN" altLang="en-US" b="1" dirty="0" smtClean="0"/>
              <a:t>分离特性</a:t>
            </a:r>
            <a:endParaRPr lang="en-US" altLang="zh-CN" b="1" dirty="0" smtClean="0"/>
          </a:p>
          <a:p>
            <a:pPr lvl="1"/>
            <a:r>
              <a:rPr lang="zh-CN" altLang="en-US" dirty="0" smtClean="0"/>
              <a:t>实际中，不同投资经理对证券估计的数据是不一样的</a:t>
            </a:r>
            <a:endParaRPr lang="en-US" altLang="zh-CN" dirty="0" smtClean="0"/>
          </a:p>
          <a:p>
            <a:pPr lvl="1"/>
            <a:r>
              <a:rPr lang="zh-CN" altLang="en-US" dirty="0" smtClean="0"/>
              <a:t>最优化技术是组合构造问题中最容易的部分，基金经理间真正的竞争在于证券分析精确性上的角逐</a:t>
            </a:r>
            <a:endParaRPr lang="en-US" altLang="zh-CN" dirty="0" smtClean="0"/>
          </a:p>
          <a:p>
            <a:pPr lvl="1"/>
            <a:r>
              <a:rPr lang="zh-CN" altLang="en-US" dirty="0"/>
              <a:t>概念</a:t>
            </a:r>
            <a:r>
              <a:rPr lang="zh-CN" altLang="en-US" dirty="0" smtClean="0"/>
              <a:t>检查</a:t>
            </a:r>
            <a:r>
              <a:rPr lang="en-US" altLang="zh-CN" dirty="0" smtClean="0"/>
              <a:t>5-4</a:t>
            </a:r>
            <a:r>
              <a:rPr lang="zh-CN" altLang="en-US" dirty="0" smtClean="0"/>
              <a:t>（</a:t>
            </a:r>
            <a:r>
              <a:rPr lang="en-US" altLang="zh-CN" dirty="0" smtClean="0"/>
              <a:t>P104</a:t>
            </a:r>
            <a:r>
              <a:rPr lang="zh-CN" altLang="en-US" dirty="0" smtClean="0"/>
              <a:t>，</a:t>
            </a:r>
            <a:r>
              <a:rPr lang="en-US" altLang="zh-CN" dirty="0" smtClean="0"/>
              <a:t>139</a:t>
            </a:r>
            <a:r>
              <a:rPr lang="zh-CN" altLang="en-US" dirty="0" smtClean="0"/>
              <a:t>）</a:t>
            </a:r>
          </a:p>
          <a:p>
            <a:pPr marL="457200" lvl="1" indent="0">
              <a:buNone/>
            </a:pPr>
            <a:endParaRPr lang="zh-CN" altLang="en-US" dirty="0" smtClean="0"/>
          </a:p>
          <a:p>
            <a:pPr lvl="1"/>
            <a:endParaRPr lang="zh-CN" altLang="en-US"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0"/>
            <a:ext cx="8712968" cy="7317432"/>
          </a:xfrm>
        </p:spPr>
        <p:txBody>
          <a:bodyPr>
            <a:normAutofit/>
          </a:bodyPr>
          <a:lstStyle/>
          <a:p>
            <a:pPr marL="0" indent="0">
              <a:buNone/>
            </a:pPr>
            <a:r>
              <a:rPr lang="zh-CN" altLang="en-US" b="1" dirty="0" smtClean="0"/>
              <a:t>三、分散化的威力</a:t>
            </a:r>
            <a:endParaRPr lang="en-US" altLang="zh-CN" b="1" dirty="0" smtClean="0"/>
          </a:p>
          <a:p>
            <a:r>
              <a:rPr lang="zh-CN" altLang="en-US" sz="2400" dirty="0" smtClean="0"/>
              <a:t>组合的方差：</a:t>
            </a:r>
            <a:endParaRPr lang="en-US" altLang="zh-CN" sz="2400" dirty="0" smtClean="0"/>
          </a:p>
          <a:p>
            <a:r>
              <a:rPr lang="zh-CN" altLang="en-US" sz="2400" dirty="0" smtClean="0"/>
              <a:t>设组合中</a:t>
            </a:r>
            <a:r>
              <a:rPr lang="zh-CN" altLang="en-US" sz="2400" dirty="0"/>
              <a:t>的每一资产都是等权重</a:t>
            </a:r>
            <a:r>
              <a:rPr lang="zh-CN" altLang="en-US" sz="2400" dirty="0" smtClean="0"/>
              <a:t>的：</a:t>
            </a:r>
            <a:r>
              <a:rPr lang="en-US" altLang="zh-CN" sz="2400" dirty="0" smtClean="0"/>
              <a:t>w</a:t>
            </a:r>
            <a:r>
              <a:rPr lang="en-US" altLang="zh-CN" sz="2400" baseline="-25000" dirty="0" smtClean="0"/>
              <a:t>i</a:t>
            </a:r>
            <a:r>
              <a:rPr lang="en-US" altLang="zh-CN" sz="2400" dirty="0" smtClean="0"/>
              <a:t>=1/n</a:t>
            </a:r>
          </a:p>
          <a:p>
            <a:endParaRPr lang="en-US" altLang="zh-CN" sz="2400" dirty="0"/>
          </a:p>
          <a:p>
            <a:endParaRPr lang="en-US" altLang="zh-CN" sz="2400" dirty="0" smtClean="0"/>
          </a:p>
          <a:p>
            <a:r>
              <a:rPr lang="zh-CN" altLang="en-US" sz="2400" dirty="0" smtClean="0"/>
              <a:t>定义平均方差和平均协方差为：</a:t>
            </a:r>
            <a:endParaRPr lang="en-US" altLang="zh-CN" sz="2400" dirty="0" smtClean="0"/>
          </a:p>
          <a:p>
            <a:endParaRPr lang="en-US" altLang="zh-CN" sz="2400" dirty="0"/>
          </a:p>
          <a:p>
            <a:endParaRPr lang="en-US" altLang="zh-CN" sz="2400" dirty="0" smtClean="0"/>
          </a:p>
          <a:p>
            <a:r>
              <a:rPr lang="zh-CN" altLang="en-US" sz="2400" dirty="0" smtClean="0"/>
              <a:t>组合的方差：</a:t>
            </a:r>
            <a:endParaRPr lang="en-US" altLang="zh-CN" sz="2400" dirty="0" smtClean="0"/>
          </a:p>
          <a:p>
            <a:endParaRPr lang="en-US" altLang="zh-CN" sz="2400" dirty="0"/>
          </a:p>
          <a:p>
            <a:pPr lvl="1"/>
            <a:endParaRPr lang="en-US" altLang="zh-CN" sz="2400" b="1" dirty="0" smtClean="0"/>
          </a:p>
          <a:p>
            <a:pPr lvl="1"/>
            <a:r>
              <a:rPr lang="zh-CN" altLang="en-US" sz="2400" b="1" dirty="0" smtClean="0"/>
              <a:t>当证券间收益不相关（</a:t>
            </a:r>
            <a:r>
              <a:rPr lang="el-GR" altLang="zh-CN" sz="2400" b="1" dirty="0" smtClean="0"/>
              <a:t>ρ</a:t>
            </a:r>
            <a:r>
              <a:rPr lang="en-US" altLang="zh-CN" sz="2400" b="1" dirty="0" smtClean="0"/>
              <a:t>=0</a:t>
            </a:r>
            <a:r>
              <a:rPr lang="zh-CN" altLang="en-US" sz="2400" b="1" dirty="0" smtClean="0"/>
              <a:t>）时，分散化降低风险的威力是无穷的</a:t>
            </a:r>
            <a:endParaRPr lang="en-US" altLang="zh-CN" sz="2400" b="1" dirty="0" smtClean="0"/>
          </a:p>
          <a:p>
            <a:pPr lvl="1"/>
            <a:r>
              <a:rPr lang="zh-CN" altLang="en-US" sz="2400" b="1" dirty="0" smtClean="0"/>
              <a:t>当</a:t>
            </a:r>
            <a:r>
              <a:rPr lang="el-GR" altLang="zh-CN" sz="2400" b="1" dirty="0" smtClean="0"/>
              <a:t>ρ</a:t>
            </a:r>
            <a:r>
              <a:rPr lang="en-US" altLang="zh-CN" sz="2400" b="1" dirty="0" smtClean="0"/>
              <a:t>&gt;0</a:t>
            </a:r>
            <a:r>
              <a:rPr lang="zh-CN" altLang="en-US" sz="2400" b="1" dirty="0" smtClean="0"/>
              <a:t>、</a:t>
            </a:r>
            <a:r>
              <a:rPr lang="en-US" altLang="zh-CN" sz="2400" b="1" dirty="0" smtClean="0"/>
              <a:t>n</a:t>
            </a:r>
            <a:r>
              <a:rPr lang="zh-CN" altLang="en-US" sz="2400" b="1" dirty="0" smtClean="0"/>
              <a:t>增大时，组合风险趋近于平均协方差，这就是经济中系统性因素的体现</a:t>
            </a:r>
            <a:endParaRPr lang="zh-CN" altLang="en-US" sz="2400" b="1" dirty="0"/>
          </a:p>
        </p:txBody>
      </p:sp>
      <p:graphicFrame>
        <p:nvGraphicFramePr>
          <p:cNvPr id="4" name="对象 3"/>
          <p:cNvGraphicFramePr>
            <a:graphicFrameLocks noChangeAspect="1"/>
          </p:cNvGraphicFramePr>
          <p:nvPr>
            <p:extLst>
              <p:ext uri="{D42A27DB-BD31-4B8C-83A1-F6EECF244321}">
                <p14:modId xmlns:p14="http://schemas.microsoft.com/office/powerpoint/2010/main" val="1693859174"/>
              </p:ext>
            </p:extLst>
          </p:nvPr>
        </p:nvGraphicFramePr>
        <p:xfrm>
          <a:off x="3563888" y="114474"/>
          <a:ext cx="3557587" cy="889000"/>
        </p:xfrm>
        <a:graphic>
          <a:graphicData uri="http://schemas.openxmlformats.org/presentationml/2006/ole">
            <mc:AlternateContent xmlns:mc="http://schemas.openxmlformats.org/markup-compatibility/2006">
              <mc:Choice xmlns:v="urn:schemas-microsoft-com:vml" Requires="v">
                <p:oleObj spid="_x0000_s10540" name="公式" r:id="rId3" imgW="43891200" imgH="10972800" progId="Equation.3">
                  <p:embed/>
                </p:oleObj>
              </mc:Choice>
              <mc:Fallback>
                <p:oleObj name="公式" r:id="rId3" imgW="43891200" imgH="10972800" progId="Equation.3">
                  <p:embed/>
                  <p:pic>
                    <p:nvPicPr>
                      <p:cNvPr id="0" name="图片 10400"/>
                      <p:cNvPicPr/>
                      <p:nvPr/>
                    </p:nvPicPr>
                    <p:blipFill>
                      <a:blip r:embed="rId4"/>
                      <a:stretch>
                        <a:fillRect/>
                      </a:stretch>
                    </p:blipFill>
                    <p:spPr>
                      <a:xfrm>
                        <a:off x="3563888" y="114474"/>
                        <a:ext cx="3557587" cy="889000"/>
                      </a:xfrm>
                      <a:prstGeom prst="rect">
                        <a:avLst/>
                      </a:prstGeom>
                      <a:solidFill>
                        <a:schemeClr val="accent5">
                          <a:lumMod val="20000"/>
                          <a:lumOff val="80000"/>
                        </a:schemeClr>
                      </a:solidFill>
                    </p:spPr>
                  </p:pic>
                </p:oleObj>
              </mc:Fallback>
            </mc:AlternateContent>
          </a:graphicData>
        </a:graphic>
      </p:graphicFrame>
      <p:graphicFrame>
        <p:nvGraphicFramePr>
          <p:cNvPr id="5" name="对象 4"/>
          <p:cNvGraphicFramePr>
            <a:graphicFrameLocks noChangeAspect="1"/>
          </p:cNvGraphicFramePr>
          <p:nvPr/>
        </p:nvGraphicFramePr>
        <p:xfrm>
          <a:off x="1547813" y="1412875"/>
          <a:ext cx="6813550" cy="935038"/>
        </p:xfrm>
        <a:graphic>
          <a:graphicData uri="http://schemas.openxmlformats.org/presentationml/2006/ole">
            <mc:AlternateContent xmlns:mc="http://schemas.openxmlformats.org/markup-compatibility/2006">
              <mc:Choice xmlns:v="urn:schemas-microsoft-com:vml" Requires="v">
                <p:oleObj spid="_x0000_s10541" name="公式" r:id="rId5" imgW="63703200" imgH="13106400" progId="Equation.3">
                  <p:embed/>
                </p:oleObj>
              </mc:Choice>
              <mc:Fallback>
                <p:oleObj name="公式" r:id="rId5" imgW="63703200" imgH="13106400" progId="Equation.3">
                  <p:embed/>
                  <p:pic>
                    <p:nvPicPr>
                      <p:cNvPr id="0" name="对象 3"/>
                      <p:cNvPicPr>
                        <a:picLocks noChangeAspect="1" noChangeArrowheads="1"/>
                      </p:cNvPicPr>
                      <p:nvPr/>
                    </p:nvPicPr>
                    <p:blipFill>
                      <a:blip r:embed="rId6"/>
                      <a:srcRect/>
                      <a:stretch>
                        <a:fillRect/>
                      </a:stretch>
                    </p:blipFill>
                    <p:spPr bwMode="auto">
                      <a:xfrm>
                        <a:off x="1547813" y="1412875"/>
                        <a:ext cx="6813550" cy="935038"/>
                      </a:xfrm>
                      <a:prstGeom prst="rect">
                        <a:avLst/>
                      </a:prstGeom>
                      <a:solidFill>
                        <a:schemeClr val="accent5">
                          <a:lumMod val="20000"/>
                          <a:lumOff val="80000"/>
                        </a:schemeClr>
                      </a:solidFill>
                      <a:ln>
                        <a:noFill/>
                      </a:ln>
                    </p:spPr>
                  </p:pic>
                </p:oleObj>
              </mc:Fallback>
            </mc:AlternateContent>
          </a:graphicData>
        </a:graphic>
      </p:graphicFrame>
      <p:graphicFrame>
        <p:nvGraphicFramePr>
          <p:cNvPr id="6" name="对象 5"/>
          <p:cNvGraphicFramePr>
            <a:graphicFrameLocks noChangeAspect="1"/>
          </p:cNvGraphicFramePr>
          <p:nvPr/>
        </p:nvGraphicFramePr>
        <p:xfrm>
          <a:off x="1127125" y="2708275"/>
          <a:ext cx="7469188" cy="936625"/>
        </p:xfrm>
        <a:graphic>
          <a:graphicData uri="http://schemas.openxmlformats.org/presentationml/2006/ole">
            <mc:AlternateContent xmlns:mc="http://schemas.openxmlformats.org/markup-compatibility/2006">
              <mc:Choice xmlns:v="urn:schemas-microsoft-com:vml" Requires="v">
                <p:oleObj spid="_x0000_s10542" name="公式" r:id="rId7" imgW="83515200" imgH="10972800" progId="Equation.3">
                  <p:embed/>
                </p:oleObj>
              </mc:Choice>
              <mc:Fallback>
                <p:oleObj name="公式" r:id="rId7" imgW="83515200" imgH="10972800" progId="Equation.3">
                  <p:embed/>
                  <p:pic>
                    <p:nvPicPr>
                      <p:cNvPr id="0" name="对象 3"/>
                      <p:cNvPicPr>
                        <a:picLocks noChangeAspect="1" noChangeArrowheads="1"/>
                      </p:cNvPicPr>
                      <p:nvPr/>
                    </p:nvPicPr>
                    <p:blipFill>
                      <a:blip r:embed="rId8"/>
                      <a:srcRect/>
                      <a:stretch>
                        <a:fillRect/>
                      </a:stretch>
                    </p:blipFill>
                    <p:spPr bwMode="auto">
                      <a:xfrm>
                        <a:off x="1127125" y="2708275"/>
                        <a:ext cx="7469188" cy="936625"/>
                      </a:xfrm>
                      <a:prstGeom prst="rect">
                        <a:avLst/>
                      </a:prstGeom>
                      <a:solidFill>
                        <a:schemeClr val="accent5">
                          <a:lumMod val="20000"/>
                          <a:lumOff val="80000"/>
                        </a:schemeClr>
                      </a:solidFill>
                      <a:ln>
                        <a:noFill/>
                      </a:ln>
                    </p:spPr>
                  </p:pic>
                </p:oleObj>
              </mc:Fallback>
            </mc:AlternateContent>
          </a:graphicData>
        </a:graphic>
      </p:graphicFrame>
      <p:graphicFrame>
        <p:nvGraphicFramePr>
          <p:cNvPr id="7" name="对象 6"/>
          <p:cNvGraphicFramePr>
            <a:graphicFrameLocks noChangeAspect="1"/>
          </p:cNvGraphicFramePr>
          <p:nvPr/>
        </p:nvGraphicFramePr>
        <p:xfrm>
          <a:off x="2627784" y="3933056"/>
          <a:ext cx="3162300" cy="790575"/>
        </p:xfrm>
        <a:graphic>
          <a:graphicData uri="http://schemas.openxmlformats.org/presentationml/2006/ole">
            <mc:AlternateContent xmlns:mc="http://schemas.openxmlformats.org/markup-compatibility/2006">
              <mc:Choice xmlns:v="urn:schemas-microsoft-com:vml" Requires="v">
                <p:oleObj spid="_x0000_s10543" name="公式" r:id="rId9" imgW="39014400" imgH="9753600" progId="Equation.3">
                  <p:embed/>
                </p:oleObj>
              </mc:Choice>
              <mc:Fallback>
                <p:oleObj name="公式" r:id="rId9" imgW="39014400" imgH="9753600" progId="Equation.3">
                  <p:embed/>
                  <p:pic>
                    <p:nvPicPr>
                      <p:cNvPr id="0" name="对象 3"/>
                      <p:cNvPicPr>
                        <a:picLocks noChangeAspect="1" noChangeArrowheads="1"/>
                      </p:cNvPicPr>
                      <p:nvPr/>
                    </p:nvPicPr>
                    <p:blipFill>
                      <a:blip r:embed="rId10"/>
                      <a:srcRect/>
                      <a:stretch>
                        <a:fillRect/>
                      </a:stretch>
                    </p:blipFill>
                    <p:spPr bwMode="auto">
                      <a:xfrm>
                        <a:off x="2627784" y="3933056"/>
                        <a:ext cx="3162300" cy="790575"/>
                      </a:xfrm>
                      <a:prstGeom prst="rect">
                        <a:avLst/>
                      </a:prstGeom>
                      <a:solidFill>
                        <a:srgbClr val="DBEEF4"/>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对于投资者来说，无法改变某种证券的风险，因此，主动降低风险的有效途径在于</a:t>
            </a:r>
            <a:r>
              <a:rPr lang="en-US" altLang="zh-CN" dirty="0" smtClean="0"/>
              <a:t>n</a:t>
            </a:r>
            <a:r>
              <a:rPr lang="zh-CN" altLang="en-US" dirty="0" smtClean="0"/>
              <a:t>和</a:t>
            </a:r>
            <a:r>
              <a:rPr lang="en-US" altLang="zh-CN" dirty="0" err="1" smtClean="0"/>
              <a:t>cov</a:t>
            </a:r>
            <a:r>
              <a:rPr lang="zh-CN" altLang="en-US" dirty="0" smtClean="0"/>
              <a:t>。</a:t>
            </a:r>
            <a:endParaRPr lang="en-US" altLang="zh-CN" dirty="0" smtClean="0"/>
          </a:p>
          <a:p>
            <a:pPr lvl="1"/>
            <a:r>
              <a:rPr lang="zh-CN" altLang="en-US" dirty="0" smtClean="0"/>
              <a:t>选择相关系数小的证券进行组合。然而事实上大多数证券之间的收益往往呈部分正相关</a:t>
            </a:r>
            <a:endParaRPr lang="en-US" altLang="zh-CN" dirty="0" smtClean="0"/>
          </a:p>
          <a:p>
            <a:pPr lvl="1"/>
            <a:r>
              <a:rPr lang="zh-CN" altLang="en-US" dirty="0" smtClean="0"/>
              <a:t>随着</a:t>
            </a:r>
            <a:r>
              <a:rPr lang="en-US" altLang="zh-CN" dirty="0" smtClean="0"/>
              <a:t>n</a:t>
            </a:r>
            <a:r>
              <a:rPr lang="zh-CN" altLang="en-US" dirty="0" smtClean="0"/>
              <a:t>的增加，组合的风险会降低</a:t>
            </a:r>
            <a:r>
              <a:rPr lang="zh-CN" altLang="en-US" smtClean="0"/>
              <a:t>，但风险下降的速度递减</a:t>
            </a:r>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1146554973"/>
              </p:ext>
            </p:extLst>
          </p:nvPr>
        </p:nvGraphicFramePr>
        <p:xfrm>
          <a:off x="2627313" y="476672"/>
          <a:ext cx="3162300" cy="790575"/>
        </p:xfrm>
        <a:graphic>
          <a:graphicData uri="http://schemas.openxmlformats.org/presentationml/2006/ole">
            <mc:AlternateContent xmlns:mc="http://schemas.openxmlformats.org/markup-compatibility/2006">
              <mc:Choice xmlns:v="urn:schemas-microsoft-com:vml" Requires="v">
                <p:oleObj spid="_x0000_s15389" name="公式" r:id="rId3" imgW="39014400" imgH="9753600" progId="Equation.3">
                  <p:embed/>
                </p:oleObj>
              </mc:Choice>
              <mc:Fallback>
                <p:oleObj name="公式" r:id="rId3" imgW="39014400" imgH="9753600" progId="Equation.3">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476672"/>
                        <a:ext cx="3162300" cy="790575"/>
                      </a:xfrm>
                      <a:prstGeom prst="rect">
                        <a:avLst/>
                      </a:prstGeom>
                      <a:solidFill>
                        <a:srgbClr val="DBEEF4"/>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38087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normAutofit lnSpcReduction="10000"/>
          </a:bodyPr>
          <a:lstStyle/>
          <a:p>
            <a:endParaRPr lang="en-US" altLang="zh-CN" dirty="0" smtClean="0"/>
          </a:p>
          <a:p>
            <a:endParaRPr lang="en-US" altLang="zh-CN" dirty="0"/>
          </a:p>
          <a:p>
            <a:r>
              <a:rPr lang="zh-CN" altLang="en-US" sz="2600" dirty="0" smtClean="0"/>
              <a:t>简单假设所有证券的标准差都为</a:t>
            </a:r>
            <a:r>
              <a:rPr lang="el-GR" altLang="zh-CN" sz="2600" dirty="0" smtClean="0"/>
              <a:t>σ</a:t>
            </a:r>
            <a:r>
              <a:rPr lang="zh-CN" altLang="en-US" sz="2600" dirty="0" smtClean="0"/>
              <a:t>，相关系数都为</a:t>
            </a:r>
            <a:r>
              <a:rPr lang="el-GR" altLang="zh-CN" sz="2600" dirty="0" smtClean="0"/>
              <a:t>ρ</a:t>
            </a:r>
            <a:r>
              <a:rPr lang="zh-CN" altLang="en-US" sz="2600" dirty="0" smtClean="0"/>
              <a:t>，协方差为</a:t>
            </a:r>
            <a:r>
              <a:rPr lang="el-GR" altLang="zh-CN" sz="2600" dirty="0" smtClean="0"/>
              <a:t>ρσ</a:t>
            </a:r>
            <a:r>
              <a:rPr lang="en-US" altLang="zh-CN" sz="2600" baseline="30000" dirty="0" smtClean="0"/>
              <a:t>2</a:t>
            </a:r>
            <a:r>
              <a:rPr lang="zh-CN" altLang="en-US" sz="2600" dirty="0" smtClean="0"/>
              <a:t>：</a:t>
            </a:r>
            <a:endParaRPr lang="en-US" altLang="zh-CN" sz="2600" dirty="0" smtClean="0"/>
          </a:p>
          <a:p>
            <a:endParaRPr lang="en-US" altLang="zh-CN" sz="2800" dirty="0"/>
          </a:p>
          <a:p>
            <a:pPr lvl="1"/>
            <a:r>
              <a:rPr lang="el-GR" altLang="zh-CN" sz="2000" dirty="0" smtClean="0"/>
              <a:t>ρ </a:t>
            </a:r>
            <a:r>
              <a:rPr lang="en-US" altLang="zh-CN" sz="2000" dirty="0"/>
              <a:t>=0</a:t>
            </a:r>
            <a:r>
              <a:rPr lang="zh-CN" altLang="en-US" sz="2000" dirty="0"/>
              <a:t>、</a:t>
            </a:r>
            <a:r>
              <a:rPr lang="en-US" altLang="zh-CN" sz="2400" dirty="0"/>
              <a:t>n</a:t>
            </a:r>
            <a:r>
              <a:rPr lang="zh-CN" altLang="en-US" sz="2400" dirty="0"/>
              <a:t>增大时，组合方差趋于</a:t>
            </a:r>
            <a:r>
              <a:rPr lang="en-US" altLang="zh-CN" sz="2400" dirty="0"/>
              <a:t>0</a:t>
            </a:r>
          </a:p>
          <a:p>
            <a:pPr lvl="1"/>
            <a:r>
              <a:rPr lang="el-GR" altLang="zh-CN" sz="2000" dirty="0"/>
              <a:t>ρ </a:t>
            </a:r>
            <a:r>
              <a:rPr lang="en-US" altLang="zh-CN" sz="2000" dirty="0" smtClean="0"/>
              <a:t>&gt;0</a:t>
            </a:r>
            <a:r>
              <a:rPr lang="zh-CN" altLang="en-US" sz="2000" dirty="0"/>
              <a:t>、</a:t>
            </a:r>
            <a:r>
              <a:rPr lang="en-US" altLang="zh-CN" sz="2400" dirty="0"/>
              <a:t>n</a:t>
            </a:r>
            <a:r>
              <a:rPr lang="zh-CN" altLang="en-US" sz="2400" dirty="0"/>
              <a:t>增大时</a:t>
            </a:r>
            <a:r>
              <a:rPr lang="zh-CN" altLang="en-US" sz="2400" dirty="0" smtClean="0"/>
              <a:t>，组合</a:t>
            </a:r>
            <a:r>
              <a:rPr lang="zh-CN" altLang="en-US" sz="2400" dirty="0"/>
              <a:t>方差</a:t>
            </a:r>
            <a:r>
              <a:rPr lang="zh-CN" altLang="en-US" sz="2400" dirty="0" smtClean="0"/>
              <a:t>趋于</a:t>
            </a:r>
            <a:r>
              <a:rPr lang="el-GR" altLang="zh-CN" sz="2400" dirty="0" smtClean="0"/>
              <a:t>ρσ</a:t>
            </a:r>
            <a:r>
              <a:rPr lang="en-US" altLang="zh-CN" sz="2400" baseline="30000" dirty="0" smtClean="0"/>
              <a:t>2</a:t>
            </a:r>
            <a:r>
              <a:rPr lang="zh-CN" altLang="en-US" sz="2400" dirty="0"/>
              <a:t> ，</a:t>
            </a:r>
            <a:r>
              <a:rPr lang="zh-CN" altLang="en-US" sz="2400" dirty="0" smtClean="0"/>
              <a:t>为</a:t>
            </a:r>
            <a:r>
              <a:rPr lang="zh-CN" altLang="en-US" sz="2400" dirty="0"/>
              <a:t>系统性</a:t>
            </a:r>
            <a:r>
              <a:rPr lang="zh-CN" altLang="en-US" sz="2400" dirty="0" smtClean="0"/>
              <a:t>风险</a:t>
            </a:r>
            <a:endParaRPr lang="en-US" altLang="zh-CN" sz="2400" dirty="0" smtClean="0"/>
          </a:p>
          <a:p>
            <a:pPr lvl="1"/>
            <a:r>
              <a:rPr lang="el-GR" altLang="zh-CN" sz="2000" dirty="0"/>
              <a:t>ρ </a:t>
            </a:r>
            <a:r>
              <a:rPr lang="en-US" altLang="zh-CN" sz="2000" dirty="0" smtClean="0"/>
              <a:t>=1</a:t>
            </a:r>
            <a:r>
              <a:rPr lang="zh-CN" altLang="en-US" sz="2400" dirty="0" smtClean="0"/>
              <a:t>时</a:t>
            </a:r>
            <a:r>
              <a:rPr lang="zh-CN" altLang="en-US" sz="2400" dirty="0"/>
              <a:t>，组合</a:t>
            </a:r>
            <a:r>
              <a:rPr lang="zh-CN" altLang="en-US" sz="2400" dirty="0" smtClean="0"/>
              <a:t>方差为</a:t>
            </a:r>
            <a:r>
              <a:rPr lang="el-GR" altLang="zh-CN" sz="2400" dirty="0" smtClean="0"/>
              <a:t>σ</a:t>
            </a:r>
            <a:r>
              <a:rPr lang="en-US" altLang="zh-CN" sz="2400" baseline="30000" dirty="0"/>
              <a:t>2</a:t>
            </a:r>
            <a:r>
              <a:rPr lang="zh-CN" altLang="en-US" sz="2400" dirty="0"/>
              <a:t> </a:t>
            </a:r>
            <a:r>
              <a:rPr lang="zh-CN" altLang="en-US" sz="2400" dirty="0" smtClean="0"/>
              <a:t>，分散化没有意义</a:t>
            </a:r>
            <a:endParaRPr lang="en-US" altLang="zh-CN" sz="2400" dirty="0" smtClean="0"/>
          </a:p>
          <a:p>
            <a:pPr marL="57150" indent="0">
              <a:buNone/>
            </a:pPr>
            <a:endParaRPr lang="en-US" altLang="zh-CN" sz="2600" dirty="0"/>
          </a:p>
          <a:p>
            <a:r>
              <a:rPr lang="en-US" altLang="zh-CN" sz="2600" b="1" dirty="0" smtClean="0"/>
              <a:t>P106</a:t>
            </a:r>
            <a:r>
              <a:rPr lang="zh-CN" altLang="en-US" sz="2600" b="1" dirty="0" smtClean="0"/>
              <a:t>（</a:t>
            </a:r>
            <a:r>
              <a:rPr lang="en-US" altLang="zh-CN" sz="2600" b="1" dirty="0" smtClean="0"/>
              <a:t>P140</a:t>
            </a:r>
            <a:r>
              <a:rPr lang="zh-CN" altLang="en-US" sz="2600" b="1" dirty="0" smtClean="0"/>
              <a:t>）表</a:t>
            </a:r>
            <a:r>
              <a:rPr lang="en-US" altLang="zh-CN" sz="2600" b="1" dirty="0" smtClean="0"/>
              <a:t>5-4</a:t>
            </a:r>
          </a:p>
          <a:p>
            <a:r>
              <a:rPr lang="zh-CN" altLang="en-US" sz="2600" b="1" dirty="0" smtClean="0"/>
              <a:t>当持有分散化组合时，某一证券对整个组合风险的贡献取决于该证券和其他证券之间的协方差，而非其方差</a:t>
            </a:r>
            <a:endParaRPr lang="en-US" altLang="zh-CN" sz="2600" b="1" dirty="0"/>
          </a:p>
          <a:p>
            <a:pPr lvl="1"/>
            <a:endParaRPr lang="en-US" altLang="zh-CN" sz="2400" dirty="0"/>
          </a:p>
          <a:p>
            <a:pPr lvl="1"/>
            <a:endParaRPr lang="en-US" altLang="zh-CN" sz="2400" dirty="0"/>
          </a:p>
          <a:p>
            <a:pPr lvl="1"/>
            <a:endParaRPr lang="en-US" altLang="zh-CN" sz="2400" dirty="0"/>
          </a:p>
          <a:p>
            <a:endParaRPr lang="zh-CN" altLang="en-US" sz="2800" dirty="0"/>
          </a:p>
        </p:txBody>
      </p:sp>
      <p:graphicFrame>
        <p:nvGraphicFramePr>
          <p:cNvPr id="4" name="对象 3"/>
          <p:cNvGraphicFramePr>
            <a:graphicFrameLocks noChangeAspect="1"/>
          </p:cNvGraphicFramePr>
          <p:nvPr/>
        </p:nvGraphicFramePr>
        <p:xfrm>
          <a:off x="2411760" y="404664"/>
          <a:ext cx="3162300" cy="790575"/>
        </p:xfrm>
        <a:graphic>
          <a:graphicData uri="http://schemas.openxmlformats.org/presentationml/2006/ole">
            <mc:AlternateContent xmlns:mc="http://schemas.openxmlformats.org/markup-compatibility/2006">
              <mc:Choice xmlns:v="urn:schemas-microsoft-com:vml" Requires="v">
                <p:oleObj spid="_x0000_s11396" name="公式" r:id="rId3" imgW="39014400" imgH="9753600" progId="Equation.3">
                  <p:embed/>
                </p:oleObj>
              </mc:Choice>
              <mc:Fallback>
                <p:oleObj name="公式" r:id="rId3" imgW="39014400" imgH="9753600" progId="Equation.3">
                  <p:embed/>
                  <p:pic>
                    <p:nvPicPr>
                      <p:cNvPr id="0"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404664"/>
                        <a:ext cx="3162300" cy="790575"/>
                      </a:xfrm>
                      <a:prstGeom prst="rect">
                        <a:avLst/>
                      </a:prstGeom>
                      <a:solidFill>
                        <a:srgbClr val="DBEEF4"/>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102872905"/>
              </p:ext>
            </p:extLst>
          </p:nvPr>
        </p:nvGraphicFramePr>
        <p:xfrm>
          <a:off x="3347864" y="1772816"/>
          <a:ext cx="3186113" cy="790575"/>
        </p:xfrm>
        <a:graphic>
          <a:graphicData uri="http://schemas.openxmlformats.org/presentationml/2006/ole">
            <mc:AlternateContent xmlns:mc="http://schemas.openxmlformats.org/markup-compatibility/2006">
              <mc:Choice xmlns:v="urn:schemas-microsoft-com:vml" Requires="v">
                <p:oleObj spid="_x0000_s11397" name="公式" r:id="rId5" imgW="39319200" imgH="9753600" progId="Equation.3">
                  <p:embed/>
                </p:oleObj>
              </mc:Choice>
              <mc:Fallback>
                <p:oleObj name="公式" r:id="rId5" imgW="39319200" imgH="9753600" progId="Equation.3">
                  <p:embed/>
                  <p:pic>
                    <p:nvPicPr>
                      <p:cNvPr id="0" name="对象 3"/>
                      <p:cNvPicPr>
                        <a:picLocks noChangeAspect="1" noChangeArrowheads="1"/>
                      </p:cNvPicPr>
                      <p:nvPr/>
                    </p:nvPicPr>
                    <p:blipFill>
                      <a:blip r:embed="rId6"/>
                      <a:srcRect/>
                      <a:stretch>
                        <a:fillRect/>
                      </a:stretch>
                    </p:blipFill>
                    <p:spPr bwMode="auto">
                      <a:xfrm>
                        <a:off x="3347864" y="1772816"/>
                        <a:ext cx="3186113" cy="790575"/>
                      </a:xfrm>
                      <a:prstGeom prst="rect">
                        <a:avLst/>
                      </a:prstGeom>
                      <a:solidFill>
                        <a:srgbClr val="DBEEF4"/>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008" y="260648"/>
            <a:ext cx="8964488" cy="3888432"/>
          </a:xfrm>
        </p:spPr>
        <p:txBody>
          <a:bodyPr>
            <a:normAutofit fontScale="92500" lnSpcReduction="10000"/>
          </a:bodyPr>
          <a:lstStyle/>
          <a:p>
            <a:r>
              <a:rPr lang="zh-CN" altLang="en-US" b="1" dirty="0" smtClean="0"/>
              <a:t>相关性和风险分散</a:t>
            </a:r>
            <a:endParaRPr lang="en-US" altLang="zh-CN" b="1" dirty="0" smtClean="0"/>
          </a:p>
          <a:p>
            <a:pPr lvl="1"/>
            <a:r>
              <a:rPr lang="zh-CN" altLang="en-US" dirty="0"/>
              <a:t>资产间</a:t>
            </a:r>
            <a:r>
              <a:rPr lang="zh-CN" altLang="en-US" dirty="0" smtClean="0"/>
              <a:t>的相关性是投资组合风险的主要因素。然而大多数资产都有高的相关性，分散风险的一个挑战就是找到相关系数低的资产。</a:t>
            </a:r>
            <a:endParaRPr lang="en-US" altLang="zh-CN" dirty="0" smtClean="0"/>
          </a:p>
          <a:p>
            <a:pPr lvl="1"/>
            <a:r>
              <a:rPr lang="zh-CN" altLang="en-US" dirty="0" smtClean="0"/>
              <a:t>低于</a:t>
            </a:r>
            <a:r>
              <a:rPr lang="en-US" altLang="zh-CN" dirty="0" smtClean="0"/>
              <a:t>0.3</a:t>
            </a:r>
            <a:r>
              <a:rPr lang="zh-CN" altLang="en-US" dirty="0" smtClean="0"/>
              <a:t>的相关系数被认为是利于分散风险的，相关系数超过</a:t>
            </a:r>
            <a:r>
              <a:rPr lang="en-US" altLang="zh-CN" dirty="0" smtClean="0"/>
              <a:t>0.9</a:t>
            </a:r>
            <a:r>
              <a:rPr lang="zh-CN" altLang="en-US" dirty="0" smtClean="0"/>
              <a:t>就会被认为很高，这样的资产对分散风险没有作用</a:t>
            </a:r>
            <a:endParaRPr lang="en-US" altLang="zh-CN" dirty="0" smtClean="0"/>
          </a:p>
          <a:p>
            <a:pPr lvl="1"/>
            <a:r>
              <a:rPr lang="zh-CN" altLang="en-US" dirty="0"/>
              <a:t>某</a:t>
            </a:r>
            <a:r>
              <a:rPr lang="zh-CN" altLang="en-US" dirty="0" smtClean="0"/>
              <a:t>一种资产类别（如股票、债券）的风险从一个时期到另一个时期的变化不大，资产间的相关性也是很稳定</a:t>
            </a:r>
            <a:endParaRPr lang="en-US" altLang="zh-CN" dirty="0" smtClean="0"/>
          </a:p>
          <a:p>
            <a:pPr lvl="1"/>
            <a:endParaRPr lang="zh-CN"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58" y="3789040"/>
            <a:ext cx="8982746"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65340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79512" y="332656"/>
            <a:ext cx="8640960" cy="6192688"/>
          </a:xfrm>
        </p:spPr>
        <p:txBody>
          <a:bodyPr>
            <a:normAutofit fontScale="92500" lnSpcReduction="10000"/>
          </a:bodyPr>
          <a:lstStyle/>
          <a:p>
            <a:r>
              <a:rPr lang="zh-CN" altLang="en-US" b="1" dirty="0" smtClean="0"/>
              <a:t>多元化的途径：</a:t>
            </a:r>
            <a:endParaRPr lang="en-US" altLang="zh-CN" b="1" dirty="0" smtClean="0"/>
          </a:p>
          <a:p>
            <a:pPr lvl="1"/>
            <a:r>
              <a:rPr lang="zh-CN" altLang="en-US" dirty="0" smtClean="0"/>
              <a:t>投资于不同的资产类别。主要资产类别间的相关性通常不高。部分资产类型包括国内大盘股、国内小盘股、成长股、价值型股、国内公司债券、国内长期政府债券、国内短期国债、新兴市场股、发达市场股、发达市场债券、房地产、黄金和其他商品。部门和行业也被用来实现多元化，如能源股票和医疗保健股关联性不大。各类资产在投资组合中占的比例取决于其收益率、风险和相关特征。</a:t>
            </a:r>
            <a:endParaRPr lang="en-US" altLang="zh-CN" dirty="0" smtClean="0"/>
          </a:p>
          <a:p>
            <a:pPr lvl="1"/>
            <a:r>
              <a:rPr lang="zh-CN" altLang="en-US" dirty="0" smtClean="0"/>
              <a:t>通过指数基金实现多元化。构建某一资产类别的头寸，如国内大公司股票这一类需要</a:t>
            </a:r>
            <a:r>
              <a:rPr lang="en-US" altLang="zh-CN" dirty="0" smtClean="0"/>
              <a:t>30</a:t>
            </a:r>
            <a:r>
              <a:rPr lang="zh-CN" altLang="en-US" dirty="0" smtClean="0"/>
              <a:t>只股票，包含</a:t>
            </a:r>
            <a:r>
              <a:rPr lang="en-US" altLang="zh-CN" dirty="0" smtClean="0"/>
              <a:t>0</a:t>
            </a:r>
            <a:r>
              <a:rPr lang="zh-CN" altLang="en-US" dirty="0" smtClean="0"/>
              <a:t>种资产类别，交易和跟踪的成本很高。</a:t>
            </a:r>
            <a:endParaRPr lang="en-US" altLang="zh-CN" dirty="0" smtClean="0"/>
          </a:p>
          <a:p>
            <a:pPr lvl="1"/>
            <a:r>
              <a:rPr lang="zh-CN" altLang="en-US" dirty="0" smtClean="0"/>
              <a:t>通过跨国投资实现多元化</a:t>
            </a:r>
            <a:endParaRPr lang="en-US" altLang="zh-CN" dirty="0" smtClean="0"/>
          </a:p>
          <a:p>
            <a:pPr lvl="1"/>
            <a:r>
              <a:rPr lang="zh-CN" altLang="en-US" dirty="0"/>
              <a:t>不持有本公司的</a:t>
            </a:r>
            <a:r>
              <a:rPr lang="zh-CN" altLang="en-US" dirty="0" smtClean="0"/>
              <a:t>股票</a:t>
            </a:r>
            <a:endParaRPr lang="en-US" altLang="zh-CN" dirty="0" smtClean="0"/>
          </a:p>
          <a:p>
            <a:pPr lvl="1"/>
            <a:r>
              <a:rPr lang="zh-CN" altLang="en-US" dirty="0"/>
              <a:t>买入</a:t>
            </a:r>
            <a:r>
              <a:rPr lang="zh-CN" altLang="en-US" dirty="0" smtClean="0"/>
              <a:t>保险或看跌期权</a:t>
            </a:r>
            <a:endParaRPr lang="zh-CN" altLang="en-US" dirty="0"/>
          </a:p>
        </p:txBody>
      </p:sp>
    </p:spTree>
    <p:extLst>
      <p:ext uri="{BB962C8B-B14F-4D97-AF65-F5344CB8AC3E}">
        <p14:creationId xmlns:p14="http://schemas.microsoft.com/office/powerpoint/2010/main" val="33372560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075240" cy="5073427"/>
          </a:xfrm>
        </p:spPr>
        <p:txBody>
          <a:bodyPr/>
          <a:lstStyle/>
          <a:p>
            <a:r>
              <a:rPr lang="zh-CN" altLang="en-US" dirty="0" smtClean="0"/>
              <a:t>非正态收益</a:t>
            </a:r>
            <a:endParaRPr lang="en-US" altLang="zh-CN" dirty="0" smtClean="0"/>
          </a:p>
          <a:p>
            <a:pPr lvl="1"/>
            <a:r>
              <a:rPr lang="zh-CN" altLang="en-US" sz="2600" dirty="0" smtClean="0"/>
              <a:t>前述组合最优化是建立在收益正态分布的假设下的</a:t>
            </a:r>
            <a:endParaRPr lang="en-US" altLang="zh-CN" sz="2600" dirty="0" smtClean="0"/>
          </a:p>
          <a:p>
            <a:pPr lvl="1"/>
            <a:r>
              <a:rPr lang="zh-CN" altLang="en-US" sz="2600" dirty="0"/>
              <a:t>非正</a:t>
            </a:r>
            <a:r>
              <a:rPr lang="zh-CN" altLang="en-US" sz="2600" dirty="0" smtClean="0"/>
              <a:t>态性要求关注在险价值、预期损失等强调最坏情况的风险度量方法</a:t>
            </a:r>
            <a:endParaRPr lang="en-US" altLang="zh-CN" sz="2600" dirty="0" smtClean="0"/>
          </a:p>
          <a:p>
            <a:pPr lvl="1"/>
            <a:r>
              <a:rPr lang="zh-CN" altLang="en-US" sz="2600" dirty="0"/>
              <a:t>一</a:t>
            </a:r>
            <a:r>
              <a:rPr lang="zh-CN" altLang="en-US" sz="2600" dirty="0" smtClean="0"/>
              <a:t>个实用的方法是拔靴</a:t>
            </a:r>
            <a:r>
              <a:rPr lang="zh-CN" altLang="en-US" sz="2600" dirty="0"/>
              <a:t>法（ </a:t>
            </a:r>
            <a:r>
              <a:rPr lang="en-US" altLang="zh-CN" sz="2600" dirty="0" smtClean="0">
                <a:latin typeface="Times New Roman" panose="02020603050405020304" pitchFamily="18" charset="0"/>
                <a:cs typeface="Times New Roman" panose="02020603050405020304" pitchFamily="18" charset="0"/>
              </a:rPr>
              <a:t>Bootstrapping</a:t>
            </a:r>
            <a:r>
              <a:rPr lang="en-US" altLang="zh-CN" sz="2600" dirty="0" smtClean="0"/>
              <a:t> </a:t>
            </a:r>
            <a:r>
              <a:rPr lang="zh-CN" altLang="en-US" sz="2600" dirty="0" smtClean="0"/>
              <a:t>，利用</a:t>
            </a:r>
            <a:r>
              <a:rPr lang="zh-CN" altLang="en-US" sz="2600" dirty="0"/>
              <a:t>有限的样本资料经由多次重复抽样，重新建立起足以代表母体样本分配之新</a:t>
            </a:r>
            <a:r>
              <a:rPr lang="zh-CN" altLang="en-US" sz="2600" dirty="0" smtClean="0"/>
              <a:t>样本），比较最优风险组合和其他组合的在险价值和预期损失，如果某个组合的值比最优风险组合低的话，倾向于选择这一组合</a:t>
            </a:r>
            <a:endParaRPr lang="zh-CN" altLang="en-US" sz="26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5.5    </a:t>
            </a:r>
            <a:r>
              <a:rPr lang="zh-CN" altLang="en-US" dirty="0" smtClean="0"/>
              <a:t>风险集合、风险共享与长期投资风险</a:t>
            </a:r>
            <a:endParaRPr lang="zh-CN" altLang="en-US" dirty="0"/>
          </a:p>
        </p:txBody>
      </p:sp>
      <p:sp>
        <p:nvSpPr>
          <p:cNvPr id="3" name="内容占位符 2"/>
          <p:cNvSpPr>
            <a:spLocks noGrp="1"/>
          </p:cNvSpPr>
          <p:nvPr>
            <p:ph idx="1"/>
          </p:nvPr>
        </p:nvSpPr>
        <p:spPr>
          <a:xfrm>
            <a:off x="467544" y="1844824"/>
            <a:ext cx="8229600" cy="4525963"/>
          </a:xfrm>
        </p:spPr>
        <p:txBody>
          <a:bodyPr/>
          <a:lstStyle/>
          <a:p>
            <a:pPr lvl="1"/>
            <a:r>
              <a:rPr lang="zh-CN" altLang="en-US" dirty="0" smtClean="0"/>
              <a:t>分散化原理是否可用于长期投资？</a:t>
            </a:r>
            <a:endParaRPr lang="en-US" altLang="zh-CN" dirty="0" smtClean="0"/>
          </a:p>
          <a:p>
            <a:pPr lvl="1"/>
            <a:r>
              <a:rPr lang="zh-CN" altLang="en-US" dirty="0" smtClean="0"/>
              <a:t>时间分散化：平均收益率反映不同投资期限的收益</a:t>
            </a:r>
            <a:endParaRPr lang="en-US" altLang="zh-CN" dirty="0" smtClean="0"/>
          </a:p>
          <a:p>
            <a:pPr lvl="1"/>
            <a:r>
              <a:rPr lang="zh-CN" altLang="en-US" dirty="0" smtClean="0"/>
              <a:t>长期投资比短期投资更安全？</a:t>
            </a:r>
            <a:endParaRPr lang="en-US" altLang="zh-CN" dirty="0" smtClean="0"/>
          </a:p>
          <a:p>
            <a:pPr lvl="1"/>
            <a:r>
              <a:rPr lang="zh-CN" altLang="en-US" dirty="0" smtClean="0"/>
              <a:t>当风险投资的期限可类比为风险集合时，风险如何增长？</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08720"/>
            <a:ext cx="8229600" cy="4525963"/>
          </a:xfrm>
        </p:spPr>
        <p:txBody>
          <a:bodyPr>
            <a:normAutofit lnSpcReduction="10000"/>
          </a:bodyPr>
          <a:lstStyle/>
          <a:p>
            <a:r>
              <a:rPr lang="zh-CN" altLang="en-US" dirty="0" smtClean="0"/>
              <a:t>风险集合（</a:t>
            </a:r>
            <a:r>
              <a:rPr lang="en-US" altLang="zh-CN" dirty="0" smtClean="0">
                <a:latin typeface="Times New Roman" panose="02020603050405020304" pitchFamily="18" charset="0"/>
                <a:cs typeface="Times New Roman" panose="02020603050405020304" pitchFamily="18" charset="0"/>
              </a:rPr>
              <a:t>risk pooling</a:t>
            </a:r>
            <a:r>
              <a:rPr lang="zh-CN" altLang="en-US" dirty="0" smtClean="0"/>
              <a:t>）：将互不相关的风险项目聚合在一起来降低风险。应用在保险行业，风险集合即销售风险不相关的保单（保险原理）。</a:t>
            </a:r>
            <a:endParaRPr lang="en-US" altLang="zh-CN" dirty="0" smtClean="0"/>
          </a:p>
          <a:p>
            <a:r>
              <a:rPr lang="zh-CN" altLang="en-US" dirty="0" smtClean="0"/>
              <a:t>增加一个独立的赌局</a:t>
            </a:r>
            <a:r>
              <a:rPr lang="en-US" altLang="zh-CN" dirty="0" smtClean="0"/>
              <a:t>vs</a:t>
            </a:r>
            <a:r>
              <a:rPr lang="zh-CN" altLang="en-US" dirty="0" smtClean="0"/>
              <a:t>降低整个风险敞口</a:t>
            </a:r>
            <a:endParaRPr lang="en-US" altLang="zh-CN" dirty="0" smtClean="0"/>
          </a:p>
          <a:p>
            <a:r>
              <a:rPr lang="zh-CN" altLang="en-US" dirty="0"/>
              <a:t>平均</a:t>
            </a:r>
            <a:r>
              <a:rPr lang="zh-CN" altLang="en-US" dirty="0" smtClean="0"/>
              <a:t>收益</a:t>
            </a:r>
            <a:r>
              <a:rPr lang="en-US" altLang="zh-CN" dirty="0" smtClean="0"/>
              <a:t>vs</a:t>
            </a:r>
            <a:r>
              <a:rPr lang="zh-CN" altLang="en-US" dirty="0" smtClean="0"/>
              <a:t>总收益</a:t>
            </a:r>
            <a:endParaRPr lang="en-US" altLang="zh-CN" dirty="0" smtClean="0"/>
          </a:p>
          <a:p>
            <a:endParaRPr lang="en-US" altLang="zh-CN" dirty="0"/>
          </a:p>
          <a:p>
            <a:r>
              <a:rPr lang="zh-CN" altLang="en-US" dirty="0" smtClean="0"/>
              <a:t>风险共享（</a:t>
            </a:r>
            <a:r>
              <a:rPr lang="en-US" altLang="zh-CN" dirty="0">
                <a:latin typeface="Times New Roman" panose="02020603050405020304" pitchFamily="18" charset="0"/>
                <a:cs typeface="Times New Roman" panose="02020603050405020304" pitchFamily="18" charset="0"/>
              </a:rPr>
              <a:t>risk sharing</a:t>
            </a:r>
            <a:r>
              <a:rPr lang="zh-CN" altLang="en-US" dirty="0" smtClean="0"/>
              <a:t>）：将固定组合的风险共享给众多投资者</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40798205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260648"/>
            <a:ext cx="8856984" cy="6120680"/>
          </a:xfrm>
        </p:spPr>
        <p:txBody>
          <a:bodyPr>
            <a:normAutofit lnSpcReduction="10000"/>
          </a:bodyPr>
          <a:lstStyle/>
          <a:p>
            <a:r>
              <a:rPr lang="zh-CN" altLang="en-US" sz="2800" b="1" dirty="0" smtClean="0"/>
              <a:t>风险集合（集聚）</a:t>
            </a:r>
            <a:endParaRPr lang="en-US" altLang="zh-CN" sz="2800" b="1" dirty="0" smtClean="0"/>
          </a:p>
          <a:p>
            <a:pPr lvl="1"/>
            <a:r>
              <a:rPr lang="zh-CN" altLang="en-US" sz="2400" dirty="0" smtClean="0"/>
              <a:t>资产组合</a:t>
            </a:r>
            <a:r>
              <a:rPr lang="en-US" altLang="zh-CN" sz="2400" dirty="0" smtClean="0"/>
              <a:t>P</a:t>
            </a:r>
            <a:r>
              <a:rPr lang="zh-CN" altLang="en-US" sz="2400" dirty="0" smtClean="0"/>
              <a:t>：风险资产组合</a:t>
            </a:r>
            <a:r>
              <a:rPr lang="en-US" altLang="zh-CN" sz="2400" dirty="0" smtClean="0"/>
              <a:t>A</a:t>
            </a:r>
            <a:r>
              <a:rPr lang="zh-CN" altLang="en-US" sz="2400" dirty="0" smtClean="0"/>
              <a:t>，比例为</a:t>
            </a:r>
            <a:r>
              <a:rPr lang="en-US" altLang="zh-CN" sz="2400" dirty="0" smtClean="0"/>
              <a:t>y</a:t>
            </a:r>
            <a:r>
              <a:rPr lang="zh-CN" altLang="en-US" sz="2400" dirty="0" smtClean="0"/>
              <a:t>，无风险资产</a:t>
            </a:r>
            <a:r>
              <a:rPr lang="en-US" altLang="zh-CN" sz="2400" dirty="0" smtClean="0"/>
              <a:t>1-y</a:t>
            </a:r>
            <a:r>
              <a:rPr lang="zh-CN" altLang="en-US" sz="2400" dirty="0" smtClean="0"/>
              <a:t>；</a:t>
            </a:r>
            <a:r>
              <a:rPr lang="en-US" altLang="zh-CN" sz="2400" dirty="0" smtClean="0"/>
              <a:t>A</a:t>
            </a:r>
            <a:r>
              <a:rPr lang="zh-CN" altLang="en-US" sz="2400" dirty="0" smtClean="0"/>
              <a:t>的</a:t>
            </a:r>
            <a:r>
              <a:rPr lang="zh-CN" altLang="en-US" sz="2400" b="1" dirty="0" smtClean="0"/>
              <a:t>风险溢价</a:t>
            </a:r>
            <a:r>
              <a:rPr lang="zh-CN" altLang="en-US" sz="2400" dirty="0" smtClean="0"/>
              <a:t>为</a:t>
            </a:r>
            <a:r>
              <a:rPr lang="en-US" altLang="zh-CN" sz="2400" dirty="0" smtClean="0"/>
              <a:t>R</a:t>
            </a:r>
            <a:r>
              <a:rPr lang="zh-CN" altLang="en-US" sz="2400" dirty="0" smtClean="0"/>
              <a:t>，标准差</a:t>
            </a:r>
            <a:r>
              <a:rPr lang="el-GR" altLang="zh-CN" sz="2400" dirty="0" smtClean="0"/>
              <a:t>σ</a:t>
            </a:r>
            <a:endParaRPr lang="en-US" altLang="zh-CN" sz="2400" dirty="0" smtClean="0"/>
          </a:p>
          <a:p>
            <a:pPr lvl="1"/>
            <a:r>
              <a:rPr lang="en-US" altLang="zh-CN" sz="2400" dirty="0" smtClean="0"/>
              <a:t>P</a:t>
            </a:r>
            <a:r>
              <a:rPr lang="zh-CN" altLang="en-US" sz="2400" dirty="0" smtClean="0"/>
              <a:t>的风险溢价为</a:t>
            </a:r>
            <a:r>
              <a:rPr lang="en-US" altLang="zh-CN" sz="2400" dirty="0" err="1" smtClean="0"/>
              <a:t>R</a:t>
            </a:r>
            <a:r>
              <a:rPr lang="en-US" altLang="zh-CN" sz="2400" baseline="-25000" dirty="0" err="1" smtClean="0"/>
              <a:t>p</a:t>
            </a:r>
            <a:r>
              <a:rPr lang="en-US" altLang="zh-CN" sz="2400" dirty="0" smtClean="0"/>
              <a:t>=</a:t>
            </a:r>
            <a:r>
              <a:rPr lang="en-US" altLang="zh-CN" sz="2400" dirty="0" err="1" smtClean="0"/>
              <a:t>yR</a:t>
            </a:r>
            <a:r>
              <a:rPr lang="zh-CN" altLang="en-US" sz="2400" dirty="0" smtClean="0"/>
              <a:t>，标准差</a:t>
            </a:r>
            <a:r>
              <a:rPr lang="el-GR" altLang="zh-CN" sz="2400" dirty="0" smtClean="0"/>
              <a:t>σ</a:t>
            </a:r>
            <a:r>
              <a:rPr lang="en-US" altLang="zh-CN" sz="2400" baseline="-25000" dirty="0"/>
              <a:t>p</a:t>
            </a:r>
            <a:r>
              <a:rPr lang="en-US" altLang="zh-CN" sz="2400" dirty="0" smtClean="0"/>
              <a:t>=y</a:t>
            </a:r>
            <a:r>
              <a:rPr lang="el-GR" altLang="zh-CN" sz="2400" dirty="0" smtClean="0"/>
              <a:t>σ</a:t>
            </a:r>
            <a:r>
              <a:rPr lang="zh-CN" altLang="en-US" sz="2400" dirty="0" smtClean="0"/>
              <a:t>，夏普比率</a:t>
            </a:r>
            <a:r>
              <a:rPr lang="en-US" altLang="zh-CN" sz="2400" dirty="0" err="1" smtClean="0"/>
              <a:t>S</a:t>
            </a:r>
            <a:r>
              <a:rPr lang="en-US" altLang="zh-CN" sz="2400" baseline="-25000" dirty="0" err="1"/>
              <a:t>p</a:t>
            </a:r>
            <a:r>
              <a:rPr lang="en-US" altLang="zh-CN" sz="2400" dirty="0" smtClean="0"/>
              <a:t>=R/</a:t>
            </a:r>
            <a:r>
              <a:rPr lang="el-GR" altLang="zh-CN" sz="2400" dirty="0" smtClean="0"/>
              <a:t>σ</a:t>
            </a:r>
            <a:endParaRPr lang="en-US" altLang="zh-CN" sz="2400" dirty="0" smtClean="0"/>
          </a:p>
          <a:p>
            <a:pPr lvl="1"/>
            <a:r>
              <a:rPr lang="zh-CN" altLang="en-US" sz="2400" dirty="0"/>
              <a:t>另一个风险</a:t>
            </a:r>
            <a:r>
              <a:rPr lang="zh-CN" altLang="en-US" sz="2400" dirty="0" smtClean="0"/>
              <a:t>组合</a:t>
            </a:r>
            <a:r>
              <a:rPr lang="en-US" altLang="zh-CN" sz="2400" dirty="0" smtClean="0"/>
              <a:t>B</a:t>
            </a:r>
            <a:r>
              <a:rPr lang="zh-CN" altLang="en-US" sz="2400" dirty="0" smtClean="0"/>
              <a:t>与</a:t>
            </a:r>
            <a:r>
              <a:rPr lang="en-US" altLang="zh-CN" sz="2400" dirty="0" smtClean="0"/>
              <a:t>A</a:t>
            </a:r>
            <a:r>
              <a:rPr lang="zh-CN" altLang="en-US" sz="2400" dirty="0" smtClean="0"/>
              <a:t>有相同的风险溢价和标准差，</a:t>
            </a:r>
            <a:r>
              <a:rPr lang="en-US" altLang="zh-CN" sz="2400" dirty="0" smtClean="0"/>
              <a:t>A</a:t>
            </a:r>
            <a:r>
              <a:rPr lang="zh-CN" altLang="en-US" sz="2400" dirty="0" smtClean="0"/>
              <a:t>和</a:t>
            </a:r>
            <a:r>
              <a:rPr lang="en-US" altLang="zh-CN" sz="2400" dirty="0" smtClean="0"/>
              <a:t>B</a:t>
            </a:r>
            <a:r>
              <a:rPr lang="zh-CN" altLang="en-US" sz="2400" dirty="0" smtClean="0"/>
              <a:t>的相关系数为</a:t>
            </a:r>
            <a:r>
              <a:rPr lang="en-US" altLang="zh-CN" sz="2400" dirty="0" smtClean="0"/>
              <a:t>0</a:t>
            </a:r>
          </a:p>
          <a:p>
            <a:pPr lvl="1"/>
            <a:r>
              <a:rPr lang="zh-CN" altLang="en-US" sz="2400" dirty="0" smtClean="0"/>
              <a:t>组合</a:t>
            </a:r>
            <a:r>
              <a:rPr lang="en-US" altLang="zh-CN" sz="2400" dirty="0" smtClean="0"/>
              <a:t>Z</a:t>
            </a:r>
            <a:r>
              <a:rPr lang="zh-CN" altLang="en-US" sz="2400" dirty="0" smtClean="0"/>
              <a:t>：</a:t>
            </a:r>
            <a:r>
              <a:rPr lang="en-US" altLang="zh-CN" sz="2400" dirty="0" smtClean="0"/>
              <a:t>A</a:t>
            </a:r>
            <a:r>
              <a:rPr lang="zh-CN" altLang="en-US" sz="2400" dirty="0" smtClean="0"/>
              <a:t>的比例为</a:t>
            </a:r>
            <a:r>
              <a:rPr lang="en-US" altLang="zh-CN" sz="2400" dirty="0" smtClean="0"/>
              <a:t>y</a:t>
            </a:r>
            <a:r>
              <a:rPr lang="zh-CN" altLang="en-US" sz="2400" dirty="0" smtClean="0"/>
              <a:t>，</a:t>
            </a:r>
            <a:r>
              <a:rPr lang="en-US" altLang="zh-CN" sz="2400" dirty="0" smtClean="0"/>
              <a:t>B</a:t>
            </a:r>
            <a:r>
              <a:rPr lang="zh-CN" altLang="en-US" sz="2400" dirty="0" smtClean="0"/>
              <a:t>的</a:t>
            </a:r>
            <a:r>
              <a:rPr lang="zh-CN" altLang="en-US" sz="2400" dirty="0"/>
              <a:t>比例为</a:t>
            </a:r>
            <a:r>
              <a:rPr lang="en-US" altLang="zh-CN" sz="2400" dirty="0" smtClean="0"/>
              <a:t>y</a:t>
            </a:r>
            <a:r>
              <a:rPr lang="zh-CN" altLang="en-US" sz="2400" dirty="0" smtClean="0"/>
              <a:t>，无风险资产为</a:t>
            </a:r>
            <a:r>
              <a:rPr lang="en-US" altLang="zh-CN" sz="2400" dirty="0" smtClean="0"/>
              <a:t>1-2y</a:t>
            </a:r>
          </a:p>
          <a:p>
            <a:pPr lvl="1"/>
            <a:endParaRPr lang="en-US" altLang="zh-CN" sz="2400" dirty="0"/>
          </a:p>
          <a:p>
            <a:pPr lvl="1"/>
            <a:endParaRPr lang="en-US" altLang="zh-CN" sz="2400" dirty="0" smtClean="0"/>
          </a:p>
          <a:p>
            <a:pPr lvl="1"/>
            <a:endParaRPr lang="en-US" altLang="zh-CN" sz="2400" dirty="0"/>
          </a:p>
          <a:p>
            <a:pPr lvl="1"/>
            <a:endParaRPr lang="en-US" altLang="zh-CN" sz="2400" dirty="0" smtClean="0"/>
          </a:p>
          <a:p>
            <a:pPr lvl="1"/>
            <a:endParaRPr lang="en-US" altLang="zh-CN" sz="2400" dirty="0"/>
          </a:p>
          <a:p>
            <a:pPr lvl="1"/>
            <a:endParaRPr lang="en-US" altLang="zh-CN" sz="2400" dirty="0" smtClean="0"/>
          </a:p>
          <a:p>
            <a:pPr lvl="1"/>
            <a:r>
              <a:rPr lang="zh-CN" altLang="en-US" sz="2400" b="1" dirty="0" smtClean="0"/>
              <a:t>当投资于更多收益不相关的资产时，夏普比率提高了，但是因为风险资产比例上升，组合的整体风险也上升了</a:t>
            </a:r>
            <a:endParaRPr lang="en-US" altLang="zh-CN" sz="2400" b="1" dirty="0" smtClean="0"/>
          </a:p>
          <a:p>
            <a:pPr lvl="1"/>
            <a:endParaRPr lang="zh-CN" altLang="en-US" dirty="0"/>
          </a:p>
        </p:txBody>
      </p:sp>
      <p:graphicFrame>
        <p:nvGraphicFramePr>
          <p:cNvPr id="4" name="对象 3"/>
          <p:cNvGraphicFramePr>
            <a:graphicFrameLocks noChangeAspect="1"/>
          </p:cNvGraphicFramePr>
          <p:nvPr/>
        </p:nvGraphicFramePr>
        <p:xfrm>
          <a:off x="2123728" y="3356992"/>
          <a:ext cx="5400600" cy="1762116"/>
        </p:xfrm>
        <a:graphic>
          <a:graphicData uri="http://schemas.openxmlformats.org/presentationml/2006/ole">
            <mc:AlternateContent xmlns:mc="http://schemas.openxmlformats.org/markup-compatibility/2006">
              <mc:Choice xmlns:v="urn:schemas-microsoft-com:vml" Requires="v">
                <p:oleObj spid="_x0000_s12351" name="公式" r:id="rId3" imgW="54864000" imgH="18288000" progId="Equation.3">
                  <p:embed/>
                </p:oleObj>
              </mc:Choice>
              <mc:Fallback>
                <p:oleObj name="公式" r:id="rId3" imgW="54864000" imgH="18288000" progId="Equation.3">
                  <p:embed/>
                  <p:pic>
                    <p:nvPicPr>
                      <p:cNvPr id="0" name="图片 12314"/>
                      <p:cNvPicPr/>
                      <p:nvPr/>
                    </p:nvPicPr>
                    <p:blipFill>
                      <a:blip r:embed="rId4"/>
                      <a:stretch>
                        <a:fillRect/>
                      </a:stretch>
                    </p:blipFill>
                    <p:spPr>
                      <a:xfrm>
                        <a:off x="2123728" y="3356992"/>
                        <a:ext cx="5400600" cy="1762116"/>
                      </a:xfrm>
                      <a:prstGeom prst="rect">
                        <a:avLst/>
                      </a:prstGeom>
                      <a:solidFill>
                        <a:schemeClr val="accent5">
                          <a:lumMod val="20000"/>
                          <a:lumOff val="80000"/>
                        </a:schemeClr>
                      </a:solidFill>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lstStyle/>
          <a:p>
            <a:r>
              <a:rPr lang="en-US" altLang="zh-CN" dirty="0" smtClean="0"/>
              <a:t>5.1    </a:t>
            </a:r>
            <a:r>
              <a:rPr lang="zh-CN" altLang="en-US" dirty="0" smtClean="0"/>
              <a:t>分散化与组合风险</a:t>
            </a:r>
            <a:endParaRPr lang="zh-CN" altLang="en-US" dirty="0"/>
          </a:p>
        </p:txBody>
      </p:sp>
      <p:sp>
        <p:nvSpPr>
          <p:cNvPr id="3" name="内容占位符 2"/>
          <p:cNvSpPr>
            <a:spLocks noGrp="1"/>
          </p:cNvSpPr>
          <p:nvPr>
            <p:ph idx="1"/>
          </p:nvPr>
        </p:nvSpPr>
        <p:spPr>
          <a:xfrm>
            <a:off x="467544" y="980728"/>
            <a:ext cx="8147248" cy="3024337"/>
          </a:xfrm>
        </p:spPr>
        <p:txBody>
          <a:bodyPr>
            <a:normAutofit fontScale="85000" lnSpcReduction="10000"/>
          </a:bodyPr>
          <a:lstStyle/>
          <a:p>
            <a:r>
              <a:rPr lang="zh-CN" altLang="en-US" b="1" dirty="0" smtClean="0"/>
              <a:t>某一特定公司股票的风险有两种：</a:t>
            </a:r>
            <a:endParaRPr lang="en-US" altLang="zh-CN" b="1" dirty="0" smtClean="0"/>
          </a:p>
          <a:p>
            <a:pPr lvl="1"/>
            <a:r>
              <a:rPr lang="zh-CN" altLang="en-US" dirty="0"/>
              <a:t>独特风险（公司特有风险、可分散风险）：不确定性来自于公司自身，如研发、人员变动等，不会影响到经济体中的其他企业。可以通过分散化策略降低</a:t>
            </a:r>
            <a:endParaRPr lang="en-US" altLang="zh-CN" dirty="0"/>
          </a:p>
          <a:p>
            <a:pPr lvl="1"/>
            <a:r>
              <a:rPr lang="zh-CN" altLang="en-US" dirty="0" smtClean="0"/>
              <a:t>市场风险（系统性风险、不可分散风险）：如经济周期、通货膨胀、利率汇率等，是影响所有公司的风险因素。分散化无法消除。</a:t>
            </a:r>
            <a:endParaRPr lang="en-US" altLang="zh-CN" dirty="0" smtClean="0"/>
          </a:p>
          <a:p>
            <a:pPr lvl="1"/>
            <a:r>
              <a:rPr lang="zh-CN" altLang="en-US" dirty="0" smtClean="0"/>
              <a:t>图</a:t>
            </a:r>
            <a:r>
              <a:rPr lang="en-US" altLang="zh-CN" dirty="0" smtClean="0"/>
              <a:t>5-2</a:t>
            </a:r>
            <a:r>
              <a:rPr lang="zh-CN" altLang="en-US" dirty="0" smtClean="0"/>
              <a:t>，</a:t>
            </a:r>
            <a:r>
              <a:rPr lang="en-US" altLang="zh-CN" dirty="0" smtClean="0"/>
              <a:t>P</a:t>
            </a:r>
          </a:p>
          <a:p>
            <a:pPr lvl="1"/>
            <a:endParaRPr lang="zh-CN" altLang="en-US" dirty="0"/>
          </a:p>
        </p:txBody>
      </p:sp>
      <p:sp>
        <p:nvSpPr>
          <p:cNvPr id="29" name="TextBox 28"/>
          <p:cNvSpPr txBox="1"/>
          <p:nvPr/>
        </p:nvSpPr>
        <p:spPr>
          <a:xfrm>
            <a:off x="6948264" y="4481678"/>
            <a:ext cx="1584176" cy="400110"/>
          </a:xfrm>
          <a:prstGeom prst="rect">
            <a:avLst/>
          </a:prstGeom>
          <a:noFill/>
        </p:spPr>
        <p:txBody>
          <a:bodyPr wrap="square" rtlCol="0">
            <a:spAutoFit/>
          </a:bodyPr>
          <a:lstStyle/>
          <a:p>
            <a:r>
              <a:rPr lang="zh-CN" altLang="en-US" sz="2000" dirty="0"/>
              <a:t>特有风险</a:t>
            </a:r>
          </a:p>
        </p:txBody>
      </p:sp>
      <p:grpSp>
        <p:nvGrpSpPr>
          <p:cNvPr id="32" name="组合 31"/>
          <p:cNvGrpSpPr/>
          <p:nvPr/>
        </p:nvGrpSpPr>
        <p:grpSpPr>
          <a:xfrm>
            <a:off x="1331640" y="4109010"/>
            <a:ext cx="7056784" cy="2704366"/>
            <a:chOff x="1619672" y="4005064"/>
            <a:chExt cx="7056784" cy="2704366"/>
          </a:xfrm>
        </p:grpSpPr>
        <p:grpSp>
          <p:nvGrpSpPr>
            <p:cNvPr id="11" name="组合 10"/>
            <p:cNvGrpSpPr/>
            <p:nvPr/>
          </p:nvGrpSpPr>
          <p:grpSpPr>
            <a:xfrm>
              <a:off x="1619672" y="4005064"/>
              <a:ext cx="3168352" cy="2095384"/>
              <a:chOff x="755576" y="4285944"/>
              <a:chExt cx="3168352" cy="2095384"/>
            </a:xfrm>
          </p:grpSpPr>
          <p:cxnSp>
            <p:nvCxnSpPr>
              <p:cNvPr id="5" name="直接连接符 4"/>
              <p:cNvCxnSpPr/>
              <p:nvPr/>
            </p:nvCxnSpPr>
            <p:spPr>
              <a:xfrm>
                <a:off x="1115616" y="4437112"/>
                <a:ext cx="0" cy="1944216"/>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直接连接符 6"/>
              <p:cNvCxnSpPr/>
              <p:nvPr/>
            </p:nvCxnSpPr>
            <p:spPr>
              <a:xfrm>
                <a:off x="1115616" y="6381328"/>
                <a:ext cx="2808312"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任意多边形 7"/>
              <p:cNvSpPr/>
              <p:nvPr/>
            </p:nvSpPr>
            <p:spPr>
              <a:xfrm>
                <a:off x="1233344" y="4797151"/>
                <a:ext cx="2569399" cy="1545591"/>
              </a:xfrm>
              <a:custGeom>
                <a:avLst/>
                <a:gdLst>
                  <a:gd name="connsiteX0" fmla="*/ 11041 w 2652641"/>
                  <a:gd name="connsiteY0" fmla="*/ 0 h 1712686"/>
                  <a:gd name="connsiteX1" fmla="*/ 402927 w 2652641"/>
                  <a:gd name="connsiteY1" fmla="*/ 1117600 h 1712686"/>
                  <a:gd name="connsiteX2" fmla="*/ 2652641 w 2652641"/>
                  <a:gd name="connsiteY2" fmla="*/ 1712686 h 1712686"/>
                  <a:gd name="connsiteX3" fmla="*/ 2652641 w 2652641"/>
                  <a:gd name="connsiteY3" fmla="*/ 1712686 h 1712686"/>
                  <a:gd name="connsiteX0-1" fmla="*/ 15080 w 2626401"/>
                  <a:gd name="connsiteY0-2" fmla="*/ 0 h 1712686"/>
                  <a:gd name="connsiteX1-3" fmla="*/ 376687 w 2626401"/>
                  <a:gd name="connsiteY1-4" fmla="*/ 1117600 h 1712686"/>
                  <a:gd name="connsiteX2-5" fmla="*/ 2626401 w 2626401"/>
                  <a:gd name="connsiteY2-6" fmla="*/ 1712686 h 1712686"/>
                  <a:gd name="connsiteX3-7" fmla="*/ 2626401 w 2626401"/>
                  <a:gd name="connsiteY3-8" fmla="*/ 1712686 h 1712686"/>
                  <a:gd name="connsiteX0-9" fmla="*/ 8183 w 2680062"/>
                  <a:gd name="connsiteY0-10" fmla="*/ 0 h 1712686"/>
                  <a:gd name="connsiteX1-11" fmla="*/ 430348 w 2680062"/>
                  <a:gd name="connsiteY1-12" fmla="*/ 1117600 h 1712686"/>
                  <a:gd name="connsiteX2-13" fmla="*/ 2680062 w 2680062"/>
                  <a:gd name="connsiteY2-14" fmla="*/ 1712686 h 1712686"/>
                  <a:gd name="connsiteX3-15" fmla="*/ 2680062 w 2680062"/>
                  <a:gd name="connsiteY3-16" fmla="*/ 1712686 h 1712686"/>
                </a:gdLst>
                <a:ahLst/>
                <a:cxnLst>
                  <a:cxn ang="0">
                    <a:pos x="connsiteX0-1" y="connsiteY0-2"/>
                  </a:cxn>
                  <a:cxn ang="0">
                    <a:pos x="connsiteX1-3" y="connsiteY1-4"/>
                  </a:cxn>
                  <a:cxn ang="0">
                    <a:pos x="connsiteX2-5" y="connsiteY2-6"/>
                  </a:cxn>
                  <a:cxn ang="0">
                    <a:pos x="connsiteX3-7" y="connsiteY3-8"/>
                  </a:cxn>
                </a:cxnLst>
                <a:rect l="l" t="t" r="r" b="b"/>
                <a:pathLst>
                  <a:path w="2680062" h="1712686">
                    <a:moveTo>
                      <a:pt x="8183" y="0"/>
                    </a:moveTo>
                    <a:cubicBezTo>
                      <a:pt x="-16008" y="416076"/>
                      <a:pt x="-14965" y="832152"/>
                      <a:pt x="430348" y="1117600"/>
                    </a:cubicBezTo>
                    <a:cubicBezTo>
                      <a:pt x="875661" y="1403048"/>
                      <a:pt x="2680062" y="1712686"/>
                      <a:pt x="2680062" y="1712686"/>
                    </a:cubicBezTo>
                    <a:lnTo>
                      <a:pt x="2680062" y="1712686"/>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755576" y="4285944"/>
                <a:ext cx="504056" cy="461665"/>
              </a:xfrm>
              <a:prstGeom prst="rect">
                <a:avLst/>
              </a:prstGeom>
              <a:noFill/>
            </p:spPr>
            <p:txBody>
              <a:bodyPr wrap="square" rtlCol="0">
                <a:spAutoFit/>
              </a:bodyPr>
              <a:lstStyle/>
              <a:p>
                <a:r>
                  <a:rPr lang="el-GR" altLang="zh-CN" sz="2400" b="1" dirty="0" smtClean="0"/>
                  <a:t>σ</a:t>
                </a:r>
                <a:endParaRPr lang="zh-CN" altLang="en-US" sz="2400" b="1" dirty="0"/>
              </a:p>
            </p:txBody>
          </p:sp>
        </p:grpSp>
        <p:sp>
          <p:nvSpPr>
            <p:cNvPr id="10" name="TextBox 9"/>
            <p:cNvSpPr txBox="1"/>
            <p:nvPr/>
          </p:nvSpPr>
          <p:spPr>
            <a:xfrm>
              <a:off x="4788024" y="6021288"/>
              <a:ext cx="504056" cy="461665"/>
            </a:xfrm>
            <a:prstGeom prst="rect">
              <a:avLst/>
            </a:prstGeom>
            <a:noFill/>
          </p:spPr>
          <p:txBody>
            <a:bodyPr wrap="square" rtlCol="0">
              <a:spAutoFit/>
            </a:bodyPr>
            <a:lstStyle/>
            <a:p>
              <a:r>
                <a:rPr lang="en-US" altLang="zh-CN" sz="2400" b="1" dirty="0" smtClean="0"/>
                <a:t>n</a:t>
              </a:r>
              <a:endParaRPr lang="zh-CN" altLang="en-US" sz="2400" b="1" dirty="0"/>
            </a:p>
          </p:txBody>
        </p:sp>
        <p:grpSp>
          <p:nvGrpSpPr>
            <p:cNvPr id="12" name="组合 11"/>
            <p:cNvGrpSpPr/>
            <p:nvPr/>
          </p:nvGrpSpPr>
          <p:grpSpPr>
            <a:xfrm>
              <a:off x="5004048" y="4005064"/>
              <a:ext cx="3168352" cy="2095384"/>
              <a:chOff x="755576" y="4285944"/>
              <a:chExt cx="3168352" cy="2095384"/>
            </a:xfrm>
          </p:grpSpPr>
          <p:cxnSp>
            <p:nvCxnSpPr>
              <p:cNvPr id="13" name="直接连接符 12"/>
              <p:cNvCxnSpPr/>
              <p:nvPr/>
            </p:nvCxnSpPr>
            <p:spPr>
              <a:xfrm>
                <a:off x="1115616" y="4437112"/>
                <a:ext cx="0" cy="194421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直接连接符 13"/>
              <p:cNvCxnSpPr/>
              <p:nvPr/>
            </p:nvCxnSpPr>
            <p:spPr>
              <a:xfrm>
                <a:off x="1115616" y="6381328"/>
                <a:ext cx="2808312" cy="0"/>
              </a:xfrm>
              <a:prstGeom prst="line">
                <a:avLst/>
              </a:prstGeom>
            </p:spPr>
            <p:style>
              <a:lnRef idx="2">
                <a:schemeClr val="accent1"/>
              </a:lnRef>
              <a:fillRef idx="0">
                <a:schemeClr val="accent1"/>
              </a:fillRef>
              <a:effectRef idx="1">
                <a:schemeClr val="accent1"/>
              </a:effectRef>
              <a:fontRef idx="minor">
                <a:schemeClr val="tx1"/>
              </a:fontRef>
            </p:style>
          </p:cxnSp>
          <p:sp>
            <p:nvSpPr>
              <p:cNvPr id="15" name="任意多边形 14"/>
              <p:cNvSpPr/>
              <p:nvPr/>
            </p:nvSpPr>
            <p:spPr>
              <a:xfrm>
                <a:off x="1233344" y="4489551"/>
                <a:ext cx="2569399" cy="1164545"/>
              </a:xfrm>
              <a:custGeom>
                <a:avLst/>
                <a:gdLst>
                  <a:gd name="connsiteX0" fmla="*/ 11041 w 2652641"/>
                  <a:gd name="connsiteY0" fmla="*/ 0 h 1712686"/>
                  <a:gd name="connsiteX1" fmla="*/ 402927 w 2652641"/>
                  <a:gd name="connsiteY1" fmla="*/ 1117600 h 1712686"/>
                  <a:gd name="connsiteX2" fmla="*/ 2652641 w 2652641"/>
                  <a:gd name="connsiteY2" fmla="*/ 1712686 h 1712686"/>
                  <a:gd name="connsiteX3" fmla="*/ 2652641 w 2652641"/>
                  <a:gd name="connsiteY3" fmla="*/ 1712686 h 1712686"/>
                  <a:gd name="connsiteX0-1" fmla="*/ 15080 w 2626401"/>
                  <a:gd name="connsiteY0-2" fmla="*/ 0 h 1712686"/>
                  <a:gd name="connsiteX1-3" fmla="*/ 376687 w 2626401"/>
                  <a:gd name="connsiteY1-4" fmla="*/ 1117600 h 1712686"/>
                  <a:gd name="connsiteX2-5" fmla="*/ 2626401 w 2626401"/>
                  <a:gd name="connsiteY2-6" fmla="*/ 1712686 h 1712686"/>
                  <a:gd name="connsiteX3-7" fmla="*/ 2626401 w 2626401"/>
                  <a:gd name="connsiteY3-8" fmla="*/ 1712686 h 1712686"/>
                  <a:gd name="connsiteX0-9" fmla="*/ 8183 w 2680062"/>
                  <a:gd name="connsiteY0-10" fmla="*/ 0 h 1712686"/>
                  <a:gd name="connsiteX1-11" fmla="*/ 430348 w 2680062"/>
                  <a:gd name="connsiteY1-12" fmla="*/ 1117600 h 1712686"/>
                  <a:gd name="connsiteX2-13" fmla="*/ 2680062 w 2680062"/>
                  <a:gd name="connsiteY2-14" fmla="*/ 1712686 h 1712686"/>
                  <a:gd name="connsiteX3-15" fmla="*/ 2680062 w 2680062"/>
                  <a:gd name="connsiteY3-16" fmla="*/ 1712686 h 1712686"/>
                </a:gdLst>
                <a:ahLst/>
                <a:cxnLst>
                  <a:cxn ang="0">
                    <a:pos x="connsiteX0-1" y="connsiteY0-2"/>
                  </a:cxn>
                  <a:cxn ang="0">
                    <a:pos x="connsiteX1-3" y="connsiteY1-4"/>
                  </a:cxn>
                  <a:cxn ang="0">
                    <a:pos x="connsiteX2-5" y="connsiteY2-6"/>
                  </a:cxn>
                  <a:cxn ang="0">
                    <a:pos x="connsiteX3-7" y="connsiteY3-8"/>
                  </a:cxn>
                </a:cxnLst>
                <a:rect l="l" t="t" r="r" b="b"/>
                <a:pathLst>
                  <a:path w="2680062" h="1712686">
                    <a:moveTo>
                      <a:pt x="8183" y="0"/>
                    </a:moveTo>
                    <a:cubicBezTo>
                      <a:pt x="-16008" y="416076"/>
                      <a:pt x="-14965" y="832152"/>
                      <a:pt x="430348" y="1117600"/>
                    </a:cubicBezTo>
                    <a:cubicBezTo>
                      <a:pt x="875661" y="1403048"/>
                      <a:pt x="2680062" y="1712686"/>
                      <a:pt x="2680062" y="1712686"/>
                    </a:cubicBezTo>
                    <a:lnTo>
                      <a:pt x="2680062" y="1712686"/>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6" name="TextBox 15"/>
              <p:cNvSpPr txBox="1"/>
              <p:nvPr/>
            </p:nvSpPr>
            <p:spPr>
              <a:xfrm>
                <a:off x="755576" y="4285944"/>
                <a:ext cx="504056" cy="461665"/>
              </a:xfrm>
              <a:prstGeom prst="rect">
                <a:avLst/>
              </a:prstGeom>
              <a:noFill/>
            </p:spPr>
            <p:txBody>
              <a:bodyPr wrap="square" rtlCol="0">
                <a:spAutoFit/>
              </a:bodyPr>
              <a:lstStyle/>
              <a:p>
                <a:r>
                  <a:rPr lang="el-GR" altLang="zh-CN" sz="2400" b="1" dirty="0" smtClean="0"/>
                  <a:t>σ</a:t>
                </a:r>
                <a:endParaRPr lang="zh-CN" altLang="en-US" sz="2400" b="1" dirty="0"/>
              </a:p>
            </p:txBody>
          </p:sp>
        </p:grpSp>
        <p:cxnSp>
          <p:nvCxnSpPr>
            <p:cNvPr id="18" name="直接连接符 17"/>
            <p:cNvCxnSpPr/>
            <p:nvPr/>
          </p:nvCxnSpPr>
          <p:spPr>
            <a:xfrm>
              <a:off x="5364088" y="5445224"/>
              <a:ext cx="280831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6012160" y="5013176"/>
              <a:ext cx="0" cy="4320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6444208" y="5445224"/>
              <a:ext cx="0" cy="61663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6100158" y="4701144"/>
              <a:ext cx="1064130" cy="528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119628" y="6140661"/>
              <a:ext cx="504056" cy="461665"/>
            </a:xfrm>
            <a:prstGeom prst="rect">
              <a:avLst/>
            </a:prstGeom>
            <a:noFill/>
          </p:spPr>
          <p:txBody>
            <a:bodyPr wrap="square" rtlCol="0">
              <a:spAutoFit/>
            </a:bodyPr>
            <a:lstStyle/>
            <a:p>
              <a:r>
                <a:rPr lang="en-US" altLang="zh-CN" sz="2400" b="1" dirty="0" smtClean="0"/>
                <a:t>n</a:t>
              </a:r>
              <a:endParaRPr lang="zh-CN" altLang="en-US" sz="2400" b="1" dirty="0"/>
            </a:p>
          </p:txBody>
        </p:sp>
        <p:sp>
          <p:nvSpPr>
            <p:cNvPr id="28" name="TextBox 27"/>
            <p:cNvSpPr txBox="1"/>
            <p:nvPr/>
          </p:nvSpPr>
          <p:spPr>
            <a:xfrm>
              <a:off x="6668616" y="5522710"/>
              <a:ext cx="1584176" cy="400110"/>
            </a:xfrm>
            <a:prstGeom prst="rect">
              <a:avLst/>
            </a:prstGeom>
            <a:noFill/>
          </p:spPr>
          <p:txBody>
            <a:bodyPr wrap="square" rtlCol="0">
              <a:spAutoFit/>
            </a:bodyPr>
            <a:lstStyle/>
            <a:p>
              <a:r>
                <a:rPr lang="zh-CN" altLang="en-US" sz="2000" dirty="0"/>
                <a:t>市场</a:t>
              </a:r>
              <a:r>
                <a:rPr lang="zh-CN" altLang="en-US" sz="2000" dirty="0" smtClean="0"/>
                <a:t>风险</a:t>
              </a:r>
              <a:endParaRPr lang="zh-CN" altLang="en-US" sz="2000" dirty="0"/>
            </a:p>
          </p:txBody>
        </p:sp>
        <p:sp>
          <p:nvSpPr>
            <p:cNvPr id="30" name="TextBox 29"/>
            <p:cNvSpPr txBox="1"/>
            <p:nvPr/>
          </p:nvSpPr>
          <p:spPr>
            <a:xfrm>
              <a:off x="1871700" y="6269250"/>
              <a:ext cx="2988332" cy="400110"/>
            </a:xfrm>
            <a:prstGeom prst="rect">
              <a:avLst/>
            </a:prstGeom>
            <a:noFill/>
          </p:spPr>
          <p:txBody>
            <a:bodyPr wrap="square" rtlCol="0">
              <a:spAutoFit/>
            </a:bodyPr>
            <a:lstStyle/>
            <a:p>
              <a:r>
                <a:rPr lang="zh-CN" altLang="en-US" sz="2000" dirty="0" smtClean="0"/>
                <a:t>所有风险是公司特有的</a:t>
              </a:r>
              <a:endParaRPr lang="zh-CN" altLang="en-US" sz="2000" dirty="0"/>
            </a:p>
          </p:txBody>
        </p:sp>
        <p:sp>
          <p:nvSpPr>
            <p:cNvPr id="31" name="TextBox 30"/>
            <p:cNvSpPr txBox="1"/>
            <p:nvPr/>
          </p:nvSpPr>
          <p:spPr>
            <a:xfrm>
              <a:off x="5688124" y="6309320"/>
              <a:ext cx="2988332" cy="400110"/>
            </a:xfrm>
            <a:prstGeom prst="rect">
              <a:avLst/>
            </a:prstGeom>
            <a:noFill/>
          </p:spPr>
          <p:txBody>
            <a:bodyPr wrap="square" rtlCol="0">
              <a:spAutoFit/>
            </a:bodyPr>
            <a:lstStyle/>
            <a:p>
              <a:r>
                <a:rPr lang="zh-CN" altLang="en-US" sz="2000" dirty="0"/>
                <a:t>部分</a:t>
              </a:r>
              <a:r>
                <a:rPr lang="zh-CN" altLang="en-US" sz="2000" dirty="0" smtClean="0"/>
                <a:t>风险是系统性的</a:t>
              </a:r>
              <a:endParaRPr lang="zh-CN" altLang="en-US" sz="2000" dirty="0"/>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260648"/>
            <a:ext cx="8856984" cy="6336704"/>
          </a:xfrm>
        </p:spPr>
        <p:txBody>
          <a:bodyPr>
            <a:normAutofit/>
          </a:bodyPr>
          <a:lstStyle/>
          <a:p>
            <a:r>
              <a:rPr lang="zh-CN" altLang="en-US" sz="2800" b="1" dirty="0" smtClean="0"/>
              <a:t>风险共享（分担）</a:t>
            </a:r>
            <a:endParaRPr lang="en-US" altLang="zh-CN" sz="2800" b="1" dirty="0" smtClean="0"/>
          </a:p>
          <a:p>
            <a:pPr lvl="1"/>
            <a:r>
              <a:rPr lang="zh-CN" altLang="en-US" sz="2400" dirty="0" smtClean="0"/>
              <a:t>风险组合</a:t>
            </a:r>
            <a:r>
              <a:rPr lang="en-US" altLang="zh-CN" sz="2400" dirty="0" smtClean="0"/>
              <a:t>B</a:t>
            </a:r>
            <a:r>
              <a:rPr lang="zh-CN" altLang="en-US" sz="2400" dirty="0" smtClean="0"/>
              <a:t>与</a:t>
            </a:r>
            <a:r>
              <a:rPr lang="en-US" altLang="zh-CN" sz="2400" dirty="0" smtClean="0"/>
              <a:t>A</a:t>
            </a:r>
            <a:r>
              <a:rPr lang="zh-CN" altLang="en-US" sz="2400" dirty="0" smtClean="0"/>
              <a:t>有相同的风险溢价和标准差，</a:t>
            </a:r>
            <a:r>
              <a:rPr lang="en-US" altLang="zh-CN" sz="2400" dirty="0" smtClean="0"/>
              <a:t>A</a:t>
            </a:r>
            <a:r>
              <a:rPr lang="zh-CN" altLang="en-US" sz="2400" dirty="0" smtClean="0"/>
              <a:t>和</a:t>
            </a:r>
            <a:r>
              <a:rPr lang="en-US" altLang="zh-CN" sz="2400" dirty="0" smtClean="0"/>
              <a:t>B</a:t>
            </a:r>
            <a:r>
              <a:rPr lang="zh-CN" altLang="en-US" sz="2400" dirty="0" smtClean="0"/>
              <a:t>的相关系数为</a:t>
            </a:r>
            <a:r>
              <a:rPr lang="en-US" altLang="zh-CN" sz="2400" dirty="0" smtClean="0"/>
              <a:t>0</a:t>
            </a:r>
          </a:p>
          <a:p>
            <a:pPr lvl="1"/>
            <a:r>
              <a:rPr lang="zh-CN" altLang="en-US" sz="2400" dirty="0" smtClean="0"/>
              <a:t>卖掉一部分风险资产，保持风险资产的比例不变</a:t>
            </a:r>
            <a:endParaRPr lang="en-US" altLang="zh-CN" sz="2400" dirty="0" smtClean="0"/>
          </a:p>
          <a:p>
            <a:pPr lvl="1"/>
            <a:r>
              <a:rPr lang="zh-CN" altLang="en-US" sz="2400" dirty="0" smtClean="0"/>
              <a:t>组合</a:t>
            </a:r>
            <a:r>
              <a:rPr lang="en-US" altLang="zh-CN" sz="2400" dirty="0"/>
              <a:t>V</a:t>
            </a:r>
            <a:r>
              <a:rPr lang="zh-CN" altLang="en-US" sz="2400" dirty="0" smtClean="0"/>
              <a:t>：</a:t>
            </a:r>
            <a:r>
              <a:rPr lang="en-US" altLang="zh-CN" sz="2400" dirty="0" smtClean="0"/>
              <a:t>A</a:t>
            </a:r>
            <a:r>
              <a:rPr lang="zh-CN" altLang="en-US" sz="2400" dirty="0" smtClean="0"/>
              <a:t>的比例为</a:t>
            </a:r>
            <a:r>
              <a:rPr lang="en-US" altLang="zh-CN" sz="2400" dirty="0" smtClean="0"/>
              <a:t>y/2</a:t>
            </a:r>
            <a:r>
              <a:rPr lang="zh-CN" altLang="en-US" sz="2400" dirty="0" smtClean="0"/>
              <a:t>，</a:t>
            </a:r>
            <a:r>
              <a:rPr lang="en-US" altLang="zh-CN" sz="2400" dirty="0" smtClean="0"/>
              <a:t>B</a:t>
            </a:r>
            <a:r>
              <a:rPr lang="zh-CN" altLang="en-US" sz="2400" dirty="0" smtClean="0"/>
              <a:t>的</a:t>
            </a:r>
            <a:r>
              <a:rPr lang="zh-CN" altLang="en-US" sz="2400" dirty="0"/>
              <a:t>比例为</a:t>
            </a:r>
            <a:r>
              <a:rPr lang="en-US" altLang="zh-CN" sz="2400" dirty="0" smtClean="0"/>
              <a:t>y/2</a:t>
            </a:r>
            <a:r>
              <a:rPr lang="zh-CN" altLang="en-US" sz="2400" dirty="0" smtClean="0"/>
              <a:t>，无风险资产为</a:t>
            </a:r>
            <a:r>
              <a:rPr lang="en-US" altLang="zh-CN" sz="2400" dirty="0" smtClean="0"/>
              <a:t>1-y</a:t>
            </a:r>
          </a:p>
          <a:p>
            <a:pPr lvl="1"/>
            <a:endParaRPr lang="en-US" altLang="zh-CN" sz="2400" dirty="0"/>
          </a:p>
          <a:p>
            <a:pPr lvl="1"/>
            <a:endParaRPr lang="en-US" altLang="zh-CN" sz="2400" dirty="0" smtClean="0"/>
          </a:p>
          <a:p>
            <a:pPr lvl="1"/>
            <a:endParaRPr lang="en-US" altLang="zh-CN" sz="2400" dirty="0"/>
          </a:p>
          <a:p>
            <a:pPr lvl="1"/>
            <a:endParaRPr lang="en-US" altLang="zh-CN" sz="2400" dirty="0" smtClean="0"/>
          </a:p>
          <a:p>
            <a:pPr marL="457200" lvl="1" indent="0">
              <a:buNone/>
            </a:pPr>
            <a:endParaRPr lang="en-US" altLang="zh-CN" sz="2400" dirty="0" smtClean="0"/>
          </a:p>
          <a:p>
            <a:pPr lvl="1"/>
            <a:r>
              <a:rPr lang="zh-CN" altLang="en-US" sz="2400" b="1" dirty="0" smtClean="0"/>
              <a:t>投资于多种风险资产，但风险资产的比例保持不变，夏普比率提高了，组合的整体风险下降</a:t>
            </a:r>
            <a:endParaRPr lang="en-US" altLang="zh-CN" sz="2400" b="1" dirty="0" smtClean="0"/>
          </a:p>
          <a:p>
            <a:pPr lvl="1"/>
            <a:r>
              <a:rPr lang="zh-CN" altLang="en-US" sz="2400" dirty="0" smtClean="0"/>
              <a:t>赌</a:t>
            </a:r>
            <a:r>
              <a:rPr lang="en-US" altLang="zh-CN" sz="2400" dirty="0" smtClean="0"/>
              <a:t>100</a:t>
            </a:r>
            <a:r>
              <a:rPr lang="zh-CN" altLang="en-US" sz="2400" dirty="0" smtClean="0"/>
              <a:t>次比赌</a:t>
            </a:r>
            <a:r>
              <a:rPr lang="en-US" altLang="zh-CN" sz="2400" dirty="0" smtClean="0"/>
              <a:t>1</a:t>
            </a:r>
            <a:r>
              <a:rPr lang="zh-CN" altLang="en-US" sz="2400" dirty="0" smtClean="0"/>
              <a:t>次风险小是不对的，金额分为</a:t>
            </a:r>
            <a:r>
              <a:rPr lang="en-US" altLang="zh-CN" sz="2400" dirty="0" smtClean="0"/>
              <a:t>1/100</a:t>
            </a:r>
            <a:r>
              <a:rPr lang="zh-CN" altLang="en-US" sz="2400" dirty="0" smtClean="0"/>
              <a:t>赌</a:t>
            </a:r>
            <a:r>
              <a:rPr lang="en-US" altLang="zh-CN" sz="2400" dirty="0" smtClean="0"/>
              <a:t>100</a:t>
            </a:r>
            <a:r>
              <a:rPr lang="zh-CN" altLang="en-US" sz="2400" dirty="0" smtClean="0"/>
              <a:t>次比赌</a:t>
            </a:r>
            <a:r>
              <a:rPr lang="en-US" altLang="zh-CN" sz="2400" dirty="0" smtClean="0"/>
              <a:t>1</a:t>
            </a:r>
            <a:r>
              <a:rPr lang="zh-CN" altLang="en-US" sz="2400" dirty="0" smtClean="0"/>
              <a:t>次风险小</a:t>
            </a:r>
            <a:endParaRPr lang="en-US" altLang="zh-CN" sz="2400" dirty="0" smtClean="0"/>
          </a:p>
          <a:p>
            <a:pPr lvl="1"/>
            <a:endParaRPr lang="zh-CN" altLang="en-US" dirty="0"/>
          </a:p>
        </p:txBody>
      </p:sp>
      <p:graphicFrame>
        <p:nvGraphicFramePr>
          <p:cNvPr id="2" name="表格 1"/>
          <p:cNvGraphicFramePr>
            <a:graphicFrameLocks noGrp="1"/>
          </p:cNvGraphicFramePr>
          <p:nvPr/>
        </p:nvGraphicFramePr>
        <p:xfrm>
          <a:off x="395535" y="2564904"/>
          <a:ext cx="8640961" cy="2088230"/>
        </p:xfrm>
        <a:graphic>
          <a:graphicData uri="http://schemas.openxmlformats.org/drawingml/2006/table">
            <a:tbl>
              <a:tblPr firstRow="1" bandRow="1">
                <a:tableStyleId>{5C22544A-7EE6-4342-B048-85BDC9FD1C3A}</a:tableStyleId>
              </a:tblPr>
              <a:tblGrid>
                <a:gridCol w="1122770">
                  <a:extLst>
                    <a:ext uri="{9D8B030D-6E8A-4147-A177-3AD203B41FA5}">
                      <a16:colId xmlns:a16="http://schemas.microsoft.com/office/drawing/2014/main" val="20000"/>
                    </a:ext>
                  </a:extLst>
                </a:gridCol>
                <a:gridCol w="3724599">
                  <a:extLst>
                    <a:ext uri="{9D8B030D-6E8A-4147-A177-3AD203B41FA5}">
                      <a16:colId xmlns:a16="http://schemas.microsoft.com/office/drawing/2014/main" val="20001"/>
                    </a:ext>
                  </a:extLst>
                </a:gridCol>
                <a:gridCol w="3793592">
                  <a:extLst>
                    <a:ext uri="{9D8B030D-6E8A-4147-A177-3AD203B41FA5}">
                      <a16:colId xmlns:a16="http://schemas.microsoft.com/office/drawing/2014/main" val="20002"/>
                    </a:ext>
                  </a:extLst>
                </a:gridCol>
              </a:tblGrid>
              <a:tr h="417646">
                <a:tc>
                  <a:txBody>
                    <a:bodyPr/>
                    <a:lstStyle/>
                    <a:p>
                      <a:endParaRPr lang="zh-CN" altLang="en-US" dirty="0"/>
                    </a:p>
                  </a:txBody>
                  <a:tcPr/>
                </a:tc>
                <a:tc>
                  <a:txBody>
                    <a:bodyPr/>
                    <a:lstStyle/>
                    <a:p>
                      <a:pPr algn="ctr"/>
                      <a:r>
                        <a:rPr lang="en-US" altLang="zh-CN" dirty="0" smtClean="0"/>
                        <a:t>Z</a:t>
                      </a:r>
                      <a:endParaRPr lang="zh-CN" altLang="en-US" dirty="0"/>
                    </a:p>
                  </a:txBody>
                  <a:tcPr/>
                </a:tc>
                <a:tc>
                  <a:txBody>
                    <a:bodyPr/>
                    <a:lstStyle/>
                    <a:p>
                      <a:pPr algn="ctr"/>
                      <a:r>
                        <a:rPr lang="en-US" altLang="zh-CN" dirty="0" smtClean="0"/>
                        <a:t>V</a:t>
                      </a:r>
                      <a:endParaRPr lang="zh-CN" altLang="en-US" dirty="0"/>
                    </a:p>
                  </a:txBody>
                  <a:tcPr/>
                </a:tc>
                <a:extLst>
                  <a:ext uri="{0D108BD9-81ED-4DB2-BD59-A6C34878D82A}">
                    <a16:rowId xmlns:a16="http://schemas.microsoft.com/office/drawing/2014/main" val="10000"/>
                  </a:ext>
                </a:extLst>
              </a:tr>
              <a:tr h="417646">
                <a:tc>
                  <a:txBody>
                    <a:bodyPr/>
                    <a:lstStyle/>
                    <a:p>
                      <a:r>
                        <a:rPr lang="zh-CN" altLang="en-US" dirty="0" smtClean="0"/>
                        <a:t>风险溢价</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10001"/>
                  </a:ext>
                </a:extLst>
              </a:tr>
              <a:tr h="417646">
                <a:tc>
                  <a:txBody>
                    <a:bodyPr/>
                    <a:lstStyle/>
                    <a:p>
                      <a:r>
                        <a:rPr lang="zh-CN" altLang="en-US" dirty="0" smtClean="0"/>
                        <a:t>方差</a:t>
                      </a: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002"/>
                  </a:ext>
                </a:extLst>
              </a:tr>
              <a:tr h="417646">
                <a:tc>
                  <a:txBody>
                    <a:bodyPr/>
                    <a:lstStyle/>
                    <a:p>
                      <a:r>
                        <a:rPr lang="zh-CN" altLang="en-US" dirty="0" smtClean="0"/>
                        <a:t>标准差</a:t>
                      </a: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003"/>
                  </a:ext>
                </a:extLst>
              </a:tr>
              <a:tr h="417646">
                <a:tc>
                  <a:txBody>
                    <a:bodyPr/>
                    <a:lstStyle/>
                    <a:p>
                      <a:r>
                        <a:rPr lang="zh-CN" altLang="en-US" dirty="0" smtClean="0"/>
                        <a:t>夏普比率</a:t>
                      </a: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004"/>
                  </a:ext>
                </a:extLst>
              </a:tr>
            </a:tbl>
          </a:graphicData>
        </a:graphic>
      </p:graphicFrame>
      <p:graphicFrame>
        <p:nvGraphicFramePr>
          <p:cNvPr id="5" name="对象 4"/>
          <p:cNvGraphicFramePr>
            <a:graphicFrameLocks noChangeAspect="1"/>
          </p:cNvGraphicFramePr>
          <p:nvPr/>
        </p:nvGraphicFramePr>
        <p:xfrm>
          <a:off x="1763687" y="2996952"/>
          <a:ext cx="1100123" cy="360040"/>
        </p:xfrm>
        <a:graphic>
          <a:graphicData uri="http://schemas.openxmlformats.org/presentationml/2006/ole">
            <mc:AlternateContent xmlns:mc="http://schemas.openxmlformats.org/markup-compatibility/2006">
              <mc:Choice xmlns:v="urn:schemas-microsoft-com:vml" Requires="v">
                <p:oleObj spid="_x0000_s13786" name="公式" r:id="rId3" imgW="16764000" imgH="5486400" progId="Equation.3">
                  <p:embed/>
                </p:oleObj>
              </mc:Choice>
              <mc:Fallback>
                <p:oleObj name="公式" r:id="rId3" imgW="16764000" imgH="5486400" progId="Equation.3">
                  <p:embed/>
                  <p:pic>
                    <p:nvPicPr>
                      <p:cNvPr id="0" name="图片 13511"/>
                      <p:cNvPicPr/>
                      <p:nvPr/>
                    </p:nvPicPr>
                    <p:blipFill>
                      <a:blip r:embed="rId4"/>
                      <a:stretch>
                        <a:fillRect/>
                      </a:stretch>
                    </p:blipFill>
                    <p:spPr>
                      <a:xfrm>
                        <a:off x="1763687" y="2996952"/>
                        <a:ext cx="1100123" cy="360040"/>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5508104" y="2997200"/>
          <a:ext cx="2281992" cy="359792"/>
        </p:xfrm>
        <a:graphic>
          <a:graphicData uri="http://schemas.openxmlformats.org/presentationml/2006/ole">
            <mc:AlternateContent xmlns:mc="http://schemas.openxmlformats.org/markup-compatibility/2006">
              <mc:Choice xmlns:v="urn:schemas-microsoft-com:vml" Requires="v">
                <p:oleObj spid="_x0000_s13787" name="公式" r:id="rId5" imgW="34747200" imgH="5486400" progId="Equation.3">
                  <p:embed/>
                </p:oleObj>
              </mc:Choice>
              <mc:Fallback>
                <p:oleObj name="公式" r:id="rId5" imgW="34747200" imgH="5486400" progId="Equation.3">
                  <p:embed/>
                  <p:pic>
                    <p:nvPicPr>
                      <p:cNvPr id="0" name="对象 4"/>
                      <p:cNvPicPr>
                        <a:picLocks noChangeAspect="1" noChangeArrowheads="1"/>
                      </p:cNvPicPr>
                      <p:nvPr/>
                    </p:nvPicPr>
                    <p:blipFill>
                      <a:blip r:embed="rId6"/>
                      <a:srcRect/>
                      <a:stretch>
                        <a:fillRect/>
                      </a:stretch>
                    </p:blipFill>
                    <p:spPr bwMode="auto">
                      <a:xfrm>
                        <a:off x="5508104" y="2997200"/>
                        <a:ext cx="2281992" cy="359792"/>
                      </a:xfrm>
                      <a:prstGeom prst="rect">
                        <a:avLst/>
                      </a:prstGeom>
                      <a:noFill/>
                      <a:ln>
                        <a:noFill/>
                      </a:ln>
                    </p:spPr>
                  </p:pic>
                </p:oleObj>
              </mc:Fallback>
            </mc:AlternateContent>
          </a:graphicData>
        </a:graphic>
      </p:graphicFrame>
      <p:graphicFrame>
        <p:nvGraphicFramePr>
          <p:cNvPr id="7" name="对象 6"/>
          <p:cNvGraphicFramePr>
            <a:graphicFrameLocks noChangeAspect="1"/>
          </p:cNvGraphicFramePr>
          <p:nvPr/>
        </p:nvGraphicFramePr>
        <p:xfrm>
          <a:off x="1691680" y="3356992"/>
          <a:ext cx="1500798" cy="432048"/>
        </p:xfrm>
        <a:graphic>
          <a:graphicData uri="http://schemas.openxmlformats.org/presentationml/2006/ole">
            <mc:AlternateContent xmlns:mc="http://schemas.openxmlformats.org/markup-compatibility/2006">
              <mc:Choice xmlns:v="urn:schemas-microsoft-com:vml" Requires="v">
                <p:oleObj spid="_x0000_s13788" name="公式" r:id="rId7" imgW="20116800" imgH="5791200" progId="Equation.3">
                  <p:embed/>
                </p:oleObj>
              </mc:Choice>
              <mc:Fallback>
                <p:oleObj name="公式" r:id="rId7" imgW="20116800" imgH="5791200" progId="Equation.3">
                  <p:embed/>
                  <p:pic>
                    <p:nvPicPr>
                      <p:cNvPr id="0" name="图片 13513"/>
                      <p:cNvPicPr/>
                      <p:nvPr/>
                    </p:nvPicPr>
                    <p:blipFill>
                      <a:blip r:embed="rId8"/>
                      <a:stretch>
                        <a:fillRect/>
                      </a:stretch>
                    </p:blipFill>
                    <p:spPr>
                      <a:xfrm>
                        <a:off x="1691680" y="3356992"/>
                        <a:ext cx="1500798" cy="432048"/>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1763688" y="3789039"/>
          <a:ext cx="1404160" cy="432049"/>
        </p:xfrm>
        <a:graphic>
          <a:graphicData uri="http://schemas.openxmlformats.org/presentationml/2006/ole">
            <mc:AlternateContent xmlns:mc="http://schemas.openxmlformats.org/markup-compatibility/2006">
              <mc:Choice xmlns:v="urn:schemas-microsoft-com:vml" Requires="v">
                <p:oleObj spid="_x0000_s13789" name="公式" r:id="rId9" imgW="19812000" imgH="6096000" progId="Equation.3">
                  <p:embed/>
                </p:oleObj>
              </mc:Choice>
              <mc:Fallback>
                <p:oleObj name="公式" r:id="rId9" imgW="19812000" imgH="6096000" progId="Equation.3">
                  <p:embed/>
                  <p:pic>
                    <p:nvPicPr>
                      <p:cNvPr id="0" name="图片 13514"/>
                      <p:cNvPicPr/>
                      <p:nvPr/>
                    </p:nvPicPr>
                    <p:blipFill>
                      <a:blip r:embed="rId10"/>
                      <a:stretch>
                        <a:fillRect/>
                      </a:stretch>
                    </p:blipFill>
                    <p:spPr>
                      <a:xfrm>
                        <a:off x="1763688" y="3789039"/>
                        <a:ext cx="1404160" cy="432049"/>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1763687" y="4221088"/>
          <a:ext cx="1684987" cy="432048"/>
        </p:xfrm>
        <a:graphic>
          <a:graphicData uri="http://schemas.openxmlformats.org/presentationml/2006/ole">
            <mc:AlternateContent xmlns:mc="http://schemas.openxmlformats.org/markup-compatibility/2006">
              <mc:Choice xmlns:v="urn:schemas-microsoft-com:vml" Requires="v">
                <p:oleObj spid="_x0000_s13790" name="公式" r:id="rId11" imgW="23774400" imgH="6096000" progId="Equation.3">
                  <p:embed/>
                </p:oleObj>
              </mc:Choice>
              <mc:Fallback>
                <p:oleObj name="公式" r:id="rId11" imgW="23774400" imgH="6096000" progId="Equation.3">
                  <p:embed/>
                  <p:pic>
                    <p:nvPicPr>
                      <p:cNvPr id="0" name="图片 13515"/>
                      <p:cNvPicPr/>
                      <p:nvPr/>
                    </p:nvPicPr>
                    <p:blipFill>
                      <a:blip r:embed="rId12"/>
                      <a:stretch>
                        <a:fillRect/>
                      </a:stretch>
                    </p:blipFill>
                    <p:spPr>
                      <a:xfrm>
                        <a:off x="1763687" y="4221088"/>
                        <a:ext cx="1684987" cy="432048"/>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5508104" y="3429000"/>
          <a:ext cx="2937168" cy="432048"/>
        </p:xfrm>
        <a:graphic>
          <a:graphicData uri="http://schemas.openxmlformats.org/presentationml/2006/ole">
            <mc:AlternateContent xmlns:mc="http://schemas.openxmlformats.org/markup-compatibility/2006">
              <mc:Choice xmlns:v="urn:schemas-microsoft-com:vml" Requires="v">
                <p:oleObj spid="_x0000_s13791" name="公式" r:id="rId13" imgW="47244000" imgH="5791200" progId="Equation.3">
                  <p:embed/>
                </p:oleObj>
              </mc:Choice>
              <mc:Fallback>
                <p:oleObj name="公式" r:id="rId13" imgW="47244000" imgH="5791200" progId="Equation.3">
                  <p:embed/>
                  <p:pic>
                    <p:nvPicPr>
                      <p:cNvPr id="0" name="图片 13516"/>
                      <p:cNvPicPr/>
                      <p:nvPr/>
                    </p:nvPicPr>
                    <p:blipFill>
                      <a:blip r:embed="rId14"/>
                      <a:stretch>
                        <a:fillRect/>
                      </a:stretch>
                    </p:blipFill>
                    <p:spPr>
                      <a:xfrm>
                        <a:off x="5508104" y="3429000"/>
                        <a:ext cx="2937168" cy="432048"/>
                      </a:xfrm>
                      <a:prstGeom prst="rect">
                        <a:avLst/>
                      </a:prstGeom>
                    </p:spPr>
                  </p:pic>
                </p:oleObj>
              </mc:Fallback>
            </mc:AlternateContent>
          </a:graphicData>
        </a:graphic>
      </p:graphicFrame>
      <p:graphicFrame>
        <p:nvGraphicFramePr>
          <p:cNvPr id="11" name="对象 10"/>
          <p:cNvGraphicFramePr>
            <a:graphicFrameLocks noChangeAspect="1"/>
          </p:cNvGraphicFramePr>
          <p:nvPr/>
        </p:nvGraphicFramePr>
        <p:xfrm>
          <a:off x="5508104" y="3789040"/>
          <a:ext cx="1663385" cy="432048"/>
        </p:xfrm>
        <a:graphic>
          <a:graphicData uri="http://schemas.openxmlformats.org/presentationml/2006/ole">
            <mc:AlternateContent xmlns:mc="http://schemas.openxmlformats.org/markup-compatibility/2006">
              <mc:Choice xmlns:v="urn:schemas-microsoft-com:vml" Requires="v">
                <p:oleObj spid="_x0000_s13792" name="公式" r:id="rId15" imgW="23469600" imgH="6096000" progId="Equation.3">
                  <p:embed/>
                </p:oleObj>
              </mc:Choice>
              <mc:Fallback>
                <p:oleObj name="公式" r:id="rId15" imgW="23469600" imgH="6096000" progId="Equation.3">
                  <p:embed/>
                  <p:pic>
                    <p:nvPicPr>
                      <p:cNvPr id="0" name="图片 13517"/>
                      <p:cNvPicPr/>
                      <p:nvPr/>
                    </p:nvPicPr>
                    <p:blipFill>
                      <a:blip r:embed="rId16"/>
                      <a:stretch>
                        <a:fillRect/>
                      </a:stretch>
                    </p:blipFill>
                    <p:spPr>
                      <a:xfrm>
                        <a:off x="5508104" y="3789040"/>
                        <a:ext cx="1663385" cy="432048"/>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5508104" y="4221088"/>
          <a:ext cx="1663383" cy="432048"/>
        </p:xfrm>
        <a:graphic>
          <a:graphicData uri="http://schemas.openxmlformats.org/presentationml/2006/ole">
            <mc:AlternateContent xmlns:mc="http://schemas.openxmlformats.org/markup-compatibility/2006">
              <mc:Choice xmlns:v="urn:schemas-microsoft-com:vml" Requires="v">
                <p:oleObj spid="_x0000_s13793" name="公式" r:id="rId17" imgW="23469600" imgH="6096000" progId="Equation.3">
                  <p:embed/>
                </p:oleObj>
              </mc:Choice>
              <mc:Fallback>
                <p:oleObj name="公式" r:id="rId17" imgW="23469600" imgH="6096000" progId="Equation.3">
                  <p:embed/>
                  <p:pic>
                    <p:nvPicPr>
                      <p:cNvPr id="0" name="图片 13518"/>
                      <p:cNvPicPr/>
                      <p:nvPr/>
                    </p:nvPicPr>
                    <p:blipFill>
                      <a:blip r:embed="rId18"/>
                      <a:stretch>
                        <a:fillRect/>
                      </a:stretch>
                    </p:blipFill>
                    <p:spPr>
                      <a:xfrm>
                        <a:off x="5508104" y="4221088"/>
                        <a:ext cx="1663383" cy="432048"/>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zh-CN" altLang="en-US" dirty="0" smtClean="0"/>
              <a:t>长期投资：</a:t>
            </a:r>
            <a:endParaRPr lang="en-US" altLang="zh-CN" dirty="0" smtClean="0"/>
          </a:p>
          <a:p>
            <a:pPr lvl="1"/>
            <a:r>
              <a:rPr lang="zh-CN" altLang="en-US" dirty="0" smtClean="0"/>
              <a:t>纵向把投资期限拓展到下一时期，事实上是类比于横向增加风险资产到资产池中</a:t>
            </a:r>
            <a:endParaRPr lang="en-US" altLang="zh-CN" dirty="0" smtClean="0"/>
          </a:p>
          <a:p>
            <a:pPr lvl="1"/>
            <a:r>
              <a:rPr lang="zh-CN" altLang="en-US" dirty="0" smtClean="0"/>
              <a:t>如果把两年期投资作为“长期投资”，如何与一年期的“短期投资”相比呢？正确的比较不是对两年的平均收益率与每一年收益率的标准差比，而是“两年都投资风险组合”与“一年投资于风险组合，第二年投资于无风险组合”相比，类似于组合</a:t>
            </a:r>
            <a:r>
              <a:rPr lang="en-US" altLang="zh-CN" dirty="0" smtClean="0"/>
              <a:t>Z</a:t>
            </a:r>
            <a:r>
              <a:rPr lang="zh-CN" altLang="en-US" dirty="0" smtClean="0"/>
              <a:t>，提升了夏普比率，但同时也增加了风险</a:t>
            </a:r>
            <a:endParaRPr lang="en-US" altLang="zh-CN" dirty="0" smtClean="0"/>
          </a:p>
          <a:p>
            <a:pPr lvl="1"/>
            <a:r>
              <a:rPr lang="zh-CN" altLang="en-US" dirty="0"/>
              <a:t>投资较小</a:t>
            </a:r>
            <a:r>
              <a:rPr lang="zh-CN" altLang="en-US" dirty="0" smtClean="0"/>
              <a:t>比例于风险资产并持有较长时间，优于将较大比例资金投于短期风险资产，而后剩余时间将资金投资于无风险资产</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    </a:t>
            </a:r>
            <a:r>
              <a:rPr lang="zh-CN" altLang="en-US" dirty="0" smtClean="0"/>
              <a:t>两种风险资产的组合</a:t>
            </a:r>
            <a:endParaRPr lang="zh-CN" altLang="en-US" dirty="0"/>
          </a:p>
        </p:txBody>
      </p:sp>
      <p:sp>
        <p:nvSpPr>
          <p:cNvPr id="3" name="内容占位符 2"/>
          <p:cNvSpPr>
            <a:spLocks noGrp="1"/>
          </p:cNvSpPr>
          <p:nvPr>
            <p:ph idx="1"/>
          </p:nvPr>
        </p:nvSpPr>
        <p:spPr/>
        <p:txBody>
          <a:bodyPr/>
          <a:lstStyle/>
          <a:p>
            <a:r>
              <a:rPr lang="zh-CN" altLang="en-US" dirty="0" smtClean="0"/>
              <a:t>目标：给定任何期望收益构造最低风险的风险资产组合</a:t>
            </a:r>
            <a:endParaRPr lang="en-US" altLang="zh-CN" dirty="0" smtClean="0"/>
          </a:p>
          <a:p>
            <a:endParaRPr lang="en-US" altLang="zh-CN" dirty="0" smtClean="0"/>
          </a:p>
          <a:p>
            <a:r>
              <a:rPr lang="zh-CN" altLang="en-US" dirty="0" smtClean="0"/>
              <a:t>考虑两种风险资产：长期债券（</a:t>
            </a:r>
            <a:r>
              <a:rPr lang="en-US" altLang="zh-CN" dirty="0" smtClean="0"/>
              <a:t>D</a:t>
            </a:r>
            <a:r>
              <a:rPr lang="zh-CN" altLang="en-US" dirty="0" smtClean="0"/>
              <a:t>）和股票基金（</a:t>
            </a:r>
            <a:r>
              <a:rPr lang="en-US" altLang="zh-CN" dirty="0" smtClean="0"/>
              <a:t>E</a:t>
            </a:r>
            <a:r>
              <a:rPr lang="zh-CN" altLang="en-US" dirty="0" smtClean="0"/>
              <a:t>）</a:t>
            </a:r>
            <a:endParaRPr lang="zh-CN" altLang="en-US" dirty="0"/>
          </a:p>
        </p:txBody>
      </p:sp>
      <p:graphicFrame>
        <p:nvGraphicFramePr>
          <p:cNvPr id="4" name="对象 3"/>
          <p:cNvGraphicFramePr>
            <a:graphicFrameLocks noChangeAspect="1"/>
          </p:cNvGraphicFramePr>
          <p:nvPr/>
        </p:nvGraphicFramePr>
        <p:xfrm>
          <a:off x="2000250" y="4365104"/>
          <a:ext cx="5280025" cy="2090737"/>
        </p:xfrm>
        <a:graphic>
          <a:graphicData uri="http://schemas.openxmlformats.org/presentationml/2006/ole">
            <mc:AlternateContent xmlns:mc="http://schemas.openxmlformats.org/markup-compatibility/2006">
              <mc:Choice xmlns:v="urn:schemas-microsoft-com:vml" Requires="v">
                <p:oleObj spid="_x0000_s1134" name="公式" r:id="rId3" imgW="43891200" imgH="17373600" progId="Equation.3">
                  <p:embed/>
                </p:oleObj>
              </mc:Choice>
              <mc:Fallback>
                <p:oleObj name="公式" r:id="rId3" imgW="43891200" imgH="17373600" progId="Equation.3">
                  <p:embed/>
                  <p:pic>
                    <p:nvPicPr>
                      <p:cNvPr id="0" name="图片 1097"/>
                      <p:cNvPicPr/>
                      <p:nvPr/>
                    </p:nvPicPr>
                    <p:blipFill>
                      <a:blip r:embed="rId4"/>
                      <a:stretch>
                        <a:fillRect/>
                      </a:stretch>
                    </p:blipFill>
                    <p:spPr>
                      <a:xfrm>
                        <a:off x="2000250" y="4365104"/>
                        <a:ext cx="5280025" cy="2090737"/>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lstStyle/>
          <a:p>
            <a:r>
              <a:rPr lang="zh-CN" altLang="en-US" dirty="0" smtClean="0"/>
              <a:t>组合方差的计算：</a:t>
            </a:r>
            <a:endParaRPr lang="en-US" altLang="zh-CN" dirty="0" smtClean="0"/>
          </a:p>
          <a:p>
            <a:r>
              <a:rPr lang="zh-CN" altLang="en-US" dirty="0"/>
              <a:t>组合方差不是两个风险资产方差的加权平均，而是协方差的加权值，权重为协方差内一对资产在组合中权重的乘积</a:t>
            </a:r>
            <a:endParaRPr lang="en-US" altLang="zh-CN" dirty="0"/>
          </a:p>
          <a:p>
            <a:endParaRPr lang="en-US" altLang="zh-CN" dirty="0" smtClean="0"/>
          </a:p>
          <a:p>
            <a:endParaRPr lang="zh-CN" altLang="en-US" dirty="0"/>
          </a:p>
        </p:txBody>
      </p:sp>
      <p:graphicFrame>
        <p:nvGraphicFramePr>
          <p:cNvPr id="4" name="表格 3"/>
          <p:cNvGraphicFramePr>
            <a:graphicFrameLocks noGrp="1"/>
          </p:cNvGraphicFramePr>
          <p:nvPr/>
        </p:nvGraphicFramePr>
        <p:xfrm>
          <a:off x="971600" y="2720031"/>
          <a:ext cx="6840759" cy="2509169"/>
        </p:xfrm>
        <a:graphic>
          <a:graphicData uri="http://schemas.openxmlformats.org/drawingml/2006/table">
            <a:tbl>
              <a:tblPr firstRow="1" bandRow="1">
                <a:tableStyleId>{5C22544A-7EE6-4342-B048-85BDC9FD1C3A}</a:tableStyleId>
              </a:tblPr>
              <a:tblGrid>
                <a:gridCol w="2280253">
                  <a:extLst>
                    <a:ext uri="{9D8B030D-6E8A-4147-A177-3AD203B41FA5}">
                      <a16:colId xmlns:a16="http://schemas.microsoft.com/office/drawing/2014/main" val="20000"/>
                    </a:ext>
                  </a:extLst>
                </a:gridCol>
                <a:gridCol w="2280253">
                  <a:extLst>
                    <a:ext uri="{9D8B030D-6E8A-4147-A177-3AD203B41FA5}">
                      <a16:colId xmlns:a16="http://schemas.microsoft.com/office/drawing/2014/main" val="20001"/>
                    </a:ext>
                  </a:extLst>
                </a:gridCol>
                <a:gridCol w="2280253">
                  <a:extLst>
                    <a:ext uri="{9D8B030D-6E8A-4147-A177-3AD203B41FA5}">
                      <a16:colId xmlns:a16="http://schemas.microsoft.com/office/drawing/2014/main" val="20002"/>
                    </a:ext>
                  </a:extLst>
                </a:gridCol>
              </a:tblGrid>
              <a:tr h="388895">
                <a:tc>
                  <a:txBody>
                    <a:bodyPr/>
                    <a:lstStyle/>
                    <a:p>
                      <a:r>
                        <a:rPr lang="zh-CN" altLang="en-US" sz="2400" b="1" dirty="0" smtClean="0"/>
                        <a:t>投资组合权重</a:t>
                      </a:r>
                      <a:endParaRPr lang="zh-CN" altLang="en-US" sz="2400" b="1" dirty="0"/>
                    </a:p>
                  </a:txBody>
                  <a:tcPr/>
                </a:tc>
                <a:tc>
                  <a:txBody>
                    <a:bodyPr/>
                    <a:lstStyle/>
                    <a:p>
                      <a:r>
                        <a:rPr lang="en-US" altLang="zh-CN" sz="2400" b="1" dirty="0" err="1" smtClean="0"/>
                        <a:t>w</a:t>
                      </a:r>
                      <a:r>
                        <a:rPr lang="en-US" altLang="zh-CN" sz="2400" b="1" baseline="-25000" dirty="0" err="1" smtClean="0"/>
                        <a:t>D</a:t>
                      </a:r>
                      <a:endParaRPr lang="zh-CN" altLang="en-US" sz="2400" b="1" baseline="-25000" dirty="0"/>
                    </a:p>
                  </a:txBody>
                  <a:tcPr/>
                </a:tc>
                <a:tc>
                  <a:txBody>
                    <a:bodyPr/>
                    <a:lstStyle/>
                    <a:p>
                      <a:r>
                        <a:rPr lang="en-US" altLang="zh-CN" sz="2400" b="1" dirty="0" err="1" smtClean="0"/>
                        <a:t>w</a:t>
                      </a:r>
                      <a:r>
                        <a:rPr lang="en-US" altLang="zh-CN" sz="2400" b="1" kern="1200" baseline="-25000" dirty="0" err="1" smtClean="0">
                          <a:solidFill>
                            <a:schemeClr val="lt1"/>
                          </a:solidFill>
                          <a:latin typeface="+mn-lt"/>
                          <a:ea typeface="+mn-ea"/>
                          <a:cs typeface="+mn-cs"/>
                        </a:rPr>
                        <a:t>E</a:t>
                      </a:r>
                      <a:endParaRPr lang="zh-CN" altLang="en-US" sz="2400" b="1" kern="1200" baseline="-25000" dirty="0">
                        <a:solidFill>
                          <a:schemeClr val="lt1"/>
                        </a:solidFill>
                        <a:latin typeface="+mn-lt"/>
                        <a:ea typeface="+mn-ea"/>
                        <a:cs typeface="+mn-cs"/>
                      </a:endParaRPr>
                    </a:p>
                  </a:txBody>
                  <a:tcPr/>
                </a:tc>
                <a:extLst>
                  <a:ext uri="{0D108BD9-81ED-4DB2-BD59-A6C34878D82A}">
                    <a16:rowId xmlns:a16="http://schemas.microsoft.com/office/drawing/2014/main" val="10000"/>
                  </a:ext>
                </a:extLst>
              </a:tr>
              <a:tr h="388895">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400" b="1" dirty="0" err="1" smtClean="0"/>
                        <a:t>w</a:t>
                      </a:r>
                      <a:r>
                        <a:rPr lang="en-US" altLang="zh-CN" sz="2400" b="1" baseline="-25000" dirty="0" err="1" smtClean="0"/>
                        <a:t>D</a:t>
                      </a:r>
                      <a:endParaRPr lang="zh-CN" altLang="en-US" sz="2400" b="1" baseline="-25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400" b="1" dirty="0" err="1" smtClean="0"/>
                        <a:t>Cov</a:t>
                      </a:r>
                      <a:r>
                        <a:rPr lang="en-US" altLang="zh-CN" sz="2400" b="1" dirty="0" smtClean="0"/>
                        <a:t>(</a:t>
                      </a:r>
                      <a:r>
                        <a:rPr lang="en-US" altLang="zh-CN" sz="2400" b="1" dirty="0" err="1" smtClean="0"/>
                        <a:t>r</a:t>
                      </a:r>
                      <a:r>
                        <a:rPr lang="en-US" altLang="zh-CN" sz="2400" b="1" baseline="-25000" dirty="0" err="1" smtClean="0"/>
                        <a:t>D</a:t>
                      </a:r>
                      <a:r>
                        <a:rPr lang="zh-CN" altLang="en-US" sz="2400" b="1" dirty="0" smtClean="0"/>
                        <a:t>，</a:t>
                      </a:r>
                      <a:r>
                        <a:rPr lang="en-US" altLang="zh-CN" sz="2400" b="1" dirty="0" err="1" smtClean="0">
                          <a:solidFill>
                            <a:schemeClr val="tx1"/>
                          </a:solidFill>
                        </a:rPr>
                        <a:t>r</a:t>
                      </a:r>
                      <a:r>
                        <a:rPr lang="en-US" altLang="zh-CN" sz="2400" b="1" kern="1200" baseline="-25000" dirty="0" err="1" smtClean="0">
                          <a:solidFill>
                            <a:schemeClr val="tx1"/>
                          </a:solidFill>
                          <a:latin typeface="+mn-lt"/>
                          <a:ea typeface="+mn-ea"/>
                          <a:cs typeface="+mn-cs"/>
                        </a:rPr>
                        <a:t>D</a:t>
                      </a:r>
                      <a:r>
                        <a:rPr lang="en-US" altLang="zh-CN" sz="2400" b="1" dirty="0" smtClean="0"/>
                        <a:t>)</a:t>
                      </a:r>
                      <a:endParaRPr lang="zh-CN" altLang="en-US" sz="2400" b="1"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400" b="1" dirty="0" err="1" smtClean="0"/>
                        <a:t>Cov</a:t>
                      </a:r>
                      <a:r>
                        <a:rPr lang="en-US" altLang="zh-CN" sz="2400" b="1" dirty="0" smtClean="0"/>
                        <a:t>(</a:t>
                      </a:r>
                      <a:r>
                        <a:rPr lang="en-US" altLang="zh-CN" sz="2400" b="1" dirty="0" err="1" smtClean="0"/>
                        <a:t>r</a:t>
                      </a:r>
                      <a:r>
                        <a:rPr lang="en-US" altLang="zh-CN" sz="2400" b="1" baseline="-25000" dirty="0" err="1" smtClean="0"/>
                        <a:t>D</a:t>
                      </a:r>
                      <a:r>
                        <a:rPr lang="zh-CN" altLang="en-US" sz="2400" b="1" dirty="0" smtClean="0"/>
                        <a:t>，</a:t>
                      </a:r>
                      <a:r>
                        <a:rPr lang="en-US" altLang="zh-CN" sz="2400" b="1" dirty="0" err="1" smtClean="0">
                          <a:solidFill>
                            <a:schemeClr val="tx1"/>
                          </a:solidFill>
                        </a:rPr>
                        <a:t>r</a:t>
                      </a:r>
                      <a:r>
                        <a:rPr lang="en-US" altLang="zh-CN" sz="2400" b="1" kern="1200" baseline="-25000" dirty="0" err="1" smtClean="0">
                          <a:solidFill>
                            <a:schemeClr val="tx1"/>
                          </a:solidFill>
                          <a:latin typeface="+mn-lt"/>
                          <a:ea typeface="+mn-ea"/>
                          <a:cs typeface="+mn-cs"/>
                        </a:rPr>
                        <a:t>E</a:t>
                      </a:r>
                      <a:r>
                        <a:rPr lang="en-US" altLang="zh-CN" sz="2400" b="1" dirty="0" smtClean="0"/>
                        <a:t>)</a:t>
                      </a:r>
                      <a:endParaRPr lang="zh-CN" altLang="en-US" sz="2400" b="1" dirty="0" smtClean="0"/>
                    </a:p>
                  </a:txBody>
                  <a:tcPr/>
                </a:tc>
                <a:extLst>
                  <a:ext uri="{0D108BD9-81ED-4DB2-BD59-A6C34878D82A}">
                    <a16:rowId xmlns:a16="http://schemas.microsoft.com/office/drawing/2014/main" val="10001"/>
                  </a:ext>
                </a:extLst>
              </a:tr>
              <a:tr h="388895">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400" b="1" dirty="0" err="1" smtClean="0">
                          <a:solidFill>
                            <a:schemeClr val="tx1"/>
                          </a:solidFill>
                        </a:rPr>
                        <a:t>w</a:t>
                      </a:r>
                      <a:r>
                        <a:rPr lang="en-US" altLang="zh-CN" sz="2400" b="1" kern="1200" baseline="-25000" dirty="0" err="1" smtClean="0">
                          <a:solidFill>
                            <a:schemeClr val="tx1"/>
                          </a:solidFill>
                          <a:latin typeface="+mn-lt"/>
                          <a:ea typeface="+mn-ea"/>
                          <a:cs typeface="+mn-cs"/>
                        </a:rPr>
                        <a:t>E</a:t>
                      </a:r>
                      <a:endParaRPr lang="zh-CN" altLang="en-US" sz="2400" b="1" kern="1200" baseline="-25000" dirty="0" smtClean="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400" b="1" dirty="0" err="1" smtClean="0"/>
                        <a:t>Cov</a:t>
                      </a:r>
                      <a:r>
                        <a:rPr lang="en-US" altLang="zh-CN" sz="2400" b="1" dirty="0" smtClean="0"/>
                        <a:t>(</a:t>
                      </a:r>
                      <a:r>
                        <a:rPr lang="en-US" altLang="zh-CN" sz="2400" b="1" dirty="0" err="1" smtClean="0"/>
                        <a:t>r</a:t>
                      </a:r>
                      <a:r>
                        <a:rPr lang="en-US" altLang="zh-CN" sz="2400" b="1" baseline="-25000" dirty="0" err="1" smtClean="0"/>
                        <a:t>E</a:t>
                      </a:r>
                      <a:r>
                        <a:rPr lang="zh-CN" altLang="en-US" sz="2400" b="1" dirty="0" smtClean="0"/>
                        <a:t>，</a:t>
                      </a:r>
                      <a:r>
                        <a:rPr lang="en-US" altLang="zh-CN" sz="2400" b="1" dirty="0" err="1" smtClean="0">
                          <a:solidFill>
                            <a:schemeClr val="tx1"/>
                          </a:solidFill>
                        </a:rPr>
                        <a:t>r</a:t>
                      </a:r>
                      <a:r>
                        <a:rPr lang="en-US" altLang="zh-CN" sz="2400" b="1" kern="1200" baseline="-25000" dirty="0" err="1" smtClean="0">
                          <a:solidFill>
                            <a:schemeClr val="tx1"/>
                          </a:solidFill>
                          <a:latin typeface="+mn-lt"/>
                          <a:ea typeface="+mn-ea"/>
                          <a:cs typeface="+mn-cs"/>
                        </a:rPr>
                        <a:t>D</a:t>
                      </a:r>
                      <a:r>
                        <a:rPr lang="en-US" altLang="zh-CN" sz="2400" b="1" dirty="0" smtClean="0"/>
                        <a:t>)</a:t>
                      </a:r>
                      <a:endParaRPr lang="zh-CN" altLang="en-US" sz="2400" b="1"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400" b="1" dirty="0" err="1" smtClean="0"/>
                        <a:t>Cov</a:t>
                      </a:r>
                      <a:r>
                        <a:rPr lang="en-US" altLang="zh-CN" sz="2400" b="1" dirty="0" smtClean="0"/>
                        <a:t>(</a:t>
                      </a:r>
                      <a:r>
                        <a:rPr lang="en-US" altLang="zh-CN" sz="2400" b="1" dirty="0" err="1" smtClean="0"/>
                        <a:t>r</a:t>
                      </a:r>
                      <a:r>
                        <a:rPr lang="en-US" altLang="zh-CN" sz="2400" b="1" baseline="-25000" dirty="0" err="1" smtClean="0"/>
                        <a:t>E</a:t>
                      </a:r>
                      <a:r>
                        <a:rPr lang="zh-CN" altLang="en-US" sz="2400" b="1" dirty="0" smtClean="0"/>
                        <a:t>，</a:t>
                      </a:r>
                      <a:r>
                        <a:rPr lang="en-US" altLang="zh-CN" sz="2400" b="1" dirty="0" err="1" smtClean="0">
                          <a:solidFill>
                            <a:schemeClr val="tx1"/>
                          </a:solidFill>
                        </a:rPr>
                        <a:t>r</a:t>
                      </a:r>
                      <a:r>
                        <a:rPr lang="en-US" altLang="zh-CN" sz="2400" b="1" kern="1200" baseline="-25000" dirty="0" err="1" smtClean="0">
                          <a:solidFill>
                            <a:schemeClr val="tx1"/>
                          </a:solidFill>
                          <a:latin typeface="+mn-lt"/>
                          <a:ea typeface="+mn-ea"/>
                          <a:cs typeface="+mn-cs"/>
                        </a:rPr>
                        <a:t>E</a:t>
                      </a:r>
                      <a:r>
                        <a:rPr lang="en-US" altLang="zh-CN" sz="2400" b="1" dirty="0" smtClean="0"/>
                        <a:t>)</a:t>
                      </a:r>
                      <a:endParaRPr lang="zh-CN" altLang="en-US" sz="2400" b="1" dirty="0" smtClean="0"/>
                    </a:p>
                  </a:txBody>
                  <a:tcPr/>
                </a:tc>
                <a:extLst>
                  <a:ext uri="{0D108BD9-81ED-4DB2-BD59-A6C34878D82A}">
                    <a16:rowId xmlns:a16="http://schemas.microsoft.com/office/drawing/2014/main" val="10002"/>
                  </a:ext>
                </a:extLst>
              </a:tr>
              <a:tr h="1137569">
                <a:tc gridSpan="3">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400" b="1" kern="1200" baseline="-25000" dirty="0" smtClean="0">
                          <a:solidFill>
                            <a:schemeClr val="tx1"/>
                          </a:solidFill>
                          <a:latin typeface="+mn-lt"/>
                          <a:ea typeface="+mn-ea"/>
                          <a:cs typeface="+mn-cs"/>
                        </a:rPr>
                        <a:t>组合方差：</a:t>
                      </a:r>
                      <a:r>
                        <a:rPr lang="en-US" altLang="zh-CN" sz="2400" b="1" dirty="0" err="1" smtClean="0"/>
                        <a:t>w</a:t>
                      </a:r>
                      <a:r>
                        <a:rPr lang="en-US" altLang="zh-CN" sz="2400" b="1" baseline="-25000" dirty="0" err="1" smtClean="0"/>
                        <a:t>D</a:t>
                      </a:r>
                      <a:r>
                        <a:rPr lang="en-US" altLang="zh-CN" sz="2400" b="1" dirty="0" err="1" smtClean="0"/>
                        <a:t>w</a:t>
                      </a:r>
                      <a:r>
                        <a:rPr lang="en-US" altLang="zh-CN" sz="2400" b="1" baseline="-25000" dirty="0" err="1" smtClean="0"/>
                        <a:t>D</a:t>
                      </a:r>
                      <a:r>
                        <a:rPr lang="en-US" altLang="zh-CN" sz="2400" b="1" dirty="0" err="1" smtClean="0"/>
                        <a:t>Cov</a:t>
                      </a:r>
                      <a:r>
                        <a:rPr lang="en-US" altLang="zh-CN" sz="2400" b="1" dirty="0" smtClean="0"/>
                        <a:t>(</a:t>
                      </a:r>
                      <a:r>
                        <a:rPr lang="en-US" altLang="zh-CN" sz="2400" b="1" dirty="0" err="1" smtClean="0"/>
                        <a:t>r</a:t>
                      </a:r>
                      <a:r>
                        <a:rPr lang="en-US" altLang="zh-CN" sz="2400" b="1" baseline="-25000" dirty="0" err="1" smtClean="0"/>
                        <a:t>D</a:t>
                      </a:r>
                      <a:r>
                        <a:rPr lang="zh-CN" altLang="en-US" sz="2400" b="1" dirty="0" smtClean="0"/>
                        <a:t>，</a:t>
                      </a:r>
                      <a:r>
                        <a:rPr lang="en-US" altLang="zh-CN" sz="2400" b="1" dirty="0" err="1" smtClean="0">
                          <a:solidFill>
                            <a:schemeClr val="tx1"/>
                          </a:solidFill>
                        </a:rPr>
                        <a:t>r</a:t>
                      </a:r>
                      <a:r>
                        <a:rPr lang="en-US" altLang="zh-CN" sz="2400" b="1" kern="1200" baseline="-25000" dirty="0" err="1" smtClean="0">
                          <a:solidFill>
                            <a:schemeClr val="tx1"/>
                          </a:solidFill>
                          <a:latin typeface="+mn-lt"/>
                          <a:ea typeface="+mn-ea"/>
                          <a:cs typeface="+mn-cs"/>
                        </a:rPr>
                        <a:t>D</a:t>
                      </a:r>
                      <a:r>
                        <a:rPr lang="en-US" altLang="zh-CN" sz="2400" b="1" dirty="0" smtClean="0"/>
                        <a:t>) </a:t>
                      </a:r>
                      <a:r>
                        <a:rPr lang="en-US" altLang="zh-CN" sz="2400" b="1" kern="1200" baseline="0" dirty="0" smtClean="0">
                          <a:solidFill>
                            <a:schemeClr val="tx1"/>
                          </a:solidFill>
                          <a:latin typeface="+mn-lt"/>
                          <a:ea typeface="+mn-ea"/>
                          <a:cs typeface="+mn-cs"/>
                        </a:rPr>
                        <a:t>+ </a:t>
                      </a:r>
                      <a:r>
                        <a:rPr lang="en-US" altLang="zh-CN" sz="2400" b="1" dirty="0" err="1" smtClean="0"/>
                        <a:t>w</a:t>
                      </a:r>
                      <a:r>
                        <a:rPr lang="en-US" altLang="zh-CN" sz="2400" b="1" baseline="-25000" dirty="0" err="1" smtClean="0"/>
                        <a:t>D</a:t>
                      </a:r>
                      <a:r>
                        <a:rPr lang="en-US" altLang="zh-CN" sz="2400" b="1" dirty="0" err="1" smtClean="0"/>
                        <a:t>w</a:t>
                      </a:r>
                      <a:r>
                        <a:rPr lang="en-US" altLang="zh-CN" sz="2400" b="1" kern="1200" baseline="-25000" dirty="0" err="1" smtClean="0">
                          <a:solidFill>
                            <a:schemeClr val="tx1"/>
                          </a:solidFill>
                          <a:latin typeface="+mn-lt"/>
                          <a:ea typeface="+mn-ea"/>
                          <a:cs typeface="+mn-cs"/>
                        </a:rPr>
                        <a:t>E</a:t>
                      </a:r>
                      <a:r>
                        <a:rPr lang="en-US" altLang="zh-CN" sz="2400" b="1" dirty="0" err="1" smtClean="0"/>
                        <a:t>Cov</a:t>
                      </a:r>
                      <a:r>
                        <a:rPr lang="en-US" altLang="zh-CN" sz="2400" b="1" dirty="0" smtClean="0"/>
                        <a:t>(</a:t>
                      </a:r>
                      <a:r>
                        <a:rPr lang="en-US" altLang="zh-CN" sz="2400" b="1" dirty="0" err="1" smtClean="0"/>
                        <a:t>r</a:t>
                      </a:r>
                      <a:r>
                        <a:rPr lang="en-US" altLang="zh-CN" sz="2400" b="1" baseline="-25000" dirty="0" err="1" smtClean="0"/>
                        <a:t>D</a:t>
                      </a:r>
                      <a:r>
                        <a:rPr lang="zh-CN" altLang="en-US" sz="2400" b="1" dirty="0" smtClean="0"/>
                        <a:t>，</a:t>
                      </a:r>
                      <a:r>
                        <a:rPr lang="en-US" altLang="zh-CN" sz="2400" b="1" dirty="0" err="1" smtClean="0">
                          <a:solidFill>
                            <a:schemeClr val="tx1"/>
                          </a:solidFill>
                        </a:rPr>
                        <a:t>r</a:t>
                      </a:r>
                      <a:r>
                        <a:rPr lang="en-US" altLang="zh-CN" sz="2400" b="1" kern="1200" baseline="-25000" dirty="0" err="1" smtClean="0">
                          <a:solidFill>
                            <a:schemeClr val="tx1"/>
                          </a:solidFill>
                          <a:latin typeface="+mn-lt"/>
                          <a:ea typeface="+mn-ea"/>
                          <a:cs typeface="+mn-cs"/>
                        </a:rPr>
                        <a:t>E</a:t>
                      </a:r>
                      <a:r>
                        <a:rPr lang="en-US" altLang="zh-CN" sz="2400" b="1" dirty="0" smtClean="0"/>
                        <a:t>)</a:t>
                      </a:r>
                      <a:r>
                        <a:rPr lang="en-US" altLang="zh-CN" sz="2400" b="1" kern="1200" baseline="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defRPr/>
                      </a:pPr>
                      <a:r>
                        <a:rPr lang="en-US" altLang="zh-CN" sz="2400" b="1" kern="1200" baseline="0" dirty="0" smtClean="0">
                          <a:solidFill>
                            <a:schemeClr val="tx1"/>
                          </a:solidFill>
                          <a:latin typeface="+mn-lt"/>
                          <a:ea typeface="+mn-ea"/>
                          <a:cs typeface="+mn-cs"/>
                        </a:rPr>
                        <a:t>              +</a:t>
                      </a:r>
                      <a:r>
                        <a:rPr lang="en-US" altLang="zh-CN" sz="2400" b="1" dirty="0" err="1" smtClean="0">
                          <a:solidFill>
                            <a:schemeClr val="tx1"/>
                          </a:solidFill>
                        </a:rPr>
                        <a:t>w</a:t>
                      </a:r>
                      <a:r>
                        <a:rPr lang="en-US" altLang="zh-CN" sz="2400" b="1" kern="1200" baseline="-25000" dirty="0" err="1" smtClean="0">
                          <a:solidFill>
                            <a:schemeClr val="tx1"/>
                          </a:solidFill>
                          <a:latin typeface="+mn-lt"/>
                          <a:ea typeface="+mn-ea"/>
                          <a:cs typeface="+mn-cs"/>
                        </a:rPr>
                        <a:t>E</a:t>
                      </a:r>
                      <a:r>
                        <a:rPr lang="en-US" altLang="zh-CN" sz="2400" b="1" dirty="0" err="1" smtClean="0"/>
                        <a:t>w</a:t>
                      </a:r>
                      <a:r>
                        <a:rPr lang="en-US" altLang="zh-CN" sz="2400" b="1" baseline="-25000" dirty="0" err="1" smtClean="0"/>
                        <a:t>D</a:t>
                      </a:r>
                      <a:r>
                        <a:rPr lang="en-US" altLang="zh-CN" sz="2400" b="1" dirty="0" err="1" smtClean="0"/>
                        <a:t>Cov</a:t>
                      </a:r>
                      <a:r>
                        <a:rPr lang="en-US" altLang="zh-CN" sz="2400" b="1" dirty="0" smtClean="0"/>
                        <a:t>(</a:t>
                      </a:r>
                      <a:r>
                        <a:rPr lang="en-US" altLang="zh-CN" sz="2400" b="1" dirty="0" err="1" smtClean="0"/>
                        <a:t>r</a:t>
                      </a:r>
                      <a:r>
                        <a:rPr lang="en-US" altLang="zh-CN" sz="2400" b="1" baseline="-25000" dirty="0" err="1" smtClean="0"/>
                        <a:t>E</a:t>
                      </a:r>
                      <a:r>
                        <a:rPr lang="zh-CN" altLang="en-US" sz="2400" b="1" dirty="0" smtClean="0"/>
                        <a:t>，</a:t>
                      </a:r>
                      <a:r>
                        <a:rPr lang="en-US" altLang="zh-CN" sz="2400" b="1" dirty="0" err="1" smtClean="0">
                          <a:solidFill>
                            <a:schemeClr val="tx1"/>
                          </a:solidFill>
                        </a:rPr>
                        <a:t>r</a:t>
                      </a:r>
                      <a:r>
                        <a:rPr lang="en-US" altLang="zh-CN" sz="2400" b="1" kern="1200" baseline="-25000" dirty="0" err="1" smtClean="0">
                          <a:solidFill>
                            <a:schemeClr val="tx1"/>
                          </a:solidFill>
                          <a:latin typeface="+mn-lt"/>
                          <a:ea typeface="+mn-ea"/>
                          <a:cs typeface="+mn-cs"/>
                        </a:rPr>
                        <a:t>D</a:t>
                      </a:r>
                      <a:r>
                        <a:rPr lang="en-US" altLang="zh-CN" sz="2400" b="1" dirty="0" smtClean="0"/>
                        <a:t>)</a:t>
                      </a:r>
                      <a:r>
                        <a:rPr lang="en-US" altLang="zh-CN" sz="2400" b="1" kern="1200" baseline="0" dirty="0" smtClean="0">
                          <a:solidFill>
                            <a:schemeClr val="tx1"/>
                          </a:solidFill>
                          <a:latin typeface="+mn-lt"/>
                          <a:ea typeface="+mn-ea"/>
                          <a:cs typeface="+mn-cs"/>
                        </a:rPr>
                        <a:t> + </a:t>
                      </a:r>
                      <a:r>
                        <a:rPr lang="en-US" altLang="zh-CN" sz="2400" b="1" dirty="0" err="1" smtClean="0">
                          <a:solidFill>
                            <a:schemeClr val="tx1"/>
                          </a:solidFill>
                        </a:rPr>
                        <a:t>w</a:t>
                      </a:r>
                      <a:r>
                        <a:rPr lang="en-US" altLang="zh-CN" sz="2400" b="1" kern="1200" baseline="-25000" dirty="0" err="1" smtClean="0">
                          <a:solidFill>
                            <a:schemeClr val="tx1"/>
                          </a:solidFill>
                          <a:latin typeface="+mn-lt"/>
                          <a:ea typeface="+mn-ea"/>
                          <a:cs typeface="+mn-cs"/>
                        </a:rPr>
                        <a:t>E</a:t>
                      </a:r>
                      <a:r>
                        <a:rPr lang="en-US" altLang="zh-CN" sz="2400" b="1" dirty="0" err="1" smtClean="0"/>
                        <a:t>w</a:t>
                      </a:r>
                      <a:r>
                        <a:rPr lang="en-US" altLang="zh-CN" sz="2400" b="1" baseline="-25000" dirty="0" err="1" smtClean="0"/>
                        <a:t>E</a:t>
                      </a:r>
                      <a:r>
                        <a:rPr lang="en-US" altLang="zh-CN" sz="2400" b="1" dirty="0" err="1" smtClean="0"/>
                        <a:t>Cov</a:t>
                      </a:r>
                      <a:r>
                        <a:rPr lang="en-US" altLang="zh-CN" sz="2400" b="1" dirty="0" smtClean="0"/>
                        <a:t>(</a:t>
                      </a:r>
                      <a:r>
                        <a:rPr lang="en-US" altLang="zh-CN" sz="2400" b="1" dirty="0" err="1" smtClean="0"/>
                        <a:t>r</a:t>
                      </a:r>
                      <a:r>
                        <a:rPr lang="en-US" altLang="zh-CN" sz="2400" b="1" baseline="-25000" dirty="0" err="1" smtClean="0"/>
                        <a:t>E</a:t>
                      </a:r>
                      <a:r>
                        <a:rPr lang="zh-CN" altLang="en-US" sz="2400" b="1" dirty="0" smtClean="0"/>
                        <a:t>，</a:t>
                      </a:r>
                      <a:r>
                        <a:rPr lang="en-US" altLang="zh-CN" sz="2400" b="1" dirty="0" err="1" smtClean="0">
                          <a:solidFill>
                            <a:schemeClr val="tx1"/>
                          </a:solidFill>
                        </a:rPr>
                        <a:t>r</a:t>
                      </a:r>
                      <a:r>
                        <a:rPr lang="en-US" altLang="zh-CN" sz="2400" b="1" kern="1200" baseline="-25000" dirty="0" err="1" smtClean="0">
                          <a:solidFill>
                            <a:schemeClr val="tx1"/>
                          </a:solidFill>
                          <a:latin typeface="+mn-lt"/>
                          <a:ea typeface="+mn-ea"/>
                          <a:cs typeface="+mn-cs"/>
                        </a:rPr>
                        <a:t>E</a:t>
                      </a:r>
                      <a:r>
                        <a:rPr lang="en-US" altLang="zh-CN" sz="2400" b="1" dirty="0" smtClean="0"/>
                        <a:t>)</a:t>
                      </a:r>
                      <a:endParaRPr lang="zh-CN" altLang="en-US" sz="2400" b="1" dirty="0" smtClean="0"/>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980728"/>
            <a:ext cx="8424936" cy="5040560"/>
          </a:xfrm>
        </p:spPr>
        <p:txBody>
          <a:bodyPr>
            <a:normAutofit/>
          </a:bodyPr>
          <a:lstStyle/>
          <a:p>
            <a:r>
              <a:rPr lang="zh-CN" altLang="en-US" sz="2800" dirty="0" smtClean="0"/>
              <a:t>协方差</a:t>
            </a:r>
            <a:r>
              <a:rPr lang="zh-CN" altLang="en-US" sz="2800" dirty="0"/>
              <a:t>概念</a:t>
            </a:r>
            <a:r>
              <a:rPr lang="zh-CN" altLang="en-US" sz="2800" dirty="0"/>
              <a:t>：在概率论和统计学中，协方差用于衡量两个变量的总体误差。而方差是协方差的一种特殊情况，即当两个变量是相同的情况</a:t>
            </a:r>
            <a:endParaRPr lang="en-US" altLang="zh-CN" sz="2800" dirty="0" smtClean="0"/>
          </a:p>
          <a:p>
            <a:pPr lvl="1"/>
            <a:endParaRPr lang="en-US" altLang="zh-CN" sz="2400" dirty="0"/>
          </a:p>
          <a:p>
            <a:pPr lvl="1"/>
            <a:endParaRPr lang="en-US" altLang="zh-CN" sz="2400" dirty="0" smtClean="0"/>
          </a:p>
          <a:p>
            <a:pPr lvl="1"/>
            <a:endParaRPr lang="en-US" altLang="zh-CN" sz="2400" dirty="0"/>
          </a:p>
          <a:p>
            <a:pPr lvl="1"/>
            <a:r>
              <a:rPr lang="zh-CN" altLang="en-US" sz="2400" dirty="0" smtClean="0"/>
              <a:t>如果</a:t>
            </a:r>
            <a:r>
              <a:rPr lang="zh-CN" altLang="en-US" sz="2400" dirty="0"/>
              <a:t>两个变量的变化趋势一致</a:t>
            </a:r>
            <a:r>
              <a:rPr lang="zh-CN" altLang="en-US" sz="2400" dirty="0" smtClean="0"/>
              <a:t>，即其中</a:t>
            </a:r>
            <a:r>
              <a:rPr lang="zh-CN" altLang="en-US" sz="2400" dirty="0"/>
              <a:t>一个大于自身的期望值</a:t>
            </a:r>
            <a:r>
              <a:rPr lang="zh-CN" altLang="en-US" sz="2400" dirty="0" smtClean="0"/>
              <a:t>时，另外</a:t>
            </a:r>
            <a:r>
              <a:rPr lang="zh-CN" altLang="en-US" sz="2400" dirty="0"/>
              <a:t>一个也大于自身的期望值</a:t>
            </a:r>
            <a:r>
              <a:rPr lang="zh-CN" altLang="en-US" sz="2400" dirty="0" smtClean="0"/>
              <a:t>，协方差为正；否则为负</a:t>
            </a:r>
            <a:endParaRPr lang="en-US" altLang="zh-CN" sz="2400" dirty="0" smtClean="0"/>
          </a:p>
          <a:p>
            <a:pPr lvl="1"/>
            <a:r>
              <a:rPr lang="zh-CN" altLang="en-US" sz="2400" dirty="0" smtClean="0"/>
              <a:t>如果</a:t>
            </a:r>
            <a:r>
              <a:rPr lang="en-US" altLang="zh-CN" sz="2400" i="1" dirty="0"/>
              <a:t>X</a:t>
            </a:r>
            <a:r>
              <a:rPr lang="zh-CN" altLang="en-US" sz="2400" dirty="0"/>
              <a:t>与</a:t>
            </a:r>
            <a:r>
              <a:rPr lang="en-US" altLang="zh-CN" sz="2400" i="1" dirty="0"/>
              <a:t>Y</a:t>
            </a:r>
            <a:r>
              <a:rPr lang="zh-CN" altLang="en-US" sz="2400" dirty="0"/>
              <a:t>是统计独立的，那么二者之间的协方差就是</a:t>
            </a:r>
            <a:r>
              <a:rPr lang="en-US" altLang="zh-CN" sz="2400" dirty="0" smtClean="0"/>
              <a:t>0</a:t>
            </a:r>
          </a:p>
          <a:p>
            <a:pPr lvl="1"/>
            <a:r>
              <a:rPr lang="zh-CN" altLang="en-US" sz="2400" dirty="0"/>
              <a:t>一个</a:t>
            </a:r>
            <a:r>
              <a:rPr lang="zh-CN" altLang="en-US" sz="2400" dirty="0" smtClean="0"/>
              <a:t>变量与自己的协方差就是这个变量的</a:t>
            </a:r>
            <a:r>
              <a:rPr lang="zh-CN" altLang="en-US" sz="2400" dirty="0" smtClean="0"/>
              <a:t>方差</a:t>
            </a:r>
            <a:endParaRPr lang="en-US" altLang="zh-CN" sz="2400" dirty="0" smtClean="0"/>
          </a:p>
          <a:p>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2385707211"/>
              </p:ext>
            </p:extLst>
          </p:nvPr>
        </p:nvGraphicFramePr>
        <p:xfrm>
          <a:off x="1691680" y="2492896"/>
          <a:ext cx="5160962" cy="871538"/>
        </p:xfrm>
        <a:graphic>
          <a:graphicData uri="http://schemas.openxmlformats.org/presentationml/2006/ole">
            <mc:AlternateContent xmlns:mc="http://schemas.openxmlformats.org/markup-compatibility/2006">
              <mc:Choice xmlns:v="urn:schemas-microsoft-com:vml" Requires="v">
                <p:oleObj spid="_x0000_s2231" name="公式" r:id="rId4" imgW="63398400" imgH="10668000" progId="Equation.3">
                  <p:embed/>
                </p:oleObj>
              </mc:Choice>
              <mc:Fallback>
                <p:oleObj name="公式" r:id="rId4" imgW="63398400" imgH="10668000" progId="Equation.3">
                  <p:embed/>
                  <p:pic>
                    <p:nvPicPr>
                      <p:cNvPr id="0" name="对象 3"/>
                      <p:cNvPicPr>
                        <a:picLocks noChangeAspect="1" noChangeArrowheads="1"/>
                      </p:cNvPicPr>
                      <p:nvPr/>
                    </p:nvPicPr>
                    <p:blipFill>
                      <a:blip r:embed="rId5"/>
                      <a:srcRect/>
                      <a:stretch>
                        <a:fillRect/>
                      </a:stretch>
                    </p:blipFill>
                    <p:spPr bwMode="auto">
                      <a:xfrm>
                        <a:off x="1691680" y="2492896"/>
                        <a:ext cx="5160962" cy="871538"/>
                      </a:xfrm>
                      <a:prstGeom prst="rect">
                        <a:avLst/>
                      </a:prstGeom>
                      <a:noFill/>
                      <a:ln>
                        <a:noFill/>
                      </a:ln>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56792"/>
            <a:ext cx="8229600" cy="4569371"/>
          </a:xfrm>
        </p:spPr>
        <p:txBody>
          <a:bodyPr/>
          <a:lstStyle/>
          <a:p>
            <a:r>
              <a:rPr lang="zh-CN" altLang="en-US" sz="2800" dirty="0" smtClean="0"/>
              <a:t>如果协方差为负，组合方差会降低</a:t>
            </a:r>
            <a:endParaRPr lang="en-US" altLang="zh-CN" sz="2800" dirty="0" smtClean="0"/>
          </a:p>
          <a:p>
            <a:r>
              <a:rPr lang="zh-CN" altLang="en-US" sz="2800" dirty="0" smtClean="0"/>
              <a:t>即使协方差为正，除非两个证券是完全正相关的，组合方差仍小于两个证券标准差的加权平均</a:t>
            </a:r>
            <a:endParaRPr lang="en-US" altLang="zh-CN" sz="2800" dirty="0" smtClean="0"/>
          </a:p>
          <a:p>
            <a:endParaRPr lang="en-US" altLang="zh-CN" sz="2800" dirty="0" smtClean="0"/>
          </a:p>
          <a:p>
            <a:endParaRPr lang="en-US" altLang="zh-CN" dirty="0" smtClean="0"/>
          </a:p>
          <a:p>
            <a:endParaRPr lang="en-US" altLang="zh-CN" dirty="0"/>
          </a:p>
          <a:p>
            <a:r>
              <a:rPr lang="zh-CN" altLang="en-US" sz="2800" dirty="0"/>
              <a:t>两个</a:t>
            </a:r>
            <a:r>
              <a:rPr lang="zh-CN" altLang="en-US" sz="2800" dirty="0" smtClean="0"/>
              <a:t>证券完全正相关时</a:t>
            </a:r>
            <a:r>
              <a:rPr lang="el-GR" altLang="zh-CN" sz="2800" dirty="0" smtClean="0"/>
              <a:t>ρ</a:t>
            </a:r>
            <a:r>
              <a:rPr lang="en-US" altLang="zh-CN" sz="2800" dirty="0" smtClean="0"/>
              <a:t>=1</a:t>
            </a:r>
            <a:r>
              <a:rPr lang="zh-CN" altLang="en-US" sz="2800" dirty="0" smtClean="0"/>
              <a:t>：</a:t>
            </a:r>
            <a:endParaRPr lang="en-US" altLang="zh-CN" sz="2800" dirty="0" smtClean="0"/>
          </a:p>
          <a:p>
            <a:endParaRPr lang="zh-CN" altLang="en-US" sz="2800" dirty="0"/>
          </a:p>
        </p:txBody>
      </p:sp>
      <p:graphicFrame>
        <p:nvGraphicFramePr>
          <p:cNvPr id="5" name="对象 4"/>
          <p:cNvGraphicFramePr>
            <a:graphicFrameLocks noChangeAspect="1"/>
          </p:cNvGraphicFramePr>
          <p:nvPr/>
        </p:nvGraphicFramePr>
        <p:xfrm>
          <a:off x="1403648" y="908720"/>
          <a:ext cx="6262688" cy="614363"/>
        </p:xfrm>
        <a:graphic>
          <a:graphicData uri="http://schemas.openxmlformats.org/presentationml/2006/ole">
            <mc:AlternateContent xmlns:mc="http://schemas.openxmlformats.org/markup-compatibility/2006">
              <mc:Choice xmlns:v="urn:schemas-microsoft-com:vml" Requires="v">
                <p:oleObj spid="_x0000_s3601" name="公式" r:id="rId4" imgW="2590800" imgH="254000" progId="Equation.3">
                  <p:embed/>
                </p:oleObj>
              </mc:Choice>
              <mc:Fallback>
                <p:oleObj name="公式" r:id="rId4" imgW="2590800" imgH="254000" progId="Equation.3">
                  <p:embed/>
                  <p:pic>
                    <p:nvPicPr>
                      <p:cNvPr id="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908720"/>
                        <a:ext cx="6262688"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nvGraphicFramePr>
        <p:xfrm>
          <a:off x="3059832" y="3068960"/>
          <a:ext cx="3432381" cy="514857"/>
        </p:xfrm>
        <a:graphic>
          <a:graphicData uri="http://schemas.openxmlformats.org/presentationml/2006/ole">
            <mc:AlternateContent xmlns:mc="http://schemas.openxmlformats.org/markup-compatibility/2006">
              <mc:Choice xmlns:v="urn:schemas-microsoft-com:vml" Requires="v">
                <p:oleObj spid="_x0000_s3602" name="公式" r:id="rId6" imgW="36576000" imgH="5486400" progId="Equation.3">
                  <p:embed/>
                </p:oleObj>
              </mc:Choice>
              <mc:Fallback>
                <p:oleObj name="公式" r:id="rId6" imgW="36576000" imgH="5486400" progId="Equation.3">
                  <p:embed/>
                  <p:pic>
                    <p:nvPicPr>
                      <p:cNvPr id="0" name="图片 3429"/>
                      <p:cNvPicPr/>
                      <p:nvPr/>
                    </p:nvPicPr>
                    <p:blipFill>
                      <a:blip r:embed="rId7"/>
                      <a:stretch>
                        <a:fillRect/>
                      </a:stretch>
                    </p:blipFill>
                    <p:spPr>
                      <a:xfrm>
                        <a:off x="3059832" y="3068960"/>
                        <a:ext cx="3432381" cy="514857"/>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1801823" y="3717032"/>
          <a:ext cx="5862638" cy="614363"/>
        </p:xfrm>
        <a:graphic>
          <a:graphicData uri="http://schemas.openxmlformats.org/presentationml/2006/ole">
            <mc:AlternateContent xmlns:mc="http://schemas.openxmlformats.org/markup-compatibility/2006">
              <mc:Choice xmlns:v="urn:schemas-microsoft-com:vml" Requires="v">
                <p:oleObj spid="_x0000_s3603" name="公式" r:id="rId8" imgW="58216800" imgH="6096000" progId="Equation.3">
                  <p:embed/>
                </p:oleObj>
              </mc:Choice>
              <mc:Fallback>
                <p:oleObj name="公式" r:id="rId8" imgW="58216800" imgH="6096000" progId="Equation.3">
                  <p:embed/>
                  <p:pic>
                    <p:nvPicPr>
                      <p:cNvPr id="0" name="对象 4"/>
                      <p:cNvPicPr>
                        <a:picLocks noChangeAspect="1" noChangeArrowheads="1"/>
                      </p:cNvPicPr>
                      <p:nvPr/>
                    </p:nvPicPr>
                    <p:blipFill>
                      <a:blip r:embed="rId9"/>
                      <a:srcRect/>
                      <a:stretch>
                        <a:fillRect/>
                      </a:stretch>
                    </p:blipFill>
                    <p:spPr bwMode="auto">
                      <a:xfrm>
                        <a:off x="1801823" y="3717032"/>
                        <a:ext cx="5862638"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nvGraphicFramePr>
        <p:xfrm>
          <a:off x="3059832" y="5301208"/>
          <a:ext cx="3592512" cy="614363"/>
        </p:xfrm>
        <a:graphic>
          <a:graphicData uri="http://schemas.openxmlformats.org/presentationml/2006/ole">
            <mc:AlternateContent xmlns:mc="http://schemas.openxmlformats.org/markup-compatibility/2006">
              <mc:Choice xmlns:v="urn:schemas-microsoft-com:vml" Requires="v">
                <p:oleObj spid="_x0000_s3604" name="公式" r:id="rId10" imgW="35661600" imgH="6096000" progId="Equation.3">
                  <p:embed/>
                </p:oleObj>
              </mc:Choice>
              <mc:Fallback>
                <p:oleObj name="公式" r:id="rId10" imgW="35661600" imgH="6096000" progId="Equation.3">
                  <p:embed/>
                  <p:pic>
                    <p:nvPicPr>
                      <p:cNvPr id="0" name="对象 6"/>
                      <p:cNvPicPr>
                        <a:picLocks noChangeAspect="1" noChangeArrowheads="1"/>
                      </p:cNvPicPr>
                      <p:nvPr/>
                    </p:nvPicPr>
                    <p:blipFill>
                      <a:blip r:embed="rId11"/>
                      <a:srcRect/>
                      <a:stretch>
                        <a:fillRect/>
                      </a:stretch>
                    </p:blipFill>
                    <p:spPr bwMode="auto">
                      <a:xfrm>
                        <a:off x="3059832" y="5301208"/>
                        <a:ext cx="3592512"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对象 1"/>
          <p:cNvGraphicFramePr>
            <a:graphicFrameLocks noChangeAspect="1"/>
          </p:cNvGraphicFramePr>
          <p:nvPr/>
        </p:nvGraphicFramePr>
        <p:xfrm>
          <a:off x="3347864" y="5838825"/>
          <a:ext cx="3132137" cy="614363"/>
        </p:xfrm>
        <a:graphic>
          <a:graphicData uri="http://schemas.openxmlformats.org/presentationml/2006/ole">
            <mc:AlternateContent xmlns:mc="http://schemas.openxmlformats.org/markup-compatibility/2006">
              <mc:Choice xmlns:v="urn:schemas-microsoft-com:vml" Requires="v">
                <p:oleObj spid="_x0000_s3605" name="公式" r:id="rId12" imgW="31089600" imgH="6096000" progId="Equation.3">
                  <p:embed/>
                </p:oleObj>
              </mc:Choice>
              <mc:Fallback>
                <p:oleObj name="公式" r:id="rId12" imgW="31089600" imgH="6096000" progId="Equation.3">
                  <p:embed/>
                  <p:pic>
                    <p:nvPicPr>
                      <p:cNvPr id="0" name="对象 7"/>
                      <p:cNvPicPr>
                        <a:picLocks noChangeAspect="1" noChangeArrowheads="1"/>
                      </p:cNvPicPr>
                      <p:nvPr/>
                    </p:nvPicPr>
                    <p:blipFill>
                      <a:blip r:embed="rId13"/>
                      <a:srcRect/>
                      <a:stretch>
                        <a:fillRect/>
                      </a:stretch>
                    </p:blipFill>
                    <p:spPr bwMode="auto">
                      <a:xfrm>
                        <a:off x="3347864" y="5838825"/>
                        <a:ext cx="3132137"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矩形 3"/>
          <p:cNvSpPr/>
          <p:nvPr/>
        </p:nvSpPr>
        <p:spPr>
          <a:xfrm>
            <a:off x="683568" y="332656"/>
            <a:ext cx="2236510" cy="584775"/>
          </a:xfrm>
          <a:prstGeom prst="rect">
            <a:avLst/>
          </a:prstGeom>
        </p:spPr>
        <p:txBody>
          <a:bodyPr wrap="none">
            <a:spAutoFit/>
          </a:bodyPr>
          <a:lstStyle/>
          <a:p>
            <a:r>
              <a:rPr lang="zh-CN" altLang="en-US" sz="3200" b="1" dirty="0"/>
              <a:t>组合方差：</a:t>
            </a:r>
            <a:endParaRPr lang="en-US" altLang="zh-CN" sz="32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91264" cy="6264696"/>
          </a:xfrm>
        </p:spPr>
        <p:txBody>
          <a:bodyPr>
            <a:normAutofit lnSpcReduction="10000"/>
          </a:bodyPr>
          <a:lstStyle/>
          <a:p>
            <a:pPr lvl="1"/>
            <a:r>
              <a:rPr lang="zh-CN" altLang="en-US" sz="2600" dirty="0" smtClean="0"/>
              <a:t>风险资产组合的期望收益是各个资产期望收益的加权平均</a:t>
            </a:r>
            <a:endParaRPr lang="en-US" altLang="zh-CN" sz="2600" dirty="0" smtClean="0"/>
          </a:p>
          <a:p>
            <a:pPr lvl="1"/>
            <a:r>
              <a:rPr lang="zh-CN" altLang="en-US" sz="2600" dirty="0" smtClean="0"/>
              <a:t>标准差小于各个资产标准差的加权平均</a:t>
            </a:r>
            <a:endParaRPr lang="en-US" altLang="zh-CN" sz="2600" dirty="0" smtClean="0"/>
          </a:p>
          <a:p>
            <a:pPr lvl="1"/>
            <a:r>
              <a:rPr lang="zh-CN" altLang="en-US" sz="2600" dirty="0" smtClean="0"/>
              <a:t>非完全正相关的资产组合总是比单个资产提供更好的风险</a:t>
            </a:r>
            <a:r>
              <a:rPr lang="en-US" altLang="zh-CN" sz="2600" dirty="0" smtClean="0"/>
              <a:t>-</a:t>
            </a:r>
            <a:r>
              <a:rPr lang="zh-CN" altLang="en-US" sz="2600" dirty="0" smtClean="0"/>
              <a:t>收益机会</a:t>
            </a:r>
            <a:endParaRPr lang="en-US" altLang="zh-CN" sz="2600" dirty="0" smtClean="0"/>
          </a:p>
          <a:p>
            <a:pPr lvl="1"/>
            <a:r>
              <a:rPr lang="zh-CN" altLang="en-US" sz="2600" dirty="0" smtClean="0"/>
              <a:t>资产相关性越小，有效收益越大</a:t>
            </a:r>
            <a:endParaRPr lang="en-US" altLang="zh-CN" sz="2600" dirty="0" smtClean="0"/>
          </a:p>
          <a:p>
            <a:pPr lvl="1"/>
            <a:r>
              <a:rPr lang="zh-CN" altLang="en-US" sz="2600" dirty="0" smtClean="0"/>
              <a:t>完全负相关即</a:t>
            </a:r>
            <a:r>
              <a:rPr lang="el-GR" altLang="zh-CN" sz="2600" dirty="0" smtClean="0"/>
              <a:t>ρ</a:t>
            </a:r>
            <a:r>
              <a:rPr lang="en-US" altLang="zh-CN" sz="2600" dirty="0" smtClean="0"/>
              <a:t>=-1</a:t>
            </a:r>
            <a:r>
              <a:rPr lang="zh-CN" altLang="en-US" sz="2600" dirty="0" smtClean="0"/>
              <a:t>时：</a:t>
            </a:r>
            <a:endParaRPr lang="en-US" altLang="zh-CN" sz="2600" dirty="0" smtClean="0"/>
          </a:p>
          <a:p>
            <a:pPr lvl="1"/>
            <a:endParaRPr lang="en-US" altLang="zh-CN" sz="2600" dirty="0"/>
          </a:p>
          <a:p>
            <a:pPr lvl="1"/>
            <a:endParaRPr lang="en-US" altLang="zh-CN" sz="2600" dirty="0" smtClean="0"/>
          </a:p>
          <a:p>
            <a:pPr lvl="1"/>
            <a:endParaRPr lang="en-US" altLang="zh-CN" sz="2600" dirty="0"/>
          </a:p>
          <a:p>
            <a:pPr lvl="1"/>
            <a:r>
              <a:rPr lang="zh-CN" altLang="en-US" sz="2600" dirty="0" smtClean="0"/>
              <a:t>一个对冲资产和组合中的其他资产相关性为负，这类资产在减少组合总风险上特别有效，而期望收益并不受相关性影响，因此，在其他条件不变的情况下，总是愿意在组合中增加与组合相关性小甚至负相关的资产。（如看跌期权、保险）</a:t>
            </a:r>
            <a:endParaRPr lang="en-US" altLang="zh-CN" sz="2600" dirty="0" smtClean="0"/>
          </a:p>
          <a:p>
            <a:endParaRPr lang="zh-CN" altLang="en-US" sz="2800" dirty="0"/>
          </a:p>
        </p:txBody>
      </p:sp>
      <p:graphicFrame>
        <p:nvGraphicFramePr>
          <p:cNvPr id="4" name="对象 3"/>
          <p:cNvGraphicFramePr>
            <a:graphicFrameLocks noChangeAspect="1"/>
          </p:cNvGraphicFramePr>
          <p:nvPr/>
        </p:nvGraphicFramePr>
        <p:xfrm>
          <a:off x="2339752" y="3140968"/>
          <a:ext cx="4149725" cy="1354138"/>
        </p:xfrm>
        <a:graphic>
          <a:graphicData uri="http://schemas.openxmlformats.org/presentationml/2006/ole">
            <mc:AlternateContent xmlns:mc="http://schemas.openxmlformats.org/markup-compatibility/2006">
              <mc:Choice xmlns:v="urn:schemas-microsoft-com:vml" Requires="v">
                <p:oleObj spid="_x0000_s4203" name="公式" r:id="rId3" imgW="35356800" imgH="12801600" progId="Equation.3">
                  <p:embed/>
                </p:oleObj>
              </mc:Choice>
              <mc:Fallback>
                <p:oleObj name="公式" r:id="rId3" imgW="35356800" imgH="12801600" progId="Equation.3">
                  <p:embed/>
                  <p:pic>
                    <p:nvPicPr>
                      <p:cNvPr id="0" name="对象 7"/>
                      <p:cNvPicPr>
                        <a:picLocks noChangeAspect="1" noChangeArrowheads="1"/>
                      </p:cNvPicPr>
                      <p:nvPr/>
                    </p:nvPicPr>
                    <p:blipFill>
                      <a:blip r:embed="rId4"/>
                      <a:srcRect/>
                      <a:stretch>
                        <a:fillRect/>
                      </a:stretch>
                    </p:blipFill>
                    <p:spPr bwMode="auto">
                      <a:xfrm>
                        <a:off x="2339752" y="3140968"/>
                        <a:ext cx="4149725" cy="1354138"/>
                      </a:xfrm>
                      <a:prstGeom prst="rect">
                        <a:avLst/>
                      </a:prstGeom>
                      <a:noFill/>
                      <a:ln>
                        <a:noFill/>
                      </a:ln>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0040" y="1268760"/>
            <a:ext cx="8604448" cy="6945635"/>
          </a:xfrm>
        </p:spPr>
        <p:txBody>
          <a:bodyPr>
            <a:normAutofit/>
          </a:bodyPr>
          <a:lstStyle/>
          <a:p>
            <a:r>
              <a:rPr lang="zh-CN" altLang="en-US" sz="2600" dirty="0" smtClean="0"/>
              <a:t>已知</a:t>
            </a:r>
            <a:r>
              <a:rPr lang="el-GR" altLang="zh-CN" sz="2600" dirty="0" smtClean="0"/>
              <a:t>σ</a:t>
            </a:r>
            <a:r>
              <a:rPr lang="en-US" altLang="zh-CN" sz="2600" baseline="-25000" dirty="0" smtClean="0"/>
              <a:t>D</a:t>
            </a:r>
            <a:r>
              <a:rPr lang="el-GR" altLang="zh-CN" sz="2600" dirty="0"/>
              <a:t> </a:t>
            </a:r>
            <a:r>
              <a:rPr lang="zh-CN" altLang="en-US" sz="2600" dirty="0" smtClean="0"/>
              <a:t>和</a:t>
            </a:r>
            <a:r>
              <a:rPr lang="el-GR" altLang="zh-CN" sz="2600" dirty="0" smtClean="0"/>
              <a:t>σ</a:t>
            </a:r>
            <a:r>
              <a:rPr lang="en-US" altLang="zh-CN" sz="2600" baseline="-25000" dirty="0" smtClean="0"/>
              <a:t>E</a:t>
            </a:r>
            <a:r>
              <a:rPr lang="el-GR" altLang="zh-CN" sz="2600" dirty="0" smtClean="0"/>
              <a:t> </a:t>
            </a:r>
            <a:r>
              <a:rPr lang="zh-CN" altLang="en-US" sz="2600" dirty="0" smtClean="0"/>
              <a:t>，</a:t>
            </a:r>
            <a:r>
              <a:rPr lang="el-GR" altLang="zh-CN" sz="2600" dirty="0"/>
              <a:t> </a:t>
            </a:r>
            <a:r>
              <a:rPr lang="en-US" altLang="zh-CN" sz="2600" dirty="0" err="1" smtClean="0"/>
              <a:t>w</a:t>
            </a:r>
            <a:r>
              <a:rPr lang="en-US" altLang="zh-CN" sz="2600" baseline="-25000" dirty="0" err="1" smtClean="0"/>
              <a:t>D</a:t>
            </a:r>
            <a:r>
              <a:rPr lang="el-GR" altLang="zh-CN" sz="2600" dirty="0" smtClean="0"/>
              <a:t> </a:t>
            </a:r>
            <a:r>
              <a:rPr lang="en-US" altLang="zh-CN" sz="2600" dirty="0" smtClean="0"/>
              <a:t>+</a:t>
            </a:r>
            <a:r>
              <a:rPr lang="el-GR" altLang="zh-CN" sz="2600" dirty="0"/>
              <a:t> </a:t>
            </a:r>
            <a:r>
              <a:rPr lang="en-US" altLang="zh-CN" sz="2600" dirty="0" err="1" smtClean="0"/>
              <a:t>w</a:t>
            </a:r>
            <a:r>
              <a:rPr lang="en-US" altLang="zh-CN" sz="2600" baseline="-25000" dirty="0" err="1" smtClean="0"/>
              <a:t>E</a:t>
            </a:r>
            <a:r>
              <a:rPr lang="en-US" altLang="zh-CN" sz="2600" dirty="0" smtClean="0"/>
              <a:t>=1</a:t>
            </a:r>
            <a:r>
              <a:rPr lang="zh-CN" altLang="en-US" sz="2600" dirty="0" smtClean="0"/>
              <a:t>，对于任一</a:t>
            </a:r>
            <a:r>
              <a:rPr lang="el-GR" altLang="zh-CN" sz="2600" dirty="0" smtClean="0"/>
              <a:t>ρ</a:t>
            </a:r>
            <a:r>
              <a:rPr lang="zh-CN" altLang="en-US" sz="2600" dirty="0" smtClean="0"/>
              <a:t>，可以求出使</a:t>
            </a:r>
            <a:r>
              <a:rPr lang="el-GR" altLang="zh-CN" sz="2600" dirty="0" smtClean="0"/>
              <a:t>σ</a:t>
            </a:r>
            <a:r>
              <a:rPr lang="en-US" altLang="zh-CN" sz="2600" baseline="-25000" dirty="0" smtClean="0"/>
              <a:t>p</a:t>
            </a:r>
            <a:r>
              <a:rPr lang="el-GR" altLang="zh-CN" sz="2600" dirty="0" smtClean="0"/>
              <a:t> </a:t>
            </a:r>
            <a:r>
              <a:rPr lang="zh-CN" altLang="en-US" sz="2600" dirty="0" smtClean="0"/>
              <a:t>最小的</a:t>
            </a:r>
            <a:r>
              <a:rPr lang="en-US" altLang="zh-CN" sz="2600" dirty="0" err="1" smtClean="0"/>
              <a:t>w</a:t>
            </a:r>
            <a:r>
              <a:rPr lang="en-US" altLang="zh-CN" sz="2600" baseline="-25000" dirty="0" err="1" smtClean="0"/>
              <a:t>D</a:t>
            </a:r>
            <a:r>
              <a:rPr lang="en-US" altLang="zh-CN" sz="2600" dirty="0"/>
              <a:t> </a:t>
            </a:r>
            <a:r>
              <a:rPr lang="zh-CN" altLang="en-US" sz="2600" dirty="0"/>
              <a:t>和</a:t>
            </a:r>
            <a:r>
              <a:rPr lang="en-US" altLang="zh-CN" sz="2600" dirty="0" err="1" smtClean="0"/>
              <a:t>w</a:t>
            </a:r>
            <a:r>
              <a:rPr lang="en-US" altLang="zh-CN" sz="2600" baseline="-25000" dirty="0" err="1" smtClean="0"/>
              <a:t>E</a:t>
            </a:r>
            <a:endParaRPr lang="en-US" altLang="zh-CN" sz="2600" baseline="-25000" dirty="0" smtClean="0"/>
          </a:p>
          <a:p>
            <a:r>
              <a:rPr lang="el-GR" altLang="zh-CN" sz="2800" dirty="0"/>
              <a:t>ρ</a:t>
            </a:r>
            <a:r>
              <a:rPr lang="en-US" altLang="zh-CN" sz="2800" dirty="0"/>
              <a:t>=-1</a:t>
            </a:r>
            <a:r>
              <a:rPr lang="zh-CN" altLang="en-US" sz="2800" dirty="0"/>
              <a:t>时，完全对冲的头寸有：</a:t>
            </a:r>
            <a:endParaRPr lang="en-US" altLang="zh-CN" sz="2800" dirty="0"/>
          </a:p>
          <a:p>
            <a:endParaRPr lang="en-US" altLang="zh-CN" sz="2800" dirty="0"/>
          </a:p>
          <a:p>
            <a:endParaRPr lang="en-US" altLang="zh-CN" sz="2800" dirty="0"/>
          </a:p>
          <a:p>
            <a:endParaRPr lang="en-US" altLang="zh-CN" sz="2800" dirty="0"/>
          </a:p>
          <a:p>
            <a:endParaRPr lang="en-US" altLang="zh-CN" sz="2800" dirty="0"/>
          </a:p>
          <a:p>
            <a:r>
              <a:rPr lang="zh-CN" altLang="en-US" sz="2800" dirty="0"/>
              <a:t>这一权重使组合的标准差为</a:t>
            </a:r>
            <a:r>
              <a:rPr lang="en-US" altLang="zh-CN" sz="2800" dirty="0"/>
              <a:t>0</a:t>
            </a:r>
          </a:p>
          <a:p>
            <a:r>
              <a:rPr lang="en-US" altLang="zh-CN" sz="2800" dirty="0" err="1" smtClean="0"/>
              <a:t>w</a:t>
            </a:r>
            <a:r>
              <a:rPr lang="en-US" altLang="zh-CN" sz="2800" baseline="-25000" dirty="0" err="1" smtClean="0"/>
              <a:t>D</a:t>
            </a:r>
            <a:r>
              <a:rPr lang="en-US" altLang="zh-CN" sz="2800" dirty="0" smtClean="0"/>
              <a:t> </a:t>
            </a:r>
            <a:r>
              <a:rPr lang="en-US" altLang="zh-CN" sz="2800" dirty="0"/>
              <a:t>&gt;1</a:t>
            </a:r>
            <a:r>
              <a:rPr lang="zh-CN" altLang="en-US" sz="2800" dirty="0"/>
              <a:t>，</a:t>
            </a:r>
            <a:r>
              <a:rPr lang="en-US" altLang="zh-CN" sz="2800" dirty="0" err="1"/>
              <a:t>w</a:t>
            </a:r>
            <a:r>
              <a:rPr lang="en-US" altLang="zh-CN" sz="2800" baseline="-25000" dirty="0" err="1"/>
              <a:t>E</a:t>
            </a:r>
            <a:r>
              <a:rPr lang="en-US" altLang="zh-CN" sz="2800" dirty="0"/>
              <a:t>&lt;0</a:t>
            </a:r>
            <a:r>
              <a:rPr lang="zh-CN" altLang="en-US" sz="2800" dirty="0"/>
              <a:t>：卖空股票基金并将资金投于债券基金</a:t>
            </a:r>
            <a:endParaRPr lang="en-US" altLang="zh-CN" sz="2800" dirty="0"/>
          </a:p>
          <a:p>
            <a:r>
              <a:rPr lang="en-US" altLang="zh-CN" sz="2800" dirty="0" err="1"/>
              <a:t>w</a:t>
            </a:r>
            <a:r>
              <a:rPr lang="en-US" altLang="zh-CN" sz="2800" baseline="-25000" dirty="0" err="1"/>
              <a:t>D</a:t>
            </a:r>
            <a:r>
              <a:rPr lang="en-US" altLang="zh-CN" sz="2800" dirty="0"/>
              <a:t> &lt;0</a:t>
            </a:r>
            <a:r>
              <a:rPr lang="zh-CN" altLang="en-US" sz="2800" dirty="0"/>
              <a:t>，</a:t>
            </a:r>
            <a:r>
              <a:rPr lang="en-US" altLang="zh-CN" sz="2800" dirty="0" err="1"/>
              <a:t>w</a:t>
            </a:r>
            <a:r>
              <a:rPr lang="en-US" altLang="zh-CN" sz="2800" baseline="-25000" dirty="0" err="1"/>
              <a:t>E</a:t>
            </a:r>
            <a:r>
              <a:rPr lang="en-US" altLang="zh-CN" sz="2800" dirty="0"/>
              <a:t>&gt;1</a:t>
            </a:r>
            <a:r>
              <a:rPr lang="zh-CN" altLang="en-US" sz="2800" dirty="0"/>
              <a:t>：卖空债券基金并将资金投于股票</a:t>
            </a:r>
            <a:r>
              <a:rPr lang="zh-CN" altLang="en-US" sz="2800" dirty="0" smtClean="0"/>
              <a:t>基金</a:t>
            </a:r>
            <a:endParaRPr lang="en-US" altLang="zh-CN" sz="2800" dirty="0" smtClean="0"/>
          </a:p>
          <a:p>
            <a:r>
              <a:rPr lang="en-US" altLang="zh-CN" sz="2800" dirty="0" smtClean="0"/>
              <a:t>P95</a:t>
            </a:r>
            <a:r>
              <a:rPr lang="zh-CN" altLang="en-US" sz="2800" dirty="0" smtClean="0"/>
              <a:t>（</a:t>
            </a:r>
            <a:r>
              <a:rPr lang="en-US" altLang="zh-CN" sz="2800" dirty="0" smtClean="0"/>
              <a:t>P130</a:t>
            </a:r>
            <a:r>
              <a:rPr lang="zh-CN" altLang="en-US" sz="2800" dirty="0" smtClean="0"/>
              <a:t>）表</a:t>
            </a:r>
            <a:r>
              <a:rPr lang="en-US" altLang="zh-CN" sz="2800" dirty="0" smtClean="0"/>
              <a:t>5-3</a:t>
            </a:r>
            <a:endParaRPr lang="zh-CN" altLang="en-US" sz="2800" dirty="0"/>
          </a:p>
          <a:p>
            <a:endParaRPr lang="en-US" altLang="zh-CN" sz="2600" dirty="0" smtClean="0"/>
          </a:p>
          <a:p>
            <a:endParaRPr lang="en-US" altLang="zh-CN" sz="2600" dirty="0" smtClean="0"/>
          </a:p>
          <a:p>
            <a:endParaRPr lang="zh-CN" altLang="en-US" sz="2800" dirty="0"/>
          </a:p>
        </p:txBody>
      </p:sp>
      <p:graphicFrame>
        <p:nvGraphicFramePr>
          <p:cNvPr id="6" name="对象 5"/>
          <p:cNvGraphicFramePr>
            <a:graphicFrameLocks noChangeAspect="1"/>
          </p:cNvGraphicFramePr>
          <p:nvPr/>
        </p:nvGraphicFramePr>
        <p:xfrm>
          <a:off x="827584" y="332656"/>
          <a:ext cx="7558602" cy="792088"/>
        </p:xfrm>
        <a:graphic>
          <a:graphicData uri="http://schemas.openxmlformats.org/presentationml/2006/ole">
            <mc:AlternateContent xmlns:mc="http://schemas.openxmlformats.org/markup-compatibility/2006">
              <mc:Choice xmlns:v="urn:schemas-microsoft-com:vml" Requires="v">
                <p:oleObj spid="_x0000_s5332" name="公式" r:id="rId3" imgW="58216800" imgH="6096000" progId="Equation.3">
                  <p:embed/>
                </p:oleObj>
              </mc:Choice>
              <mc:Fallback>
                <p:oleObj name="公式" r:id="rId3" imgW="58216800" imgH="6096000" progId="Equation.3">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332656"/>
                        <a:ext cx="7558602" cy="792088"/>
                      </a:xfrm>
                      <a:prstGeom prst="rect">
                        <a:avLst/>
                      </a:prstGeom>
                      <a:solidFill>
                        <a:schemeClr val="accent3">
                          <a:lumMod val="20000"/>
                          <a:lumOff val="80000"/>
                        </a:schemeClr>
                      </a:solidFill>
                      <a:ln>
                        <a:noFill/>
                      </a:ln>
                    </p:spPr>
                  </p:pic>
                </p:oleObj>
              </mc:Fallback>
            </mc:AlternateContent>
          </a:graphicData>
        </a:graphic>
      </p:graphicFrame>
      <p:graphicFrame>
        <p:nvGraphicFramePr>
          <p:cNvPr id="2" name="对象 1"/>
          <p:cNvGraphicFramePr>
            <a:graphicFrameLocks noChangeAspect="1"/>
          </p:cNvGraphicFramePr>
          <p:nvPr/>
        </p:nvGraphicFramePr>
        <p:xfrm>
          <a:off x="2267744" y="2924944"/>
          <a:ext cx="3457575" cy="554038"/>
        </p:xfrm>
        <a:graphic>
          <a:graphicData uri="http://schemas.openxmlformats.org/presentationml/2006/ole">
            <mc:AlternateContent xmlns:mc="http://schemas.openxmlformats.org/markup-compatibility/2006">
              <mc:Choice xmlns:v="urn:schemas-microsoft-com:vml" Requires="v">
                <p:oleObj spid="_x0000_s5333" name="公式" r:id="rId5" imgW="1193800" imgH="241300" progId="Equation.3">
                  <p:embed/>
                </p:oleObj>
              </mc:Choice>
              <mc:Fallback>
                <p:oleObj name="公式" r:id="rId5" imgW="1193800" imgH="241300" progId="Equation.3">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7744" y="2924944"/>
                        <a:ext cx="3457575" cy="554038"/>
                      </a:xfrm>
                      <a:prstGeom prst="rect">
                        <a:avLst/>
                      </a:prstGeom>
                      <a:solidFill>
                        <a:srgbClr val="DBEEF4"/>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nvGraphicFramePr>
        <p:xfrm>
          <a:off x="1763688" y="3645024"/>
          <a:ext cx="4537075" cy="1081088"/>
        </p:xfrm>
        <a:graphic>
          <a:graphicData uri="http://schemas.openxmlformats.org/presentationml/2006/ole">
            <mc:AlternateContent xmlns:mc="http://schemas.openxmlformats.org/markup-compatibility/2006">
              <mc:Choice xmlns:v="urn:schemas-microsoft-com:vml" Requires="v">
                <p:oleObj spid="_x0000_s5334" name="公式" r:id="rId7" imgW="2019300" imgH="457200" progId="Equation.3">
                  <p:embed/>
                </p:oleObj>
              </mc:Choice>
              <mc:Fallback>
                <p:oleObj name="公式" r:id="rId7" imgW="2019300" imgH="457200" progId="Equation.3">
                  <p:embed/>
                  <p:pic>
                    <p:nvPicPr>
                      <p:cNvPr id="0" name="对象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688" y="3645024"/>
                        <a:ext cx="4537075" cy="1081088"/>
                      </a:xfrm>
                      <a:prstGeom prst="rect">
                        <a:avLst/>
                      </a:prstGeom>
                      <a:solidFill>
                        <a:srgbClr val="FDEADA"/>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9192</TotalTime>
  <Words>3222</Words>
  <Application>Microsoft Office PowerPoint</Application>
  <PresentationFormat>全屏显示(4:3)</PresentationFormat>
  <Paragraphs>365</Paragraphs>
  <Slides>31</Slides>
  <Notes>2</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37" baseType="lpstr">
      <vt:lpstr>宋体</vt:lpstr>
      <vt:lpstr>Arial</vt:lpstr>
      <vt:lpstr>Calibri</vt:lpstr>
      <vt:lpstr>Times New Roman</vt:lpstr>
      <vt:lpstr>Office 主题</vt:lpstr>
      <vt:lpstr>公式</vt:lpstr>
      <vt:lpstr>第5章    最优风险资产组合</vt:lpstr>
      <vt:lpstr>PowerPoint 演示文稿</vt:lpstr>
      <vt:lpstr>5.1    分散化与组合风险</vt:lpstr>
      <vt:lpstr>5.2    两种风险资产的组合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5.3    股票、长期债券、短期债券的资产配置</vt:lpstr>
      <vt:lpstr>PowerPoint 演示文稿</vt:lpstr>
      <vt:lpstr>PowerPoint 演示文稿</vt:lpstr>
      <vt:lpstr>PowerPoint 演示文稿</vt:lpstr>
      <vt:lpstr>PowerPoint 演示文稿</vt:lpstr>
      <vt:lpstr>PowerPoint 演示文稿</vt:lpstr>
      <vt:lpstr>5.4    马科维茨资产组合选择模型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5.5    风险集合、风险共享与长期投资风险</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    最优风险资产组合</dc:title>
  <dc:creator>mm w</dc:creator>
  <cp:lastModifiedBy>Windows 用户</cp:lastModifiedBy>
  <cp:revision>169</cp:revision>
  <dcterms:created xsi:type="dcterms:W3CDTF">2016-02-29T01:25:00Z</dcterms:created>
  <dcterms:modified xsi:type="dcterms:W3CDTF">2019-04-01T03:24:31Z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