
<file path=[Content_Types].xml><?xml version="1.0" encoding="utf-8"?>
<Types xmlns="http://schemas.openxmlformats.org/package/2006/content-types">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84" r:id="rId4"/>
    <p:sldId id="267" r:id="rId5"/>
    <p:sldId id="258" r:id="rId6"/>
    <p:sldId id="259" r:id="rId7"/>
    <p:sldId id="280" r:id="rId8"/>
    <p:sldId id="289" r:id="rId9"/>
    <p:sldId id="260" r:id="rId10"/>
    <p:sldId id="263" r:id="rId11"/>
    <p:sldId id="264" r:id="rId12"/>
    <p:sldId id="265" r:id="rId13"/>
    <p:sldId id="266" r:id="rId14"/>
    <p:sldId id="261" r:id="rId15"/>
    <p:sldId id="262" r:id="rId16"/>
    <p:sldId id="285" r:id="rId17"/>
    <p:sldId id="268" r:id="rId18"/>
    <p:sldId id="269" r:id="rId19"/>
    <p:sldId id="270" r:id="rId20"/>
    <p:sldId id="278" r:id="rId21"/>
    <p:sldId id="271" r:id="rId22"/>
    <p:sldId id="272" r:id="rId23"/>
    <p:sldId id="273" r:id="rId24"/>
    <p:sldId id="279" r:id="rId25"/>
    <p:sldId id="281" r:id="rId26"/>
    <p:sldId id="274" r:id="rId27"/>
    <p:sldId id="286" r:id="rId28"/>
    <p:sldId id="287" r:id="rId29"/>
    <p:sldId id="288" r:id="rId30"/>
    <p:sldId id="275" r:id="rId31"/>
    <p:sldId id="276" r:id="rId32"/>
    <p:sldId id="290" r:id="rId33"/>
    <p:sldId id="277" r:id="rId34"/>
    <p:sldId id="282" r:id="rId35"/>
    <p:sldId id="283"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6F0"/>
    <a:srgbClr val="FEF2E8"/>
    <a:srgbClr val="F6E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22" autoAdjust="0"/>
  </p:normalViewPr>
  <p:slideViewPr>
    <p:cSldViewPr>
      <p:cViewPr varScale="1">
        <p:scale>
          <a:sx n="73" d="100"/>
          <a:sy n="73" d="100"/>
        </p:scale>
        <p:origin x="69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746ABC-35DD-49AB-8BAE-F5A1381F61C6}" type="datetimeFigureOut">
              <a:rPr lang="zh-CN" altLang="en-US" smtClean="0"/>
              <a:t>2019/4/23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C172A5-41D6-4EAF-B4D7-F0ACCA8029BC}" type="slidenum">
              <a:rPr lang="zh-CN" altLang="en-US" smtClean="0"/>
              <a:t>‹#›</a:t>
            </a:fld>
            <a:endParaRPr lang="zh-CN" altLang="en-US"/>
          </a:p>
        </p:txBody>
      </p:sp>
    </p:spTree>
    <p:extLst>
      <p:ext uri="{BB962C8B-B14F-4D97-AF65-F5344CB8AC3E}">
        <p14:creationId xmlns:p14="http://schemas.microsoft.com/office/powerpoint/2010/main" val="2873454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无风险资产的系统风险和非系统风险均为</a:t>
            </a:r>
            <a:r>
              <a:rPr lang="en-US" altLang="zh-CN" dirty="0" smtClean="0"/>
              <a:t>0</a:t>
            </a:r>
          </a:p>
          <a:p>
            <a:r>
              <a:rPr lang="zh-CN" altLang="en-US" dirty="0" smtClean="0"/>
              <a:t>市场组合不含有任何非系统性风险，总风险就是系统性风险</a:t>
            </a:r>
            <a:endParaRPr lang="en-US" altLang="zh-CN" dirty="0" smtClean="0"/>
          </a:p>
          <a:p>
            <a:r>
              <a:rPr lang="zh-CN" altLang="en-US" dirty="0" smtClean="0"/>
              <a:t>只有系统性风险能够被定价并获得收益，所以</a:t>
            </a:r>
            <a:r>
              <a:rPr lang="en-US" altLang="zh-CN" dirty="0" smtClean="0"/>
              <a:t>B</a:t>
            </a:r>
            <a:r>
              <a:rPr lang="zh-CN" altLang="en-US" dirty="0" smtClean="0"/>
              <a:t>的期望收益率更高</a:t>
            </a:r>
            <a:endParaRPr lang="zh-CN" altLang="en-US" dirty="0"/>
          </a:p>
        </p:txBody>
      </p:sp>
      <p:sp>
        <p:nvSpPr>
          <p:cNvPr id="4" name="灯片编号占位符 3"/>
          <p:cNvSpPr>
            <a:spLocks noGrp="1"/>
          </p:cNvSpPr>
          <p:nvPr>
            <p:ph type="sldNum" sz="quarter" idx="10"/>
          </p:nvPr>
        </p:nvSpPr>
        <p:spPr/>
        <p:txBody>
          <a:bodyPr/>
          <a:lstStyle/>
          <a:p>
            <a:fld id="{0CC172A5-41D6-4EAF-B4D7-F0ACCA8029BC}" type="slidenum">
              <a:rPr lang="zh-CN" altLang="en-US" smtClean="0"/>
              <a:t>8</a:t>
            </a:fld>
            <a:endParaRPr lang="zh-CN" altLang="en-US"/>
          </a:p>
        </p:txBody>
      </p:sp>
    </p:spTree>
    <p:extLst>
      <p:ext uri="{BB962C8B-B14F-4D97-AF65-F5344CB8AC3E}">
        <p14:creationId xmlns:p14="http://schemas.microsoft.com/office/powerpoint/2010/main" val="2928796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某一资产给市场组合带来风险的同时没有提供相应的预期收益率，就意味着如果将这项资产从组合中剔除的话，将会使市场组合的预期收益相对于其风险有所上升，反之则反之，这样，市场组合就不是最优组合，资产的价格将因供需的变化而调整</a:t>
            </a:r>
            <a:endParaRPr lang="zh-CN" altLang="en-US" dirty="0"/>
          </a:p>
        </p:txBody>
      </p:sp>
      <p:sp>
        <p:nvSpPr>
          <p:cNvPr id="4" name="灯片编号占位符 3"/>
          <p:cNvSpPr>
            <a:spLocks noGrp="1"/>
          </p:cNvSpPr>
          <p:nvPr>
            <p:ph type="sldNum" sz="quarter" idx="10"/>
          </p:nvPr>
        </p:nvSpPr>
        <p:spPr/>
        <p:txBody>
          <a:bodyPr/>
          <a:lstStyle/>
          <a:p>
            <a:fld id="{0CC172A5-41D6-4EAF-B4D7-F0ACCA8029BC}" type="slidenum">
              <a:rPr lang="zh-CN" altLang="en-US" smtClean="0"/>
              <a:t>20</a:t>
            </a:fld>
            <a:endParaRPr lang="zh-CN" altLang="en-US"/>
          </a:p>
        </p:txBody>
      </p:sp>
    </p:spTree>
    <p:extLst>
      <p:ext uri="{BB962C8B-B14F-4D97-AF65-F5344CB8AC3E}">
        <p14:creationId xmlns:p14="http://schemas.microsoft.com/office/powerpoint/2010/main" val="799014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300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2019/4/23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0.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2.bin"/><Relationship Id="rId14" Type="http://schemas.openxmlformats.org/officeDocument/2006/relationships/image" Target="../media/image1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2.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8.bin"/><Relationship Id="rId5" Type="http://schemas.openxmlformats.org/officeDocument/2006/relationships/image" Target="../media/image17.wmf"/><Relationship Id="rId4" Type="http://schemas.openxmlformats.org/officeDocument/2006/relationships/oleObject" Target="../embeddings/oleObject17.bin"/><Relationship Id="rId9" Type="http://schemas.openxmlformats.org/officeDocument/2006/relationships/image" Target="../media/image1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4.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7.wmf"/><Relationship Id="rId5" Type="http://schemas.openxmlformats.org/officeDocument/2006/relationships/oleObject" Target="../embeddings/oleObject27.bin"/><Relationship Id="rId4" Type="http://schemas.openxmlformats.org/officeDocument/2006/relationships/image" Target="../media/image26.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8.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332656"/>
            <a:ext cx="7772400" cy="1470025"/>
          </a:xfrm>
        </p:spPr>
        <p:txBody>
          <a:bodyPr/>
          <a:lstStyle/>
          <a:p>
            <a:r>
              <a:rPr lang="zh-CN" altLang="en-US" dirty="0" smtClean="0"/>
              <a:t>第</a:t>
            </a:r>
            <a:r>
              <a:rPr lang="en-US" altLang="zh-CN" dirty="0" smtClean="0"/>
              <a:t>6</a:t>
            </a:r>
            <a:r>
              <a:rPr lang="zh-CN" altLang="en-US" dirty="0" smtClean="0"/>
              <a:t>章    资本资产定价模型</a:t>
            </a:r>
            <a:endParaRPr lang="zh-CN" altLang="en-US" dirty="0"/>
          </a:p>
        </p:txBody>
      </p:sp>
      <p:sp>
        <p:nvSpPr>
          <p:cNvPr id="3" name="副标题 2"/>
          <p:cNvSpPr>
            <a:spLocks noGrp="1"/>
          </p:cNvSpPr>
          <p:nvPr>
            <p:ph type="subTitle" idx="1"/>
          </p:nvPr>
        </p:nvSpPr>
        <p:spPr>
          <a:xfrm>
            <a:off x="971600" y="2204864"/>
            <a:ext cx="7632848" cy="3433936"/>
          </a:xfrm>
        </p:spPr>
        <p:txBody>
          <a:bodyPr/>
          <a:lstStyle/>
          <a:p>
            <a:pPr algn="l"/>
            <a:r>
              <a:rPr lang="zh-CN" altLang="en-US" sz="2800" b="1" dirty="0" smtClean="0"/>
              <a:t>对资产风险与其期望收益之间的关系给出了精确地预测</a:t>
            </a:r>
            <a:endParaRPr lang="en-US" altLang="zh-CN" sz="2800" b="1" dirty="0" smtClean="0"/>
          </a:p>
          <a:p>
            <a:pPr marL="914400" lvl="1" indent="-457200" algn="l">
              <a:buFont typeface="Arial" panose="020B0604020202020204" pitchFamily="34" charset="0"/>
              <a:buChar char="•"/>
            </a:pPr>
            <a:r>
              <a:rPr lang="zh-CN" altLang="en-US" b="1" dirty="0" smtClean="0"/>
              <a:t>为评估各项投资提供了一个基准收益率</a:t>
            </a:r>
            <a:endParaRPr lang="en-US" altLang="zh-CN" b="1" dirty="0" smtClean="0"/>
          </a:p>
          <a:p>
            <a:pPr marL="914400" lvl="1" indent="-457200" algn="l">
              <a:buFont typeface="Arial" panose="020B0604020202020204" pitchFamily="34" charset="0"/>
              <a:buChar char="•"/>
            </a:pPr>
            <a:r>
              <a:rPr lang="zh-CN" altLang="en-US" b="1" dirty="0" smtClean="0"/>
              <a:t>对还没有上市交易资产的期望收益做出合理的估计，如</a:t>
            </a:r>
            <a:r>
              <a:rPr lang="en-US" altLang="zh-CN" b="1" dirty="0" smtClean="0"/>
              <a:t>IPO</a:t>
            </a:r>
            <a:r>
              <a:rPr lang="zh-CN" altLang="en-US" b="1" dirty="0" smtClean="0"/>
              <a:t>股票定价</a:t>
            </a:r>
            <a:endParaRPr lang="en-US" altLang="zh-CN" b="1" dirty="0" smtClean="0"/>
          </a:p>
          <a:p>
            <a:pPr algn="l"/>
            <a:endParaRPr lang="en-US" altLang="zh-CN" dirty="0" smtClean="0"/>
          </a:p>
          <a:p>
            <a:pPr algn="l"/>
            <a:endParaRPr lang="zh-CN" altLang="en-US" dirty="0"/>
          </a:p>
        </p:txBody>
      </p:sp>
    </p:spTree>
    <p:extLst>
      <p:ext uri="{BB962C8B-B14F-4D97-AF65-F5344CB8AC3E}">
        <p14:creationId xmlns:p14="http://schemas.microsoft.com/office/powerpoint/2010/main" val="3230770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36712"/>
            <a:ext cx="8496944" cy="5721499"/>
          </a:xfrm>
        </p:spPr>
        <p:txBody>
          <a:bodyPr>
            <a:normAutofit/>
          </a:bodyPr>
          <a:lstStyle/>
          <a:p>
            <a:r>
              <a:rPr lang="zh-CN" altLang="en-US" sz="2800" dirty="0" smtClean="0"/>
              <a:t>如果每个人都购买同样的风险资产组合基金，那么这只基金必须是什么样的呢？这个问题的答案是隐含在</a:t>
            </a:r>
            <a:r>
              <a:rPr lang="en-US" altLang="zh-CN" sz="2800" dirty="0" smtClean="0"/>
              <a:t>CAPM</a:t>
            </a:r>
            <a:r>
              <a:rPr lang="zh-CN" altLang="en-US" sz="2800" dirty="0" smtClean="0"/>
              <a:t>模型中的关键思想</a:t>
            </a:r>
            <a:endParaRPr lang="en-US" altLang="zh-CN" sz="2800" dirty="0" smtClean="0"/>
          </a:p>
          <a:p>
            <a:endParaRPr lang="en-US" altLang="zh-CN" sz="2800" dirty="0" smtClean="0"/>
          </a:p>
          <a:p>
            <a:r>
              <a:rPr lang="zh-CN" altLang="en-US" sz="2800" dirty="0" smtClean="0"/>
              <a:t>答案是：</a:t>
            </a:r>
            <a:r>
              <a:rPr lang="zh-CN" altLang="en-US" sz="2800" b="1" dirty="0" smtClean="0"/>
              <a:t>此基金必须同市场组合（</a:t>
            </a:r>
            <a:r>
              <a:rPr lang="en-US" altLang="zh-CN" sz="2800" b="1" dirty="0" smtClean="0">
                <a:latin typeface="Times New Roman" panose="02020603050405020304" pitchFamily="18" charset="0"/>
                <a:cs typeface="Times New Roman" panose="02020603050405020304" pitchFamily="18" charset="0"/>
              </a:rPr>
              <a:t>market portfolio</a:t>
            </a:r>
            <a:r>
              <a:rPr lang="zh-CN" altLang="en-US" sz="2800" b="1" dirty="0" smtClean="0"/>
              <a:t>）相同，市场组合是所有资产的全体。在证券市场中，市场组合是所有的股票，如</a:t>
            </a:r>
            <a:r>
              <a:rPr lang="en-US" altLang="zh-CN" sz="2800" b="1" dirty="0" smtClean="0"/>
              <a:t>IBM</a:t>
            </a:r>
            <a:r>
              <a:rPr lang="zh-CN" altLang="en-US" sz="2800" b="1" dirty="0" smtClean="0"/>
              <a:t>、</a:t>
            </a:r>
            <a:r>
              <a:rPr lang="en-US" altLang="zh-CN" sz="2800" b="1" dirty="0" smtClean="0"/>
              <a:t>GM</a:t>
            </a:r>
            <a:r>
              <a:rPr lang="zh-CN" altLang="en-US" sz="2800" b="1" dirty="0" smtClean="0"/>
              <a:t>等等股票的总和。</a:t>
            </a:r>
            <a:endParaRPr lang="en-US" altLang="zh-CN" sz="2800" b="1" dirty="0" smtClean="0"/>
          </a:p>
          <a:p>
            <a:r>
              <a:rPr lang="zh-CN" altLang="en-US" sz="2800" dirty="0" smtClean="0"/>
              <a:t>如果</a:t>
            </a:r>
            <a:r>
              <a:rPr lang="en-US" altLang="zh-CN" sz="2800" dirty="0" smtClean="0"/>
              <a:t>GM</a:t>
            </a:r>
            <a:r>
              <a:rPr lang="zh-CN" altLang="en-US" sz="2800" dirty="0" smtClean="0"/>
              <a:t>公司股票在每一个投资者的风险资产组合中所占的比例为</a:t>
            </a:r>
            <a:r>
              <a:rPr lang="en-US" altLang="zh-CN" sz="2800" dirty="0" smtClean="0"/>
              <a:t>1%</a:t>
            </a:r>
            <a:r>
              <a:rPr lang="zh-CN" altLang="en-US" sz="2800" dirty="0" smtClean="0"/>
              <a:t>，那么该股票在整个市场中所占的比例也是</a:t>
            </a:r>
            <a:r>
              <a:rPr lang="en-US" altLang="zh-CN" sz="2800" dirty="0" smtClean="0"/>
              <a:t>1%</a:t>
            </a:r>
            <a:r>
              <a:rPr lang="zh-CN" altLang="en-US" sz="2800" dirty="0" smtClean="0"/>
              <a:t>。这一结论对每一个投资者的风险资产组合中的</a:t>
            </a:r>
            <a:r>
              <a:rPr lang="zh-CN" altLang="en-US" sz="2800" dirty="0"/>
              <a:t>任意</a:t>
            </a:r>
            <a:r>
              <a:rPr lang="zh-CN" altLang="en-US" sz="2800" dirty="0" smtClean="0"/>
              <a:t>股票都适用。</a:t>
            </a:r>
            <a:endParaRPr lang="en-US" altLang="zh-CN" sz="2800" dirty="0" smtClean="0"/>
          </a:p>
          <a:p>
            <a:endParaRPr lang="zh-CN" altLang="en-US" sz="2800" dirty="0"/>
          </a:p>
        </p:txBody>
      </p:sp>
    </p:spTree>
    <p:extLst>
      <p:ext uri="{BB962C8B-B14F-4D97-AF65-F5344CB8AC3E}">
        <p14:creationId xmlns:p14="http://schemas.microsoft.com/office/powerpoint/2010/main" val="2899468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normAutofit fontScale="85000" lnSpcReduction="20000"/>
          </a:bodyPr>
          <a:lstStyle/>
          <a:p>
            <a:r>
              <a:rPr lang="zh-CN" altLang="en-US" sz="3200" dirty="0"/>
              <a:t>如果每个人都只购买一只基金，那么他们购买资产的总和就是市场，于是此基金就等同于市场，即它必须包含市场中任何一只股票，且比例与整个市场中每只股票所占的市值比例相同</a:t>
            </a:r>
            <a:endParaRPr lang="en-US" altLang="zh-CN" sz="3200" dirty="0"/>
          </a:p>
          <a:p>
            <a:endParaRPr lang="en-US" altLang="zh-CN" sz="3200" dirty="0" smtClean="0"/>
          </a:p>
          <a:p>
            <a:r>
              <a:rPr lang="zh-CN" altLang="en-US" sz="3200" dirty="0" smtClean="0"/>
              <a:t>在</a:t>
            </a:r>
            <a:r>
              <a:rPr lang="zh-CN" altLang="en-US" sz="3200" dirty="0"/>
              <a:t>每个投资者都是用具有相同参数估计的均值</a:t>
            </a:r>
            <a:r>
              <a:rPr lang="en-US" altLang="zh-CN" sz="3200" dirty="0"/>
              <a:t>-</a:t>
            </a:r>
            <a:r>
              <a:rPr lang="zh-CN" altLang="en-US" sz="3200" dirty="0"/>
              <a:t>方差分析方法的情形下，最优风险资产组合就是市场组合</a:t>
            </a:r>
            <a:endParaRPr lang="en-US" altLang="zh-CN" sz="3200" dirty="0"/>
          </a:p>
          <a:p>
            <a:endParaRPr lang="en-US" altLang="zh-CN" sz="3200" dirty="0" smtClean="0"/>
          </a:p>
          <a:p>
            <a:r>
              <a:rPr lang="zh-CN" altLang="en-US" sz="3200" dirty="0" smtClean="0"/>
              <a:t>在</a:t>
            </a:r>
            <a:r>
              <a:rPr lang="zh-CN" altLang="en-US" sz="3200" dirty="0"/>
              <a:t>这些假定下，就没有必要去构建均值</a:t>
            </a:r>
            <a:r>
              <a:rPr lang="en-US" altLang="zh-CN" sz="3200" dirty="0"/>
              <a:t>-</a:t>
            </a:r>
            <a:r>
              <a:rPr lang="zh-CN" altLang="en-US" sz="3200" dirty="0"/>
              <a:t>方差问题、估计基本参数的值，也没有必要解最优投资组合的方程组</a:t>
            </a:r>
            <a:endParaRPr lang="en-US" altLang="zh-CN" sz="3200" dirty="0"/>
          </a:p>
          <a:p>
            <a:endParaRPr lang="zh-CN" altLang="en-US" dirty="0"/>
          </a:p>
        </p:txBody>
      </p:sp>
    </p:spTree>
    <p:extLst>
      <p:ext uri="{BB962C8B-B14F-4D97-AF65-F5344CB8AC3E}">
        <p14:creationId xmlns:p14="http://schemas.microsoft.com/office/powerpoint/2010/main" val="41304372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19256" cy="5688632"/>
          </a:xfrm>
        </p:spPr>
        <p:txBody>
          <a:bodyPr>
            <a:normAutofit fontScale="85000" lnSpcReduction="20000"/>
          </a:bodyPr>
          <a:lstStyle/>
          <a:p>
            <a:r>
              <a:rPr lang="zh-CN" altLang="en-US" dirty="0" smtClean="0"/>
              <a:t>这个结论是如何产生的呢？我们如何能在一些必须的数据不被知晓的情况下解决这个问题呢？答案是基于均衡理论得出的。</a:t>
            </a:r>
            <a:endParaRPr lang="en-US" altLang="zh-CN" dirty="0" smtClean="0"/>
          </a:p>
          <a:p>
            <a:endParaRPr lang="en-US" altLang="zh-CN" dirty="0" smtClean="0"/>
          </a:p>
          <a:p>
            <a:r>
              <a:rPr lang="zh-CN" altLang="en-US" dirty="0" smtClean="0"/>
              <a:t>假设其他所有人（或至少很大数量上的人）解决了这个问题，我们就不需要解决了</a:t>
            </a:r>
            <a:endParaRPr lang="en-US" altLang="zh-CN" dirty="0" smtClean="0"/>
          </a:p>
          <a:p>
            <a:endParaRPr lang="en-US" altLang="zh-CN" dirty="0" smtClean="0"/>
          </a:p>
          <a:p>
            <a:r>
              <a:rPr lang="zh-CN" altLang="en-US" dirty="0" smtClean="0"/>
              <a:t>整个</a:t>
            </a:r>
            <a:r>
              <a:rPr lang="zh-CN" altLang="en-US" dirty="0"/>
              <a:t>过程</a:t>
            </a:r>
            <a:r>
              <a:rPr lang="zh-CN" altLang="en-US" dirty="0" smtClean="0"/>
              <a:t>是：资产的收益取决于其初始价格和期末价格，投资者使用相同的参数估计解决均值方差问题，然后在市场上发出订单以购入资产组成他们的投资组合。如果发出的订单与可获得的数目不同，则价格一定发生变化：供小于求的资产价格上升，而供过于求的资产价格下降。这些价格的变化会直接影响资产收益的估值，从而使投资者重置他们的最优投资组合。这个过程会一致持续至需求与供给刚好匹配，即均衡产生。</a:t>
            </a:r>
            <a:endParaRPr lang="zh-CN" altLang="en-US" dirty="0"/>
          </a:p>
        </p:txBody>
      </p:sp>
    </p:spTree>
    <p:extLst>
      <p:ext uri="{BB962C8B-B14F-4D97-AF65-F5344CB8AC3E}">
        <p14:creationId xmlns:p14="http://schemas.microsoft.com/office/powerpoint/2010/main" val="4106004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848" y="1052736"/>
            <a:ext cx="8229600" cy="4525963"/>
          </a:xfrm>
        </p:spPr>
        <p:txBody>
          <a:bodyPr>
            <a:normAutofit/>
          </a:bodyPr>
          <a:lstStyle/>
          <a:p>
            <a:r>
              <a:rPr lang="zh-CN" altLang="en-US" dirty="0" smtClean="0"/>
              <a:t>当所有风险资产的价格调整都停止时，市场达到均衡状态：</a:t>
            </a:r>
            <a:endParaRPr lang="en-US" altLang="zh-CN" dirty="0" smtClean="0"/>
          </a:p>
          <a:p>
            <a:pPr lvl="1"/>
            <a:r>
              <a:rPr lang="zh-CN" altLang="en-US" dirty="0" smtClean="0"/>
              <a:t>投资者对每一种风险资产都愿意持有一定数量，即最优投资组合包含所有的风险资产；</a:t>
            </a:r>
            <a:endParaRPr lang="en-US" altLang="zh-CN" dirty="0" smtClean="0"/>
          </a:p>
          <a:p>
            <a:pPr lvl="1"/>
            <a:r>
              <a:rPr lang="zh-CN" altLang="en-US" dirty="0" smtClean="0"/>
              <a:t>每一种风险资产的供需平衡，此时的价格是一个均衡价格；</a:t>
            </a:r>
            <a:endParaRPr lang="en-US" altLang="zh-CN" dirty="0" smtClean="0"/>
          </a:p>
          <a:p>
            <a:pPr lvl="1"/>
            <a:r>
              <a:rPr lang="zh-CN" altLang="en-US" dirty="0" smtClean="0"/>
              <a:t>无风险资产的利率水平正好使得借入资金的总量与贷出资金的总量相等。</a:t>
            </a:r>
            <a:endParaRPr lang="zh-CN" altLang="en-US" dirty="0"/>
          </a:p>
        </p:txBody>
      </p:sp>
    </p:spTree>
    <p:extLst>
      <p:ext uri="{BB962C8B-B14F-4D97-AF65-F5344CB8AC3E}">
        <p14:creationId xmlns:p14="http://schemas.microsoft.com/office/powerpoint/2010/main" val="2725343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6.1.2    </a:t>
            </a:r>
            <a:r>
              <a:rPr lang="zh-CN" altLang="en-US" dirty="0" smtClean="0"/>
              <a:t>消极策略是有效的</a:t>
            </a:r>
            <a:endParaRPr lang="zh-CN" altLang="en-US" dirty="0"/>
          </a:p>
        </p:txBody>
      </p:sp>
      <p:sp>
        <p:nvSpPr>
          <p:cNvPr id="3" name="内容占位符 2"/>
          <p:cNvSpPr>
            <a:spLocks noGrp="1"/>
          </p:cNvSpPr>
          <p:nvPr>
            <p:ph idx="1"/>
          </p:nvPr>
        </p:nvSpPr>
        <p:spPr>
          <a:xfrm>
            <a:off x="457200" y="1600200"/>
            <a:ext cx="8291264" cy="4781128"/>
          </a:xfrm>
        </p:spPr>
        <p:txBody>
          <a:bodyPr>
            <a:normAutofit fontScale="92500"/>
          </a:bodyPr>
          <a:lstStyle/>
          <a:p>
            <a:r>
              <a:rPr lang="zh-CN" altLang="en-US" dirty="0" smtClean="0"/>
              <a:t>消极策略：投资者无需进行复杂的证券分析而直接持有市场投资组合</a:t>
            </a:r>
            <a:endParaRPr lang="en-US" altLang="zh-CN" dirty="0" smtClean="0"/>
          </a:p>
          <a:p>
            <a:pPr lvl="1"/>
            <a:r>
              <a:rPr lang="zh-CN" altLang="en-US" dirty="0"/>
              <a:t>有效</a:t>
            </a:r>
            <a:r>
              <a:rPr lang="zh-CN" altLang="en-US" dirty="0" smtClean="0"/>
              <a:t>市场理论（证券市场所有相关信息都已反映）</a:t>
            </a:r>
            <a:endParaRPr lang="en-US" altLang="zh-CN" dirty="0" smtClean="0"/>
          </a:p>
          <a:p>
            <a:pPr lvl="1"/>
            <a:r>
              <a:rPr lang="zh-CN" altLang="en-US" dirty="0"/>
              <a:t>输入</a:t>
            </a:r>
            <a:r>
              <a:rPr lang="zh-CN" altLang="en-US" dirty="0" smtClean="0"/>
              <a:t>表一致</a:t>
            </a:r>
            <a:endParaRPr lang="en-US" altLang="zh-CN" dirty="0" smtClean="0"/>
          </a:p>
          <a:p>
            <a:r>
              <a:rPr lang="zh-CN" altLang="en-US" dirty="0"/>
              <a:t>共同</a:t>
            </a:r>
            <a:r>
              <a:rPr lang="zh-CN" altLang="en-US" dirty="0" smtClean="0"/>
              <a:t>基金原理（</a:t>
            </a:r>
            <a:r>
              <a:rPr lang="en-US" altLang="zh-CN" dirty="0" smtClean="0">
                <a:latin typeface="Times New Roman" panose="02020603050405020304" pitchFamily="18" charset="0"/>
                <a:cs typeface="Times New Roman" panose="02020603050405020304" pitchFamily="18" charset="0"/>
              </a:rPr>
              <a:t>mutual fund theorem</a:t>
            </a:r>
            <a:r>
              <a:rPr lang="zh-CN" altLang="en-US" dirty="0" smtClean="0"/>
              <a:t>）：所有投资者选择持有市场指数共同基金，因此资产组合选择分为两部分：</a:t>
            </a:r>
            <a:endParaRPr lang="en-US" altLang="zh-CN" dirty="0" smtClean="0"/>
          </a:p>
          <a:p>
            <a:pPr lvl="1"/>
            <a:r>
              <a:rPr lang="zh-CN" altLang="en-US" dirty="0" smtClean="0"/>
              <a:t>技术部分：由专业管理人员创建基金</a:t>
            </a:r>
            <a:endParaRPr lang="en-US" altLang="zh-CN" dirty="0" smtClean="0"/>
          </a:p>
          <a:p>
            <a:pPr lvl="1"/>
            <a:r>
              <a:rPr lang="zh-CN" altLang="en-US" dirty="0"/>
              <a:t>个人</a:t>
            </a:r>
            <a:r>
              <a:rPr lang="zh-CN" altLang="en-US" dirty="0" smtClean="0"/>
              <a:t>部分：根据风险厌恶程度确定共同基金和无风险资产的投资比例</a:t>
            </a:r>
            <a:endParaRPr lang="zh-CN" altLang="en-US" dirty="0"/>
          </a:p>
        </p:txBody>
      </p:sp>
    </p:spTree>
    <p:extLst>
      <p:ext uri="{BB962C8B-B14F-4D97-AF65-F5344CB8AC3E}">
        <p14:creationId xmlns:p14="http://schemas.microsoft.com/office/powerpoint/2010/main" val="1706680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9392"/>
            <a:ext cx="8229600" cy="1143000"/>
          </a:xfrm>
        </p:spPr>
        <p:txBody>
          <a:bodyPr/>
          <a:lstStyle/>
          <a:p>
            <a:r>
              <a:rPr lang="en-US" altLang="zh-CN" dirty="0" smtClean="0"/>
              <a:t>6.1.3    </a:t>
            </a:r>
            <a:r>
              <a:rPr lang="zh-CN" altLang="en-US" dirty="0" smtClean="0"/>
              <a:t>市场组合的风险溢价</a:t>
            </a:r>
            <a:endParaRPr lang="zh-CN" altLang="en-US" dirty="0"/>
          </a:p>
        </p:txBody>
      </p:sp>
      <p:sp>
        <p:nvSpPr>
          <p:cNvPr id="3" name="内容占位符 2"/>
          <p:cNvSpPr>
            <a:spLocks noGrp="1"/>
          </p:cNvSpPr>
          <p:nvPr>
            <p:ph idx="1"/>
          </p:nvPr>
        </p:nvSpPr>
        <p:spPr>
          <a:xfrm>
            <a:off x="457200" y="875853"/>
            <a:ext cx="8229600" cy="5865515"/>
          </a:xfrm>
        </p:spPr>
        <p:txBody>
          <a:bodyPr>
            <a:normAutofit fontScale="92500" lnSpcReduction="10000"/>
          </a:bodyPr>
          <a:lstStyle/>
          <a:p>
            <a:r>
              <a:rPr lang="zh-CN" altLang="en-US" dirty="0" smtClean="0"/>
              <a:t>市场中每位投资者投资于最优风险资产组合</a:t>
            </a:r>
            <a:r>
              <a:rPr lang="en-US" altLang="zh-CN" dirty="0" smtClean="0"/>
              <a:t>M</a:t>
            </a:r>
            <a:r>
              <a:rPr lang="zh-CN" altLang="en-US" dirty="0" smtClean="0"/>
              <a:t>的资金比例为</a:t>
            </a:r>
            <a:r>
              <a:rPr lang="en-US" altLang="zh-CN" dirty="0" smtClean="0"/>
              <a:t>y</a:t>
            </a:r>
            <a:r>
              <a:rPr lang="zh-CN" altLang="en-US" dirty="0" smtClean="0"/>
              <a:t>：</a:t>
            </a:r>
            <a:endParaRPr lang="en-US" altLang="zh-CN" dirty="0" smtClean="0"/>
          </a:p>
          <a:p>
            <a:endParaRPr lang="en-US" altLang="zh-CN" dirty="0"/>
          </a:p>
          <a:p>
            <a:endParaRPr lang="en-US" altLang="zh-CN" dirty="0" smtClean="0"/>
          </a:p>
          <a:p>
            <a:r>
              <a:rPr lang="zh-CN" altLang="en-US" dirty="0"/>
              <a:t>无风险</a:t>
            </a:r>
            <a:r>
              <a:rPr lang="zh-CN" altLang="en-US" dirty="0" smtClean="0"/>
              <a:t>资产是一种纯粹的生息工具，将无风险资产加入投资组合相当于投资者以无风险利率贷出或借入资金。贷出（购买）相当于无风险资产权重为正，而借入相当于无风险资产权重为负</a:t>
            </a:r>
            <a:endParaRPr lang="en-US" altLang="zh-CN" dirty="0" smtClean="0"/>
          </a:p>
          <a:p>
            <a:r>
              <a:rPr lang="zh-CN" altLang="en-US" dirty="0" smtClean="0"/>
              <a:t>在简化形式的资本资产定价模型的经济中，无风险投资包括所有投资者之间的借入和贷出，任何借入头寸必须同时有债权人的贷出头寸来平衡，这意味着所有投资者之间的净借入与净贷出的总和为零。</a:t>
            </a:r>
            <a:endParaRPr lang="en-US" altLang="zh-CN" dirty="0" smtClean="0"/>
          </a:p>
          <a:p>
            <a:endParaRPr lang="en-US" altLang="zh-CN" dirty="0" smtClean="0"/>
          </a:p>
          <a:p>
            <a:endParaRPr lang="en-US" altLang="zh-CN"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074065094"/>
              </p:ext>
            </p:extLst>
          </p:nvPr>
        </p:nvGraphicFramePr>
        <p:xfrm>
          <a:off x="2987824" y="1628800"/>
          <a:ext cx="2736304" cy="1029141"/>
        </p:xfrm>
        <a:graphic>
          <a:graphicData uri="http://schemas.openxmlformats.org/presentationml/2006/ole">
            <mc:AlternateContent xmlns:mc="http://schemas.openxmlformats.org/markup-compatibility/2006">
              <mc:Choice xmlns:v="urn:schemas-microsoft-com:vml" Requires="v">
                <p:oleObj spid="_x0000_s3250" name="公式" r:id="rId3" imgW="1180800" imgH="444240" progId="Equation.3">
                  <p:embed/>
                </p:oleObj>
              </mc:Choice>
              <mc:Fallback>
                <p:oleObj name="公式" r:id="rId3" imgW="1180800" imgH="444240" progId="Equation.3">
                  <p:embed/>
                  <p:pic>
                    <p:nvPicPr>
                      <p:cNvPr id="0" name="对象 3"/>
                      <p:cNvPicPr>
                        <a:picLocks noChangeAspect="1" noChangeArrowheads="1"/>
                      </p:cNvPicPr>
                      <p:nvPr/>
                    </p:nvPicPr>
                    <p:blipFill>
                      <a:blip r:embed="rId4"/>
                      <a:srcRect/>
                      <a:stretch>
                        <a:fillRect/>
                      </a:stretch>
                    </p:blipFill>
                    <p:spPr bwMode="auto">
                      <a:xfrm>
                        <a:off x="2987824" y="1628800"/>
                        <a:ext cx="2736304" cy="102914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58504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因此</a:t>
            </a:r>
            <a:r>
              <a:rPr lang="en-US" altLang="zh-CN" dirty="0"/>
              <a:t>y*=1</a:t>
            </a:r>
            <a:r>
              <a:rPr lang="zh-CN" altLang="en-US" dirty="0"/>
              <a:t>，</a:t>
            </a:r>
            <a:r>
              <a:rPr lang="en-US" altLang="zh-CN" dirty="0"/>
              <a:t>A</a:t>
            </a:r>
            <a:r>
              <a:rPr lang="zh-CN" altLang="en-US" dirty="0"/>
              <a:t>为代表性投资者（平均）的风险厌恶系数</a:t>
            </a:r>
            <a:endParaRPr lang="en-US" altLang="zh-CN" dirty="0"/>
          </a:p>
          <a:p>
            <a:endParaRPr lang="en-US" altLang="zh-CN" dirty="0"/>
          </a:p>
          <a:p>
            <a:endParaRPr lang="en-US" altLang="zh-CN" dirty="0" smtClean="0"/>
          </a:p>
          <a:p>
            <a:r>
              <a:rPr lang="en-US" altLang="zh-CN" dirty="0" smtClean="0"/>
              <a:t>P116</a:t>
            </a:r>
            <a:r>
              <a:rPr lang="zh-CN" altLang="en-US" dirty="0"/>
              <a:t>概念检查</a:t>
            </a:r>
            <a:r>
              <a:rPr lang="en-US" altLang="zh-CN" dirty="0"/>
              <a:t>6-2</a:t>
            </a: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654486060"/>
              </p:ext>
            </p:extLst>
          </p:nvPr>
        </p:nvGraphicFramePr>
        <p:xfrm>
          <a:off x="2699792" y="2492896"/>
          <a:ext cx="3257550" cy="671512"/>
        </p:xfrm>
        <a:graphic>
          <a:graphicData uri="http://schemas.openxmlformats.org/presentationml/2006/ole">
            <mc:AlternateContent xmlns:mc="http://schemas.openxmlformats.org/markup-compatibility/2006">
              <mc:Choice xmlns:v="urn:schemas-microsoft-com:vml" Requires="v">
                <p:oleObj spid="_x0000_s15375" name="公式" r:id="rId3" imgW="1231560" imgH="253800" progId="Equation.3">
                  <p:embed/>
                </p:oleObj>
              </mc:Choice>
              <mc:Fallback>
                <p:oleObj name="公式" r:id="rId3" imgW="1231560" imgH="2538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2492896"/>
                        <a:ext cx="32575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15545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9392"/>
            <a:ext cx="8229600" cy="1143000"/>
          </a:xfrm>
        </p:spPr>
        <p:txBody>
          <a:bodyPr/>
          <a:lstStyle/>
          <a:p>
            <a:r>
              <a:rPr lang="en-US" altLang="zh-CN" dirty="0" smtClean="0"/>
              <a:t>6.1.4    </a:t>
            </a:r>
            <a:r>
              <a:rPr lang="zh-CN" altLang="en-US" dirty="0" smtClean="0"/>
              <a:t>单个证券的期望收益</a:t>
            </a:r>
            <a:endParaRPr lang="zh-CN" altLang="en-US" dirty="0"/>
          </a:p>
        </p:txBody>
      </p:sp>
      <p:sp>
        <p:nvSpPr>
          <p:cNvPr id="3" name="内容占位符 2"/>
          <p:cNvSpPr>
            <a:spLocks noGrp="1"/>
          </p:cNvSpPr>
          <p:nvPr>
            <p:ph idx="1"/>
          </p:nvPr>
        </p:nvSpPr>
        <p:spPr>
          <a:xfrm>
            <a:off x="251520" y="692696"/>
            <a:ext cx="8712968" cy="6165304"/>
          </a:xfrm>
        </p:spPr>
        <p:txBody>
          <a:bodyPr>
            <a:normAutofit/>
          </a:bodyPr>
          <a:lstStyle/>
          <a:p>
            <a:r>
              <a:rPr lang="zh-CN" altLang="en-US" sz="2600" b="1" dirty="0" smtClean="0"/>
              <a:t>资本资产定价模型认为，单个证券的合理风险溢价取决于单个资产对投资者的所有资产组合风险的贡献程度</a:t>
            </a:r>
            <a:endParaRPr lang="en-US" altLang="zh-CN" sz="2600" b="1" dirty="0" smtClean="0"/>
          </a:p>
          <a:p>
            <a:endParaRPr lang="en-US" altLang="zh-CN" sz="2600" b="1" dirty="0"/>
          </a:p>
          <a:p>
            <a:endParaRPr lang="en-US" altLang="zh-CN" sz="2600" b="1" dirty="0" smtClean="0"/>
          </a:p>
          <a:p>
            <a:endParaRPr lang="en-US" altLang="zh-CN" sz="2600" b="1" dirty="0"/>
          </a:p>
          <a:p>
            <a:endParaRPr lang="en-US" altLang="zh-CN" sz="2600" b="1" dirty="0" smtClean="0"/>
          </a:p>
          <a:p>
            <a:endParaRPr lang="en-US" altLang="zh-CN" sz="2600" b="1" dirty="0"/>
          </a:p>
          <a:p>
            <a:endParaRPr lang="en-US" altLang="zh-CN" sz="2600" b="1" dirty="0" smtClean="0"/>
          </a:p>
          <a:p>
            <a:endParaRPr lang="en-US" altLang="zh-CN" sz="2600" b="1" dirty="0"/>
          </a:p>
          <a:p>
            <a:r>
              <a:rPr lang="zh-CN" altLang="en-US" sz="2400" b="1" dirty="0" smtClean="0"/>
              <a:t>组合的方差：</a:t>
            </a:r>
            <a:endParaRPr lang="en-US" altLang="zh-CN" sz="2400" b="1" dirty="0" smtClean="0"/>
          </a:p>
          <a:p>
            <a:endParaRPr lang="en-US" altLang="zh-CN" sz="2400" b="1" dirty="0" smtClean="0"/>
          </a:p>
          <a:p>
            <a:r>
              <a:rPr lang="zh-CN" altLang="en-US" sz="2400" b="1" dirty="0" smtClean="0"/>
              <a:t>通用股票对市场组合</a:t>
            </a:r>
            <a:r>
              <a:rPr lang="zh-CN" altLang="en-US" sz="2600" b="1" dirty="0" smtClean="0"/>
              <a:t>方差的贡献为：</a:t>
            </a:r>
            <a:endParaRPr lang="zh-CN" altLang="en-US" sz="2600" b="1" dirty="0"/>
          </a:p>
        </p:txBody>
      </p:sp>
      <p:graphicFrame>
        <p:nvGraphicFramePr>
          <p:cNvPr id="4" name="表格 3"/>
          <p:cNvGraphicFramePr>
            <a:graphicFrameLocks noGrp="1"/>
          </p:cNvGraphicFramePr>
          <p:nvPr>
            <p:extLst>
              <p:ext uri="{D42A27DB-BD31-4B8C-83A1-F6EECF244321}">
                <p14:modId xmlns:p14="http://schemas.microsoft.com/office/powerpoint/2010/main" val="3775328832"/>
              </p:ext>
            </p:extLst>
          </p:nvPr>
        </p:nvGraphicFramePr>
        <p:xfrm>
          <a:off x="179512" y="1556792"/>
          <a:ext cx="8820469" cy="3281680"/>
        </p:xfrm>
        <a:graphic>
          <a:graphicData uri="http://schemas.openxmlformats.org/drawingml/2006/table">
            <a:tbl>
              <a:tblPr firstRow="1" bandRow="1">
                <a:tableStyleId>{9D7B26C5-4107-4FEC-AEDC-1716B250A1EF}</a:tableStyleId>
              </a:tblPr>
              <a:tblGrid>
                <a:gridCol w="1260067">
                  <a:extLst>
                    <a:ext uri="{9D8B030D-6E8A-4147-A177-3AD203B41FA5}">
                      <a16:colId xmlns:a16="http://schemas.microsoft.com/office/drawing/2014/main" val="20000"/>
                    </a:ext>
                  </a:extLst>
                </a:gridCol>
                <a:gridCol w="1260067">
                  <a:extLst>
                    <a:ext uri="{9D8B030D-6E8A-4147-A177-3AD203B41FA5}">
                      <a16:colId xmlns:a16="http://schemas.microsoft.com/office/drawing/2014/main" val="20001"/>
                    </a:ext>
                  </a:extLst>
                </a:gridCol>
                <a:gridCol w="1400074">
                  <a:extLst>
                    <a:ext uri="{9D8B030D-6E8A-4147-A177-3AD203B41FA5}">
                      <a16:colId xmlns:a16="http://schemas.microsoft.com/office/drawing/2014/main" val="20002"/>
                    </a:ext>
                  </a:extLst>
                </a:gridCol>
                <a:gridCol w="898382">
                  <a:extLst>
                    <a:ext uri="{9D8B030D-6E8A-4147-A177-3AD203B41FA5}">
                      <a16:colId xmlns:a16="http://schemas.microsoft.com/office/drawing/2014/main" val="20003"/>
                    </a:ext>
                  </a:extLst>
                </a:gridCol>
                <a:gridCol w="1481745">
                  <a:extLst>
                    <a:ext uri="{9D8B030D-6E8A-4147-A177-3AD203B41FA5}">
                      <a16:colId xmlns:a16="http://schemas.microsoft.com/office/drawing/2014/main" val="20004"/>
                    </a:ext>
                  </a:extLst>
                </a:gridCol>
                <a:gridCol w="1260067">
                  <a:extLst>
                    <a:ext uri="{9D8B030D-6E8A-4147-A177-3AD203B41FA5}">
                      <a16:colId xmlns:a16="http://schemas.microsoft.com/office/drawing/2014/main" val="20005"/>
                    </a:ext>
                  </a:extLst>
                </a:gridCol>
                <a:gridCol w="1260067">
                  <a:extLst>
                    <a:ext uri="{9D8B030D-6E8A-4147-A177-3AD203B41FA5}">
                      <a16:colId xmlns:a16="http://schemas.microsoft.com/office/drawing/2014/main" val="20006"/>
                    </a:ext>
                  </a:extLst>
                </a:gridCol>
              </a:tblGrid>
              <a:tr h="606721">
                <a:tc>
                  <a:txBody>
                    <a:bodyPr/>
                    <a:lstStyle/>
                    <a:p>
                      <a:r>
                        <a:rPr lang="zh-CN" altLang="en-US" sz="2000" dirty="0" smtClean="0"/>
                        <a:t>投资组合比重</a:t>
                      </a:r>
                      <a:endParaRPr lang="zh-CN" altLang="en-US" sz="2000" dirty="0"/>
                    </a:p>
                  </a:txBody>
                  <a:tcP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pPr algn="ctr"/>
                      <a:r>
                        <a:rPr lang="en-US" altLang="zh-CN" sz="2000" dirty="0" smtClean="0"/>
                        <a:t>w</a:t>
                      </a:r>
                      <a:r>
                        <a:rPr lang="en-US" altLang="zh-CN" sz="2000" kern="1200" baseline="-25000" dirty="0" smtClean="0">
                          <a:solidFill>
                            <a:schemeClr val="tx1"/>
                          </a:solidFill>
                          <a:latin typeface="+mn-lt"/>
                          <a:ea typeface="+mn-ea"/>
                          <a:cs typeface="+mn-cs"/>
                        </a:rPr>
                        <a:t>1</a:t>
                      </a:r>
                      <a:endParaRPr lang="zh-CN" altLang="en-US" sz="2000" kern="1200" baseline="-25000" dirty="0">
                        <a:solidFill>
                          <a:schemeClr val="tx1"/>
                        </a:solidFill>
                        <a:latin typeface="+mn-lt"/>
                        <a:ea typeface="+mn-ea"/>
                        <a:cs typeface="+mn-cs"/>
                      </a:endParaRPr>
                    </a:p>
                  </a:txBody>
                  <a:tcP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pPr algn="ctr"/>
                      <a:r>
                        <a:rPr lang="en-US" altLang="zh-CN" sz="2000" dirty="0" smtClean="0"/>
                        <a:t>w</a:t>
                      </a:r>
                      <a:r>
                        <a:rPr lang="en-US" altLang="zh-CN" sz="2000" kern="1200" baseline="-25000" dirty="0" smtClean="0">
                          <a:solidFill>
                            <a:schemeClr val="tx1"/>
                          </a:solidFill>
                          <a:latin typeface="+mn-lt"/>
                          <a:ea typeface="+mn-ea"/>
                          <a:cs typeface="+mn-cs"/>
                        </a:rPr>
                        <a:t>2</a:t>
                      </a:r>
                      <a:endParaRPr lang="zh-CN" altLang="en-US" sz="2000" kern="1200" baseline="-25000" dirty="0">
                        <a:solidFill>
                          <a:schemeClr val="tx1"/>
                        </a:solidFill>
                        <a:latin typeface="+mn-lt"/>
                        <a:ea typeface="+mn-ea"/>
                        <a:cs typeface="+mn-cs"/>
                      </a:endParaRPr>
                    </a:p>
                  </a:txBody>
                  <a:tcP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pPr algn="ctr"/>
                      <a:r>
                        <a:rPr lang="en-US" altLang="zh-CN" sz="2000" dirty="0" smtClean="0"/>
                        <a:t>...</a:t>
                      </a:r>
                      <a:endParaRPr lang="zh-CN" altLang="en-US" sz="2000" dirty="0"/>
                    </a:p>
                  </a:txBody>
                  <a:tcP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err="1" smtClean="0"/>
                        <a:t>w</a:t>
                      </a:r>
                      <a:r>
                        <a:rPr lang="en-US" altLang="zh-CN" sz="2000" kern="1200" baseline="-25000" dirty="0" err="1" smtClean="0">
                          <a:solidFill>
                            <a:schemeClr val="tx1"/>
                          </a:solidFill>
                          <a:latin typeface="+mn-lt"/>
                          <a:ea typeface="+mn-ea"/>
                          <a:cs typeface="+mn-cs"/>
                        </a:rPr>
                        <a:t>GE</a:t>
                      </a:r>
                      <a:endParaRPr lang="zh-CN" altLang="en-US" sz="2000" kern="1200" baseline="-25000" dirty="0" smtClean="0">
                        <a:solidFill>
                          <a:schemeClr val="tx1"/>
                        </a:solidFill>
                        <a:latin typeface="+mn-lt"/>
                        <a:ea typeface="+mn-ea"/>
                        <a:cs typeface="+mn-cs"/>
                      </a:endParaRPr>
                    </a:p>
                    <a:p>
                      <a:pPr algn="ctr"/>
                      <a:endParaRPr lang="zh-CN" altLang="en-US" sz="2000" dirty="0"/>
                    </a:p>
                  </a:txBody>
                  <a:tcP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pPr algn="ctr"/>
                      <a:r>
                        <a:rPr lang="en-US" altLang="zh-CN" sz="2000" dirty="0" smtClean="0"/>
                        <a:t>...</a:t>
                      </a:r>
                      <a:endParaRPr lang="zh-CN" altLang="en-US" sz="2000" dirty="0"/>
                    </a:p>
                  </a:txBody>
                  <a:tcP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pPr algn="ctr"/>
                      <a:r>
                        <a:rPr lang="en-US" altLang="zh-CN" sz="2000" dirty="0" err="1" smtClean="0"/>
                        <a:t>w</a:t>
                      </a:r>
                      <a:r>
                        <a:rPr lang="en-US" altLang="zh-CN" sz="2000" kern="1200" baseline="-25000" dirty="0" err="1" smtClean="0">
                          <a:solidFill>
                            <a:schemeClr val="tx1"/>
                          </a:solidFill>
                          <a:latin typeface="+mn-lt"/>
                          <a:ea typeface="+mn-ea"/>
                          <a:cs typeface="+mn-cs"/>
                        </a:rPr>
                        <a:t>n</a:t>
                      </a:r>
                      <a:endParaRPr lang="zh-CN" altLang="en-US" sz="2000" kern="1200" baseline="-25000" dirty="0">
                        <a:solidFill>
                          <a:schemeClr val="tx1"/>
                        </a:solidFill>
                        <a:latin typeface="+mn-lt"/>
                        <a:ea typeface="+mn-ea"/>
                        <a:cs typeface="+mn-cs"/>
                      </a:endParaRPr>
                    </a:p>
                  </a:txBody>
                  <a:tcP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extLst>
                  <a:ext uri="{0D108BD9-81ED-4DB2-BD59-A6C34878D82A}">
                    <a16:rowId xmlns:a16="http://schemas.microsoft.com/office/drawing/2014/main" val="10000"/>
                  </a:ext>
                </a:extLst>
              </a:tr>
              <a:tr h="342929">
                <a:tc>
                  <a:txBody>
                    <a:bodyPr/>
                    <a:lstStyle/>
                    <a:p>
                      <a:r>
                        <a:rPr lang="en-US" altLang="zh-CN" sz="2000" dirty="0" smtClean="0"/>
                        <a:t>w</a:t>
                      </a:r>
                      <a:r>
                        <a:rPr lang="en-US" altLang="zh-CN" sz="2000" baseline="-25000" dirty="0" smtClean="0"/>
                        <a:t>1</a:t>
                      </a:r>
                      <a:endParaRPr lang="zh-CN" altLang="en-US" sz="2000" baseline="-25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r>
                        <a:rPr lang="en-US" altLang="zh-CN" sz="2000" dirty="0" err="1" smtClean="0"/>
                        <a:t>Cov</a:t>
                      </a:r>
                      <a:r>
                        <a:rPr lang="en-US" altLang="zh-CN" sz="2000" dirty="0" smtClean="0"/>
                        <a:t>(r</a:t>
                      </a:r>
                      <a:r>
                        <a:rPr lang="en-US" altLang="zh-CN" sz="2000" kern="1200" baseline="-25000" dirty="0" smtClean="0">
                          <a:solidFill>
                            <a:schemeClr val="tx1"/>
                          </a:solidFill>
                          <a:latin typeface="+mn-lt"/>
                          <a:ea typeface="+mn-ea"/>
                          <a:cs typeface="+mn-cs"/>
                        </a:rPr>
                        <a:t>1</a:t>
                      </a:r>
                      <a:r>
                        <a:rPr lang="en-US" altLang="zh-CN" sz="2000" dirty="0" smtClean="0"/>
                        <a:t>,r</a:t>
                      </a:r>
                      <a:r>
                        <a:rPr lang="en-US" altLang="zh-CN" sz="2000" kern="1200" baseline="-25000" dirty="0" smtClean="0">
                          <a:solidFill>
                            <a:schemeClr val="tx1"/>
                          </a:solidFill>
                          <a:latin typeface="+mn-lt"/>
                          <a:ea typeface="+mn-ea"/>
                          <a:cs typeface="+mn-cs"/>
                        </a:rPr>
                        <a:t>1</a:t>
                      </a:r>
                      <a:r>
                        <a:rPr lang="en-US" altLang="zh-CN" sz="2000" dirty="0" smtClean="0"/>
                        <a:t>)</a:t>
                      </a:r>
                      <a:endParaRPr lang="zh-CN" altLang="en-US" sz="2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Cov</a:t>
                      </a:r>
                      <a:r>
                        <a:rPr lang="en-US" altLang="zh-CN" sz="2000" dirty="0" smtClean="0"/>
                        <a:t>(r</a:t>
                      </a:r>
                      <a:r>
                        <a:rPr lang="en-US" altLang="zh-CN" sz="2000" kern="1200" baseline="-25000" dirty="0" smtClean="0">
                          <a:solidFill>
                            <a:schemeClr val="tx1"/>
                          </a:solidFill>
                          <a:latin typeface="+mn-lt"/>
                          <a:ea typeface="+mn-ea"/>
                          <a:cs typeface="+mn-cs"/>
                        </a:rPr>
                        <a:t>1</a:t>
                      </a:r>
                      <a:r>
                        <a:rPr lang="en-US" altLang="zh-CN" sz="2000" dirty="0" smtClean="0"/>
                        <a:t>,r</a:t>
                      </a:r>
                      <a:r>
                        <a:rPr lang="en-US" altLang="zh-CN" sz="2000" kern="1200" baseline="-25000" dirty="0" smtClean="0">
                          <a:solidFill>
                            <a:schemeClr val="tx1"/>
                          </a:solidFill>
                          <a:latin typeface="+mn-lt"/>
                          <a:ea typeface="+mn-ea"/>
                          <a:cs typeface="+mn-cs"/>
                        </a:rPr>
                        <a:t>2</a:t>
                      </a:r>
                      <a:r>
                        <a:rPr lang="en-US" altLang="zh-CN" sz="2000" dirty="0" smtClean="0"/>
                        <a:t>)</a:t>
                      </a:r>
                      <a:endParaRPr lang="zh-CN" altLang="en-US" sz="2000" dirty="0" smtClean="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a:t>
                      </a:r>
                      <a:endParaRPr lang="zh-CN" altLang="en-US" sz="2000" dirty="0" smtClean="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Cov</a:t>
                      </a:r>
                      <a:r>
                        <a:rPr lang="en-US" altLang="zh-CN" sz="2000" dirty="0" smtClean="0"/>
                        <a:t>(r</a:t>
                      </a:r>
                      <a:r>
                        <a:rPr lang="en-US" altLang="zh-CN" sz="2000" kern="1200" baseline="-25000" dirty="0" smtClean="0">
                          <a:solidFill>
                            <a:schemeClr val="tx1"/>
                          </a:solidFill>
                          <a:latin typeface="+mn-lt"/>
                          <a:ea typeface="+mn-ea"/>
                          <a:cs typeface="+mn-cs"/>
                        </a:rPr>
                        <a:t>1</a:t>
                      </a:r>
                      <a:r>
                        <a:rPr lang="en-US" altLang="zh-CN" sz="2000" dirty="0" smtClean="0"/>
                        <a:t>,r</a:t>
                      </a:r>
                      <a:r>
                        <a:rPr lang="en-US" altLang="zh-CN" sz="2000" kern="1200" baseline="-25000" dirty="0" smtClean="0">
                          <a:solidFill>
                            <a:schemeClr val="tx1"/>
                          </a:solidFill>
                          <a:latin typeface="+mn-lt"/>
                          <a:ea typeface="+mn-ea"/>
                          <a:cs typeface="+mn-cs"/>
                        </a:rPr>
                        <a:t>GE</a:t>
                      </a:r>
                      <a:r>
                        <a:rPr lang="en-US" altLang="zh-CN" sz="2000" dirty="0" smtClean="0"/>
                        <a:t>)</a:t>
                      </a:r>
                      <a:endParaRPr lang="zh-CN" altLang="en-US" sz="2000" dirty="0" smtClean="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r>
                        <a:rPr lang="en-US" altLang="zh-CN" sz="2000" dirty="0" smtClean="0"/>
                        <a:t>...</a:t>
                      </a:r>
                      <a:endParaRPr lang="zh-CN" altLang="en-US" sz="2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Cov</a:t>
                      </a:r>
                      <a:r>
                        <a:rPr lang="en-US" altLang="zh-CN" sz="2000" dirty="0" smtClean="0"/>
                        <a:t>(r</a:t>
                      </a:r>
                      <a:r>
                        <a:rPr lang="en-US" altLang="zh-CN" sz="2000" kern="1200" baseline="-25000" dirty="0" smtClean="0">
                          <a:solidFill>
                            <a:schemeClr val="tx1"/>
                          </a:solidFill>
                          <a:latin typeface="+mn-lt"/>
                          <a:ea typeface="+mn-ea"/>
                          <a:cs typeface="+mn-cs"/>
                        </a:rPr>
                        <a:t>1</a:t>
                      </a:r>
                      <a:r>
                        <a:rPr lang="en-US" altLang="zh-CN" sz="2000" dirty="0" smtClean="0"/>
                        <a:t>,r</a:t>
                      </a:r>
                      <a:r>
                        <a:rPr lang="en-US" altLang="zh-CN" sz="2000" kern="1200" baseline="-25000" dirty="0" smtClean="0">
                          <a:solidFill>
                            <a:schemeClr val="tx1"/>
                          </a:solidFill>
                          <a:latin typeface="+mn-lt"/>
                          <a:ea typeface="+mn-ea"/>
                          <a:cs typeface="+mn-cs"/>
                        </a:rPr>
                        <a:t>n</a:t>
                      </a:r>
                      <a:r>
                        <a:rPr lang="en-US" altLang="zh-CN" sz="2000" dirty="0" smtClean="0"/>
                        <a:t>)</a:t>
                      </a:r>
                      <a:endParaRPr lang="zh-CN" altLang="en-US" sz="2000" dirty="0" smtClean="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extLst>
                  <a:ext uri="{0D108BD9-81ED-4DB2-BD59-A6C34878D82A}">
                    <a16:rowId xmlns:a16="http://schemas.microsoft.com/office/drawing/2014/main" val="10001"/>
                  </a:ext>
                </a:extLst>
              </a:tr>
              <a:tr h="342929">
                <a:tc>
                  <a:txBody>
                    <a:bodyPr/>
                    <a:lstStyle/>
                    <a:p>
                      <a:r>
                        <a:rPr lang="en-US" altLang="zh-CN" sz="2000" dirty="0" smtClean="0"/>
                        <a:t>w</a:t>
                      </a:r>
                      <a:r>
                        <a:rPr lang="en-US" altLang="zh-CN" sz="2000" kern="1200" baseline="-25000" dirty="0" smtClean="0">
                          <a:solidFill>
                            <a:schemeClr val="tx1"/>
                          </a:solidFill>
                          <a:latin typeface="+mn-lt"/>
                          <a:ea typeface="+mn-ea"/>
                          <a:cs typeface="+mn-cs"/>
                        </a:rPr>
                        <a:t>2</a:t>
                      </a:r>
                      <a:endParaRPr lang="zh-CN" altLang="en-US" sz="2000" kern="1200" baseline="-25000" dirty="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Cov</a:t>
                      </a:r>
                      <a:r>
                        <a:rPr lang="en-US" altLang="zh-CN" sz="2000" dirty="0" smtClean="0"/>
                        <a:t>(r</a:t>
                      </a:r>
                      <a:r>
                        <a:rPr lang="en-US" altLang="zh-CN" sz="2000" kern="1200" baseline="-25000" dirty="0" smtClean="0">
                          <a:solidFill>
                            <a:schemeClr val="tx1"/>
                          </a:solidFill>
                          <a:latin typeface="+mn-lt"/>
                          <a:ea typeface="+mn-ea"/>
                          <a:cs typeface="+mn-cs"/>
                        </a:rPr>
                        <a:t>2</a:t>
                      </a:r>
                      <a:r>
                        <a:rPr lang="en-US" altLang="zh-CN" sz="2000" dirty="0" smtClean="0"/>
                        <a:t>,r</a:t>
                      </a:r>
                      <a:r>
                        <a:rPr lang="en-US" altLang="zh-CN" sz="2000" kern="1200" baseline="-25000" dirty="0" smtClean="0">
                          <a:solidFill>
                            <a:schemeClr val="tx1"/>
                          </a:solidFill>
                          <a:latin typeface="+mn-lt"/>
                          <a:ea typeface="+mn-ea"/>
                          <a:cs typeface="+mn-cs"/>
                        </a:rPr>
                        <a:t>1</a:t>
                      </a:r>
                      <a:r>
                        <a:rPr lang="en-US" altLang="zh-CN" sz="2000" dirty="0" smtClean="0"/>
                        <a:t>)</a:t>
                      </a:r>
                      <a:endParaRPr lang="zh-CN" altLang="en-US" sz="2000" dirty="0" smtClean="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Cov</a:t>
                      </a:r>
                      <a:r>
                        <a:rPr lang="en-US" altLang="zh-CN" sz="2000" dirty="0" smtClean="0"/>
                        <a:t>(r</a:t>
                      </a:r>
                      <a:r>
                        <a:rPr lang="en-US" altLang="zh-CN" sz="2000" kern="1200" baseline="-25000" dirty="0" smtClean="0">
                          <a:solidFill>
                            <a:schemeClr val="tx1"/>
                          </a:solidFill>
                          <a:latin typeface="+mn-lt"/>
                          <a:ea typeface="+mn-ea"/>
                          <a:cs typeface="+mn-cs"/>
                        </a:rPr>
                        <a:t>2</a:t>
                      </a:r>
                      <a:r>
                        <a:rPr lang="en-US" altLang="zh-CN" sz="2000" dirty="0" smtClean="0"/>
                        <a:t>,r</a:t>
                      </a:r>
                      <a:r>
                        <a:rPr lang="en-US" altLang="zh-CN" sz="2000" kern="1200" baseline="-25000" dirty="0" smtClean="0">
                          <a:solidFill>
                            <a:schemeClr val="tx1"/>
                          </a:solidFill>
                          <a:latin typeface="+mn-lt"/>
                          <a:ea typeface="+mn-ea"/>
                          <a:cs typeface="+mn-cs"/>
                        </a:rPr>
                        <a:t>2</a:t>
                      </a:r>
                      <a:r>
                        <a:rPr lang="en-US" altLang="zh-CN" sz="2000" dirty="0" smtClean="0"/>
                        <a:t>)</a:t>
                      </a:r>
                      <a:endParaRPr lang="zh-CN" altLang="en-US" sz="2000" dirty="0" smtClean="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r>
                        <a:rPr lang="en-US" altLang="zh-CN" sz="2000" dirty="0" smtClean="0"/>
                        <a:t>...</a:t>
                      </a:r>
                      <a:endParaRPr lang="zh-CN" altLang="en-US" sz="2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Cov</a:t>
                      </a:r>
                      <a:r>
                        <a:rPr lang="en-US" altLang="zh-CN" sz="2000" dirty="0" smtClean="0"/>
                        <a:t>(r</a:t>
                      </a:r>
                      <a:r>
                        <a:rPr lang="en-US" altLang="zh-CN" sz="2000" kern="1200" baseline="-25000" dirty="0" smtClean="0">
                          <a:solidFill>
                            <a:schemeClr val="tx1"/>
                          </a:solidFill>
                          <a:latin typeface="+mn-lt"/>
                          <a:ea typeface="+mn-ea"/>
                          <a:cs typeface="+mn-cs"/>
                        </a:rPr>
                        <a:t>2</a:t>
                      </a:r>
                      <a:r>
                        <a:rPr lang="en-US" altLang="zh-CN" sz="2000" dirty="0" smtClean="0"/>
                        <a:t>,r</a:t>
                      </a:r>
                      <a:r>
                        <a:rPr lang="en-US" altLang="zh-CN" sz="2000" kern="1200" baseline="-25000" dirty="0" smtClean="0">
                          <a:solidFill>
                            <a:schemeClr val="tx1"/>
                          </a:solidFill>
                          <a:latin typeface="+mn-lt"/>
                          <a:ea typeface="+mn-ea"/>
                          <a:cs typeface="+mn-cs"/>
                        </a:rPr>
                        <a:t>GE</a:t>
                      </a:r>
                      <a:r>
                        <a:rPr lang="en-US" altLang="zh-CN" sz="2000" dirty="0" smtClean="0"/>
                        <a:t>)</a:t>
                      </a:r>
                      <a:endParaRPr lang="zh-CN" altLang="en-US" sz="2000" dirty="0" smtClean="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r>
                        <a:rPr lang="en-US" altLang="zh-CN" sz="2000" dirty="0" smtClean="0"/>
                        <a:t>...</a:t>
                      </a:r>
                      <a:endParaRPr lang="zh-CN" altLang="en-US" sz="2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Cov</a:t>
                      </a:r>
                      <a:r>
                        <a:rPr lang="en-US" altLang="zh-CN" sz="2000" dirty="0" smtClean="0"/>
                        <a:t>(r</a:t>
                      </a:r>
                      <a:r>
                        <a:rPr lang="en-US" altLang="zh-CN" sz="2000" kern="1200" baseline="-25000" dirty="0" smtClean="0">
                          <a:solidFill>
                            <a:schemeClr val="tx1"/>
                          </a:solidFill>
                          <a:latin typeface="+mn-lt"/>
                          <a:ea typeface="+mn-ea"/>
                          <a:cs typeface="+mn-cs"/>
                        </a:rPr>
                        <a:t>2</a:t>
                      </a:r>
                      <a:r>
                        <a:rPr lang="en-US" altLang="zh-CN" sz="2000" dirty="0" smtClean="0"/>
                        <a:t>,r</a:t>
                      </a:r>
                      <a:r>
                        <a:rPr lang="en-US" altLang="zh-CN" sz="2000" kern="1200" baseline="-25000" dirty="0" smtClean="0">
                          <a:solidFill>
                            <a:schemeClr val="tx1"/>
                          </a:solidFill>
                          <a:latin typeface="+mn-lt"/>
                          <a:ea typeface="+mn-ea"/>
                          <a:cs typeface="+mn-cs"/>
                        </a:rPr>
                        <a:t>n</a:t>
                      </a:r>
                      <a:r>
                        <a:rPr lang="en-US" altLang="zh-CN" sz="2000" dirty="0" smtClean="0"/>
                        <a:t>)</a:t>
                      </a:r>
                      <a:endParaRPr lang="zh-CN" altLang="en-US" sz="2000" dirty="0" smtClean="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extLst>
                  <a:ext uri="{0D108BD9-81ED-4DB2-BD59-A6C34878D82A}">
                    <a16:rowId xmlns:a16="http://schemas.microsoft.com/office/drawing/2014/main" val="10002"/>
                  </a:ext>
                </a:extLst>
              </a:tr>
              <a:tr h="342929">
                <a:tc>
                  <a:txBody>
                    <a:bodyPr/>
                    <a:lstStyle/>
                    <a:p>
                      <a:r>
                        <a:rPr lang="en-US" altLang="zh-CN" sz="2000" dirty="0" smtClean="0"/>
                        <a:t>...</a:t>
                      </a:r>
                      <a:endParaRPr lang="zh-CN" altLang="en-US" sz="2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r>
                        <a:rPr lang="en-US" altLang="zh-CN" sz="2000" dirty="0" smtClean="0"/>
                        <a:t>...</a:t>
                      </a:r>
                      <a:endParaRPr lang="zh-CN" altLang="en-US" sz="2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r>
                        <a:rPr lang="en-US" altLang="zh-CN" sz="2000" dirty="0" smtClean="0"/>
                        <a:t>...</a:t>
                      </a:r>
                      <a:endParaRPr lang="zh-CN" altLang="en-US" sz="2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r>
                        <a:rPr lang="en-US" altLang="zh-CN" sz="2000" dirty="0" smtClean="0"/>
                        <a:t>...</a:t>
                      </a:r>
                      <a:endParaRPr lang="zh-CN" altLang="en-US" sz="2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r>
                        <a:rPr lang="en-US" altLang="zh-CN" sz="2000" dirty="0" smtClean="0"/>
                        <a:t>...</a:t>
                      </a:r>
                      <a:endParaRPr lang="zh-CN" altLang="en-US" sz="2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r>
                        <a:rPr lang="en-US" altLang="zh-CN" sz="2000" dirty="0" smtClean="0"/>
                        <a:t>...</a:t>
                      </a:r>
                      <a:endParaRPr lang="zh-CN" altLang="en-US" sz="2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endParaRPr lang="zh-CN" altLang="en-US" sz="2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extLst>
                  <a:ext uri="{0D108BD9-81ED-4DB2-BD59-A6C34878D82A}">
                    <a16:rowId xmlns:a16="http://schemas.microsoft.com/office/drawing/2014/main" val="10003"/>
                  </a:ext>
                </a:extLst>
              </a:tr>
              <a:tr h="342929">
                <a:tc>
                  <a:txBody>
                    <a:bodyPr/>
                    <a:lstStyle/>
                    <a:p>
                      <a:r>
                        <a:rPr lang="en-US" altLang="zh-CN" sz="2000" dirty="0" err="1" smtClean="0"/>
                        <a:t>w</a:t>
                      </a:r>
                      <a:r>
                        <a:rPr lang="en-US" altLang="zh-CN" sz="2000" kern="1200" baseline="-25000" dirty="0" err="1" smtClean="0">
                          <a:solidFill>
                            <a:schemeClr val="tx1"/>
                          </a:solidFill>
                          <a:latin typeface="+mn-lt"/>
                          <a:ea typeface="+mn-ea"/>
                          <a:cs typeface="+mn-cs"/>
                        </a:rPr>
                        <a:t>GE</a:t>
                      </a:r>
                      <a:endParaRPr lang="zh-CN" altLang="en-US" sz="2000" kern="1200" baseline="-25000" dirty="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Cov</a:t>
                      </a:r>
                      <a:r>
                        <a:rPr lang="en-US" altLang="zh-CN" sz="2000" dirty="0" smtClean="0"/>
                        <a:t>(r</a:t>
                      </a:r>
                      <a:r>
                        <a:rPr lang="en-US" altLang="zh-CN" sz="2000" kern="1200" baseline="-25000" dirty="0" smtClean="0">
                          <a:solidFill>
                            <a:schemeClr val="tx1"/>
                          </a:solidFill>
                          <a:latin typeface="+mn-lt"/>
                          <a:ea typeface="+mn-ea"/>
                          <a:cs typeface="+mn-cs"/>
                        </a:rPr>
                        <a:t>GE</a:t>
                      </a:r>
                      <a:r>
                        <a:rPr lang="en-US" altLang="zh-CN" sz="2000" dirty="0" smtClean="0"/>
                        <a:t>,r</a:t>
                      </a:r>
                      <a:r>
                        <a:rPr lang="en-US" altLang="zh-CN" sz="2000" kern="1200" baseline="-25000" dirty="0" smtClean="0">
                          <a:solidFill>
                            <a:schemeClr val="tx1"/>
                          </a:solidFill>
                          <a:latin typeface="+mn-lt"/>
                          <a:ea typeface="+mn-ea"/>
                          <a:cs typeface="+mn-cs"/>
                        </a:rPr>
                        <a:t>1</a:t>
                      </a:r>
                      <a:r>
                        <a:rPr lang="en-US" altLang="zh-CN" sz="2000" dirty="0" smtClean="0"/>
                        <a:t>)</a:t>
                      </a:r>
                      <a:endParaRPr lang="zh-CN" altLang="en-US" sz="2000" dirty="0" smtClean="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Cov</a:t>
                      </a:r>
                      <a:r>
                        <a:rPr lang="en-US" altLang="zh-CN" sz="2000" dirty="0" smtClean="0"/>
                        <a:t>(r</a:t>
                      </a:r>
                      <a:r>
                        <a:rPr lang="en-US" altLang="zh-CN" sz="2000" kern="1200" baseline="-25000" dirty="0" smtClean="0">
                          <a:solidFill>
                            <a:schemeClr val="tx1"/>
                          </a:solidFill>
                          <a:latin typeface="+mn-lt"/>
                          <a:ea typeface="+mn-ea"/>
                          <a:cs typeface="+mn-cs"/>
                        </a:rPr>
                        <a:t>GE</a:t>
                      </a:r>
                      <a:r>
                        <a:rPr lang="en-US" altLang="zh-CN" sz="2000" dirty="0" smtClean="0"/>
                        <a:t>,r</a:t>
                      </a:r>
                      <a:r>
                        <a:rPr lang="en-US" altLang="zh-CN" sz="2000" kern="1200" baseline="-25000" dirty="0" smtClean="0">
                          <a:solidFill>
                            <a:schemeClr val="tx1"/>
                          </a:solidFill>
                          <a:latin typeface="+mn-lt"/>
                          <a:ea typeface="+mn-ea"/>
                          <a:cs typeface="+mn-cs"/>
                        </a:rPr>
                        <a:t>2</a:t>
                      </a:r>
                      <a:r>
                        <a:rPr lang="en-US" altLang="zh-CN" sz="2000" dirty="0" smtClean="0"/>
                        <a:t>)</a:t>
                      </a:r>
                      <a:endParaRPr lang="zh-CN" altLang="en-US" sz="2000" dirty="0" smtClean="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r>
                        <a:rPr lang="en-US" altLang="zh-CN" sz="2000" dirty="0" smtClean="0"/>
                        <a:t>...</a:t>
                      </a:r>
                      <a:endParaRPr lang="zh-CN" altLang="en-US" sz="2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Cov</a:t>
                      </a:r>
                      <a:r>
                        <a:rPr lang="en-US" altLang="zh-CN" sz="2000" dirty="0" smtClean="0"/>
                        <a:t>(</a:t>
                      </a:r>
                      <a:r>
                        <a:rPr lang="en-US" altLang="zh-CN" sz="2000" dirty="0" err="1" smtClean="0"/>
                        <a:t>r</a:t>
                      </a:r>
                      <a:r>
                        <a:rPr lang="en-US" altLang="zh-CN" sz="2000" kern="1200" baseline="-25000" dirty="0" err="1" smtClean="0">
                          <a:solidFill>
                            <a:schemeClr val="tx1"/>
                          </a:solidFill>
                          <a:latin typeface="+mn-lt"/>
                          <a:ea typeface="+mn-ea"/>
                          <a:cs typeface="+mn-cs"/>
                        </a:rPr>
                        <a:t>GE</a:t>
                      </a:r>
                      <a:r>
                        <a:rPr lang="en-US" altLang="zh-CN" sz="2000" dirty="0" err="1" smtClean="0"/>
                        <a:t>,r</a:t>
                      </a:r>
                      <a:r>
                        <a:rPr lang="en-US" altLang="zh-CN" sz="2000" kern="1200" baseline="-25000" dirty="0" err="1" smtClean="0">
                          <a:solidFill>
                            <a:schemeClr val="tx1"/>
                          </a:solidFill>
                          <a:latin typeface="+mn-lt"/>
                          <a:ea typeface="+mn-ea"/>
                          <a:cs typeface="+mn-cs"/>
                        </a:rPr>
                        <a:t>GE</a:t>
                      </a:r>
                      <a:r>
                        <a:rPr lang="en-US" altLang="zh-CN" sz="2000" dirty="0" smtClean="0"/>
                        <a:t>)</a:t>
                      </a:r>
                      <a:endParaRPr lang="zh-CN" altLang="en-US" sz="2000" dirty="0" smtClean="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r>
                        <a:rPr lang="en-US" altLang="zh-CN" sz="2000" dirty="0" smtClean="0"/>
                        <a:t>...</a:t>
                      </a:r>
                      <a:endParaRPr lang="zh-CN" altLang="en-US" sz="2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Cov</a:t>
                      </a:r>
                      <a:r>
                        <a:rPr lang="en-US" altLang="zh-CN" sz="2000" dirty="0" smtClean="0"/>
                        <a:t>(</a:t>
                      </a:r>
                      <a:r>
                        <a:rPr lang="en-US" altLang="zh-CN" sz="2000" dirty="0" err="1" smtClean="0"/>
                        <a:t>r</a:t>
                      </a:r>
                      <a:r>
                        <a:rPr lang="en-US" altLang="zh-CN" sz="2000" kern="1200" baseline="-25000" dirty="0" err="1" smtClean="0">
                          <a:solidFill>
                            <a:schemeClr val="tx1"/>
                          </a:solidFill>
                          <a:latin typeface="+mn-lt"/>
                          <a:ea typeface="+mn-ea"/>
                          <a:cs typeface="+mn-cs"/>
                        </a:rPr>
                        <a:t>GE</a:t>
                      </a:r>
                      <a:r>
                        <a:rPr lang="en-US" altLang="zh-CN" sz="2000" dirty="0" err="1" smtClean="0"/>
                        <a:t>,r</a:t>
                      </a:r>
                      <a:r>
                        <a:rPr lang="en-US" altLang="zh-CN" sz="2000" kern="1200" baseline="-25000" dirty="0" err="1" smtClean="0">
                          <a:solidFill>
                            <a:schemeClr val="tx1"/>
                          </a:solidFill>
                          <a:latin typeface="+mn-lt"/>
                          <a:ea typeface="+mn-ea"/>
                          <a:cs typeface="+mn-cs"/>
                        </a:rPr>
                        <a:t>n</a:t>
                      </a:r>
                      <a:r>
                        <a:rPr lang="en-US" altLang="zh-CN" sz="2000" dirty="0" smtClean="0"/>
                        <a:t>)</a:t>
                      </a:r>
                      <a:endParaRPr lang="zh-CN" altLang="en-US" sz="2000" dirty="0" smtClean="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extLst>
                  <a:ext uri="{0D108BD9-81ED-4DB2-BD59-A6C34878D82A}">
                    <a16:rowId xmlns:a16="http://schemas.microsoft.com/office/drawing/2014/main" val="10004"/>
                  </a:ext>
                </a:extLst>
              </a:tr>
              <a:tr h="342929">
                <a:tc>
                  <a:txBody>
                    <a:bodyPr/>
                    <a:lstStyle/>
                    <a:p>
                      <a:r>
                        <a:rPr lang="en-US" altLang="zh-CN" sz="2000" dirty="0" smtClean="0"/>
                        <a:t>...</a:t>
                      </a:r>
                      <a:endParaRPr lang="zh-CN" altLang="en-US" sz="2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r>
                        <a:rPr lang="en-US" altLang="zh-CN" sz="2000" dirty="0" smtClean="0"/>
                        <a:t>...</a:t>
                      </a:r>
                      <a:endParaRPr lang="zh-CN" altLang="en-US" sz="2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r>
                        <a:rPr lang="en-US" altLang="zh-CN" sz="2000" dirty="0" smtClean="0"/>
                        <a:t>...</a:t>
                      </a:r>
                      <a:endParaRPr lang="zh-CN" altLang="en-US" sz="2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r>
                        <a:rPr lang="en-US" altLang="zh-CN" sz="2000" dirty="0" smtClean="0"/>
                        <a:t>...</a:t>
                      </a:r>
                      <a:endParaRPr lang="zh-CN" altLang="en-US" sz="2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r>
                        <a:rPr lang="en-US" altLang="zh-CN" sz="2000" dirty="0" smtClean="0"/>
                        <a:t>...</a:t>
                      </a:r>
                      <a:endParaRPr lang="zh-CN" altLang="en-US" sz="2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r>
                        <a:rPr lang="en-US" altLang="zh-CN" sz="2000" dirty="0" smtClean="0"/>
                        <a:t>...</a:t>
                      </a:r>
                      <a:endParaRPr lang="zh-CN" altLang="en-US" sz="2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tc>
                  <a:txBody>
                    <a:bodyPr/>
                    <a:lstStyle/>
                    <a:p>
                      <a:r>
                        <a:rPr lang="en-US" altLang="zh-CN" sz="2000" dirty="0" smtClean="0"/>
                        <a:t>...</a:t>
                      </a:r>
                      <a:endParaRPr lang="zh-CN" altLang="en-US" sz="2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2E8"/>
                    </a:solidFill>
                  </a:tcPr>
                </a:tc>
                <a:extLst>
                  <a:ext uri="{0D108BD9-81ED-4DB2-BD59-A6C34878D82A}">
                    <a16:rowId xmlns:a16="http://schemas.microsoft.com/office/drawing/2014/main" val="10005"/>
                  </a:ext>
                </a:extLst>
              </a:tr>
              <a:tr h="342929">
                <a:tc>
                  <a:txBody>
                    <a:bodyPr/>
                    <a:lstStyle/>
                    <a:p>
                      <a:r>
                        <a:rPr lang="en-US" altLang="zh-CN" sz="2000" dirty="0" err="1" smtClean="0"/>
                        <a:t>w</a:t>
                      </a:r>
                      <a:r>
                        <a:rPr lang="en-US" altLang="zh-CN" sz="2000" kern="1200" baseline="-25000" dirty="0" err="1" smtClean="0">
                          <a:solidFill>
                            <a:schemeClr val="tx1"/>
                          </a:solidFill>
                          <a:latin typeface="+mn-lt"/>
                          <a:ea typeface="+mn-ea"/>
                          <a:cs typeface="+mn-cs"/>
                        </a:rPr>
                        <a:t>n</a:t>
                      </a:r>
                      <a:endParaRPr lang="en-US" altLang="zh-CN" sz="2000" kern="1200" baseline="-25000" dirty="0" smtClean="0">
                        <a:solidFill>
                          <a:schemeClr val="tx1"/>
                        </a:solidFill>
                        <a:latin typeface="+mn-lt"/>
                        <a:ea typeface="+mn-ea"/>
                        <a:cs typeface="+mn-cs"/>
                      </a:endParaRPr>
                    </a:p>
                    <a:p>
                      <a:endParaRPr lang="zh-CN" altLang="en-US" sz="2000" kern="1200" baseline="-25000" dirty="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EF2E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Cov</a:t>
                      </a:r>
                      <a:r>
                        <a:rPr lang="en-US" altLang="zh-CN" sz="2000" dirty="0" smtClean="0"/>
                        <a:t>(r</a:t>
                      </a:r>
                      <a:r>
                        <a:rPr lang="en-US" altLang="zh-CN" sz="2000" kern="1200" baseline="-25000" dirty="0" smtClean="0">
                          <a:solidFill>
                            <a:schemeClr val="tx1"/>
                          </a:solidFill>
                          <a:latin typeface="+mn-lt"/>
                          <a:ea typeface="+mn-ea"/>
                          <a:cs typeface="+mn-cs"/>
                        </a:rPr>
                        <a:t>n</a:t>
                      </a:r>
                      <a:r>
                        <a:rPr lang="en-US" altLang="zh-CN" sz="2000" dirty="0" smtClean="0"/>
                        <a:t>,r</a:t>
                      </a:r>
                      <a:r>
                        <a:rPr lang="en-US" altLang="zh-CN" sz="2000" kern="1200" baseline="-25000" dirty="0" smtClean="0">
                          <a:solidFill>
                            <a:schemeClr val="tx1"/>
                          </a:solidFill>
                          <a:latin typeface="+mn-lt"/>
                          <a:ea typeface="+mn-ea"/>
                          <a:cs typeface="+mn-cs"/>
                        </a:rPr>
                        <a:t>1</a:t>
                      </a:r>
                      <a:r>
                        <a:rPr lang="en-US" altLang="zh-CN" sz="2000" dirty="0" smtClean="0"/>
                        <a:t>)</a:t>
                      </a:r>
                      <a:endParaRPr lang="zh-CN" altLang="en-US" sz="2000" dirty="0" smtClean="0"/>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EF2E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Cov</a:t>
                      </a:r>
                      <a:r>
                        <a:rPr lang="en-US" altLang="zh-CN" sz="2000" dirty="0" smtClean="0"/>
                        <a:t>(r</a:t>
                      </a:r>
                      <a:r>
                        <a:rPr lang="en-US" altLang="zh-CN" sz="2000" kern="1200" baseline="-25000" dirty="0" smtClean="0">
                          <a:solidFill>
                            <a:schemeClr val="tx1"/>
                          </a:solidFill>
                          <a:latin typeface="+mn-lt"/>
                          <a:ea typeface="+mn-ea"/>
                          <a:cs typeface="+mn-cs"/>
                        </a:rPr>
                        <a:t>n</a:t>
                      </a:r>
                      <a:r>
                        <a:rPr lang="en-US" altLang="zh-CN" sz="2000" dirty="0" smtClean="0"/>
                        <a:t>,r</a:t>
                      </a:r>
                      <a:r>
                        <a:rPr lang="en-US" altLang="zh-CN" sz="2000" kern="1200" baseline="-25000" dirty="0" smtClean="0">
                          <a:solidFill>
                            <a:schemeClr val="tx1"/>
                          </a:solidFill>
                          <a:latin typeface="+mn-lt"/>
                          <a:ea typeface="+mn-ea"/>
                          <a:cs typeface="+mn-cs"/>
                        </a:rPr>
                        <a:t>2</a:t>
                      </a:r>
                      <a:r>
                        <a:rPr lang="en-US" altLang="zh-CN" sz="2000" dirty="0" smtClean="0"/>
                        <a:t>)</a:t>
                      </a:r>
                      <a:endParaRPr lang="zh-CN" altLang="en-US" sz="2000" dirty="0" smtClean="0"/>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EF2E8"/>
                    </a:solidFill>
                  </a:tcPr>
                </a:tc>
                <a:tc>
                  <a:txBody>
                    <a:bodyPr/>
                    <a:lstStyle/>
                    <a:p>
                      <a:r>
                        <a:rPr lang="en-US" altLang="zh-CN" sz="2000" dirty="0" smtClean="0"/>
                        <a:t>...</a:t>
                      </a:r>
                      <a:endParaRPr lang="zh-CN" altLang="en-US" sz="2000" dirty="0"/>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EF2E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Cov</a:t>
                      </a:r>
                      <a:r>
                        <a:rPr lang="en-US" altLang="zh-CN" sz="2000" dirty="0" smtClean="0"/>
                        <a:t>(</a:t>
                      </a:r>
                      <a:r>
                        <a:rPr lang="en-US" altLang="zh-CN" sz="2000" dirty="0" err="1" smtClean="0"/>
                        <a:t>r</a:t>
                      </a:r>
                      <a:r>
                        <a:rPr lang="en-US" altLang="zh-CN" sz="2000" kern="1200" baseline="-25000" dirty="0" err="1" smtClean="0">
                          <a:solidFill>
                            <a:schemeClr val="tx1"/>
                          </a:solidFill>
                          <a:latin typeface="+mn-lt"/>
                          <a:ea typeface="+mn-ea"/>
                          <a:cs typeface="+mn-cs"/>
                        </a:rPr>
                        <a:t>n</a:t>
                      </a:r>
                      <a:r>
                        <a:rPr lang="en-US" altLang="zh-CN" sz="2000" dirty="0" err="1" smtClean="0"/>
                        <a:t>,r</a:t>
                      </a:r>
                      <a:r>
                        <a:rPr lang="en-US" altLang="zh-CN" sz="2000" kern="1200" baseline="-25000" dirty="0" err="1" smtClean="0">
                          <a:solidFill>
                            <a:schemeClr val="tx1"/>
                          </a:solidFill>
                          <a:latin typeface="+mn-lt"/>
                          <a:ea typeface="+mn-ea"/>
                          <a:cs typeface="+mn-cs"/>
                        </a:rPr>
                        <a:t>GE</a:t>
                      </a:r>
                      <a:r>
                        <a:rPr lang="en-US" altLang="zh-CN" sz="2000" dirty="0" smtClean="0"/>
                        <a:t>)</a:t>
                      </a:r>
                      <a:endParaRPr lang="zh-CN" altLang="en-US" sz="2000" dirty="0" smtClean="0"/>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EF2E8"/>
                    </a:solidFill>
                  </a:tcPr>
                </a:tc>
                <a:tc>
                  <a:txBody>
                    <a:bodyPr/>
                    <a:lstStyle/>
                    <a:p>
                      <a:r>
                        <a:rPr lang="en-US" altLang="zh-CN" sz="2000" dirty="0" smtClean="0"/>
                        <a:t>...</a:t>
                      </a:r>
                      <a:endParaRPr lang="zh-CN" altLang="en-US" sz="2000" dirty="0"/>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EF2E8"/>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Cov</a:t>
                      </a:r>
                      <a:r>
                        <a:rPr lang="en-US" altLang="zh-CN" sz="2000" dirty="0" smtClean="0"/>
                        <a:t>(</a:t>
                      </a:r>
                      <a:r>
                        <a:rPr lang="en-US" altLang="zh-CN" sz="2000" dirty="0" err="1" smtClean="0"/>
                        <a:t>r</a:t>
                      </a:r>
                      <a:r>
                        <a:rPr lang="en-US" altLang="zh-CN" sz="2000" kern="1200" baseline="-25000" dirty="0" err="1" smtClean="0">
                          <a:solidFill>
                            <a:schemeClr val="tx1"/>
                          </a:solidFill>
                          <a:latin typeface="+mn-lt"/>
                          <a:ea typeface="+mn-ea"/>
                          <a:cs typeface="+mn-cs"/>
                        </a:rPr>
                        <a:t>n</a:t>
                      </a:r>
                      <a:r>
                        <a:rPr lang="en-US" altLang="zh-CN" sz="2000" dirty="0" err="1" smtClean="0"/>
                        <a:t>,r</a:t>
                      </a:r>
                      <a:r>
                        <a:rPr lang="en-US" altLang="zh-CN" sz="2000" kern="1200" baseline="-25000" dirty="0" err="1" smtClean="0">
                          <a:solidFill>
                            <a:schemeClr val="tx1"/>
                          </a:solidFill>
                          <a:latin typeface="+mn-lt"/>
                          <a:ea typeface="+mn-ea"/>
                          <a:cs typeface="+mn-cs"/>
                        </a:rPr>
                        <a:t>n</a:t>
                      </a:r>
                      <a:r>
                        <a:rPr lang="en-US" altLang="zh-CN" sz="2000" dirty="0" smtClean="0"/>
                        <a:t>)</a:t>
                      </a:r>
                      <a:endParaRPr lang="zh-CN" altLang="en-US" sz="2000" dirty="0" smtClean="0"/>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EF2E8"/>
                    </a:solidFill>
                  </a:tcPr>
                </a:tc>
                <a:extLst>
                  <a:ext uri="{0D108BD9-81ED-4DB2-BD59-A6C34878D82A}">
                    <a16:rowId xmlns:a16="http://schemas.microsoft.com/office/drawing/2014/main" val="10006"/>
                  </a:ext>
                </a:extLst>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15993155"/>
              </p:ext>
            </p:extLst>
          </p:nvPr>
        </p:nvGraphicFramePr>
        <p:xfrm>
          <a:off x="3203848" y="4869160"/>
          <a:ext cx="3581400" cy="889000"/>
        </p:xfrm>
        <a:graphic>
          <a:graphicData uri="http://schemas.openxmlformats.org/presentationml/2006/ole">
            <mc:AlternateContent xmlns:mc="http://schemas.openxmlformats.org/markup-compatibility/2006">
              <mc:Choice xmlns:v="urn:schemas-microsoft-com:vml" Requires="v">
                <p:oleObj spid="_x0000_s4283" name="公式" r:id="rId3" imgW="1841400" imgH="457200" progId="Equation.3">
                  <p:embed/>
                </p:oleObj>
              </mc:Choice>
              <mc:Fallback>
                <p:oleObj name="公式" r:id="rId3" imgW="1841400" imgH="457200" progId="Equation.3">
                  <p:embed/>
                  <p:pic>
                    <p:nvPicPr>
                      <p:cNvPr id="0" name="对象 3"/>
                      <p:cNvPicPr>
                        <a:picLocks noChangeAspect="1" noChangeArrowheads="1"/>
                      </p:cNvPicPr>
                      <p:nvPr/>
                    </p:nvPicPr>
                    <p:blipFill>
                      <a:blip r:embed="rId4"/>
                      <a:srcRect/>
                      <a:stretch>
                        <a:fillRect/>
                      </a:stretch>
                    </p:blipFill>
                    <p:spPr bwMode="auto">
                      <a:xfrm>
                        <a:off x="3203848" y="4869160"/>
                        <a:ext cx="3581400" cy="889000"/>
                      </a:xfrm>
                      <a:prstGeom prst="rect">
                        <a:avLst/>
                      </a:prstGeom>
                      <a:solidFill>
                        <a:srgbClr val="DBEEF4"/>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093679090"/>
              </p:ext>
            </p:extLst>
          </p:nvPr>
        </p:nvGraphicFramePr>
        <p:xfrm>
          <a:off x="35496" y="6342601"/>
          <a:ext cx="9084766" cy="398767"/>
        </p:xfrm>
        <a:graphic>
          <a:graphicData uri="http://schemas.openxmlformats.org/presentationml/2006/ole">
            <mc:AlternateContent xmlns:mc="http://schemas.openxmlformats.org/markup-compatibility/2006">
              <mc:Choice xmlns:v="urn:schemas-microsoft-com:vml" Requires="v">
                <p:oleObj spid="_x0000_s4284" name="公式" r:id="rId5" imgW="5206680" imgH="228600" progId="Equation.3">
                  <p:embed/>
                </p:oleObj>
              </mc:Choice>
              <mc:Fallback>
                <p:oleObj name="公式" r:id="rId5" imgW="5206680" imgH="228600" progId="Equation.3">
                  <p:embed/>
                  <p:pic>
                    <p:nvPicPr>
                      <p:cNvPr id="0" name="对象 4"/>
                      <p:cNvPicPr>
                        <a:picLocks noChangeAspect="1" noChangeArrowheads="1"/>
                      </p:cNvPicPr>
                      <p:nvPr/>
                    </p:nvPicPr>
                    <p:blipFill>
                      <a:blip r:embed="rId6"/>
                      <a:srcRect/>
                      <a:stretch>
                        <a:fillRect/>
                      </a:stretch>
                    </p:blipFill>
                    <p:spPr bwMode="auto">
                      <a:xfrm>
                        <a:off x="35496" y="6342601"/>
                        <a:ext cx="9084766" cy="398767"/>
                      </a:xfrm>
                      <a:prstGeom prst="rect">
                        <a:avLst/>
                      </a:prstGeom>
                      <a:solidFill>
                        <a:srgbClr val="DBEEF4"/>
                      </a:solidFill>
                      <a:ln>
                        <a:noFill/>
                      </a:ln>
                    </p:spPr>
                  </p:pic>
                </p:oleObj>
              </mc:Fallback>
            </mc:AlternateContent>
          </a:graphicData>
        </a:graphic>
      </p:graphicFrame>
    </p:spTree>
    <p:extLst>
      <p:ext uri="{BB962C8B-B14F-4D97-AF65-F5344CB8AC3E}">
        <p14:creationId xmlns:p14="http://schemas.microsoft.com/office/powerpoint/2010/main" val="2459556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625616670"/>
              </p:ext>
            </p:extLst>
          </p:nvPr>
        </p:nvGraphicFramePr>
        <p:xfrm>
          <a:off x="179512" y="140618"/>
          <a:ext cx="8856984" cy="1344166"/>
        </p:xfrm>
        <a:graphic>
          <a:graphicData uri="http://schemas.openxmlformats.org/presentationml/2006/ole">
            <mc:AlternateContent xmlns:mc="http://schemas.openxmlformats.org/markup-compatibility/2006">
              <mc:Choice xmlns:v="urn:schemas-microsoft-com:vml" Requires="v">
                <p:oleObj spid="_x0000_s5630" name="公式" r:id="rId3" imgW="5206680" imgH="685800" progId="Equation.3">
                  <p:embed/>
                </p:oleObj>
              </mc:Choice>
              <mc:Fallback>
                <p:oleObj name="公式" r:id="rId3" imgW="5206680" imgH="685800" progId="Equation.3">
                  <p:embed/>
                  <p:pic>
                    <p:nvPicPr>
                      <p:cNvPr id="0" name="对象 5"/>
                      <p:cNvPicPr>
                        <a:picLocks noChangeAspect="1" noChangeArrowheads="1"/>
                      </p:cNvPicPr>
                      <p:nvPr/>
                    </p:nvPicPr>
                    <p:blipFill>
                      <a:blip r:embed="rId4"/>
                      <a:srcRect/>
                      <a:stretch>
                        <a:fillRect/>
                      </a:stretch>
                    </p:blipFill>
                    <p:spPr bwMode="auto">
                      <a:xfrm>
                        <a:off x="179512" y="140618"/>
                        <a:ext cx="8856984" cy="1344166"/>
                      </a:xfrm>
                      <a:prstGeom prst="rect">
                        <a:avLst/>
                      </a:prstGeom>
                      <a:solidFill>
                        <a:srgbClr val="DBEEF4"/>
                      </a:solidFill>
                      <a:ln>
                        <a:noFill/>
                      </a:ln>
                    </p:spPr>
                  </p:pic>
                </p:oleObj>
              </mc:Fallback>
            </mc:AlternateContent>
          </a:graphicData>
        </a:graphic>
      </p:graphicFrame>
      <p:sp>
        <p:nvSpPr>
          <p:cNvPr id="7" name="内容占位符 6"/>
          <p:cNvSpPr>
            <a:spLocks noGrp="1"/>
          </p:cNvSpPr>
          <p:nvPr>
            <p:ph idx="1"/>
          </p:nvPr>
        </p:nvSpPr>
        <p:spPr>
          <a:xfrm>
            <a:off x="395536" y="1484784"/>
            <a:ext cx="8229600" cy="4741987"/>
          </a:xfrm>
        </p:spPr>
        <p:txBody>
          <a:bodyPr>
            <a:normAutofit/>
          </a:bodyPr>
          <a:lstStyle/>
          <a:p>
            <a:r>
              <a:rPr lang="zh-CN" altLang="en-US" sz="2400" dirty="0" smtClean="0"/>
              <a:t>市场投资组合的收益率为：</a:t>
            </a:r>
            <a:endParaRPr lang="en-US" altLang="zh-CN" sz="2400" dirty="0" smtClean="0"/>
          </a:p>
          <a:p>
            <a:r>
              <a:rPr lang="zh-CN" altLang="en-US" sz="2400" dirty="0" smtClean="0"/>
              <a:t>通用股票与市场投资组合的协方差为：</a:t>
            </a:r>
            <a:endParaRPr lang="en-US" altLang="zh-CN" sz="2400" dirty="0" smtClean="0"/>
          </a:p>
          <a:p>
            <a:endParaRPr lang="en-US" altLang="zh-CN" sz="2400" dirty="0"/>
          </a:p>
          <a:p>
            <a:endParaRPr lang="en-US" altLang="zh-CN" sz="2400" dirty="0" smtClean="0"/>
          </a:p>
          <a:p>
            <a:r>
              <a:rPr lang="zh-CN" altLang="en-US" sz="2400" dirty="0" smtClean="0"/>
              <a:t>因此</a:t>
            </a:r>
            <a:r>
              <a:rPr lang="zh-CN" altLang="en-US" sz="2400" dirty="0"/>
              <a:t>，通用股票对市场组合方差的贡献为：</a:t>
            </a:r>
          </a:p>
          <a:p>
            <a:endParaRPr lang="en-US" altLang="zh-CN" sz="2400" dirty="0"/>
          </a:p>
          <a:p>
            <a:r>
              <a:rPr lang="zh-CN" altLang="en-US" sz="2400" dirty="0" smtClean="0"/>
              <a:t>通用股票对整个市场投资组合的风险溢价的贡献是：</a:t>
            </a:r>
            <a:endParaRPr lang="en-US" altLang="zh-CN" sz="2400" dirty="0" smtClean="0"/>
          </a:p>
          <a:p>
            <a:endParaRPr lang="en-US" altLang="zh-CN" sz="2400" dirty="0"/>
          </a:p>
          <a:p>
            <a:endParaRPr lang="zh-CN" altLang="en-US" sz="2400" dirty="0"/>
          </a:p>
        </p:txBody>
      </p:sp>
      <p:graphicFrame>
        <p:nvGraphicFramePr>
          <p:cNvPr id="8" name="对象 7"/>
          <p:cNvGraphicFramePr>
            <a:graphicFrameLocks noChangeAspect="1"/>
          </p:cNvGraphicFramePr>
          <p:nvPr>
            <p:extLst>
              <p:ext uri="{D42A27DB-BD31-4B8C-83A1-F6EECF244321}">
                <p14:modId xmlns:p14="http://schemas.microsoft.com/office/powerpoint/2010/main" val="1887023182"/>
              </p:ext>
            </p:extLst>
          </p:nvPr>
        </p:nvGraphicFramePr>
        <p:xfrm>
          <a:off x="1420813" y="2263775"/>
          <a:ext cx="6230937" cy="804863"/>
        </p:xfrm>
        <a:graphic>
          <a:graphicData uri="http://schemas.openxmlformats.org/presentationml/2006/ole">
            <mc:AlternateContent xmlns:mc="http://schemas.openxmlformats.org/markup-compatibility/2006">
              <mc:Choice xmlns:v="urn:schemas-microsoft-com:vml" Requires="v">
                <p:oleObj spid="_x0000_s5631" name="公式" r:id="rId5" imgW="3441600" imgH="444240" progId="Equation.3">
                  <p:embed/>
                </p:oleObj>
              </mc:Choice>
              <mc:Fallback>
                <p:oleObj name="公式" r:id="rId5" imgW="3441600" imgH="444240" progId="Equation.3">
                  <p:embed/>
                  <p:pic>
                    <p:nvPicPr>
                      <p:cNvPr id="0" name=""/>
                      <p:cNvPicPr/>
                      <p:nvPr/>
                    </p:nvPicPr>
                    <p:blipFill>
                      <a:blip r:embed="rId6"/>
                      <a:stretch>
                        <a:fillRect/>
                      </a:stretch>
                    </p:blipFill>
                    <p:spPr>
                      <a:xfrm>
                        <a:off x="1420813" y="2263775"/>
                        <a:ext cx="6230937" cy="80486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472287479"/>
              </p:ext>
            </p:extLst>
          </p:nvPr>
        </p:nvGraphicFramePr>
        <p:xfrm>
          <a:off x="3275856" y="3573016"/>
          <a:ext cx="2184243" cy="504056"/>
        </p:xfrm>
        <a:graphic>
          <a:graphicData uri="http://schemas.openxmlformats.org/presentationml/2006/ole">
            <mc:AlternateContent xmlns:mc="http://schemas.openxmlformats.org/markup-compatibility/2006">
              <mc:Choice xmlns:v="urn:schemas-microsoft-com:vml" Requires="v">
                <p:oleObj spid="_x0000_s5632" name="公式" r:id="rId7" imgW="990360" imgH="228600" progId="Equation.3">
                  <p:embed/>
                </p:oleObj>
              </mc:Choice>
              <mc:Fallback>
                <p:oleObj name="公式" r:id="rId7" imgW="990360" imgH="228600" progId="Equation.3">
                  <p:embed/>
                  <p:pic>
                    <p:nvPicPr>
                      <p:cNvPr id="0" name=""/>
                      <p:cNvPicPr/>
                      <p:nvPr/>
                    </p:nvPicPr>
                    <p:blipFill>
                      <a:blip r:embed="rId8"/>
                      <a:stretch>
                        <a:fillRect/>
                      </a:stretch>
                    </p:blipFill>
                    <p:spPr>
                      <a:xfrm>
                        <a:off x="3275856" y="3573016"/>
                        <a:ext cx="2184243" cy="504056"/>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174385399"/>
              </p:ext>
            </p:extLst>
          </p:nvPr>
        </p:nvGraphicFramePr>
        <p:xfrm>
          <a:off x="3347864" y="4508351"/>
          <a:ext cx="2127250" cy="504825"/>
        </p:xfrm>
        <a:graphic>
          <a:graphicData uri="http://schemas.openxmlformats.org/presentationml/2006/ole">
            <mc:AlternateContent xmlns:mc="http://schemas.openxmlformats.org/markup-compatibility/2006">
              <mc:Choice xmlns:v="urn:schemas-microsoft-com:vml" Requires="v">
                <p:oleObj spid="_x0000_s5633" name="公式" r:id="rId9" imgW="965160" imgH="228600" progId="Equation.3">
                  <p:embed/>
                </p:oleObj>
              </mc:Choice>
              <mc:Fallback>
                <p:oleObj name="公式" r:id="rId9" imgW="965160" imgH="228600" progId="Equation.3">
                  <p:embed/>
                  <p:pic>
                    <p:nvPicPr>
                      <p:cNvPr id="0" name="对象 8"/>
                      <p:cNvPicPr>
                        <a:picLocks noChangeAspect="1" noChangeArrowheads="1"/>
                      </p:cNvPicPr>
                      <p:nvPr/>
                    </p:nvPicPr>
                    <p:blipFill>
                      <a:blip r:embed="rId10"/>
                      <a:srcRect/>
                      <a:stretch>
                        <a:fillRect/>
                      </a:stretch>
                    </p:blipFill>
                    <p:spPr bwMode="auto">
                      <a:xfrm>
                        <a:off x="3347864" y="4508351"/>
                        <a:ext cx="21272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979212095"/>
              </p:ext>
            </p:extLst>
          </p:nvPr>
        </p:nvGraphicFramePr>
        <p:xfrm>
          <a:off x="4418472" y="1124744"/>
          <a:ext cx="1881720" cy="902195"/>
        </p:xfrm>
        <a:graphic>
          <a:graphicData uri="http://schemas.openxmlformats.org/presentationml/2006/ole">
            <mc:AlternateContent xmlns:mc="http://schemas.openxmlformats.org/markup-compatibility/2006">
              <mc:Choice xmlns:v="urn:schemas-microsoft-com:vml" Requires="v">
                <p:oleObj spid="_x0000_s5634" name="公式" r:id="rId11" imgW="927000" imgH="444240" progId="Equation.3">
                  <p:embed/>
                </p:oleObj>
              </mc:Choice>
              <mc:Fallback>
                <p:oleObj name="公式" r:id="rId11" imgW="927000" imgH="444240" progId="Equation.3">
                  <p:embed/>
                  <p:pic>
                    <p:nvPicPr>
                      <p:cNvPr id="0" name=""/>
                      <p:cNvPicPr/>
                      <p:nvPr/>
                    </p:nvPicPr>
                    <p:blipFill>
                      <a:blip r:embed="rId12"/>
                      <a:stretch>
                        <a:fillRect/>
                      </a:stretch>
                    </p:blipFill>
                    <p:spPr>
                      <a:xfrm>
                        <a:off x="4418472" y="1124744"/>
                        <a:ext cx="1881720" cy="90219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750617718"/>
              </p:ext>
            </p:extLst>
          </p:nvPr>
        </p:nvGraphicFramePr>
        <p:xfrm>
          <a:off x="183637" y="5373217"/>
          <a:ext cx="8852859" cy="936103"/>
        </p:xfrm>
        <a:graphic>
          <a:graphicData uri="http://schemas.openxmlformats.org/presentationml/2006/ole">
            <mc:AlternateContent xmlns:mc="http://schemas.openxmlformats.org/markup-compatibility/2006">
              <mc:Choice xmlns:v="urn:schemas-microsoft-com:vml" Requires="v">
                <p:oleObj spid="_x0000_s5635" name="公式" r:id="rId13" imgW="4203360" imgH="444240" progId="Equation.3">
                  <p:embed/>
                </p:oleObj>
              </mc:Choice>
              <mc:Fallback>
                <p:oleObj name="公式" r:id="rId13" imgW="4203360" imgH="444240" progId="Equation.3">
                  <p:embed/>
                  <p:pic>
                    <p:nvPicPr>
                      <p:cNvPr id="0" name=""/>
                      <p:cNvPicPr/>
                      <p:nvPr/>
                    </p:nvPicPr>
                    <p:blipFill>
                      <a:blip r:embed="rId14"/>
                      <a:stretch>
                        <a:fillRect/>
                      </a:stretch>
                    </p:blipFill>
                    <p:spPr>
                      <a:xfrm>
                        <a:off x="183637" y="5373217"/>
                        <a:ext cx="8852859" cy="936103"/>
                      </a:xfrm>
                      <a:prstGeom prst="rect">
                        <a:avLst/>
                      </a:prstGeom>
                      <a:solidFill>
                        <a:schemeClr val="bg2"/>
                      </a:solidFill>
                    </p:spPr>
                  </p:pic>
                </p:oleObj>
              </mc:Fallback>
            </mc:AlternateContent>
          </a:graphicData>
        </a:graphic>
      </p:graphicFrame>
      <p:sp>
        <p:nvSpPr>
          <p:cNvPr id="2" name="圆角矩形标注 1"/>
          <p:cNvSpPr/>
          <p:nvPr/>
        </p:nvSpPr>
        <p:spPr>
          <a:xfrm>
            <a:off x="3563888" y="2420888"/>
            <a:ext cx="4464496" cy="1008112"/>
          </a:xfrm>
          <a:prstGeom prst="wedgeRoundRectCallout">
            <a:avLst>
              <a:gd name="adj1" fmla="val -18546"/>
              <a:gd name="adj2" fmla="val 70792"/>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rPr>
              <a:t>不需要估计和其他所有资产的协方差，只需要估计与市场组合的协方差</a:t>
            </a:r>
            <a:endParaRPr lang="zh-CN" altLang="en-US" sz="2000" dirty="0">
              <a:solidFill>
                <a:schemeClr val="tx1"/>
              </a:solidFill>
            </a:endParaRPr>
          </a:p>
        </p:txBody>
      </p:sp>
    </p:spTree>
    <p:extLst>
      <p:ext uri="{BB962C8B-B14F-4D97-AF65-F5344CB8AC3E}">
        <p14:creationId xmlns:p14="http://schemas.microsoft.com/office/powerpoint/2010/main" val="138611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3284984"/>
            <a:ext cx="8229600" cy="3705275"/>
          </a:xfrm>
        </p:spPr>
        <p:txBody>
          <a:bodyPr>
            <a:normAutofit/>
          </a:bodyPr>
          <a:lstStyle/>
          <a:p>
            <a:endParaRPr lang="en-US" altLang="zh-CN" sz="2800" dirty="0"/>
          </a:p>
          <a:p>
            <a:r>
              <a:rPr lang="zh-CN" altLang="en-US" sz="2800" dirty="0" smtClean="0"/>
              <a:t>注意：有效组合的组成部分，如</a:t>
            </a:r>
            <a:r>
              <a:rPr lang="en-US" altLang="zh-CN" sz="2800" dirty="0" smtClean="0"/>
              <a:t>GE</a:t>
            </a:r>
            <a:r>
              <a:rPr lang="zh-CN" altLang="en-US" sz="2800" dirty="0" smtClean="0"/>
              <a:t>的股票，用其对资产组合方差的贡献程度来测度风险（取决于</a:t>
            </a:r>
            <a:r>
              <a:rPr lang="en-US" altLang="zh-CN" sz="2800" dirty="0" smtClean="0"/>
              <a:t>GE</a:t>
            </a:r>
            <a:r>
              <a:rPr lang="zh-CN" altLang="en-US" sz="2800" dirty="0" smtClean="0"/>
              <a:t>与市场投资组合的协方差），而对于有效组合本身来说，方差就是最合适的风险测度</a:t>
            </a:r>
            <a:endParaRPr lang="en-US" altLang="zh-CN" sz="2800" dirty="0" smtClean="0"/>
          </a:p>
          <a:p>
            <a:endParaRPr lang="zh-CN" altLang="en-US" sz="2800" dirty="0"/>
          </a:p>
        </p:txBody>
      </p:sp>
      <p:graphicFrame>
        <p:nvGraphicFramePr>
          <p:cNvPr id="5" name="对象 4"/>
          <p:cNvGraphicFramePr>
            <a:graphicFrameLocks noChangeAspect="1"/>
          </p:cNvGraphicFramePr>
          <p:nvPr>
            <p:extLst>
              <p:ext uri="{D42A27DB-BD31-4B8C-83A1-F6EECF244321}">
                <p14:modId xmlns:p14="http://schemas.microsoft.com/office/powerpoint/2010/main" val="4123319075"/>
              </p:ext>
            </p:extLst>
          </p:nvPr>
        </p:nvGraphicFramePr>
        <p:xfrm>
          <a:off x="2123728" y="1988840"/>
          <a:ext cx="4572000" cy="935038"/>
        </p:xfrm>
        <a:graphic>
          <a:graphicData uri="http://schemas.openxmlformats.org/presentationml/2006/ole">
            <mc:AlternateContent xmlns:mc="http://schemas.openxmlformats.org/markup-compatibility/2006">
              <mc:Choice xmlns:v="urn:schemas-microsoft-com:vml" Requires="v">
                <p:oleObj spid="_x0000_s6374" name="公式" r:id="rId3" imgW="2171520" imgH="444240" progId="Equation.3">
                  <p:embed/>
                </p:oleObj>
              </mc:Choice>
              <mc:Fallback>
                <p:oleObj name="公式" r:id="rId3" imgW="2171520" imgH="444240" progId="Equation.3">
                  <p:embed/>
                  <p:pic>
                    <p:nvPicPr>
                      <p:cNvPr id="0" name="对象 3"/>
                      <p:cNvPicPr>
                        <a:picLocks noChangeAspect="1" noChangeArrowheads="1"/>
                      </p:cNvPicPr>
                      <p:nvPr/>
                    </p:nvPicPr>
                    <p:blipFill>
                      <a:blip r:embed="rId4"/>
                      <a:srcRect/>
                      <a:stretch>
                        <a:fillRect/>
                      </a:stretch>
                    </p:blipFill>
                    <p:spPr bwMode="auto">
                      <a:xfrm>
                        <a:off x="2123728" y="1988840"/>
                        <a:ext cx="4572000" cy="935038"/>
                      </a:xfrm>
                      <a:prstGeom prst="rect">
                        <a:avLst/>
                      </a:prstGeom>
                      <a:solidFill>
                        <a:schemeClr val="accent6">
                          <a:lumMod val="20000"/>
                          <a:lumOff val="80000"/>
                        </a:schemeClr>
                      </a:solidFill>
                      <a:ln>
                        <a:noFill/>
                      </a:ln>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982669654"/>
              </p:ext>
            </p:extLst>
          </p:nvPr>
        </p:nvGraphicFramePr>
        <p:xfrm>
          <a:off x="107504" y="693763"/>
          <a:ext cx="8851900" cy="935037"/>
        </p:xfrm>
        <a:graphic>
          <a:graphicData uri="http://schemas.openxmlformats.org/presentationml/2006/ole">
            <mc:AlternateContent xmlns:mc="http://schemas.openxmlformats.org/markup-compatibility/2006">
              <mc:Choice xmlns:v="urn:schemas-microsoft-com:vml" Requires="v">
                <p:oleObj spid="_x0000_s6375" name="公式" r:id="rId5" imgW="4203360" imgH="444240" progId="Equation.3">
                  <p:embed/>
                </p:oleObj>
              </mc:Choice>
              <mc:Fallback>
                <p:oleObj name="公式" r:id="rId5" imgW="4203360" imgH="444240" progId="Equation.3">
                  <p:embed/>
                  <p:pic>
                    <p:nvPicPr>
                      <p:cNvPr id="0" name="对象 11"/>
                      <p:cNvPicPr>
                        <a:picLocks noChangeAspect="1" noChangeArrowheads="1"/>
                      </p:cNvPicPr>
                      <p:nvPr/>
                    </p:nvPicPr>
                    <p:blipFill>
                      <a:blip r:embed="rId6"/>
                      <a:srcRect/>
                      <a:stretch>
                        <a:fillRect/>
                      </a:stretch>
                    </p:blipFill>
                    <p:spPr bwMode="auto">
                      <a:xfrm>
                        <a:off x="107504" y="693763"/>
                        <a:ext cx="8851900" cy="93503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37389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    </a:t>
            </a:r>
            <a:r>
              <a:rPr lang="zh-CN" altLang="en-US" dirty="0" smtClean="0"/>
              <a:t>资本资产定价模型概述</a:t>
            </a:r>
            <a:endParaRPr lang="zh-CN" altLang="en-US" dirty="0"/>
          </a:p>
        </p:txBody>
      </p:sp>
      <p:sp>
        <p:nvSpPr>
          <p:cNvPr id="3" name="内容占位符 2"/>
          <p:cNvSpPr>
            <a:spLocks noGrp="1"/>
          </p:cNvSpPr>
          <p:nvPr>
            <p:ph idx="1"/>
          </p:nvPr>
        </p:nvSpPr>
        <p:spPr>
          <a:xfrm>
            <a:off x="539552" y="1412776"/>
            <a:ext cx="7920880" cy="5328592"/>
          </a:xfrm>
        </p:spPr>
        <p:txBody>
          <a:bodyPr>
            <a:normAutofit/>
          </a:bodyPr>
          <a:lstStyle/>
          <a:p>
            <a:r>
              <a:rPr lang="zh-CN" altLang="en-US" sz="2600" dirty="0" smtClean="0"/>
              <a:t>基于风险资产期望收益均衡基础上的预测模型</a:t>
            </a:r>
            <a:endParaRPr lang="en-US" altLang="zh-CN" sz="2600" dirty="0" smtClean="0"/>
          </a:p>
          <a:p>
            <a:endParaRPr lang="en-US" altLang="zh-CN" sz="2600" dirty="0" smtClean="0"/>
          </a:p>
          <a:p>
            <a:r>
              <a:rPr lang="zh-CN" altLang="en-US" sz="2600" dirty="0" smtClean="0"/>
              <a:t>简化的假设的目的是创造出以可预测方式理性选择风险收益有效组合的投资者。在操作和信息方面去除了市场的非有效性。</a:t>
            </a:r>
            <a:endParaRPr lang="en-US" altLang="zh-CN" sz="2600" dirty="0" smtClean="0"/>
          </a:p>
          <a:p>
            <a:endParaRPr lang="en-US" altLang="zh-CN" sz="2600" dirty="0" smtClean="0"/>
          </a:p>
          <a:p>
            <a:r>
              <a:rPr lang="zh-CN" altLang="en-US" sz="2600" dirty="0" smtClean="0"/>
              <a:t>即使</a:t>
            </a:r>
            <a:r>
              <a:rPr lang="zh-CN" altLang="en-US" sz="2600" dirty="0"/>
              <a:t>一些</a:t>
            </a:r>
            <a:r>
              <a:rPr lang="zh-CN" altLang="en-US" sz="2600" dirty="0" smtClean="0"/>
              <a:t>假设看起来不合理，但放宽它们中的大部分只会对模型和结果产生微弱的影响。</a:t>
            </a:r>
            <a:endParaRPr lang="en-US" altLang="zh-CN" sz="2600" dirty="0" smtClean="0"/>
          </a:p>
          <a:p>
            <a:r>
              <a:rPr lang="zh-CN" altLang="en-US" sz="2600" dirty="0" smtClean="0"/>
              <a:t>即使模型有局限和缺陷，资本资产定价模型还是提供了一个进行比较的基准和最初收益率的估计。</a:t>
            </a:r>
            <a:endParaRPr lang="en-US" altLang="zh-CN" sz="2600" dirty="0" smtClean="0"/>
          </a:p>
        </p:txBody>
      </p:sp>
    </p:spTree>
    <p:extLst>
      <p:ext uri="{BB962C8B-B14F-4D97-AF65-F5344CB8AC3E}">
        <p14:creationId xmlns:p14="http://schemas.microsoft.com/office/powerpoint/2010/main" val="389327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normAutofit/>
          </a:bodyPr>
          <a:lstStyle/>
          <a:p>
            <a:r>
              <a:rPr lang="zh-CN" altLang="en-US" sz="2800" b="1" dirty="0" smtClean="0"/>
              <a:t>均衡的一个基本原则是所有投资都具有相同的回报风险比率，因此，任何一只股票（包括通用）的回报</a:t>
            </a:r>
            <a:r>
              <a:rPr lang="en-US" altLang="zh-CN" sz="2800" b="1" dirty="0" smtClean="0"/>
              <a:t>-</a:t>
            </a:r>
            <a:r>
              <a:rPr lang="zh-CN" altLang="en-US" sz="2800" b="1" dirty="0" smtClean="0"/>
              <a:t>风险比率都与市场投资组合的相等：</a:t>
            </a:r>
            <a:endParaRPr lang="en-US" altLang="zh-CN" sz="2800" b="1"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smtClean="0"/>
          </a:p>
          <a:p>
            <a:r>
              <a:rPr lang="el-GR" altLang="zh-CN" sz="2800" dirty="0" smtClean="0"/>
              <a:t>β</a:t>
            </a:r>
            <a:r>
              <a:rPr lang="zh-CN" altLang="en-US" sz="2800" dirty="0" smtClean="0"/>
              <a:t>这一比率衡量了通用股票对市场投资组合方差的贡献程度，是市场投资组合方差的组成部分</a:t>
            </a:r>
            <a:endParaRPr lang="en-US" altLang="zh-CN" sz="2800" dirty="0" smtClean="0"/>
          </a:p>
          <a:p>
            <a:endParaRPr lang="zh-CN" altLang="en-US" sz="2800" dirty="0"/>
          </a:p>
        </p:txBody>
      </p:sp>
      <p:graphicFrame>
        <p:nvGraphicFramePr>
          <p:cNvPr id="5" name="对象 4"/>
          <p:cNvGraphicFramePr>
            <a:graphicFrameLocks noChangeAspect="1"/>
          </p:cNvGraphicFramePr>
          <p:nvPr>
            <p:extLst>
              <p:ext uri="{D42A27DB-BD31-4B8C-83A1-F6EECF244321}">
                <p14:modId xmlns:p14="http://schemas.microsoft.com/office/powerpoint/2010/main" val="2680666347"/>
              </p:ext>
            </p:extLst>
          </p:nvPr>
        </p:nvGraphicFramePr>
        <p:xfrm>
          <a:off x="1331640" y="1845890"/>
          <a:ext cx="6711950" cy="935038"/>
        </p:xfrm>
        <a:graphic>
          <a:graphicData uri="http://schemas.openxmlformats.org/presentationml/2006/ole">
            <mc:AlternateContent xmlns:mc="http://schemas.openxmlformats.org/markup-compatibility/2006">
              <mc:Choice xmlns:v="urn:schemas-microsoft-com:vml" Requires="v">
                <p:oleObj spid="_x0000_s12485" name="公式" r:id="rId4" imgW="3187440" imgH="444240" progId="Equation.3">
                  <p:embed/>
                </p:oleObj>
              </mc:Choice>
              <mc:Fallback>
                <p:oleObj name="公式" r:id="rId4" imgW="3187440" imgH="444240" progId="Equation.3">
                  <p:embed/>
                  <p:pic>
                    <p:nvPicPr>
                      <p:cNvPr id="0" name=""/>
                      <p:cNvPicPr>
                        <a:picLocks noChangeAspect="1" noChangeArrowheads="1"/>
                      </p:cNvPicPr>
                      <p:nvPr/>
                    </p:nvPicPr>
                    <p:blipFill>
                      <a:blip r:embed="rId5"/>
                      <a:srcRect/>
                      <a:stretch>
                        <a:fillRect/>
                      </a:stretch>
                    </p:blipFill>
                    <p:spPr bwMode="auto">
                      <a:xfrm>
                        <a:off x="1331640" y="1845890"/>
                        <a:ext cx="6711950" cy="935038"/>
                      </a:xfrm>
                      <a:prstGeom prst="rect">
                        <a:avLst/>
                      </a:prstGeom>
                      <a:solidFill>
                        <a:schemeClr val="accent6">
                          <a:lumMod val="20000"/>
                          <a:lumOff val="80000"/>
                        </a:schemeClr>
                      </a:solid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19627714"/>
              </p:ext>
            </p:extLst>
          </p:nvPr>
        </p:nvGraphicFramePr>
        <p:xfrm>
          <a:off x="107504" y="2998018"/>
          <a:ext cx="8965058" cy="935038"/>
        </p:xfrm>
        <a:graphic>
          <a:graphicData uri="http://schemas.openxmlformats.org/presentationml/2006/ole">
            <mc:AlternateContent xmlns:mc="http://schemas.openxmlformats.org/markup-compatibility/2006">
              <mc:Choice xmlns:v="urn:schemas-microsoft-com:vml" Requires="v">
                <p:oleObj spid="_x0000_s12486" name="公式" r:id="rId6" imgW="4241520" imgH="444240" progId="Equation.3">
                  <p:embed/>
                </p:oleObj>
              </mc:Choice>
              <mc:Fallback>
                <p:oleObj name="公式" r:id="rId6" imgW="4241520" imgH="444240" progId="Equation.3">
                  <p:embed/>
                  <p:pic>
                    <p:nvPicPr>
                      <p:cNvPr id="0" name=""/>
                      <p:cNvPicPr>
                        <a:picLocks noChangeAspect="1" noChangeArrowheads="1"/>
                      </p:cNvPicPr>
                      <p:nvPr/>
                    </p:nvPicPr>
                    <p:blipFill>
                      <a:blip r:embed="rId7"/>
                      <a:srcRect/>
                      <a:stretch>
                        <a:fillRect/>
                      </a:stretch>
                    </p:blipFill>
                    <p:spPr bwMode="auto">
                      <a:xfrm>
                        <a:off x="107504" y="2998018"/>
                        <a:ext cx="8965058" cy="935038"/>
                      </a:xfrm>
                      <a:prstGeom prst="rect">
                        <a:avLst/>
                      </a:prstGeom>
                      <a:solidFill>
                        <a:schemeClr val="accent5">
                          <a:lumMod val="20000"/>
                          <a:lumOff val="80000"/>
                        </a:schemeClr>
                      </a:solid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744577626"/>
              </p:ext>
            </p:extLst>
          </p:nvPr>
        </p:nvGraphicFramePr>
        <p:xfrm>
          <a:off x="2051720" y="5301208"/>
          <a:ext cx="5319518" cy="598446"/>
        </p:xfrm>
        <a:graphic>
          <a:graphicData uri="http://schemas.openxmlformats.org/presentationml/2006/ole">
            <mc:AlternateContent xmlns:mc="http://schemas.openxmlformats.org/markup-compatibility/2006">
              <mc:Choice xmlns:v="urn:schemas-microsoft-com:vml" Requires="v">
                <p:oleObj spid="_x0000_s12487" name="公式" r:id="rId8" imgW="2031840" imgH="228600" progId="Equation.3">
                  <p:embed/>
                </p:oleObj>
              </mc:Choice>
              <mc:Fallback>
                <p:oleObj name="公式" r:id="rId8" imgW="2031840" imgH="228600" progId="Equation.3">
                  <p:embed/>
                  <p:pic>
                    <p:nvPicPr>
                      <p:cNvPr id="0" name=""/>
                      <p:cNvPicPr/>
                      <p:nvPr/>
                    </p:nvPicPr>
                    <p:blipFill>
                      <a:blip r:embed="rId9"/>
                      <a:stretch>
                        <a:fillRect/>
                      </a:stretch>
                    </p:blipFill>
                    <p:spPr>
                      <a:xfrm>
                        <a:off x="2051720" y="5301208"/>
                        <a:ext cx="5319518" cy="598446"/>
                      </a:xfrm>
                      <a:prstGeom prst="rect">
                        <a:avLst/>
                      </a:prstGeom>
                    </p:spPr>
                  </p:pic>
                </p:oleObj>
              </mc:Fallback>
            </mc:AlternateContent>
          </a:graphicData>
        </a:graphic>
      </p:graphicFrame>
    </p:spTree>
    <p:extLst>
      <p:ext uri="{BB962C8B-B14F-4D97-AF65-F5344CB8AC3E}">
        <p14:creationId xmlns:p14="http://schemas.microsoft.com/office/powerpoint/2010/main" val="2132307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normAutofit fontScale="92500" lnSpcReduction="10000"/>
          </a:bodyPr>
          <a:lstStyle/>
          <a:p>
            <a:r>
              <a:rPr lang="zh-CN" altLang="en-US" sz="2800" dirty="0" smtClean="0"/>
              <a:t>资本资产定价模型（期望收益</a:t>
            </a:r>
            <a:r>
              <a:rPr lang="en-US" altLang="zh-CN" sz="2800" dirty="0" smtClean="0"/>
              <a:t>-</a:t>
            </a:r>
            <a:r>
              <a:rPr lang="zh-CN" altLang="en-US" sz="2800" dirty="0" smtClean="0"/>
              <a:t>贝塔关系）：</a:t>
            </a:r>
            <a:endParaRPr lang="en-US" altLang="zh-CN" sz="2800" dirty="0" smtClean="0"/>
          </a:p>
          <a:p>
            <a:endParaRPr lang="en-US" altLang="zh-CN" sz="2800" dirty="0"/>
          </a:p>
          <a:p>
            <a:endParaRPr lang="en-US" altLang="zh-CN" sz="2800" dirty="0" smtClean="0"/>
          </a:p>
          <a:p>
            <a:r>
              <a:rPr lang="zh-CN" altLang="en-US" sz="2800" dirty="0" smtClean="0"/>
              <a:t>投资者均持有相同的风险资产组合，每项资产与市场投资组合的</a:t>
            </a:r>
            <a:r>
              <a:rPr lang="el-GR" altLang="zh-CN" sz="2800" dirty="0" smtClean="0"/>
              <a:t>β</a:t>
            </a:r>
            <a:r>
              <a:rPr lang="zh-CN" altLang="en-US" sz="2800" dirty="0" smtClean="0"/>
              <a:t>值等于这一资产同投资者手中持有的风险资产组合的</a:t>
            </a:r>
            <a:r>
              <a:rPr lang="el-GR" altLang="zh-CN" sz="2800" dirty="0"/>
              <a:t>β</a:t>
            </a:r>
            <a:r>
              <a:rPr lang="zh-CN" altLang="en-US" sz="2800" dirty="0" smtClean="0"/>
              <a:t>值，因此所有人都认同每一资产合适的风险溢价。</a:t>
            </a:r>
            <a:endParaRPr lang="en-US" altLang="zh-CN" sz="2800" dirty="0" smtClean="0"/>
          </a:p>
          <a:p>
            <a:r>
              <a:rPr lang="zh-CN" altLang="en-US" sz="2800" dirty="0" smtClean="0"/>
              <a:t>即使投资者没有非常精确的持有市场组合，一个充分分散的资产组合同市场组合仍具有非常好的一致性，因此一只股票相对于市场的</a:t>
            </a:r>
            <a:r>
              <a:rPr lang="el-GR" altLang="zh-CN" sz="2800" dirty="0"/>
              <a:t>β</a:t>
            </a:r>
            <a:r>
              <a:rPr lang="zh-CN" altLang="en-US" sz="2800" dirty="0" smtClean="0"/>
              <a:t>值仍为一种有效的测度风险的方法。</a:t>
            </a:r>
            <a:endParaRPr lang="en-US" altLang="zh-CN" sz="2800" dirty="0" smtClean="0"/>
          </a:p>
          <a:p>
            <a:r>
              <a:rPr lang="zh-CN" altLang="en-US" sz="2800" dirty="0"/>
              <a:t>许多</a:t>
            </a:r>
            <a:r>
              <a:rPr lang="zh-CN" altLang="en-US" sz="2800" dirty="0" smtClean="0"/>
              <a:t>学者证实了，尽管市场投资组合并不是每个投资者的最优风险资产组合，但在资本资产定价修正模型下期望收益</a:t>
            </a:r>
            <a:r>
              <a:rPr lang="en-US" altLang="zh-CN" sz="2800" dirty="0" smtClean="0"/>
              <a:t>-</a:t>
            </a:r>
            <a:r>
              <a:rPr lang="zh-CN" altLang="en-US" sz="2800" dirty="0" smtClean="0"/>
              <a:t>贝塔关系仍然成立。</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939292417"/>
              </p:ext>
            </p:extLst>
          </p:nvPr>
        </p:nvGraphicFramePr>
        <p:xfrm>
          <a:off x="1043608" y="836712"/>
          <a:ext cx="6624736" cy="648072"/>
        </p:xfrm>
        <a:graphic>
          <a:graphicData uri="http://schemas.openxmlformats.org/presentationml/2006/ole">
            <mc:AlternateContent xmlns:mc="http://schemas.openxmlformats.org/markup-compatibility/2006">
              <mc:Choice xmlns:v="urn:schemas-microsoft-com:vml" Requires="v">
                <p:oleObj spid="_x0000_s7253" name="公式" r:id="rId3" imgW="2031840" imgH="228600" progId="Equation.3">
                  <p:embed/>
                </p:oleObj>
              </mc:Choice>
              <mc:Fallback>
                <p:oleObj name="公式" r:id="rId3" imgW="2031840" imgH="228600" progId="Equation.3">
                  <p:embed/>
                  <p:pic>
                    <p:nvPicPr>
                      <p:cNvPr id="0" name=""/>
                      <p:cNvPicPr/>
                      <p:nvPr/>
                    </p:nvPicPr>
                    <p:blipFill>
                      <a:blip r:embed="rId4"/>
                      <a:stretch>
                        <a:fillRect/>
                      </a:stretch>
                    </p:blipFill>
                    <p:spPr>
                      <a:xfrm>
                        <a:off x="1043608" y="836712"/>
                        <a:ext cx="6624736" cy="648072"/>
                      </a:xfrm>
                      <a:prstGeom prst="rect">
                        <a:avLst/>
                      </a:prstGeom>
                    </p:spPr>
                  </p:pic>
                </p:oleObj>
              </mc:Fallback>
            </mc:AlternateContent>
          </a:graphicData>
        </a:graphic>
      </p:graphicFrame>
    </p:spTree>
    <p:extLst>
      <p:ext uri="{BB962C8B-B14F-4D97-AF65-F5344CB8AC3E}">
        <p14:creationId xmlns:p14="http://schemas.microsoft.com/office/powerpoint/2010/main" val="21153263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20688"/>
            <a:ext cx="8373616" cy="6120680"/>
          </a:xfrm>
        </p:spPr>
        <p:txBody>
          <a:bodyPr>
            <a:normAutofit/>
          </a:bodyPr>
          <a:lstStyle/>
          <a:p>
            <a:r>
              <a:rPr lang="zh-CN" altLang="en-US" sz="2800" b="1" dirty="0" smtClean="0"/>
              <a:t>如果期望收益</a:t>
            </a:r>
            <a:r>
              <a:rPr lang="en-US" altLang="zh-CN" sz="2800" b="1" dirty="0" smtClean="0"/>
              <a:t>-</a:t>
            </a:r>
            <a:r>
              <a:rPr lang="zh-CN" altLang="en-US" sz="2800" b="1" dirty="0" smtClean="0"/>
              <a:t>贝塔关系对于任何单独资产都成立，那么它对资产的任一组合也成立</a:t>
            </a:r>
            <a:endParaRPr lang="en-US" altLang="zh-CN" sz="2800" b="1" dirty="0" smtClean="0"/>
          </a:p>
          <a:p>
            <a:r>
              <a:rPr lang="zh-CN" altLang="en-US" sz="2800" dirty="0" smtClean="0"/>
              <a:t>假设资产组合</a:t>
            </a:r>
            <a:r>
              <a:rPr lang="en-US" altLang="zh-CN" sz="2800" dirty="0" smtClean="0"/>
              <a:t>P</a:t>
            </a:r>
            <a:r>
              <a:rPr lang="zh-CN" altLang="en-US" sz="2800" dirty="0" smtClean="0"/>
              <a:t>中股票</a:t>
            </a:r>
            <a:r>
              <a:rPr lang="en-US" altLang="zh-CN" sz="2800" dirty="0" smtClean="0"/>
              <a:t>k</a:t>
            </a:r>
            <a:r>
              <a:rPr lang="zh-CN" altLang="en-US" sz="2800" dirty="0" smtClean="0"/>
              <a:t>的权重为</a:t>
            </a:r>
            <a:r>
              <a:rPr lang="en-US" altLang="zh-CN" sz="2800" dirty="0" err="1" smtClean="0"/>
              <a:t>w</a:t>
            </a:r>
            <a:r>
              <a:rPr lang="en-US" altLang="zh-CN" sz="2800" baseline="-25000" dirty="0" err="1" smtClean="0"/>
              <a:t>k</a:t>
            </a:r>
            <a:r>
              <a:rPr lang="zh-CN" altLang="en-US" sz="2800" dirty="0" smtClean="0"/>
              <a:t>，</a:t>
            </a:r>
            <a:r>
              <a:rPr lang="en-US" altLang="zh-CN" sz="2800" dirty="0" smtClean="0"/>
              <a:t>k=1,2...n</a:t>
            </a:r>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r>
              <a:rPr lang="en-US" altLang="zh-CN" sz="2800" dirty="0" smtClean="0"/>
              <a:t>P120</a:t>
            </a:r>
            <a:r>
              <a:rPr lang="zh-CN" altLang="en-US" sz="2800" dirty="0" smtClean="0"/>
              <a:t>概念检查</a:t>
            </a:r>
            <a:r>
              <a:rPr lang="en-US" altLang="zh-CN" sz="2800" dirty="0" smtClean="0"/>
              <a:t>6-3</a:t>
            </a:r>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smtClean="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832736296"/>
              </p:ext>
            </p:extLst>
          </p:nvPr>
        </p:nvGraphicFramePr>
        <p:xfrm>
          <a:off x="179512" y="2420888"/>
          <a:ext cx="8964624" cy="3096344"/>
        </p:xfrm>
        <a:graphic>
          <a:graphicData uri="http://schemas.openxmlformats.org/presentationml/2006/ole">
            <mc:AlternateContent xmlns:mc="http://schemas.openxmlformats.org/markup-compatibility/2006">
              <mc:Choice xmlns:v="urn:schemas-microsoft-com:vml" Requires="v">
                <p:oleObj spid="_x0000_s8277" name="公式" r:id="rId3" imgW="4292280" imgH="1612800" progId="Equation.3">
                  <p:embed/>
                </p:oleObj>
              </mc:Choice>
              <mc:Fallback>
                <p:oleObj name="公式" r:id="rId3" imgW="4292280" imgH="1612800" progId="Equation.3">
                  <p:embed/>
                  <p:pic>
                    <p:nvPicPr>
                      <p:cNvPr id="0" name=""/>
                      <p:cNvPicPr/>
                      <p:nvPr/>
                    </p:nvPicPr>
                    <p:blipFill>
                      <a:blip r:embed="rId4"/>
                      <a:stretch>
                        <a:fillRect/>
                      </a:stretch>
                    </p:blipFill>
                    <p:spPr>
                      <a:xfrm>
                        <a:off x="179512" y="2420888"/>
                        <a:ext cx="8964624" cy="3096344"/>
                      </a:xfrm>
                      <a:prstGeom prst="rect">
                        <a:avLst/>
                      </a:prstGeom>
                      <a:solidFill>
                        <a:srgbClr val="F6E7E6"/>
                      </a:solidFill>
                    </p:spPr>
                  </p:pic>
                </p:oleObj>
              </mc:Fallback>
            </mc:AlternateContent>
          </a:graphicData>
        </a:graphic>
      </p:graphicFrame>
    </p:spTree>
    <p:extLst>
      <p:ext uri="{BB962C8B-B14F-4D97-AF65-F5344CB8AC3E}">
        <p14:creationId xmlns:p14="http://schemas.microsoft.com/office/powerpoint/2010/main" val="28666455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332656"/>
            <a:ext cx="8229600" cy="5433467"/>
          </a:xfrm>
        </p:spPr>
        <p:txBody>
          <a:bodyPr>
            <a:normAutofit/>
          </a:bodyPr>
          <a:lstStyle/>
          <a:p>
            <a:r>
              <a:rPr lang="zh-CN" altLang="en-US" sz="2800" dirty="0"/>
              <a:t>这一结论对市场组合本身也是有效的</a:t>
            </a:r>
            <a:endParaRPr lang="en-US" altLang="zh-CN" sz="2800" dirty="0"/>
          </a:p>
          <a:p>
            <a:endParaRPr lang="en-US" altLang="zh-CN" sz="2800" dirty="0"/>
          </a:p>
          <a:p>
            <a:endParaRPr lang="en-US" altLang="zh-CN" sz="2800" dirty="0"/>
          </a:p>
          <a:p>
            <a:r>
              <a:rPr lang="zh-CN" altLang="en-US" sz="2800" dirty="0"/>
              <a:t>所有资产贝塔的加权平均值为</a:t>
            </a:r>
            <a:r>
              <a:rPr lang="en-US" altLang="zh-CN" sz="2800" dirty="0" smtClean="0"/>
              <a:t>1</a:t>
            </a:r>
            <a:r>
              <a:rPr lang="zh-CN" altLang="en-US" sz="2800" dirty="0" smtClean="0"/>
              <a:t>，即市场</a:t>
            </a:r>
            <a:r>
              <a:rPr lang="zh-CN" altLang="en-US" sz="2800" dirty="0"/>
              <a:t>组合的</a:t>
            </a:r>
            <a:r>
              <a:rPr lang="el-GR" altLang="zh-CN" sz="2800" dirty="0"/>
              <a:t>β</a:t>
            </a:r>
            <a:r>
              <a:rPr lang="zh-CN" altLang="en-US" sz="2800" dirty="0"/>
              <a:t>值为</a:t>
            </a:r>
            <a:r>
              <a:rPr lang="en-US" altLang="zh-CN" sz="2800" dirty="0" smtClean="0"/>
              <a:t>1</a:t>
            </a:r>
            <a:r>
              <a:rPr lang="zh-CN" altLang="en-US" sz="2800" dirty="0" smtClean="0"/>
              <a:t>。</a:t>
            </a:r>
            <a:endParaRPr lang="en-US" altLang="zh-CN" sz="2800" dirty="0" smtClean="0"/>
          </a:p>
          <a:p>
            <a:endParaRPr lang="en-US" altLang="zh-CN" sz="2800" dirty="0"/>
          </a:p>
          <a:p>
            <a:r>
              <a:rPr lang="zh-CN" altLang="en-US" sz="2800" dirty="0" smtClean="0"/>
              <a:t>如果</a:t>
            </a:r>
            <a:r>
              <a:rPr lang="zh-CN" altLang="en-US" sz="2800" dirty="0"/>
              <a:t>某一资产的</a:t>
            </a:r>
            <a:r>
              <a:rPr lang="el-GR" altLang="zh-CN" sz="2800" dirty="0"/>
              <a:t>β</a:t>
            </a:r>
            <a:r>
              <a:rPr lang="en-US" altLang="zh-CN" sz="2800" dirty="0"/>
              <a:t>&gt;1</a:t>
            </a:r>
            <a:r>
              <a:rPr lang="zh-CN" altLang="en-US" sz="2800" dirty="0"/>
              <a:t>，说明该资产具有高于市场平均波动水平的风险，被称为“进取型”的，在强势市场中上升得更多，在低迷市场中下降得更多；</a:t>
            </a:r>
            <a:r>
              <a:rPr lang="el-GR" altLang="zh-CN" sz="2800" dirty="0"/>
              <a:t> β</a:t>
            </a:r>
            <a:r>
              <a:rPr lang="en-US" altLang="zh-CN" sz="2800" dirty="0"/>
              <a:t>&lt;1</a:t>
            </a:r>
            <a:r>
              <a:rPr lang="zh-CN" altLang="en-US" sz="2800" dirty="0"/>
              <a:t>则意味着投资趋于保守；</a:t>
            </a:r>
            <a:r>
              <a:rPr lang="el-GR" altLang="zh-CN" sz="2800" dirty="0"/>
              <a:t> β</a:t>
            </a:r>
            <a:r>
              <a:rPr lang="en-US" altLang="zh-CN" sz="2800" dirty="0"/>
              <a:t>=1</a:t>
            </a:r>
            <a:r>
              <a:rPr lang="zh-CN" altLang="en-US" sz="2800" dirty="0"/>
              <a:t>被认为拥有平均的风险。</a:t>
            </a:r>
          </a:p>
        </p:txBody>
      </p:sp>
      <p:graphicFrame>
        <p:nvGraphicFramePr>
          <p:cNvPr id="5" name="对象 4"/>
          <p:cNvGraphicFramePr>
            <a:graphicFrameLocks noChangeAspect="1"/>
          </p:cNvGraphicFramePr>
          <p:nvPr>
            <p:extLst>
              <p:ext uri="{D42A27DB-BD31-4B8C-83A1-F6EECF244321}">
                <p14:modId xmlns:p14="http://schemas.microsoft.com/office/powerpoint/2010/main" val="3987494069"/>
              </p:ext>
            </p:extLst>
          </p:nvPr>
        </p:nvGraphicFramePr>
        <p:xfrm>
          <a:off x="755650" y="836613"/>
          <a:ext cx="7762875" cy="935037"/>
        </p:xfrm>
        <a:graphic>
          <a:graphicData uri="http://schemas.openxmlformats.org/presentationml/2006/ole">
            <mc:AlternateContent xmlns:mc="http://schemas.openxmlformats.org/markup-compatibility/2006">
              <mc:Choice xmlns:v="urn:schemas-microsoft-com:vml" Requires="v">
                <p:oleObj spid="_x0000_s9297" name="公式" r:id="rId3" imgW="3695400" imgH="444240" progId="Equation.3">
                  <p:embed/>
                </p:oleObj>
              </mc:Choice>
              <mc:Fallback>
                <p:oleObj name="公式" r:id="rId3" imgW="3695400" imgH="444240" progId="Equation.3">
                  <p:embed/>
                  <p:pic>
                    <p:nvPicPr>
                      <p:cNvPr id="0" name="对象 4"/>
                      <p:cNvPicPr>
                        <a:picLocks noChangeAspect="1" noChangeArrowheads="1"/>
                      </p:cNvPicPr>
                      <p:nvPr/>
                    </p:nvPicPr>
                    <p:blipFill>
                      <a:blip r:embed="rId4"/>
                      <a:srcRect/>
                      <a:stretch>
                        <a:fillRect/>
                      </a:stretch>
                    </p:blipFill>
                    <p:spPr bwMode="auto">
                      <a:xfrm>
                        <a:off x="755650" y="836613"/>
                        <a:ext cx="7762875" cy="935037"/>
                      </a:xfrm>
                      <a:prstGeom prst="rect">
                        <a:avLst/>
                      </a:prstGeom>
                      <a:solidFill>
                        <a:srgbClr val="DBEEF4"/>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52754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306288"/>
            <a:ext cx="8229600" cy="1143000"/>
          </a:xfrm>
        </p:spPr>
        <p:txBody>
          <a:bodyPr>
            <a:normAutofit/>
          </a:bodyPr>
          <a:lstStyle/>
          <a:p>
            <a:pPr algn="l"/>
            <a:r>
              <a:rPr lang="zh-CN" altLang="en-US" sz="2400" dirty="0" smtClean="0"/>
              <a:t>贝塔系数反映了系统性风险</a:t>
            </a:r>
            <a:endParaRPr lang="zh-CN" altLang="en-US" sz="24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434626379"/>
              </p:ext>
            </p:extLst>
          </p:nvPr>
        </p:nvGraphicFramePr>
        <p:xfrm>
          <a:off x="467544" y="476672"/>
          <a:ext cx="8229600" cy="639572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306408">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2180928">
                  <a:extLst>
                    <a:ext uri="{9D8B030D-6E8A-4147-A177-3AD203B41FA5}">
                      <a16:colId xmlns:a16="http://schemas.microsoft.com/office/drawing/2014/main" val="20004"/>
                    </a:ext>
                  </a:extLst>
                </a:gridCol>
              </a:tblGrid>
              <a:tr h="298832">
                <a:tc rowSpan="2">
                  <a:txBody>
                    <a:bodyPr/>
                    <a:lstStyle/>
                    <a:p>
                      <a:pPr algn="ctr"/>
                      <a:r>
                        <a:rPr lang="zh-CN" altLang="en-US" dirty="0" smtClean="0"/>
                        <a:t>年份</a:t>
                      </a:r>
                      <a:endParaRPr lang="zh-CN" altLang="en-US" dirty="0"/>
                    </a:p>
                  </a:txBody>
                  <a:tcPr anchor="ctr"/>
                </a:tc>
                <a:tc gridSpan="3">
                  <a:txBody>
                    <a:bodyPr/>
                    <a:lstStyle/>
                    <a:p>
                      <a:pPr algn="ctr"/>
                      <a:r>
                        <a:rPr lang="zh-CN" altLang="en-US" dirty="0" smtClean="0"/>
                        <a:t>股票收益率</a:t>
                      </a:r>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pPr algn="ctr"/>
                      <a:r>
                        <a:rPr lang="zh-CN" altLang="en-US" dirty="0" smtClean="0"/>
                        <a:t>市场指数收益率</a:t>
                      </a:r>
                      <a:endParaRPr lang="zh-CN" altLang="en-US" dirty="0"/>
                    </a:p>
                  </a:txBody>
                  <a:tcPr anchor="ctr"/>
                </a:tc>
                <a:extLst>
                  <a:ext uri="{0D108BD9-81ED-4DB2-BD59-A6C34878D82A}">
                    <a16:rowId xmlns:a16="http://schemas.microsoft.com/office/drawing/2014/main" val="10000"/>
                  </a:ext>
                </a:extLst>
              </a:tr>
              <a:tr h="205224">
                <a:tc vMerge="1">
                  <a:txBody>
                    <a:bodyPr/>
                    <a:lstStyle/>
                    <a:p>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vMerge="1">
                  <a:txBody>
                    <a:bodyPr/>
                    <a:lstStyle/>
                    <a:p>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smtClean="0"/>
                        <a:t>2003</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11%</a:t>
                      </a:r>
                      <a:endParaRPr lang="zh-CN" alt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2004</a:t>
                      </a:r>
                      <a:endParaRPr lang="zh-CN" altLang="en-US" dirty="0" smtClean="0"/>
                    </a:p>
                  </a:txBody>
                  <a:tcPr/>
                </a:tc>
                <a:tc>
                  <a:txBody>
                    <a:bodyPr/>
                    <a:lstStyle/>
                    <a:p>
                      <a:pPr algn="ctr"/>
                      <a:r>
                        <a:rPr lang="en-US" altLang="zh-CN" dirty="0" smtClean="0"/>
                        <a:t>8%</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18%</a:t>
                      </a:r>
                      <a:endParaRPr lang="zh-CN" altLang="en-US" dirty="0"/>
                    </a:p>
                  </a:txBody>
                  <a:tcPr/>
                </a:tc>
                <a:tc>
                  <a:txBody>
                    <a:bodyPr/>
                    <a:lstStyle/>
                    <a:p>
                      <a:pPr algn="ctr"/>
                      <a:r>
                        <a:rPr lang="en-US" altLang="zh-CN" dirty="0" smtClean="0"/>
                        <a:t>7%</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smtClean="0"/>
                        <a:t>2005</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-2%</a:t>
                      </a:r>
                      <a:endParaRPr lang="zh-CN" altLang="en-US" dirty="0"/>
                    </a:p>
                  </a:txBody>
                  <a:tcPr/>
                </a:tc>
                <a:extLst>
                  <a:ext uri="{0D108BD9-81ED-4DB2-BD59-A6C34878D82A}">
                    <a16:rowId xmlns:a16="http://schemas.microsoft.com/office/drawing/2014/main" val="10004"/>
                  </a:ext>
                </a:extLst>
              </a:tr>
              <a:tr h="370840">
                <a:tc>
                  <a:txBody>
                    <a:bodyPr/>
                    <a:lstStyle/>
                    <a:p>
                      <a:r>
                        <a:rPr lang="en-US" altLang="zh-CN" dirty="0" smtClean="0"/>
                        <a:t>2006</a:t>
                      </a:r>
                      <a:endParaRPr lang="zh-CN" altLang="en-US" dirty="0"/>
                    </a:p>
                  </a:txBody>
                  <a:tcPr/>
                </a:tc>
                <a:tc>
                  <a:txBody>
                    <a:bodyPr/>
                    <a:lstStyle/>
                    <a:p>
                      <a:pPr algn="ctr"/>
                      <a:r>
                        <a:rPr lang="en-US" altLang="zh-CN" dirty="0" smtClean="0"/>
                        <a:t>22%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8%</a:t>
                      </a:r>
                      <a:endParaRPr lang="zh-CN" altLang="en-US" dirty="0"/>
                    </a:p>
                  </a:txBody>
                  <a:tcPr/>
                </a:tc>
                <a:extLst>
                  <a:ext uri="{0D108BD9-81ED-4DB2-BD59-A6C34878D82A}">
                    <a16:rowId xmlns:a16="http://schemas.microsoft.com/office/drawing/2014/main" val="10005"/>
                  </a:ext>
                </a:extLst>
              </a:tr>
              <a:tr h="370840">
                <a:tc>
                  <a:txBody>
                    <a:bodyPr/>
                    <a:lstStyle/>
                    <a:p>
                      <a:r>
                        <a:rPr lang="en-US" altLang="zh-CN" dirty="0" smtClean="0"/>
                        <a:t>2007</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14%</a:t>
                      </a:r>
                      <a:endParaRPr lang="zh-CN" altLang="en-US" dirty="0"/>
                    </a:p>
                  </a:txBody>
                  <a:tcPr/>
                </a:tc>
                <a:tc>
                  <a:txBody>
                    <a:bodyPr/>
                    <a:lstStyle/>
                    <a:p>
                      <a:pPr algn="ctr"/>
                      <a:r>
                        <a:rPr lang="en-US" altLang="zh-CN" dirty="0" smtClean="0"/>
                        <a:t>32%</a:t>
                      </a:r>
                      <a:endParaRPr lang="zh-CN" altLang="en-US" dirty="0"/>
                    </a:p>
                  </a:txBody>
                  <a:tcPr/>
                </a:tc>
                <a:tc>
                  <a:txBody>
                    <a:bodyPr/>
                    <a:lstStyle/>
                    <a:p>
                      <a:pPr algn="ctr"/>
                      <a:r>
                        <a:rPr lang="en-US" altLang="zh-CN" dirty="0" smtClean="0"/>
                        <a:t>9%</a:t>
                      </a:r>
                      <a:endParaRPr lang="zh-CN" altLang="en-US" dirty="0"/>
                    </a:p>
                  </a:txBody>
                  <a:tcPr/>
                </a:tc>
                <a:extLst>
                  <a:ext uri="{0D108BD9-81ED-4DB2-BD59-A6C34878D82A}">
                    <a16:rowId xmlns:a16="http://schemas.microsoft.com/office/drawing/2014/main" val="10006"/>
                  </a:ext>
                </a:extLst>
              </a:tr>
              <a:tr h="370840">
                <a:tc>
                  <a:txBody>
                    <a:bodyPr/>
                    <a:lstStyle/>
                    <a:p>
                      <a:r>
                        <a:rPr lang="en-US" altLang="zh-CN" dirty="0" smtClean="0"/>
                        <a:t>2008</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-7%</a:t>
                      </a:r>
                      <a:endParaRPr lang="zh-CN" altLang="en-US" dirty="0"/>
                    </a:p>
                  </a:txBody>
                  <a:tcPr/>
                </a:tc>
                <a:tc>
                  <a:txBody>
                    <a:bodyPr/>
                    <a:lstStyle/>
                    <a:p>
                      <a:pPr algn="ctr"/>
                      <a:r>
                        <a:rPr lang="en-US" altLang="zh-CN" dirty="0" smtClean="0"/>
                        <a:t>-5%</a:t>
                      </a:r>
                      <a:endParaRPr lang="zh-CN" altLang="en-US" dirty="0"/>
                    </a:p>
                  </a:txBody>
                  <a:tcPr/>
                </a:tc>
                <a:extLst>
                  <a:ext uri="{0D108BD9-81ED-4DB2-BD59-A6C34878D82A}">
                    <a16:rowId xmlns:a16="http://schemas.microsoft.com/office/drawing/2014/main" val="10007"/>
                  </a:ext>
                </a:extLst>
              </a:tr>
              <a:tr h="370840">
                <a:tc>
                  <a:txBody>
                    <a:bodyPr/>
                    <a:lstStyle/>
                    <a:p>
                      <a:r>
                        <a:rPr lang="en-US" altLang="zh-CN" dirty="0" smtClean="0"/>
                        <a:t>2009</a:t>
                      </a:r>
                      <a:endParaRPr lang="zh-CN" altLang="en-US" dirty="0"/>
                    </a:p>
                  </a:txBody>
                  <a:tcPr/>
                </a:tc>
                <a:tc>
                  <a:txBody>
                    <a:bodyPr/>
                    <a:lstStyle/>
                    <a:p>
                      <a:pPr algn="ctr"/>
                      <a:r>
                        <a:rPr lang="en-US" altLang="zh-CN" dirty="0" smtClean="0"/>
                        <a:t>14%</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24%</a:t>
                      </a:r>
                      <a:endParaRPr lang="zh-CN" altLang="en-US" dirty="0"/>
                    </a:p>
                  </a:txBody>
                  <a:tcPr/>
                </a:tc>
                <a:tc>
                  <a:txBody>
                    <a:bodyPr/>
                    <a:lstStyle/>
                    <a:p>
                      <a:pPr algn="ctr"/>
                      <a:r>
                        <a:rPr lang="en-US" altLang="zh-CN" dirty="0" smtClean="0"/>
                        <a:t>12%</a:t>
                      </a:r>
                      <a:endParaRPr lang="zh-CN" altLang="en-US" dirty="0"/>
                    </a:p>
                  </a:txBody>
                  <a:tcPr/>
                </a:tc>
                <a:extLst>
                  <a:ext uri="{0D108BD9-81ED-4DB2-BD59-A6C34878D82A}">
                    <a16:rowId xmlns:a16="http://schemas.microsoft.com/office/drawing/2014/main" val="10008"/>
                  </a:ext>
                </a:extLst>
              </a:tr>
              <a:tr h="370840">
                <a:tc>
                  <a:txBody>
                    <a:bodyPr/>
                    <a:lstStyle/>
                    <a:p>
                      <a:r>
                        <a:rPr lang="en-US" altLang="zh-CN" dirty="0" smtClean="0"/>
                        <a:t>2010</a:t>
                      </a:r>
                      <a:endParaRPr lang="zh-CN" altLang="en-US" dirty="0"/>
                    </a:p>
                  </a:txBody>
                  <a:tcPr/>
                </a:tc>
                <a:tc>
                  <a:txBody>
                    <a:bodyPr/>
                    <a:lstStyle/>
                    <a:p>
                      <a:pPr algn="ctr"/>
                      <a:r>
                        <a:rPr lang="en-US" altLang="zh-CN" dirty="0" smtClean="0"/>
                        <a:t>12%</a:t>
                      </a:r>
                      <a:endParaRPr lang="zh-CN" altLang="en-US" dirty="0"/>
                    </a:p>
                  </a:txBody>
                  <a:tcPr/>
                </a:tc>
                <a:tc>
                  <a:txBody>
                    <a:bodyPr/>
                    <a:lstStyle/>
                    <a:p>
                      <a:pPr algn="ctr"/>
                      <a:r>
                        <a:rPr lang="en-US" altLang="zh-CN" dirty="0" smtClean="0"/>
                        <a:t>13%</a:t>
                      </a:r>
                      <a:endParaRPr lang="zh-CN" altLang="en-US" dirty="0"/>
                    </a:p>
                  </a:txBody>
                  <a:tcPr/>
                </a:tc>
                <a:tc>
                  <a:txBody>
                    <a:bodyPr/>
                    <a:lstStyle/>
                    <a:p>
                      <a:pPr algn="ctr"/>
                      <a:r>
                        <a:rPr lang="en-US" altLang="zh-CN" dirty="0" smtClean="0"/>
                        <a:t>-17%</a:t>
                      </a:r>
                      <a:endParaRPr lang="zh-CN" altLang="en-US" dirty="0"/>
                    </a:p>
                  </a:txBody>
                  <a:tcPr/>
                </a:tc>
                <a:tc>
                  <a:txBody>
                    <a:bodyPr/>
                    <a:lstStyle/>
                    <a:p>
                      <a:pPr algn="ctr"/>
                      <a:r>
                        <a:rPr lang="en-US" altLang="zh-CN" dirty="0" smtClean="0"/>
                        <a:t>11%</a:t>
                      </a:r>
                      <a:endParaRPr lang="zh-CN" altLang="en-US" dirty="0"/>
                    </a:p>
                  </a:txBody>
                  <a:tcPr/>
                </a:tc>
                <a:extLst>
                  <a:ext uri="{0D108BD9-81ED-4DB2-BD59-A6C34878D82A}">
                    <a16:rowId xmlns:a16="http://schemas.microsoft.com/office/drawing/2014/main" val="10009"/>
                  </a:ext>
                </a:extLst>
              </a:tr>
              <a:tr h="370840">
                <a:tc>
                  <a:txBody>
                    <a:bodyPr/>
                    <a:lstStyle/>
                    <a:p>
                      <a:r>
                        <a:rPr lang="en-US" altLang="zh-CN" dirty="0" smtClean="0"/>
                        <a:t>2011</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extLst>
                  <a:ext uri="{0D108BD9-81ED-4DB2-BD59-A6C34878D82A}">
                    <a16:rowId xmlns:a16="http://schemas.microsoft.com/office/drawing/2014/main" val="10010"/>
                  </a:ext>
                </a:extLst>
              </a:tr>
              <a:tr h="370840">
                <a:tc>
                  <a:txBody>
                    <a:bodyPr/>
                    <a:lstStyle/>
                    <a:p>
                      <a:r>
                        <a:rPr lang="en-US" altLang="zh-CN" dirty="0" smtClean="0"/>
                        <a:t>2012</a:t>
                      </a:r>
                      <a:endParaRPr lang="zh-CN" altLang="en-US" dirty="0"/>
                    </a:p>
                  </a:txBody>
                  <a:tcPr/>
                </a:tc>
                <a:tc>
                  <a:txBody>
                    <a:bodyPr/>
                    <a:lstStyle/>
                    <a:p>
                      <a:pPr algn="ctr"/>
                      <a:r>
                        <a:rPr lang="en-US" altLang="zh-CN" dirty="0" smtClean="0"/>
                        <a:t>12%</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27%</a:t>
                      </a:r>
                      <a:endParaRPr lang="zh-CN" altLang="en-US" dirty="0"/>
                    </a:p>
                  </a:txBody>
                  <a:tcPr/>
                </a:tc>
                <a:tc>
                  <a:txBody>
                    <a:bodyPr/>
                    <a:lstStyle/>
                    <a:p>
                      <a:pPr algn="ctr"/>
                      <a:r>
                        <a:rPr lang="en-US" altLang="zh-CN" dirty="0" smtClean="0"/>
                        <a:t>10%</a:t>
                      </a:r>
                      <a:endParaRPr lang="zh-CN" altLang="en-US" dirty="0"/>
                    </a:p>
                  </a:txBody>
                  <a:tcPr/>
                </a:tc>
                <a:extLst>
                  <a:ext uri="{0D108BD9-81ED-4DB2-BD59-A6C34878D82A}">
                    <a16:rowId xmlns:a16="http://schemas.microsoft.com/office/drawing/2014/main" val="10011"/>
                  </a:ext>
                </a:extLst>
              </a:tr>
              <a:tr h="370840">
                <a:tc>
                  <a:txBody>
                    <a:bodyPr/>
                    <a:lstStyle/>
                    <a:p>
                      <a:endParaRPr lang="zh-CN" altLang="en-US" baseline="-25000" dirty="0"/>
                    </a:p>
                  </a:txBody>
                  <a:tcPr/>
                </a:tc>
                <a:tc>
                  <a:txBody>
                    <a:bodyPr/>
                    <a:lstStyle/>
                    <a:p>
                      <a:pPr algn="ctr"/>
                      <a:r>
                        <a:rPr lang="en-US" altLang="zh-CN" dirty="0" smtClean="0"/>
                        <a:t>6.2%</a:t>
                      </a:r>
                      <a:endParaRPr lang="zh-CN" altLang="en-US" dirty="0"/>
                    </a:p>
                  </a:txBody>
                  <a:tcPr/>
                </a:tc>
                <a:tc>
                  <a:txBody>
                    <a:bodyPr/>
                    <a:lstStyle/>
                    <a:p>
                      <a:pPr algn="ctr"/>
                      <a:r>
                        <a:rPr lang="en-US" altLang="zh-CN" dirty="0" smtClean="0"/>
                        <a:t>4.4%</a:t>
                      </a:r>
                      <a:endParaRPr lang="zh-CN" altLang="en-US" dirty="0"/>
                    </a:p>
                  </a:txBody>
                  <a:tcPr/>
                </a:tc>
                <a:tc>
                  <a:txBody>
                    <a:bodyPr/>
                    <a:lstStyle/>
                    <a:p>
                      <a:pPr algn="ctr"/>
                      <a:r>
                        <a:rPr lang="en-US" altLang="zh-CN" dirty="0" smtClean="0"/>
                        <a:t>7.2%</a:t>
                      </a:r>
                      <a:endParaRPr lang="zh-CN" altLang="en-US" dirty="0"/>
                    </a:p>
                  </a:txBody>
                  <a:tcPr/>
                </a:tc>
                <a:tc>
                  <a:txBody>
                    <a:bodyPr/>
                    <a:lstStyle/>
                    <a:p>
                      <a:pPr algn="ctr"/>
                      <a:r>
                        <a:rPr lang="en-US" altLang="zh-CN" dirty="0" smtClean="0"/>
                        <a:t>6.4%</a:t>
                      </a:r>
                      <a:endParaRPr lang="zh-CN" altLang="en-US" dirty="0"/>
                    </a:p>
                  </a:txBody>
                  <a:tcPr/>
                </a:tc>
                <a:extLst>
                  <a:ext uri="{0D108BD9-81ED-4DB2-BD59-A6C34878D82A}">
                    <a16:rowId xmlns:a16="http://schemas.microsoft.com/office/drawing/2014/main" val="10012"/>
                  </a:ext>
                </a:extLst>
              </a:tr>
              <a:tr h="370840">
                <a:tc>
                  <a:txBody>
                    <a:bodyPr/>
                    <a:lstStyle/>
                    <a:p>
                      <a:r>
                        <a:rPr lang="en-US" altLang="zh-CN" sz="2000" dirty="0" smtClean="0"/>
                        <a:t>    </a:t>
                      </a:r>
                      <a:r>
                        <a:rPr lang="el-GR" altLang="zh-CN" sz="2000" dirty="0" smtClean="0"/>
                        <a:t>σ</a:t>
                      </a:r>
                      <a:r>
                        <a:rPr lang="en-US" altLang="zh-CN" sz="2000" dirty="0" err="1" smtClean="0"/>
                        <a:t>i</a:t>
                      </a:r>
                      <a:endParaRPr lang="zh-CN" altLang="en-US" sz="2000" dirty="0"/>
                    </a:p>
                  </a:txBody>
                  <a:tcPr/>
                </a:tc>
                <a:tc>
                  <a:txBody>
                    <a:bodyPr/>
                    <a:lstStyle/>
                    <a:p>
                      <a:pPr algn="ctr"/>
                      <a:r>
                        <a:rPr lang="en-US" altLang="zh-CN" dirty="0" smtClean="0"/>
                        <a:t>10.7%</a:t>
                      </a:r>
                      <a:endParaRPr lang="zh-CN" altLang="en-US" dirty="0"/>
                    </a:p>
                  </a:txBody>
                  <a:tcPr/>
                </a:tc>
                <a:tc>
                  <a:txBody>
                    <a:bodyPr/>
                    <a:lstStyle/>
                    <a:p>
                      <a:pPr algn="ctr"/>
                      <a:r>
                        <a:rPr lang="en-US" altLang="zh-CN" dirty="0" smtClean="0"/>
                        <a:t>8.5%</a:t>
                      </a:r>
                      <a:endParaRPr lang="zh-CN" altLang="en-US" dirty="0"/>
                    </a:p>
                  </a:txBody>
                  <a:tcPr/>
                </a:tc>
                <a:tc>
                  <a:txBody>
                    <a:bodyPr/>
                    <a:lstStyle/>
                    <a:p>
                      <a:pPr algn="ctr"/>
                      <a:r>
                        <a:rPr lang="en-US" altLang="zh-CN" dirty="0" smtClean="0"/>
                        <a:t>16.8%</a:t>
                      </a:r>
                      <a:endParaRPr lang="zh-CN" altLang="en-US" dirty="0"/>
                    </a:p>
                  </a:txBody>
                  <a:tcPr/>
                </a:tc>
                <a:tc>
                  <a:txBody>
                    <a:bodyPr/>
                    <a:lstStyle/>
                    <a:p>
                      <a:pPr algn="ctr"/>
                      <a:r>
                        <a:rPr lang="en-US" altLang="zh-CN" dirty="0" smtClean="0"/>
                        <a:t>5.9%</a:t>
                      </a:r>
                      <a:endParaRPr lang="zh-CN" altLang="en-US" dirty="0"/>
                    </a:p>
                  </a:txBody>
                  <a:tcPr/>
                </a:tc>
                <a:extLst>
                  <a:ext uri="{0D108BD9-81ED-4DB2-BD59-A6C34878D82A}">
                    <a16:rowId xmlns:a16="http://schemas.microsoft.com/office/drawing/2014/main" val="10013"/>
                  </a:ext>
                </a:extLst>
              </a:tr>
              <a:tr h="370840">
                <a:tc>
                  <a:txBody>
                    <a:bodyPr/>
                    <a:lstStyle/>
                    <a:p>
                      <a:r>
                        <a:rPr lang="en-US" altLang="zh-CN" sz="2000" dirty="0" smtClean="0"/>
                        <a:t>   </a:t>
                      </a:r>
                      <a:r>
                        <a:rPr lang="en-US" altLang="zh-CN" sz="2000" dirty="0" err="1" smtClean="0"/>
                        <a:t>cov</a:t>
                      </a:r>
                      <a:r>
                        <a:rPr lang="en-US" altLang="zh-CN" sz="2000" baseline="-25000" dirty="0" err="1" smtClean="0"/>
                        <a:t>im</a:t>
                      </a:r>
                      <a:endParaRPr lang="zh-CN" altLang="en-US" sz="2000" baseline="-25000" dirty="0"/>
                    </a:p>
                  </a:txBody>
                  <a:tcPr/>
                </a:tc>
                <a:tc>
                  <a:txBody>
                    <a:bodyPr/>
                    <a:lstStyle/>
                    <a:p>
                      <a:pPr algn="ctr"/>
                      <a:r>
                        <a:rPr lang="en-US" altLang="zh-CN" dirty="0" smtClean="0"/>
                        <a:t>0.005258</a:t>
                      </a:r>
                      <a:endParaRPr lang="zh-CN" altLang="en-US" dirty="0"/>
                    </a:p>
                  </a:txBody>
                  <a:tcPr/>
                </a:tc>
                <a:tc>
                  <a:txBody>
                    <a:bodyPr/>
                    <a:lstStyle/>
                    <a:p>
                      <a:pPr algn="ctr"/>
                      <a:r>
                        <a:rPr lang="en-US" altLang="zh-CN" dirty="0" smtClean="0"/>
                        <a:t>0.004209</a:t>
                      </a:r>
                      <a:endParaRPr lang="zh-CN" altLang="en-US" dirty="0"/>
                    </a:p>
                  </a:txBody>
                  <a:tcPr/>
                </a:tc>
                <a:tc>
                  <a:txBody>
                    <a:bodyPr/>
                    <a:lstStyle/>
                    <a:p>
                      <a:pPr algn="ctr"/>
                      <a:r>
                        <a:rPr lang="en-US" altLang="zh-CN" dirty="0" smtClean="0"/>
                        <a:t>0.002791</a:t>
                      </a:r>
                      <a:endParaRPr lang="zh-CN" altLang="en-US" dirty="0"/>
                    </a:p>
                  </a:txBody>
                  <a:tcPr/>
                </a:tc>
                <a:tc>
                  <a:txBody>
                    <a:bodyPr/>
                    <a:lstStyle/>
                    <a:p>
                      <a:pPr algn="ctr"/>
                      <a:r>
                        <a:rPr lang="en-US" altLang="zh-CN" dirty="0" smtClean="0"/>
                        <a:t>0.003427</a:t>
                      </a:r>
                      <a:endParaRPr lang="zh-CN" altLang="en-US" dirty="0"/>
                    </a:p>
                  </a:txBody>
                  <a:tcPr/>
                </a:tc>
                <a:extLst>
                  <a:ext uri="{0D108BD9-81ED-4DB2-BD59-A6C34878D82A}">
                    <a16:rowId xmlns:a16="http://schemas.microsoft.com/office/drawing/2014/main" val="10014"/>
                  </a:ext>
                </a:extLst>
              </a:tr>
              <a:tr h="370840">
                <a:tc>
                  <a:txBody>
                    <a:bodyPr/>
                    <a:lstStyle/>
                    <a:p>
                      <a:r>
                        <a:rPr lang="en-US" altLang="zh-CN" sz="2000" dirty="0" smtClean="0"/>
                        <a:t>   </a:t>
                      </a:r>
                      <a:r>
                        <a:rPr lang="el-GR" altLang="zh-CN" sz="2000" dirty="0" smtClean="0"/>
                        <a:t>ρ</a:t>
                      </a:r>
                      <a:r>
                        <a:rPr lang="en-US" altLang="zh-CN" sz="2000" baseline="-25000" dirty="0" err="1" smtClean="0"/>
                        <a:t>im</a:t>
                      </a:r>
                      <a:endParaRPr lang="zh-CN" altLang="en-US" sz="2000" baseline="-25000" dirty="0"/>
                    </a:p>
                  </a:txBody>
                  <a:tcPr/>
                </a:tc>
                <a:tc>
                  <a:txBody>
                    <a:bodyPr/>
                    <a:lstStyle/>
                    <a:p>
                      <a:pPr algn="ctr"/>
                      <a:r>
                        <a:rPr lang="en-US" altLang="zh-CN" dirty="0" smtClean="0"/>
                        <a:t>0.84</a:t>
                      </a:r>
                      <a:endParaRPr lang="zh-CN" altLang="en-US" dirty="0"/>
                    </a:p>
                  </a:txBody>
                  <a:tcPr/>
                </a:tc>
                <a:tc>
                  <a:txBody>
                    <a:bodyPr/>
                    <a:lstStyle/>
                    <a:p>
                      <a:pPr algn="ctr"/>
                      <a:r>
                        <a:rPr lang="en-US" altLang="zh-CN" dirty="0" smtClean="0"/>
                        <a:t>0.85</a:t>
                      </a:r>
                      <a:endParaRPr lang="zh-CN" altLang="en-US" dirty="0"/>
                    </a:p>
                  </a:txBody>
                  <a:tcPr/>
                </a:tc>
                <a:tc>
                  <a:txBody>
                    <a:bodyPr/>
                    <a:lstStyle/>
                    <a:p>
                      <a:pPr algn="ctr"/>
                      <a:r>
                        <a:rPr lang="en-US" altLang="zh-CN" dirty="0" smtClean="0"/>
                        <a:t>0.28</a:t>
                      </a:r>
                      <a:endParaRPr lang="zh-CN" altLang="en-US" dirty="0"/>
                    </a:p>
                  </a:txBody>
                  <a:tcPr/>
                </a:tc>
                <a:tc>
                  <a:txBody>
                    <a:bodyPr/>
                    <a:lstStyle/>
                    <a:p>
                      <a:pPr algn="ctr"/>
                      <a:r>
                        <a:rPr lang="en-US" altLang="zh-CN" dirty="0" smtClean="0"/>
                        <a:t>1.00</a:t>
                      </a:r>
                      <a:endParaRPr lang="zh-CN" altLang="en-US" dirty="0"/>
                    </a:p>
                  </a:txBody>
                  <a:tcPr/>
                </a:tc>
                <a:extLst>
                  <a:ext uri="{0D108BD9-81ED-4DB2-BD59-A6C34878D82A}">
                    <a16:rowId xmlns:a16="http://schemas.microsoft.com/office/drawing/2014/main" val="10015"/>
                  </a:ext>
                </a:extLst>
              </a:tr>
              <a:tr h="370840">
                <a:tc>
                  <a:txBody>
                    <a:bodyPr/>
                    <a:lstStyle/>
                    <a:p>
                      <a:r>
                        <a:rPr lang="en-US" altLang="zh-CN" sz="2000" dirty="0" smtClean="0"/>
                        <a:t>   </a:t>
                      </a:r>
                      <a:r>
                        <a:rPr lang="el-GR" altLang="zh-CN" sz="2000" dirty="0" smtClean="0"/>
                        <a:t>β</a:t>
                      </a:r>
                      <a:r>
                        <a:rPr lang="en-US" altLang="zh-CN" sz="2000" baseline="-25000" dirty="0" err="1" smtClean="0"/>
                        <a:t>im</a:t>
                      </a:r>
                      <a:endParaRPr lang="zh-CN" altLang="en-US" sz="2000" baseline="-25000" dirty="0"/>
                    </a:p>
                  </a:txBody>
                  <a:tcPr/>
                </a:tc>
                <a:tc>
                  <a:txBody>
                    <a:bodyPr/>
                    <a:lstStyle/>
                    <a:p>
                      <a:pPr algn="ctr"/>
                      <a:r>
                        <a:rPr lang="en-US" altLang="zh-CN" dirty="0" smtClean="0"/>
                        <a:t>1.53</a:t>
                      </a:r>
                      <a:endParaRPr lang="zh-CN" altLang="en-US" dirty="0"/>
                    </a:p>
                  </a:txBody>
                  <a:tcPr/>
                </a:tc>
                <a:tc>
                  <a:txBody>
                    <a:bodyPr/>
                    <a:lstStyle/>
                    <a:p>
                      <a:pPr algn="ctr"/>
                      <a:r>
                        <a:rPr lang="en-US" altLang="zh-CN" dirty="0" smtClean="0"/>
                        <a:t>1.24</a:t>
                      </a:r>
                      <a:endParaRPr lang="zh-CN" altLang="en-US" dirty="0"/>
                    </a:p>
                  </a:txBody>
                  <a:tcPr/>
                </a:tc>
                <a:tc>
                  <a:txBody>
                    <a:bodyPr/>
                    <a:lstStyle/>
                    <a:p>
                      <a:pPr algn="ctr"/>
                      <a:r>
                        <a:rPr lang="en-US" altLang="zh-CN" dirty="0" smtClean="0"/>
                        <a:t>0.81</a:t>
                      </a:r>
                      <a:endParaRPr lang="zh-CN" altLang="en-US" dirty="0"/>
                    </a:p>
                  </a:txBody>
                  <a:tcPr/>
                </a:tc>
                <a:tc>
                  <a:txBody>
                    <a:bodyPr/>
                    <a:lstStyle/>
                    <a:p>
                      <a:pPr algn="ctr"/>
                      <a:r>
                        <a:rPr lang="en-US" altLang="zh-CN" dirty="0" smtClean="0"/>
                        <a:t>1.00</a:t>
                      </a:r>
                      <a:endParaRPr lang="zh-CN" altLang="en-US" dirty="0"/>
                    </a:p>
                  </a:txBody>
                  <a:tcPr/>
                </a:tc>
                <a:extLst>
                  <a:ext uri="{0D108BD9-81ED-4DB2-BD59-A6C34878D82A}">
                    <a16:rowId xmlns:a16="http://schemas.microsoft.com/office/drawing/2014/main" val="10016"/>
                  </a:ext>
                </a:extLst>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23618537"/>
              </p:ext>
            </p:extLst>
          </p:nvPr>
        </p:nvGraphicFramePr>
        <p:xfrm>
          <a:off x="611560" y="4895689"/>
          <a:ext cx="432048" cy="477527"/>
        </p:xfrm>
        <a:graphic>
          <a:graphicData uri="http://schemas.openxmlformats.org/presentationml/2006/ole">
            <mc:AlternateContent xmlns:mc="http://schemas.openxmlformats.org/markup-compatibility/2006">
              <mc:Choice xmlns:v="urn:schemas-microsoft-com:vml" Requires="v">
                <p:oleObj spid="_x0000_s13364" name="公式" r:id="rId3" imgW="241200" imgH="266400" progId="Equation.3">
                  <p:embed/>
                </p:oleObj>
              </mc:Choice>
              <mc:Fallback>
                <p:oleObj name="公式" r:id="rId3" imgW="241200" imgH="266400" progId="Equation.3">
                  <p:embed/>
                  <p:pic>
                    <p:nvPicPr>
                      <p:cNvPr id="0" name=""/>
                      <p:cNvPicPr/>
                      <p:nvPr/>
                    </p:nvPicPr>
                    <p:blipFill>
                      <a:blip r:embed="rId4"/>
                      <a:stretch>
                        <a:fillRect/>
                      </a:stretch>
                    </p:blipFill>
                    <p:spPr>
                      <a:xfrm>
                        <a:off x="611560" y="4895689"/>
                        <a:ext cx="432048" cy="477527"/>
                      </a:xfrm>
                      <a:prstGeom prst="rect">
                        <a:avLst/>
                      </a:prstGeom>
                    </p:spPr>
                  </p:pic>
                </p:oleObj>
              </mc:Fallback>
            </mc:AlternateContent>
          </a:graphicData>
        </a:graphic>
      </p:graphicFrame>
      <p:sp>
        <p:nvSpPr>
          <p:cNvPr id="6" name="圆角矩形标注 5"/>
          <p:cNvSpPr/>
          <p:nvPr/>
        </p:nvSpPr>
        <p:spPr>
          <a:xfrm>
            <a:off x="1187624" y="2564904"/>
            <a:ext cx="6840760" cy="2304256"/>
          </a:xfrm>
          <a:prstGeom prst="wedgeRoundRectCallout">
            <a:avLst>
              <a:gd name="adj1" fmla="val -20221"/>
              <a:gd name="adj2" fmla="val 54496"/>
              <a:gd name="adj3" fmla="val 16667"/>
            </a:avLst>
          </a:prstGeom>
          <a:solidFill>
            <a:srgbClr val="FEF6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rPr>
              <a:t>第</a:t>
            </a:r>
            <a:r>
              <a:rPr lang="en-US" altLang="zh-CN" sz="2000" dirty="0" smtClean="0">
                <a:solidFill>
                  <a:schemeClr val="tx1"/>
                </a:solidFill>
              </a:rPr>
              <a:t>1</a:t>
            </a:r>
            <a:r>
              <a:rPr lang="zh-CN" altLang="en-US" sz="2000" dirty="0">
                <a:solidFill>
                  <a:schemeClr val="tx1"/>
                </a:solidFill>
              </a:rPr>
              <a:t>只</a:t>
            </a:r>
            <a:r>
              <a:rPr lang="zh-CN" altLang="en-US" sz="2000" dirty="0" smtClean="0">
                <a:solidFill>
                  <a:schemeClr val="tx1"/>
                </a:solidFill>
              </a:rPr>
              <a:t>股票属于进攻型，第</a:t>
            </a:r>
            <a:r>
              <a:rPr lang="en-US" altLang="zh-CN" sz="2000" dirty="0" smtClean="0">
                <a:solidFill>
                  <a:schemeClr val="tx1"/>
                </a:solidFill>
              </a:rPr>
              <a:t>3</a:t>
            </a:r>
            <a:r>
              <a:rPr lang="zh-CN" altLang="en-US" sz="2000" dirty="0" smtClean="0">
                <a:solidFill>
                  <a:schemeClr val="tx1"/>
                </a:solidFill>
              </a:rPr>
              <a:t>只属于保守型，即第</a:t>
            </a:r>
            <a:r>
              <a:rPr lang="en-US" altLang="zh-CN" sz="2000" dirty="0" smtClean="0">
                <a:solidFill>
                  <a:schemeClr val="tx1"/>
                </a:solidFill>
              </a:rPr>
              <a:t>1</a:t>
            </a:r>
            <a:r>
              <a:rPr lang="zh-CN" altLang="en-US" sz="2000" dirty="0">
                <a:solidFill>
                  <a:schemeClr val="tx1"/>
                </a:solidFill>
              </a:rPr>
              <a:t>只</a:t>
            </a:r>
            <a:r>
              <a:rPr lang="zh-CN" altLang="en-US" sz="2000" dirty="0" smtClean="0">
                <a:solidFill>
                  <a:schemeClr val="tx1"/>
                </a:solidFill>
              </a:rPr>
              <a:t>股票的系统性风险大于第</a:t>
            </a:r>
            <a:r>
              <a:rPr lang="en-US" altLang="zh-CN" sz="2000" dirty="0" smtClean="0">
                <a:solidFill>
                  <a:schemeClr val="tx1"/>
                </a:solidFill>
              </a:rPr>
              <a:t>3</a:t>
            </a:r>
            <a:r>
              <a:rPr lang="zh-CN" altLang="en-US" sz="2000" dirty="0">
                <a:solidFill>
                  <a:schemeClr val="tx1"/>
                </a:solidFill>
              </a:rPr>
              <a:t>只</a:t>
            </a:r>
            <a:r>
              <a:rPr lang="zh-CN" altLang="en-US" sz="2000" dirty="0" smtClean="0">
                <a:solidFill>
                  <a:schemeClr val="tx1"/>
                </a:solidFill>
              </a:rPr>
              <a:t>。</a:t>
            </a:r>
            <a:endParaRPr lang="en-US" altLang="zh-CN" sz="2000" dirty="0" smtClean="0">
              <a:solidFill>
                <a:schemeClr val="tx1"/>
              </a:solidFill>
            </a:endParaRPr>
          </a:p>
          <a:p>
            <a:r>
              <a:rPr lang="zh-CN" altLang="en-US" sz="2000" dirty="0" smtClean="0">
                <a:solidFill>
                  <a:schemeClr val="tx1"/>
                </a:solidFill>
              </a:rPr>
              <a:t>然而，第</a:t>
            </a:r>
            <a:r>
              <a:rPr lang="en-US" altLang="zh-CN" sz="2000" dirty="0" smtClean="0">
                <a:solidFill>
                  <a:schemeClr val="tx1"/>
                </a:solidFill>
              </a:rPr>
              <a:t>3</a:t>
            </a:r>
            <a:r>
              <a:rPr lang="zh-CN" altLang="en-US" sz="2000" dirty="0">
                <a:solidFill>
                  <a:schemeClr val="tx1"/>
                </a:solidFill>
              </a:rPr>
              <a:t>只</a:t>
            </a:r>
            <a:r>
              <a:rPr lang="zh-CN" altLang="en-US" sz="2000" dirty="0" smtClean="0">
                <a:solidFill>
                  <a:schemeClr val="tx1"/>
                </a:solidFill>
              </a:rPr>
              <a:t>股票的标准差明显高于第</a:t>
            </a:r>
            <a:r>
              <a:rPr lang="en-US" altLang="zh-CN" sz="2000" dirty="0" smtClean="0">
                <a:solidFill>
                  <a:schemeClr val="tx1"/>
                </a:solidFill>
              </a:rPr>
              <a:t>1</a:t>
            </a:r>
            <a:r>
              <a:rPr lang="zh-CN" altLang="en-US" sz="2000" dirty="0">
                <a:solidFill>
                  <a:schemeClr val="tx1"/>
                </a:solidFill>
              </a:rPr>
              <a:t>只。</a:t>
            </a:r>
            <a:endParaRPr lang="en-US" altLang="zh-CN" sz="2000" dirty="0" smtClean="0">
              <a:solidFill>
                <a:schemeClr val="tx1"/>
              </a:solidFill>
            </a:endParaRPr>
          </a:p>
          <a:p>
            <a:r>
              <a:rPr lang="zh-CN" altLang="en-US" sz="2000" dirty="0" smtClean="0">
                <a:solidFill>
                  <a:schemeClr val="tx1"/>
                </a:solidFill>
              </a:rPr>
              <a:t>第</a:t>
            </a:r>
            <a:r>
              <a:rPr lang="en-US" altLang="zh-CN" sz="2000" dirty="0" smtClean="0">
                <a:solidFill>
                  <a:schemeClr val="tx1"/>
                </a:solidFill>
              </a:rPr>
              <a:t>3</a:t>
            </a:r>
            <a:r>
              <a:rPr lang="zh-CN" altLang="en-US" sz="2000" dirty="0">
                <a:solidFill>
                  <a:schemeClr val="tx1"/>
                </a:solidFill>
              </a:rPr>
              <a:t>只股票</a:t>
            </a:r>
            <a:r>
              <a:rPr lang="zh-CN" altLang="en-US" sz="2000" dirty="0" smtClean="0">
                <a:solidFill>
                  <a:schemeClr val="tx1"/>
                </a:solidFill>
              </a:rPr>
              <a:t>与市场指数的相关系数低于第</a:t>
            </a:r>
            <a:r>
              <a:rPr lang="en-US" altLang="zh-CN" sz="2000" dirty="0" smtClean="0">
                <a:solidFill>
                  <a:schemeClr val="tx1"/>
                </a:solidFill>
              </a:rPr>
              <a:t>1</a:t>
            </a:r>
            <a:r>
              <a:rPr lang="zh-CN" altLang="en-US" sz="2000" dirty="0">
                <a:solidFill>
                  <a:schemeClr val="tx1"/>
                </a:solidFill>
              </a:rPr>
              <a:t>只的</a:t>
            </a:r>
            <a:r>
              <a:rPr lang="zh-CN" altLang="en-US" sz="2000" dirty="0" smtClean="0">
                <a:solidFill>
                  <a:schemeClr val="tx1"/>
                </a:solidFill>
              </a:rPr>
              <a:t>，因此，第</a:t>
            </a:r>
            <a:r>
              <a:rPr lang="en-US" altLang="zh-CN" sz="2000" dirty="0" smtClean="0">
                <a:solidFill>
                  <a:schemeClr val="tx1"/>
                </a:solidFill>
              </a:rPr>
              <a:t>3</a:t>
            </a:r>
            <a:r>
              <a:rPr lang="zh-CN" altLang="en-US" sz="2000" dirty="0" smtClean="0">
                <a:solidFill>
                  <a:schemeClr val="tx1"/>
                </a:solidFill>
              </a:rPr>
              <a:t>只</a:t>
            </a:r>
            <a:r>
              <a:rPr lang="zh-CN" altLang="en-US" sz="2000" dirty="0">
                <a:solidFill>
                  <a:schemeClr val="tx1"/>
                </a:solidFill>
              </a:rPr>
              <a:t>股票</a:t>
            </a:r>
            <a:r>
              <a:rPr lang="zh-CN" altLang="en-US" sz="2000" dirty="0" smtClean="0">
                <a:solidFill>
                  <a:schemeClr val="tx1"/>
                </a:solidFill>
              </a:rPr>
              <a:t>风险中的非系统风险部分，可以通过分散化组合予以化解</a:t>
            </a:r>
            <a:endParaRPr lang="zh-CN" altLang="en-US" sz="2000" dirty="0">
              <a:solidFill>
                <a:schemeClr val="tx1"/>
              </a:solidFill>
            </a:endParaRPr>
          </a:p>
        </p:txBody>
      </p:sp>
    </p:spTree>
    <p:extLst>
      <p:ext uri="{BB962C8B-B14F-4D97-AF65-F5344CB8AC3E}">
        <p14:creationId xmlns:p14="http://schemas.microsoft.com/office/powerpoint/2010/main" val="241357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smtClean="0"/>
              <a:t>期望收益率的含义</a:t>
            </a:r>
            <a:endParaRPr lang="zh-CN" altLang="en-US" sz="2800" dirty="0"/>
          </a:p>
        </p:txBody>
      </p:sp>
      <p:sp>
        <p:nvSpPr>
          <p:cNvPr id="3" name="内容占位符 2"/>
          <p:cNvSpPr>
            <a:spLocks noGrp="1"/>
          </p:cNvSpPr>
          <p:nvPr>
            <p:ph idx="1"/>
          </p:nvPr>
        </p:nvSpPr>
        <p:spPr>
          <a:xfrm>
            <a:off x="457200" y="2420888"/>
            <a:ext cx="8229600" cy="3705275"/>
          </a:xfrm>
        </p:spPr>
        <p:txBody>
          <a:bodyPr>
            <a:normAutofit/>
          </a:bodyPr>
          <a:lstStyle/>
          <a:p>
            <a:r>
              <a:rPr lang="zh-CN" altLang="en-US" sz="2600" dirty="0" smtClean="0"/>
              <a:t>管理水平较高的公司会取得高的收益水平</a:t>
            </a:r>
            <a:endParaRPr lang="en-US" altLang="zh-CN" sz="2600" dirty="0" smtClean="0"/>
          </a:p>
          <a:p>
            <a:r>
              <a:rPr lang="zh-CN" altLang="en-US" sz="2600" dirty="0" smtClean="0"/>
              <a:t>而资本资产定价模型预测的是公司证券的收益</a:t>
            </a:r>
            <a:endParaRPr lang="en-US" altLang="zh-CN" sz="2600" dirty="0" smtClean="0"/>
          </a:p>
          <a:p>
            <a:r>
              <a:rPr lang="zh-CN" altLang="en-US" sz="2600" dirty="0" smtClean="0"/>
              <a:t>假定每个人认为某个公司运营良好，其股票价格将会上升，购买证券的收益率将会下降。</a:t>
            </a:r>
            <a:r>
              <a:rPr lang="zh-CN" altLang="en-US" sz="2600" b="1" dirty="0" smtClean="0"/>
              <a:t>股票价格已经反映了反映有关公司市场前景的所有信息，因此，只有公司的风险才会影响到期望收益率。</a:t>
            </a:r>
            <a:endParaRPr lang="en-US" altLang="zh-CN" sz="2600" b="1" dirty="0" smtClean="0"/>
          </a:p>
          <a:p>
            <a:r>
              <a:rPr lang="zh-CN" altLang="en-US" sz="2600" dirty="0"/>
              <a:t>在一</a:t>
            </a:r>
            <a:r>
              <a:rPr lang="zh-CN" altLang="en-US" sz="2600" dirty="0" smtClean="0"/>
              <a:t>个运作良好的市场中，投资者要获得高的期望收益率必须承担高的风险。</a:t>
            </a:r>
            <a:endParaRPr lang="zh-CN" altLang="en-US" sz="2600" dirty="0"/>
          </a:p>
        </p:txBody>
      </p:sp>
      <p:graphicFrame>
        <p:nvGraphicFramePr>
          <p:cNvPr id="4" name="对象 3"/>
          <p:cNvGraphicFramePr>
            <a:graphicFrameLocks noChangeAspect="1"/>
          </p:cNvGraphicFramePr>
          <p:nvPr>
            <p:extLst>
              <p:ext uri="{D42A27DB-BD31-4B8C-83A1-F6EECF244321}">
                <p14:modId xmlns:p14="http://schemas.microsoft.com/office/powerpoint/2010/main" val="328454457"/>
              </p:ext>
            </p:extLst>
          </p:nvPr>
        </p:nvGraphicFramePr>
        <p:xfrm>
          <a:off x="468313" y="1268760"/>
          <a:ext cx="8442325" cy="1009650"/>
        </p:xfrm>
        <a:graphic>
          <a:graphicData uri="http://schemas.openxmlformats.org/presentationml/2006/ole">
            <mc:AlternateContent xmlns:mc="http://schemas.openxmlformats.org/markup-compatibility/2006">
              <mc:Choice xmlns:v="urn:schemas-microsoft-com:vml" Requires="v">
                <p:oleObj spid="_x0000_s14377" name="公式" r:id="rId3" imgW="3720960" imgH="444240" progId="Equation.3">
                  <p:embed/>
                </p:oleObj>
              </mc:Choice>
              <mc:Fallback>
                <p:oleObj name="公式" r:id="rId3" imgW="3720960" imgH="44424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268760"/>
                        <a:ext cx="8442325" cy="1009650"/>
                      </a:xfrm>
                      <a:prstGeom prst="rect">
                        <a:avLst/>
                      </a:prstGeom>
                      <a:solidFill>
                        <a:srgbClr val="B7DEE8"/>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35082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lstStyle/>
          <a:p>
            <a:r>
              <a:rPr lang="en-US" altLang="zh-CN" dirty="0" smtClean="0"/>
              <a:t>6.1.5    </a:t>
            </a:r>
            <a:r>
              <a:rPr lang="zh-CN" altLang="en-US" dirty="0" smtClean="0"/>
              <a:t>证券市场线</a:t>
            </a:r>
            <a:endParaRPr lang="zh-CN" altLang="en-US" dirty="0"/>
          </a:p>
        </p:txBody>
      </p:sp>
      <p:sp>
        <p:nvSpPr>
          <p:cNvPr id="3" name="内容占位符 2"/>
          <p:cNvSpPr>
            <a:spLocks noGrp="1"/>
          </p:cNvSpPr>
          <p:nvPr>
            <p:ph idx="1"/>
          </p:nvPr>
        </p:nvSpPr>
        <p:spPr>
          <a:xfrm>
            <a:off x="188235" y="908720"/>
            <a:ext cx="8704245" cy="4857403"/>
          </a:xfrm>
        </p:spPr>
        <p:txBody>
          <a:bodyPr>
            <a:normAutofit/>
          </a:bodyPr>
          <a:lstStyle/>
          <a:p>
            <a:r>
              <a:rPr lang="zh-CN" altLang="en-US" sz="2600" dirty="0"/>
              <a:t>期望收益</a:t>
            </a:r>
            <a:r>
              <a:rPr lang="en-US" altLang="zh-CN" sz="2600" dirty="0"/>
              <a:t>-</a:t>
            </a:r>
            <a:r>
              <a:rPr lang="zh-CN" altLang="en-US" sz="2600" dirty="0"/>
              <a:t>贝塔</a:t>
            </a:r>
            <a:r>
              <a:rPr lang="zh-CN" altLang="en-US" sz="2600" dirty="0" smtClean="0"/>
              <a:t>关系就是证券市场线</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security-market line, SML</a:t>
            </a:r>
            <a:r>
              <a:rPr lang="zh-CN" altLang="en-US" sz="2600" dirty="0" smtClean="0">
                <a:latin typeface="Times New Roman" panose="02020603050405020304" pitchFamily="18" charset="0"/>
                <a:cs typeface="Times New Roman" panose="02020603050405020304" pitchFamily="18" charset="0"/>
              </a:rPr>
              <a:t>）</a:t>
            </a:r>
            <a:endParaRPr lang="zh-CN" altLang="en-US" sz="2600" dirty="0">
              <a:latin typeface="Times New Roman" panose="02020603050405020304" pitchFamily="18" charset="0"/>
              <a:cs typeface="Times New Roman" panose="02020603050405020304" pitchFamily="18" charset="0"/>
            </a:endParaRPr>
          </a:p>
        </p:txBody>
      </p:sp>
      <p:grpSp>
        <p:nvGrpSpPr>
          <p:cNvPr id="63" name="组合 62"/>
          <p:cNvGrpSpPr/>
          <p:nvPr/>
        </p:nvGrpSpPr>
        <p:grpSpPr>
          <a:xfrm>
            <a:off x="179513" y="1700808"/>
            <a:ext cx="4481712" cy="3840442"/>
            <a:chOff x="179513" y="1700808"/>
            <a:chExt cx="4481712" cy="3840442"/>
          </a:xfrm>
        </p:grpSpPr>
        <p:grpSp>
          <p:nvGrpSpPr>
            <p:cNvPr id="5" name="组合 4"/>
            <p:cNvGrpSpPr/>
            <p:nvPr/>
          </p:nvGrpSpPr>
          <p:grpSpPr>
            <a:xfrm>
              <a:off x="179513" y="2088262"/>
              <a:ext cx="4214929" cy="2994369"/>
              <a:chOff x="4432368" y="404664"/>
              <a:chExt cx="4100072" cy="2885529"/>
            </a:xfrm>
          </p:grpSpPr>
          <p:grpSp>
            <p:nvGrpSpPr>
              <p:cNvPr id="14" name="组合 13"/>
              <p:cNvGrpSpPr/>
              <p:nvPr/>
            </p:nvGrpSpPr>
            <p:grpSpPr>
              <a:xfrm>
                <a:off x="4432368" y="404664"/>
                <a:ext cx="4100072" cy="2880320"/>
                <a:chOff x="255904" y="404664"/>
                <a:chExt cx="4100072" cy="2880320"/>
              </a:xfrm>
            </p:grpSpPr>
            <p:cxnSp>
              <p:nvCxnSpPr>
                <p:cNvPr id="23" name="直接连接符 22"/>
                <p:cNvCxnSpPr/>
                <p:nvPr/>
              </p:nvCxnSpPr>
              <p:spPr>
                <a:xfrm>
                  <a:off x="899592" y="404664"/>
                  <a:ext cx="0" cy="288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916678" y="882242"/>
                  <a:ext cx="2894188" cy="178994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p:cNvCxnSpPr/>
                <p:nvPr/>
              </p:nvCxnSpPr>
              <p:spPr>
                <a:xfrm flipH="1">
                  <a:off x="899593" y="1350482"/>
                  <a:ext cx="215330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899592" y="3284984"/>
                  <a:ext cx="3456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4211960" y="404664"/>
                  <a:ext cx="0" cy="288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99592" y="404664"/>
                  <a:ext cx="3312368"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55904" y="1176234"/>
                  <a:ext cx="1224136" cy="400110"/>
                </a:xfrm>
                <a:prstGeom prst="rect">
                  <a:avLst/>
                </a:prstGeom>
                <a:noFill/>
              </p:spPr>
              <p:txBody>
                <a:bodyPr wrap="square" rtlCol="0">
                  <a:spAutoFit/>
                </a:bodyPr>
                <a:lstStyle/>
                <a:p>
                  <a:r>
                    <a:rPr lang="en-US" altLang="zh-CN" sz="2000" b="1" dirty="0" smtClean="0"/>
                    <a:t>E(</a:t>
                  </a:r>
                  <a:r>
                    <a:rPr lang="en-US" altLang="zh-CN" sz="2000" b="1" dirty="0" err="1" smtClean="0"/>
                    <a:t>r</a:t>
                  </a:r>
                  <a:r>
                    <a:rPr lang="en-US" altLang="zh-CN" sz="2000" b="1" baseline="-25000" dirty="0" err="1" smtClean="0"/>
                    <a:t>M</a:t>
                  </a:r>
                  <a:r>
                    <a:rPr lang="en-US" altLang="zh-CN" sz="2000" b="1" dirty="0" smtClean="0"/>
                    <a:t>)</a:t>
                  </a:r>
                  <a:endParaRPr lang="zh-CN" altLang="en-US" sz="2000" b="1" dirty="0"/>
                </a:p>
              </p:txBody>
            </p:sp>
          </p:grpSp>
          <p:cxnSp>
            <p:nvCxnSpPr>
              <p:cNvPr id="16" name="直接连接符 15"/>
              <p:cNvCxnSpPr/>
              <p:nvPr/>
            </p:nvCxnSpPr>
            <p:spPr>
              <a:xfrm>
                <a:off x="7278051" y="329019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278051" y="3290193"/>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49238" y="2472906"/>
                <a:ext cx="353408" cy="444884"/>
              </a:xfrm>
              <a:prstGeom prst="rect">
                <a:avLst/>
              </a:prstGeom>
              <a:noFill/>
            </p:spPr>
            <p:txBody>
              <a:bodyPr wrap="square" rtlCol="0">
                <a:spAutoFit/>
              </a:bodyPr>
              <a:lstStyle/>
              <a:p>
                <a:r>
                  <a:rPr lang="en-US" altLang="zh-CN" sz="2400" b="1" dirty="0" err="1" smtClean="0"/>
                  <a:t>r</a:t>
                </a:r>
                <a:r>
                  <a:rPr lang="en-US" altLang="zh-CN" sz="2400" b="1" baseline="-25000" dirty="0" err="1" smtClean="0"/>
                  <a:t>f</a:t>
                </a:r>
                <a:endParaRPr lang="zh-CN" altLang="en-US" sz="2400" b="1" baseline="-25000" dirty="0"/>
              </a:p>
            </p:txBody>
          </p:sp>
        </p:grpSp>
        <p:sp>
          <p:nvSpPr>
            <p:cNvPr id="6" name="TextBox 5"/>
            <p:cNvSpPr txBox="1"/>
            <p:nvPr/>
          </p:nvSpPr>
          <p:spPr>
            <a:xfrm>
              <a:off x="4246393" y="5157987"/>
              <a:ext cx="414832" cy="383263"/>
            </a:xfrm>
            <a:prstGeom prst="rect">
              <a:avLst/>
            </a:prstGeom>
            <a:noFill/>
          </p:spPr>
          <p:txBody>
            <a:bodyPr wrap="square" rtlCol="0">
              <a:spAutoFit/>
            </a:bodyPr>
            <a:lstStyle/>
            <a:p>
              <a:r>
                <a:rPr lang="el-GR" altLang="zh-CN" b="1" dirty="0" smtClean="0"/>
                <a:t>β</a:t>
              </a:r>
              <a:endParaRPr lang="zh-CN" altLang="en-US" b="1" dirty="0"/>
            </a:p>
          </p:txBody>
        </p:sp>
        <p:sp>
          <p:nvSpPr>
            <p:cNvPr id="7" name="TextBox 6"/>
            <p:cNvSpPr txBox="1"/>
            <p:nvPr/>
          </p:nvSpPr>
          <p:spPr>
            <a:xfrm>
              <a:off x="188235" y="1700808"/>
              <a:ext cx="1655478" cy="369332"/>
            </a:xfrm>
            <a:prstGeom prst="rect">
              <a:avLst/>
            </a:prstGeom>
            <a:noFill/>
          </p:spPr>
          <p:txBody>
            <a:bodyPr wrap="square" rtlCol="0">
              <a:spAutoFit/>
            </a:bodyPr>
            <a:lstStyle/>
            <a:p>
              <a:r>
                <a:rPr lang="zh-CN" altLang="en-US" b="1" dirty="0" smtClean="0"/>
                <a:t>预期收益</a:t>
              </a:r>
              <a:r>
                <a:rPr lang="en-US" altLang="zh-CN" b="1" dirty="0" smtClean="0"/>
                <a:t>E(r)</a:t>
              </a:r>
              <a:endParaRPr lang="zh-CN" altLang="en-US" b="1" dirty="0"/>
            </a:p>
          </p:txBody>
        </p:sp>
        <p:cxnSp>
          <p:nvCxnSpPr>
            <p:cNvPr id="11" name="直接连接符 10"/>
            <p:cNvCxnSpPr/>
            <p:nvPr/>
          </p:nvCxnSpPr>
          <p:spPr>
            <a:xfrm>
              <a:off x="3013614" y="3083943"/>
              <a:ext cx="0" cy="195596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868568" y="4437908"/>
              <a:ext cx="2145046" cy="421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699792" y="2205659"/>
              <a:ext cx="1655478" cy="369332"/>
            </a:xfrm>
            <a:prstGeom prst="rect">
              <a:avLst/>
            </a:prstGeom>
            <a:noFill/>
          </p:spPr>
          <p:txBody>
            <a:bodyPr wrap="square" rtlCol="0">
              <a:spAutoFit/>
            </a:bodyPr>
            <a:lstStyle/>
            <a:p>
              <a:r>
                <a:rPr lang="zh-CN" altLang="en-US" b="1" dirty="0"/>
                <a:t>证券市场线</a:t>
              </a:r>
            </a:p>
          </p:txBody>
        </p:sp>
        <p:sp>
          <p:nvSpPr>
            <p:cNvPr id="39" name="TextBox 38"/>
            <p:cNvSpPr txBox="1"/>
            <p:nvPr/>
          </p:nvSpPr>
          <p:spPr>
            <a:xfrm>
              <a:off x="2644999" y="5157987"/>
              <a:ext cx="972179" cy="383263"/>
            </a:xfrm>
            <a:prstGeom prst="rect">
              <a:avLst/>
            </a:prstGeom>
            <a:noFill/>
          </p:spPr>
          <p:txBody>
            <a:bodyPr wrap="square" rtlCol="0">
              <a:spAutoFit/>
            </a:bodyPr>
            <a:lstStyle/>
            <a:p>
              <a:r>
                <a:rPr lang="el-GR" altLang="zh-CN" b="1" dirty="0"/>
                <a:t>β</a:t>
              </a:r>
              <a:r>
                <a:rPr lang="en-US" altLang="zh-CN" b="1" baseline="-25000" dirty="0" smtClean="0"/>
                <a:t>M</a:t>
              </a:r>
              <a:r>
                <a:rPr lang="en-US" altLang="zh-CN" b="1" dirty="0" smtClean="0"/>
                <a:t>=1</a:t>
              </a:r>
              <a:endParaRPr lang="zh-CN" altLang="en-US" b="1" dirty="0"/>
            </a:p>
          </p:txBody>
        </p:sp>
      </p:grpSp>
      <p:grpSp>
        <p:nvGrpSpPr>
          <p:cNvPr id="40" name="组合 39"/>
          <p:cNvGrpSpPr/>
          <p:nvPr/>
        </p:nvGrpSpPr>
        <p:grpSpPr>
          <a:xfrm>
            <a:off x="5004048" y="1989635"/>
            <a:ext cx="4186670" cy="3322678"/>
            <a:chOff x="1098124" y="102127"/>
            <a:chExt cx="7362308" cy="3991992"/>
          </a:xfrm>
        </p:grpSpPr>
        <p:cxnSp>
          <p:nvCxnSpPr>
            <p:cNvPr id="41" name="直接连接符 40"/>
            <p:cNvCxnSpPr/>
            <p:nvPr/>
          </p:nvCxnSpPr>
          <p:spPr>
            <a:xfrm>
              <a:off x="2267744" y="188640"/>
              <a:ext cx="0" cy="3528392"/>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直接连接符 41"/>
            <p:cNvCxnSpPr/>
            <p:nvPr/>
          </p:nvCxnSpPr>
          <p:spPr>
            <a:xfrm>
              <a:off x="2267744" y="3717032"/>
              <a:ext cx="511256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3" name="直接连接符 42"/>
            <p:cNvCxnSpPr/>
            <p:nvPr/>
          </p:nvCxnSpPr>
          <p:spPr>
            <a:xfrm flipV="1">
              <a:off x="2267744" y="1052736"/>
              <a:ext cx="4680520" cy="1872208"/>
            </a:xfrm>
            <a:prstGeom prst="line">
              <a:avLst/>
            </a:prstGeom>
          </p:spPr>
          <p:style>
            <a:lnRef idx="3">
              <a:schemeClr val="dk1"/>
            </a:lnRef>
            <a:fillRef idx="0">
              <a:schemeClr val="dk1"/>
            </a:fillRef>
            <a:effectRef idx="2">
              <a:schemeClr val="dk1"/>
            </a:effectRef>
            <a:fontRef idx="minor">
              <a:schemeClr val="tx1"/>
            </a:fontRef>
          </p:style>
        </p:cxnSp>
        <p:cxnSp>
          <p:nvCxnSpPr>
            <p:cNvPr id="44" name="直接连接符 43"/>
            <p:cNvCxnSpPr/>
            <p:nvPr/>
          </p:nvCxnSpPr>
          <p:spPr>
            <a:xfrm flipV="1">
              <a:off x="2267744" y="1772816"/>
              <a:ext cx="2952328" cy="72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220072" y="1772816"/>
              <a:ext cx="0" cy="19442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98124" y="102127"/>
              <a:ext cx="1080120" cy="554662"/>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E(r)</a:t>
              </a:r>
              <a:endParaRPr lang="zh-CN" altLang="en-US" sz="2400" dirty="0">
                <a:latin typeface="Times New Roman" panose="02020603050405020304" pitchFamily="18" charset="0"/>
                <a:cs typeface="Times New Roman" panose="02020603050405020304" pitchFamily="18" charset="0"/>
              </a:endParaRPr>
            </a:p>
          </p:txBody>
        </p:sp>
        <p:sp>
          <p:nvSpPr>
            <p:cNvPr id="47" name="TextBox 46"/>
            <p:cNvSpPr txBox="1"/>
            <p:nvPr/>
          </p:nvSpPr>
          <p:spPr>
            <a:xfrm>
              <a:off x="7380312" y="3509344"/>
              <a:ext cx="1080120"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σ</a:t>
              </a:r>
              <a:endParaRPr lang="zh-CN" altLang="en-US" sz="3200" b="1" dirty="0">
                <a:latin typeface="Times New Roman" panose="02020603050405020304" pitchFamily="18" charset="0"/>
                <a:cs typeface="Times New Roman" panose="02020603050405020304" pitchFamily="18" charset="0"/>
              </a:endParaRPr>
            </a:p>
          </p:txBody>
        </p:sp>
        <p:sp>
          <p:nvSpPr>
            <p:cNvPr id="49" name="TextBox 48"/>
            <p:cNvSpPr txBox="1"/>
            <p:nvPr/>
          </p:nvSpPr>
          <p:spPr>
            <a:xfrm>
              <a:off x="1478005" y="2524495"/>
              <a:ext cx="1621510" cy="628616"/>
            </a:xfrm>
            <a:prstGeom prst="rect">
              <a:avLst/>
            </a:prstGeom>
            <a:noFill/>
          </p:spPr>
          <p:txBody>
            <a:bodyPr wrap="square" rtlCol="0">
              <a:spAutoFit/>
            </a:bodyPr>
            <a:lstStyle/>
            <a:p>
              <a:r>
                <a:rPr lang="en-US" altLang="zh-CN" sz="2800" dirty="0" err="1" smtClean="0">
                  <a:latin typeface="Times New Roman" panose="02020603050405020304" pitchFamily="18" charset="0"/>
                  <a:cs typeface="Times New Roman" panose="02020603050405020304" pitchFamily="18" charset="0"/>
                </a:rPr>
                <a:t>r</a:t>
              </a:r>
              <a:r>
                <a:rPr lang="en-US" altLang="zh-CN" sz="2800" baseline="-25000" dirty="0" err="1" smtClean="0">
                  <a:latin typeface="Times New Roman" panose="02020603050405020304" pitchFamily="18" charset="0"/>
                  <a:cs typeface="Times New Roman" panose="02020603050405020304" pitchFamily="18" charset="0"/>
                </a:rPr>
                <a:t>f</a:t>
              </a:r>
              <a:endParaRPr lang="zh-CN" altLang="en-US" sz="2800" dirty="0">
                <a:latin typeface="Times New Roman" panose="02020603050405020304" pitchFamily="18" charset="0"/>
                <a:cs typeface="Times New Roman" panose="02020603050405020304" pitchFamily="18" charset="0"/>
              </a:endParaRPr>
            </a:p>
          </p:txBody>
        </p:sp>
        <p:sp>
          <p:nvSpPr>
            <p:cNvPr id="50" name="TextBox 49"/>
            <p:cNvSpPr txBox="1"/>
            <p:nvPr/>
          </p:nvSpPr>
          <p:spPr>
            <a:xfrm>
              <a:off x="4770304" y="1140285"/>
              <a:ext cx="108012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P</a:t>
              </a:r>
              <a:endParaRPr lang="zh-CN" altLang="en-US" sz="3200" dirty="0">
                <a:latin typeface="Times New Roman" panose="02020603050405020304" pitchFamily="18" charset="0"/>
                <a:cs typeface="Times New Roman" panose="02020603050405020304" pitchFamily="18" charset="0"/>
              </a:endParaRPr>
            </a:p>
          </p:txBody>
        </p:sp>
        <p:cxnSp>
          <p:nvCxnSpPr>
            <p:cNvPr id="52" name="直接连接符 51"/>
            <p:cNvCxnSpPr/>
            <p:nvPr/>
          </p:nvCxnSpPr>
          <p:spPr>
            <a:xfrm flipV="1">
              <a:off x="2305438" y="2858162"/>
              <a:ext cx="2952328" cy="72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3" name="右大括号 52"/>
            <p:cNvSpPr/>
            <p:nvPr/>
          </p:nvSpPr>
          <p:spPr>
            <a:xfrm>
              <a:off x="5257766" y="1844824"/>
              <a:ext cx="502366" cy="10133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TextBox 53"/>
            <p:cNvSpPr txBox="1"/>
            <p:nvPr/>
          </p:nvSpPr>
          <p:spPr>
            <a:xfrm>
              <a:off x="5760132" y="2106435"/>
              <a:ext cx="2700300" cy="554662"/>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E(</a:t>
              </a:r>
              <a:r>
                <a:rPr lang="en-US" altLang="zh-CN" sz="2400" dirty="0" err="1" smtClean="0">
                  <a:latin typeface="Times New Roman" panose="02020603050405020304" pitchFamily="18" charset="0"/>
                  <a:cs typeface="Times New Roman" panose="02020603050405020304" pitchFamily="18" charset="0"/>
                </a:rPr>
                <a:t>r</a:t>
              </a:r>
              <a:r>
                <a:rPr lang="en-US" altLang="zh-CN" sz="2400" baseline="-25000" dirty="0" err="1" smtClean="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r</a:t>
              </a:r>
              <a:r>
                <a:rPr lang="en-US" altLang="zh-CN" sz="2400" baseline="-25000" dirty="0" err="1" smtClean="0">
                  <a:latin typeface="Times New Roman" panose="02020603050405020304" pitchFamily="18" charset="0"/>
                  <a:cs typeface="Times New Roman" panose="02020603050405020304" pitchFamily="18" charset="0"/>
                </a:rPr>
                <a:t>f</a:t>
              </a:r>
              <a:endParaRPr lang="zh-CN" altLang="en-US" sz="2400" dirty="0">
                <a:latin typeface="Times New Roman" panose="02020603050405020304" pitchFamily="18" charset="0"/>
                <a:cs typeface="Times New Roman" panose="02020603050405020304" pitchFamily="18" charset="0"/>
              </a:endParaRPr>
            </a:p>
          </p:txBody>
        </p:sp>
        <p:sp>
          <p:nvSpPr>
            <p:cNvPr id="56" name="TextBox 55"/>
            <p:cNvSpPr txBox="1"/>
            <p:nvPr/>
          </p:nvSpPr>
          <p:spPr>
            <a:xfrm>
              <a:off x="5508948" y="539969"/>
              <a:ext cx="2923290" cy="480707"/>
            </a:xfrm>
            <a:prstGeom prst="rect">
              <a:avLst/>
            </a:prstGeom>
            <a:noFill/>
          </p:spPr>
          <p:txBody>
            <a:bodyPr wrap="square" rtlCol="0">
              <a:spAutoFit/>
            </a:bodyPr>
            <a:lstStyle/>
            <a:p>
              <a:r>
                <a:rPr lang="zh-CN" altLang="en-US" sz="2000" b="1" dirty="0" smtClean="0">
                  <a:latin typeface="Times New Roman" panose="02020603050405020304" pitchFamily="18" charset="0"/>
                  <a:cs typeface="Times New Roman" panose="02020603050405020304" pitchFamily="18" charset="0"/>
                </a:rPr>
                <a:t>资本</a:t>
              </a:r>
              <a:r>
                <a:rPr lang="zh-CN" altLang="en-US" sz="2000" b="1" dirty="0">
                  <a:latin typeface="Times New Roman" panose="02020603050405020304" pitchFamily="18" charset="0"/>
                  <a:cs typeface="Times New Roman" panose="02020603050405020304" pitchFamily="18" charset="0"/>
                </a:rPr>
                <a:t>市场线</a:t>
              </a:r>
            </a:p>
          </p:txBody>
        </p:sp>
        <p:sp>
          <p:nvSpPr>
            <p:cNvPr id="57" name="弧形 56"/>
            <p:cNvSpPr/>
            <p:nvPr/>
          </p:nvSpPr>
          <p:spPr>
            <a:xfrm>
              <a:off x="2848744" y="2691209"/>
              <a:ext cx="67072" cy="377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8" name="矩形 57"/>
          <p:cNvSpPr/>
          <p:nvPr/>
        </p:nvSpPr>
        <p:spPr>
          <a:xfrm>
            <a:off x="5019069" y="3245709"/>
            <a:ext cx="726481" cy="400110"/>
          </a:xfrm>
          <a:prstGeom prst="rect">
            <a:avLst/>
          </a:prstGeom>
        </p:spPr>
        <p:txBody>
          <a:bodyPr wrap="none">
            <a:spAutoFit/>
          </a:bodyPr>
          <a:lstStyle/>
          <a:p>
            <a:r>
              <a:rPr lang="en-US" altLang="zh-CN" sz="2000" b="1" dirty="0">
                <a:latin typeface="Times New Roman" panose="02020603050405020304" pitchFamily="18" charset="0"/>
                <a:cs typeface="Times New Roman" panose="02020603050405020304" pitchFamily="18" charset="0"/>
              </a:rPr>
              <a:t>E(</a:t>
            </a:r>
            <a:r>
              <a:rPr lang="en-US" altLang="zh-CN" sz="2000" b="1" dirty="0" err="1">
                <a:latin typeface="Times New Roman" panose="02020603050405020304" pitchFamily="18" charset="0"/>
                <a:cs typeface="Times New Roman" panose="02020603050405020304" pitchFamily="18" charset="0"/>
              </a:rPr>
              <a:t>r</a:t>
            </a:r>
            <a:r>
              <a:rPr lang="en-US" altLang="zh-CN" sz="2000" b="1" baseline="-25000" dirty="0" err="1">
                <a:latin typeface="Times New Roman" panose="02020603050405020304" pitchFamily="18" charset="0"/>
                <a:cs typeface="Times New Roman" panose="02020603050405020304" pitchFamily="18" charset="0"/>
              </a:rPr>
              <a:t>p</a:t>
            </a: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60" name="TextBox 59"/>
          <p:cNvSpPr txBox="1"/>
          <p:nvPr/>
        </p:nvSpPr>
        <p:spPr>
          <a:xfrm>
            <a:off x="5019070" y="5541039"/>
            <a:ext cx="4124932" cy="1261884"/>
          </a:xfrm>
          <a:prstGeom prst="rect">
            <a:avLst/>
          </a:prstGeom>
          <a:solidFill>
            <a:schemeClr val="accent5">
              <a:lumMod val="20000"/>
              <a:lumOff val="80000"/>
            </a:schemeClr>
          </a:solidFill>
        </p:spPr>
        <p:txBody>
          <a:bodyPr wrap="square" rtlCol="0">
            <a:spAutoFit/>
          </a:bodyPr>
          <a:lstStyle/>
          <a:p>
            <a:r>
              <a:rPr lang="zh-CN" altLang="en-US" sz="1900" b="1" dirty="0" smtClean="0"/>
              <a:t>由风险资产与无风险资产构成的组合的期望收益与标准差之间的关系，标准差用来衡量有效分散化的资产组合即投资者的总的资产组合的风险</a:t>
            </a:r>
            <a:endParaRPr lang="zh-CN" altLang="en-US" sz="1900" b="1" dirty="0"/>
          </a:p>
        </p:txBody>
      </p:sp>
      <p:sp>
        <p:nvSpPr>
          <p:cNvPr id="61" name="TextBox 60"/>
          <p:cNvSpPr txBox="1"/>
          <p:nvPr/>
        </p:nvSpPr>
        <p:spPr>
          <a:xfrm>
            <a:off x="107504" y="5551492"/>
            <a:ext cx="4824536" cy="1261884"/>
          </a:xfrm>
          <a:prstGeom prst="rect">
            <a:avLst/>
          </a:prstGeom>
          <a:solidFill>
            <a:srgbClr val="FEF2E8"/>
          </a:solidFill>
        </p:spPr>
        <p:txBody>
          <a:bodyPr wrap="square" rtlCol="0">
            <a:spAutoFit/>
          </a:bodyPr>
          <a:lstStyle/>
          <a:p>
            <a:r>
              <a:rPr lang="zh-CN" altLang="en-US" sz="1900" b="1" dirty="0" smtClean="0"/>
              <a:t>单个风险资产（组合）的风险溢价与其风险之间的关系，作为高度分散化组合的一部分，该风险并不是资产的标准差，而是该资产对资产组合方差的贡献度，即</a:t>
            </a:r>
            <a:r>
              <a:rPr lang="el-GR" altLang="zh-CN" sz="1900" b="1" dirty="0" smtClean="0"/>
              <a:t>β</a:t>
            </a:r>
            <a:r>
              <a:rPr lang="zh-CN" altLang="en-US" sz="1900" b="1" dirty="0" smtClean="0"/>
              <a:t>值</a:t>
            </a:r>
            <a:endParaRPr lang="zh-CN" altLang="en-US" sz="1900" b="1" dirty="0"/>
          </a:p>
        </p:txBody>
      </p:sp>
    </p:spTree>
    <p:extLst>
      <p:ext uri="{BB962C8B-B14F-4D97-AF65-F5344CB8AC3E}">
        <p14:creationId xmlns:p14="http://schemas.microsoft.com/office/powerpoint/2010/main" val="29038388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normAutofit fontScale="92500"/>
          </a:bodyPr>
          <a:lstStyle/>
          <a:p>
            <a:r>
              <a:rPr lang="zh-CN" altLang="en-US" dirty="0"/>
              <a:t>资本配置</a:t>
            </a:r>
            <a:r>
              <a:rPr lang="zh-CN" altLang="en-US" dirty="0" smtClean="0"/>
              <a:t>线和资本市场线只能用于有效组合而不是所有证券或资产</a:t>
            </a:r>
            <a:endParaRPr lang="en-US" altLang="zh-CN" dirty="0" smtClean="0"/>
          </a:p>
          <a:p>
            <a:r>
              <a:rPr lang="zh-CN" altLang="en-US" dirty="0"/>
              <a:t>证券市场</a:t>
            </a:r>
            <a:r>
              <a:rPr lang="zh-CN" altLang="en-US" dirty="0" smtClean="0"/>
              <a:t>线则任何证券或其组合，无论有效与否</a:t>
            </a:r>
            <a:endParaRPr lang="en-US" altLang="zh-CN" dirty="0" smtClean="0"/>
          </a:p>
          <a:p>
            <a:r>
              <a:rPr lang="zh-CN" altLang="en-US" dirty="0" smtClean="0"/>
              <a:t>因为</a:t>
            </a:r>
            <a:r>
              <a:rPr lang="zh-CN" altLang="en-US" dirty="0"/>
              <a:t>资本配置线和资本市场</a:t>
            </a:r>
            <a:r>
              <a:rPr lang="zh-CN" altLang="en-US" dirty="0" smtClean="0"/>
              <a:t>线运用的是资产的总风险而不是系统性风险；而只有系统性风险能够被定价，所以</a:t>
            </a:r>
            <a:r>
              <a:rPr lang="zh-CN" altLang="en-US" dirty="0"/>
              <a:t>资本配置线和资本市场</a:t>
            </a:r>
            <a:r>
              <a:rPr lang="zh-CN" altLang="en-US" dirty="0" smtClean="0"/>
              <a:t>线只能用于那些总风险等于系统性风险的资产，也就是不再有可分散风险的有效组合；</a:t>
            </a:r>
            <a:endParaRPr lang="en-US" altLang="zh-CN" dirty="0" smtClean="0"/>
          </a:p>
          <a:p>
            <a:r>
              <a:rPr lang="zh-CN" altLang="en-US" dirty="0"/>
              <a:t>证券市场</a:t>
            </a:r>
            <a:r>
              <a:rPr lang="zh-CN" altLang="en-US" dirty="0" smtClean="0"/>
              <a:t>线放宽了有效组合的要求，因为它的基础资本资产定价模型是基于系统性风险而不是总风险为证券定价的</a:t>
            </a:r>
            <a:endParaRPr lang="en-US" altLang="zh-CN" dirty="0" smtClean="0"/>
          </a:p>
          <a:p>
            <a:endParaRPr lang="zh-CN" altLang="en-US" dirty="0"/>
          </a:p>
        </p:txBody>
      </p:sp>
    </p:spTree>
    <p:extLst>
      <p:ext uri="{BB962C8B-B14F-4D97-AF65-F5344CB8AC3E}">
        <p14:creationId xmlns:p14="http://schemas.microsoft.com/office/powerpoint/2010/main" val="1708779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130" y="620688"/>
            <a:ext cx="9144000" cy="5793507"/>
          </a:xfrm>
        </p:spPr>
        <p:txBody>
          <a:bodyPr>
            <a:normAutofit lnSpcReduction="10000"/>
          </a:bodyPr>
          <a:lstStyle/>
          <a:p>
            <a:r>
              <a:rPr lang="zh-CN" altLang="en-US" b="1" dirty="0" smtClean="0"/>
              <a:t>证券总风险的分解</a:t>
            </a:r>
            <a:endParaRPr lang="en-US" altLang="zh-CN" b="1" dirty="0" smtClean="0"/>
          </a:p>
          <a:p>
            <a:pPr marL="857250" lvl="1" indent="-457200">
              <a:buFont typeface="Wingdings" panose="05000000000000000000" pitchFamily="2" charset="2"/>
              <a:buChar char="Ø"/>
            </a:pPr>
            <a:r>
              <a:rPr lang="zh-CN" altLang="en-US" sz="2600" dirty="0" smtClean="0"/>
              <a:t>根据资本资产定价模型，期望收益率为：</a:t>
            </a:r>
            <a:endParaRPr lang="en-US" altLang="zh-CN" sz="2600" dirty="0" smtClean="0"/>
          </a:p>
          <a:p>
            <a:pPr marL="0" indent="0" algn="ctr">
              <a:buNone/>
            </a:pPr>
            <a:r>
              <a:rPr lang="en-US" altLang="zh-CN" sz="2600" dirty="0" smtClean="0"/>
              <a:t>E(</a:t>
            </a:r>
            <a:r>
              <a:rPr lang="en-US" altLang="zh-CN" sz="2600" dirty="0" err="1" smtClean="0"/>
              <a:t>R</a:t>
            </a:r>
            <a:r>
              <a:rPr lang="en-US" altLang="zh-CN" sz="2600" baseline="-25000" dirty="0" err="1" smtClean="0"/>
              <a:t>i</a:t>
            </a:r>
            <a:r>
              <a:rPr lang="en-US" altLang="zh-CN" sz="2600" dirty="0" smtClean="0"/>
              <a:t>) – </a:t>
            </a:r>
            <a:r>
              <a:rPr lang="en-US" altLang="zh-CN" sz="2600" dirty="0" err="1" smtClean="0"/>
              <a:t>R</a:t>
            </a:r>
            <a:r>
              <a:rPr lang="en-US" altLang="zh-CN" sz="2600" baseline="-25000" dirty="0" err="1" smtClean="0"/>
              <a:t>f</a:t>
            </a:r>
            <a:r>
              <a:rPr lang="en-US" altLang="zh-CN" sz="2600" baseline="-25000" dirty="0" smtClean="0"/>
              <a:t> </a:t>
            </a:r>
            <a:r>
              <a:rPr lang="en-US" altLang="zh-CN" sz="2600" dirty="0" smtClean="0"/>
              <a:t>= </a:t>
            </a:r>
            <a:r>
              <a:rPr lang="el-GR" altLang="zh-CN" sz="2600" dirty="0" smtClean="0"/>
              <a:t>β</a:t>
            </a:r>
            <a:r>
              <a:rPr lang="en-US" altLang="zh-CN" sz="2600" baseline="-25000" dirty="0" err="1" smtClean="0"/>
              <a:t>i</a:t>
            </a:r>
            <a:r>
              <a:rPr lang="en-US" altLang="zh-CN" sz="2600" dirty="0" smtClean="0"/>
              <a:t>[E(R</a:t>
            </a:r>
            <a:r>
              <a:rPr lang="en-US" altLang="zh-CN" sz="2600" baseline="-25000" dirty="0" smtClean="0"/>
              <a:t>M</a:t>
            </a:r>
            <a:r>
              <a:rPr lang="en-US" altLang="zh-CN" sz="2600" dirty="0" smtClean="0"/>
              <a:t>) - </a:t>
            </a:r>
            <a:r>
              <a:rPr lang="en-US" altLang="zh-CN" sz="2600" dirty="0" err="1" smtClean="0"/>
              <a:t>R</a:t>
            </a:r>
            <a:r>
              <a:rPr lang="en-US" altLang="zh-CN" sz="2600" baseline="-25000" dirty="0" err="1" smtClean="0"/>
              <a:t>f</a:t>
            </a:r>
            <a:r>
              <a:rPr lang="en-US" altLang="zh-CN" sz="2600" dirty="0" smtClean="0"/>
              <a:t>]</a:t>
            </a:r>
          </a:p>
          <a:p>
            <a:pPr marL="857250" lvl="1" indent="-457200">
              <a:buFont typeface="Wingdings" panose="05000000000000000000" pitchFamily="2" charset="2"/>
              <a:buChar char="Ø"/>
            </a:pPr>
            <a:r>
              <a:rPr lang="zh-CN" altLang="en-US" sz="2600" dirty="0"/>
              <a:t>实现</a:t>
            </a:r>
            <a:r>
              <a:rPr lang="zh-CN" altLang="en-US" sz="2600" dirty="0" smtClean="0"/>
              <a:t>收益率与期望收益率的区别归结于非市场变化，加入一个误差项：</a:t>
            </a:r>
            <a:endParaRPr lang="en-US" altLang="zh-CN" sz="2600" dirty="0" smtClean="0"/>
          </a:p>
          <a:p>
            <a:pPr marL="0" indent="0" algn="ctr">
              <a:buNone/>
            </a:pPr>
            <a:r>
              <a:rPr lang="en-US" altLang="zh-CN" sz="2600" dirty="0" err="1" smtClean="0"/>
              <a:t>R</a:t>
            </a:r>
            <a:r>
              <a:rPr lang="en-US" altLang="zh-CN" sz="2600" baseline="-25000" dirty="0" err="1" smtClean="0"/>
              <a:t>i</a:t>
            </a:r>
            <a:r>
              <a:rPr lang="en-US" altLang="zh-CN" sz="2600" dirty="0" smtClean="0"/>
              <a:t> </a:t>
            </a:r>
            <a:r>
              <a:rPr lang="en-US" altLang="zh-CN" sz="2600" dirty="0"/>
              <a:t>– </a:t>
            </a:r>
            <a:r>
              <a:rPr lang="en-US" altLang="zh-CN" sz="2600" dirty="0" err="1"/>
              <a:t>R</a:t>
            </a:r>
            <a:r>
              <a:rPr lang="en-US" altLang="zh-CN" sz="2600" baseline="-25000" dirty="0" err="1"/>
              <a:t>f</a:t>
            </a:r>
            <a:r>
              <a:rPr lang="en-US" altLang="zh-CN" sz="2600" baseline="-25000" dirty="0"/>
              <a:t> </a:t>
            </a:r>
            <a:r>
              <a:rPr lang="en-US" altLang="zh-CN" sz="2600" dirty="0"/>
              <a:t>= </a:t>
            </a:r>
            <a:r>
              <a:rPr lang="el-GR" altLang="zh-CN" sz="2600" dirty="0"/>
              <a:t>β</a:t>
            </a:r>
            <a:r>
              <a:rPr lang="en-US" altLang="zh-CN" sz="2600" baseline="-25000" dirty="0" err="1" smtClean="0"/>
              <a:t>i</a:t>
            </a:r>
            <a:r>
              <a:rPr lang="en-US" altLang="zh-CN" sz="2600" dirty="0" smtClean="0"/>
              <a:t>[R</a:t>
            </a:r>
            <a:r>
              <a:rPr lang="en-US" altLang="zh-CN" sz="2600" baseline="-25000" dirty="0" smtClean="0"/>
              <a:t>M</a:t>
            </a:r>
            <a:r>
              <a:rPr lang="en-US" altLang="zh-CN" sz="2600" dirty="0" smtClean="0"/>
              <a:t> </a:t>
            </a:r>
            <a:r>
              <a:rPr lang="en-US" altLang="zh-CN" sz="2600" dirty="0"/>
              <a:t>- </a:t>
            </a:r>
            <a:r>
              <a:rPr lang="en-US" altLang="zh-CN" sz="2600" dirty="0" err="1"/>
              <a:t>R</a:t>
            </a:r>
            <a:r>
              <a:rPr lang="en-US" altLang="zh-CN" sz="2600" baseline="-25000" dirty="0" err="1"/>
              <a:t>f</a:t>
            </a:r>
            <a:r>
              <a:rPr lang="en-US" altLang="zh-CN" sz="2600" dirty="0" smtClean="0"/>
              <a:t>] + </a:t>
            </a:r>
            <a:r>
              <a:rPr lang="en-US" altLang="zh-CN" sz="2600" dirty="0" err="1" smtClean="0"/>
              <a:t>e</a:t>
            </a:r>
            <a:r>
              <a:rPr lang="en-US" altLang="zh-CN" sz="2600" baseline="-25000" dirty="0" err="1" smtClean="0"/>
              <a:t>i</a:t>
            </a:r>
            <a:endParaRPr lang="zh-CN" altLang="en-US" sz="2600" baseline="-25000" dirty="0"/>
          </a:p>
          <a:p>
            <a:pPr marL="857250" lvl="1" indent="-457200">
              <a:buFont typeface="Wingdings" panose="05000000000000000000" pitchFamily="2" charset="2"/>
              <a:buChar char="Ø"/>
            </a:pPr>
            <a:r>
              <a:rPr lang="zh-CN" altLang="en-US" sz="2600" dirty="0"/>
              <a:t>实现收益率的总</a:t>
            </a:r>
            <a:r>
              <a:rPr lang="zh-CN" altLang="en-US" sz="2600" dirty="0" smtClean="0"/>
              <a:t>方差（</a:t>
            </a:r>
            <a:r>
              <a:rPr lang="en-US" altLang="zh-CN" sz="2600" dirty="0" err="1"/>
              <a:t>R</a:t>
            </a:r>
            <a:r>
              <a:rPr lang="en-US" altLang="zh-CN" sz="2600" baseline="-25000" dirty="0" err="1"/>
              <a:t>f</a:t>
            </a:r>
            <a:r>
              <a:rPr lang="zh-CN" altLang="en-US" sz="2600" dirty="0"/>
              <a:t>是给定的</a:t>
            </a:r>
            <a:r>
              <a:rPr lang="zh-CN" altLang="en-US" sz="2600" dirty="0" smtClean="0"/>
              <a:t>）：</a:t>
            </a:r>
            <a:endParaRPr lang="en-US" altLang="zh-CN" sz="2600" dirty="0"/>
          </a:p>
          <a:p>
            <a:pPr marL="0" indent="0" algn="ctr">
              <a:buNone/>
            </a:pPr>
            <a:r>
              <a:rPr lang="el-GR" altLang="zh-CN" sz="2600" dirty="0" smtClean="0"/>
              <a:t>σ</a:t>
            </a:r>
            <a:r>
              <a:rPr lang="en-US" altLang="zh-CN" sz="2600" baseline="-25000" dirty="0" smtClean="0"/>
              <a:t>i</a:t>
            </a:r>
            <a:r>
              <a:rPr lang="en-US" altLang="zh-CN" sz="2600" baseline="30000" dirty="0" smtClean="0"/>
              <a:t>2 </a:t>
            </a:r>
            <a:r>
              <a:rPr lang="en-US" altLang="zh-CN" sz="2600" dirty="0" smtClean="0"/>
              <a:t>= </a:t>
            </a:r>
            <a:r>
              <a:rPr lang="el-GR" altLang="zh-CN" sz="2600" dirty="0" smtClean="0"/>
              <a:t>β</a:t>
            </a:r>
            <a:r>
              <a:rPr lang="en-US" altLang="zh-CN" sz="2600" baseline="-25000" dirty="0" smtClean="0"/>
              <a:t>i</a:t>
            </a:r>
            <a:r>
              <a:rPr lang="en-US" altLang="zh-CN" sz="2600" baseline="30000" dirty="0" smtClean="0"/>
              <a:t>2</a:t>
            </a:r>
            <a:r>
              <a:rPr lang="el-GR" altLang="zh-CN" sz="2600" dirty="0"/>
              <a:t> </a:t>
            </a:r>
            <a:r>
              <a:rPr lang="el-GR" altLang="zh-CN" sz="2600" dirty="0" smtClean="0"/>
              <a:t>σ</a:t>
            </a:r>
            <a:r>
              <a:rPr lang="en-US" altLang="zh-CN" sz="2600" baseline="-25000" dirty="0" smtClean="0"/>
              <a:t>M</a:t>
            </a:r>
            <a:r>
              <a:rPr lang="en-US" altLang="zh-CN" sz="2600" baseline="30000" dirty="0" smtClean="0"/>
              <a:t>2</a:t>
            </a:r>
            <a:r>
              <a:rPr lang="en-US" altLang="zh-CN" sz="2600" dirty="0"/>
              <a:t> </a:t>
            </a:r>
            <a:r>
              <a:rPr lang="en-US" altLang="zh-CN" sz="2600" dirty="0" smtClean="0"/>
              <a:t> + </a:t>
            </a:r>
            <a:r>
              <a:rPr lang="el-GR" altLang="zh-CN" sz="2600" dirty="0" smtClean="0"/>
              <a:t>σ</a:t>
            </a:r>
            <a:r>
              <a:rPr lang="en-US" altLang="zh-CN" sz="2600" baseline="-25000" dirty="0" smtClean="0"/>
              <a:t>e</a:t>
            </a:r>
            <a:r>
              <a:rPr lang="en-US" altLang="zh-CN" sz="2600" baseline="30000" dirty="0" smtClean="0"/>
              <a:t>2</a:t>
            </a:r>
            <a:r>
              <a:rPr lang="en-US" altLang="zh-CN" sz="2600" dirty="0" smtClean="0"/>
              <a:t> +2Cov(R</a:t>
            </a:r>
            <a:r>
              <a:rPr lang="en-US" altLang="zh-CN" sz="2600" baseline="-25000" dirty="0" smtClean="0"/>
              <a:t>M</a:t>
            </a:r>
            <a:r>
              <a:rPr lang="en-US" altLang="zh-CN" sz="2600" dirty="0" smtClean="0"/>
              <a:t>, </a:t>
            </a:r>
            <a:r>
              <a:rPr lang="en-US" altLang="zh-CN" sz="2600" dirty="0" err="1" smtClean="0"/>
              <a:t>e</a:t>
            </a:r>
            <a:r>
              <a:rPr lang="en-US" altLang="zh-CN" sz="2600" baseline="-25000" dirty="0" err="1" smtClean="0"/>
              <a:t>i</a:t>
            </a:r>
            <a:r>
              <a:rPr lang="en-US" altLang="zh-CN" sz="2600" dirty="0" smtClean="0"/>
              <a:t>)</a:t>
            </a:r>
            <a:endParaRPr lang="en-US" altLang="zh-CN" sz="2600" baseline="30000" dirty="0"/>
          </a:p>
          <a:p>
            <a:pPr lvl="1">
              <a:buFont typeface="Wingdings" panose="05000000000000000000" pitchFamily="2" charset="2"/>
              <a:buChar char="Ø"/>
            </a:pPr>
            <a:r>
              <a:rPr lang="zh-CN" altLang="en-US" sz="2400" dirty="0"/>
              <a:t>根据定义，非市场收益与市场无关，因此总方差可分解为系统方差和和非系统方差：</a:t>
            </a:r>
            <a:endParaRPr lang="en-US" altLang="zh-CN" sz="2400" dirty="0"/>
          </a:p>
          <a:p>
            <a:pPr marL="0" indent="0" algn="ctr">
              <a:buNone/>
            </a:pPr>
            <a:r>
              <a:rPr lang="el-GR" altLang="zh-CN" sz="3200" dirty="0"/>
              <a:t>σ</a:t>
            </a:r>
            <a:r>
              <a:rPr lang="en-US" altLang="zh-CN" sz="3200" baseline="-25000" dirty="0"/>
              <a:t>i</a:t>
            </a:r>
            <a:r>
              <a:rPr lang="en-US" altLang="zh-CN" sz="3200" baseline="30000" dirty="0"/>
              <a:t>2 </a:t>
            </a:r>
            <a:r>
              <a:rPr lang="en-US" altLang="zh-CN" sz="3200" dirty="0"/>
              <a:t>= </a:t>
            </a:r>
            <a:r>
              <a:rPr lang="el-GR" altLang="zh-CN" sz="3200" dirty="0"/>
              <a:t>β</a:t>
            </a:r>
            <a:r>
              <a:rPr lang="en-US" altLang="zh-CN" sz="3200" baseline="-25000" dirty="0"/>
              <a:t>i</a:t>
            </a:r>
            <a:r>
              <a:rPr lang="en-US" altLang="zh-CN" sz="3200" baseline="30000" dirty="0"/>
              <a:t>2</a:t>
            </a:r>
            <a:r>
              <a:rPr lang="el-GR" altLang="zh-CN" sz="3200" dirty="0"/>
              <a:t> σ</a:t>
            </a:r>
            <a:r>
              <a:rPr lang="en-US" altLang="zh-CN" sz="3200" baseline="-25000" dirty="0"/>
              <a:t>M</a:t>
            </a:r>
            <a:r>
              <a:rPr lang="en-US" altLang="zh-CN" sz="3200" baseline="30000" dirty="0"/>
              <a:t>2</a:t>
            </a:r>
            <a:r>
              <a:rPr lang="en-US" altLang="zh-CN" sz="3200" dirty="0"/>
              <a:t>  + </a:t>
            </a:r>
            <a:r>
              <a:rPr lang="el-GR" altLang="zh-CN" sz="3200" dirty="0"/>
              <a:t>σ</a:t>
            </a:r>
            <a:r>
              <a:rPr lang="en-US" altLang="zh-CN" sz="3200" baseline="-25000" dirty="0" smtClean="0"/>
              <a:t>e</a:t>
            </a:r>
            <a:r>
              <a:rPr lang="en-US" altLang="zh-CN" sz="3200" baseline="30000" dirty="0" smtClean="0"/>
              <a:t>2</a:t>
            </a:r>
          </a:p>
          <a:p>
            <a:pPr lvl="1">
              <a:buFont typeface="Wingdings" panose="05000000000000000000" pitchFamily="2" charset="2"/>
              <a:buChar char="Ø"/>
            </a:pPr>
            <a:r>
              <a:rPr lang="zh-CN" altLang="en-US" sz="2400" dirty="0" smtClean="0"/>
              <a:t>市场组合（任何</a:t>
            </a:r>
            <a:r>
              <a:rPr lang="zh-CN" altLang="en-US" sz="2400" dirty="0"/>
              <a:t>一个完全分散的</a:t>
            </a:r>
            <a:r>
              <a:rPr lang="zh-CN" altLang="en-US" sz="2400" dirty="0" smtClean="0"/>
              <a:t>组合）非</a:t>
            </a:r>
            <a:r>
              <a:rPr lang="zh-CN" altLang="en-US" sz="2400" dirty="0"/>
              <a:t>系统性风险为</a:t>
            </a:r>
            <a:r>
              <a:rPr lang="en-US" altLang="zh-CN" sz="2400" dirty="0" smtClean="0"/>
              <a:t>0</a:t>
            </a:r>
            <a:r>
              <a:rPr lang="zh-CN" altLang="en-US" sz="2400" dirty="0" smtClean="0"/>
              <a:t>：</a:t>
            </a:r>
            <a:endParaRPr lang="en-US" altLang="zh-CN" sz="2400" dirty="0"/>
          </a:p>
          <a:p>
            <a:pPr marL="0" indent="0" algn="ctr">
              <a:buNone/>
            </a:pPr>
            <a:r>
              <a:rPr lang="el-GR" altLang="zh-CN" sz="3200" dirty="0"/>
              <a:t>σ</a:t>
            </a:r>
            <a:r>
              <a:rPr lang="en-US" altLang="zh-CN" sz="3200" baseline="-25000" dirty="0" err="1" smtClean="0"/>
              <a:t>i</a:t>
            </a:r>
            <a:r>
              <a:rPr lang="en-US" altLang="zh-CN" sz="3200" baseline="30000" dirty="0" smtClean="0"/>
              <a:t> </a:t>
            </a:r>
            <a:r>
              <a:rPr lang="en-US" altLang="zh-CN" sz="3200" dirty="0"/>
              <a:t>= </a:t>
            </a:r>
            <a:r>
              <a:rPr lang="el-GR" altLang="zh-CN" sz="3200" dirty="0"/>
              <a:t>β</a:t>
            </a:r>
            <a:r>
              <a:rPr lang="en-US" altLang="zh-CN" sz="3200" baseline="-25000" dirty="0" err="1" smtClean="0"/>
              <a:t>i</a:t>
            </a:r>
            <a:r>
              <a:rPr lang="el-GR" altLang="zh-CN" sz="3200" dirty="0" smtClean="0"/>
              <a:t> </a:t>
            </a:r>
            <a:r>
              <a:rPr lang="el-GR" altLang="zh-CN" sz="3200" dirty="0"/>
              <a:t>σ</a:t>
            </a:r>
            <a:r>
              <a:rPr lang="en-US" altLang="zh-CN" sz="3200" baseline="-25000" dirty="0" smtClean="0"/>
              <a:t>M</a:t>
            </a:r>
          </a:p>
          <a:p>
            <a:pPr marL="0" indent="0" algn="ctr">
              <a:buNone/>
            </a:pPr>
            <a:endParaRPr lang="en-US" altLang="zh-CN" sz="3200" dirty="0" smtClean="0"/>
          </a:p>
          <a:p>
            <a:pPr marL="0" indent="0" algn="ctr">
              <a:buNone/>
            </a:pPr>
            <a:endParaRPr lang="zh-CN" altLang="en-US" dirty="0"/>
          </a:p>
        </p:txBody>
      </p:sp>
    </p:spTree>
    <p:extLst>
      <p:ext uri="{BB962C8B-B14F-4D97-AF65-F5344CB8AC3E}">
        <p14:creationId xmlns:p14="http://schemas.microsoft.com/office/powerpoint/2010/main" val="9295998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9690" y="2924944"/>
            <a:ext cx="8892480" cy="3384376"/>
          </a:xfrm>
        </p:spPr>
        <p:txBody>
          <a:bodyPr>
            <a:normAutofit/>
          </a:bodyPr>
          <a:lstStyle/>
          <a:p>
            <a:r>
              <a:rPr lang="zh-CN" altLang="en-US" sz="2600" dirty="0"/>
              <a:t>资本配置</a:t>
            </a:r>
            <a:r>
              <a:rPr lang="zh-CN" altLang="en-US" sz="2600" dirty="0" smtClean="0"/>
              <a:t>线（</a:t>
            </a:r>
            <a:r>
              <a:rPr lang="en-US" altLang="zh-CN" sz="2600" dirty="0" smtClean="0">
                <a:latin typeface="Times New Roman" panose="02020603050405020304" pitchFamily="18" charset="0"/>
                <a:cs typeface="Times New Roman" panose="02020603050405020304" pitchFamily="18" charset="0"/>
              </a:rPr>
              <a:t>capital allocation line, CAL</a:t>
            </a:r>
            <a:r>
              <a:rPr lang="zh-CN" altLang="en-US" sz="2600" dirty="0" smtClean="0"/>
              <a:t>）：投资者所有的风险收益组合：</a:t>
            </a:r>
            <a:endParaRPr lang="en-US" altLang="zh-CN" sz="2600" dirty="0" smtClean="0"/>
          </a:p>
          <a:p>
            <a:endParaRPr lang="en-US" altLang="zh-CN" sz="2600" dirty="0"/>
          </a:p>
          <a:p>
            <a:endParaRPr lang="en-US" altLang="zh-CN" sz="2800" b="1" dirty="0" smtClean="0"/>
          </a:p>
          <a:p>
            <a:pPr marL="0" indent="0">
              <a:buNone/>
            </a:pPr>
            <a:endParaRPr lang="en-US" altLang="zh-CN" sz="2800" b="1" dirty="0"/>
          </a:p>
        </p:txBody>
      </p:sp>
      <p:grpSp>
        <p:nvGrpSpPr>
          <p:cNvPr id="28" name="组合 27"/>
          <p:cNvGrpSpPr/>
          <p:nvPr/>
        </p:nvGrpSpPr>
        <p:grpSpPr>
          <a:xfrm>
            <a:off x="718243" y="44624"/>
            <a:ext cx="7742189" cy="2496017"/>
            <a:chOff x="718243" y="188640"/>
            <a:chExt cx="7742189" cy="3979604"/>
          </a:xfrm>
        </p:grpSpPr>
        <p:cxnSp>
          <p:nvCxnSpPr>
            <p:cNvPr id="5" name="直接连接符 4"/>
            <p:cNvCxnSpPr/>
            <p:nvPr/>
          </p:nvCxnSpPr>
          <p:spPr>
            <a:xfrm>
              <a:off x="2267744" y="188640"/>
              <a:ext cx="0" cy="3528392"/>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直接连接符 6"/>
            <p:cNvCxnSpPr/>
            <p:nvPr/>
          </p:nvCxnSpPr>
          <p:spPr>
            <a:xfrm>
              <a:off x="2267744" y="3717032"/>
              <a:ext cx="511256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V="1">
              <a:off x="2267744" y="1052736"/>
              <a:ext cx="4680520" cy="1872208"/>
            </a:xfrm>
            <a:prstGeom prst="line">
              <a:avLst/>
            </a:prstGeom>
          </p:spPr>
          <p:style>
            <a:lnRef idx="3">
              <a:schemeClr val="dk1"/>
            </a:lnRef>
            <a:fillRef idx="0">
              <a:schemeClr val="dk1"/>
            </a:fillRef>
            <a:effectRef idx="2">
              <a:schemeClr val="dk1"/>
            </a:effectRef>
            <a:fontRef idx="minor">
              <a:schemeClr val="tx1"/>
            </a:fontRef>
          </p:style>
        </p:cxnSp>
        <p:cxnSp>
          <p:nvCxnSpPr>
            <p:cNvPr id="11" name="直接连接符 10"/>
            <p:cNvCxnSpPr/>
            <p:nvPr/>
          </p:nvCxnSpPr>
          <p:spPr>
            <a:xfrm flipV="1">
              <a:off x="2267744" y="1772816"/>
              <a:ext cx="2952328" cy="72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220072" y="1772816"/>
              <a:ext cx="0" cy="19442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03648" y="188640"/>
              <a:ext cx="1080120"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E(r)</a:t>
              </a:r>
              <a:endParaRPr lang="zh-CN" altLang="en-US" sz="32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7380312" y="3509344"/>
              <a:ext cx="1080120"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σ</a:t>
              </a:r>
              <a:endParaRPr lang="zh-CN" altLang="en-US" sz="32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718243" y="1583214"/>
              <a:ext cx="1621509" cy="523220"/>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E(r)=15%</a:t>
              </a:r>
              <a:endParaRPr lang="zh-CN" altLang="en-US" sz="28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1294307" y="2663334"/>
              <a:ext cx="1621509" cy="523220"/>
            </a:xfrm>
            <a:prstGeom prst="rect">
              <a:avLst/>
            </a:prstGeom>
            <a:noFill/>
          </p:spPr>
          <p:txBody>
            <a:bodyPr wrap="square" rtlCol="0">
              <a:spAutoFit/>
            </a:bodyPr>
            <a:lstStyle/>
            <a:p>
              <a:r>
                <a:rPr lang="en-US" altLang="zh-CN" sz="2800" dirty="0" err="1" smtClean="0">
                  <a:latin typeface="Times New Roman" panose="02020603050405020304" pitchFamily="18" charset="0"/>
                  <a:cs typeface="Times New Roman" panose="02020603050405020304" pitchFamily="18" charset="0"/>
                </a:rPr>
                <a:t>r</a:t>
              </a:r>
              <a:r>
                <a:rPr lang="en-US" altLang="zh-CN" sz="2800" baseline="-25000" dirty="0" err="1" smtClean="0">
                  <a:latin typeface="Times New Roman" panose="02020603050405020304" pitchFamily="18" charset="0"/>
                  <a:cs typeface="Times New Roman" panose="02020603050405020304" pitchFamily="18" charset="0"/>
                </a:rPr>
                <a:t>f</a:t>
              </a:r>
              <a:r>
                <a:rPr lang="en-US" altLang="zh-CN" sz="2800" dirty="0" smtClean="0">
                  <a:latin typeface="Times New Roman" panose="02020603050405020304" pitchFamily="18" charset="0"/>
                  <a:cs typeface="Times New Roman" panose="02020603050405020304" pitchFamily="18" charset="0"/>
                </a:rPr>
                <a:t>=7%</a:t>
              </a:r>
              <a:endParaRPr lang="zh-CN" altLang="en-US" sz="28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220072" y="1696452"/>
              <a:ext cx="108012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P</a:t>
              </a:r>
              <a:endParaRPr lang="zh-CN" altLang="en-US" sz="32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2308684" y="2894166"/>
              <a:ext cx="1080120"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F</a:t>
              </a:r>
              <a:endParaRPr lang="zh-CN" altLang="en-US" sz="3200" dirty="0">
                <a:latin typeface="Times New Roman" panose="02020603050405020304" pitchFamily="18" charset="0"/>
                <a:cs typeface="Times New Roman" panose="02020603050405020304" pitchFamily="18" charset="0"/>
              </a:endParaRPr>
            </a:p>
          </p:txBody>
        </p:sp>
        <p:cxnSp>
          <p:nvCxnSpPr>
            <p:cNvPr id="21" name="直接连接符 20"/>
            <p:cNvCxnSpPr/>
            <p:nvPr/>
          </p:nvCxnSpPr>
          <p:spPr>
            <a:xfrm flipV="1">
              <a:off x="2305438" y="2858162"/>
              <a:ext cx="2952328" cy="72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2" name="右大括号 21"/>
            <p:cNvSpPr/>
            <p:nvPr/>
          </p:nvSpPr>
          <p:spPr>
            <a:xfrm>
              <a:off x="5257766" y="1844824"/>
              <a:ext cx="502366" cy="10133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5760132" y="2106434"/>
              <a:ext cx="2700300"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E(</a:t>
              </a:r>
              <a:r>
                <a:rPr lang="en-US" altLang="zh-CN" sz="3200" dirty="0" err="1" smtClean="0">
                  <a:latin typeface="Times New Roman" panose="02020603050405020304" pitchFamily="18" charset="0"/>
                  <a:cs typeface="Times New Roman" panose="02020603050405020304" pitchFamily="18" charset="0"/>
                </a:rPr>
                <a:t>r</a:t>
              </a:r>
              <a:r>
                <a:rPr lang="en-US" altLang="zh-CN" sz="3200" baseline="-25000" dirty="0" err="1" smtClean="0">
                  <a:latin typeface="Times New Roman" panose="02020603050405020304" pitchFamily="18" charset="0"/>
                  <a:cs typeface="Times New Roman" panose="02020603050405020304" pitchFamily="18" charset="0"/>
                </a:rPr>
                <a:t>p</a:t>
              </a:r>
              <a:r>
                <a:rPr lang="en-US" altLang="zh-CN" sz="3200" dirty="0" smtClean="0">
                  <a:latin typeface="Times New Roman" panose="02020603050405020304" pitchFamily="18" charset="0"/>
                  <a:cs typeface="Times New Roman" panose="02020603050405020304" pitchFamily="18" charset="0"/>
                </a:rPr>
                <a:t>)-</a:t>
              </a:r>
              <a:r>
                <a:rPr lang="en-US" altLang="zh-CN" sz="3200" dirty="0" err="1" smtClean="0">
                  <a:latin typeface="Times New Roman" panose="02020603050405020304" pitchFamily="18" charset="0"/>
                  <a:cs typeface="Times New Roman" panose="02020603050405020304" pitchFamily="18" charset="0"/>
                </a:rPr>
                <a:t>r</a:t>
              </a:r>
              <a:r>
                <a:rPr lang="en-US" altLang="zh-CN" sz="3200" baseline="-25000" dirty="0" err="1">
                  <a:latin typeface="Times New Roman" panose="02020603050405020304" pitchFamily="18" charset="0"/>
                  <a:cs typeface="Times New Roman" panose="02020603050405020304" pitchFamily="18" charset="0"/>
                </a:rPr>
                <a:t>f</a:t>
              </a:r>
              <a:r>
                <a:rPr lang="en-US" altLang="zh-CN" sz="3200" dirty="0" smtClean="0">
                  <a:latin typeface="Times New Roman" panose="02020603050405020304" pitchFamily="18" charset="0"/>
                  <a:cs typeface="Times New Roman" panose="02020603050405020304" pitchFamily="18" charset="0"/>
                </a:rPr>
                <a:t>=8%</a:t>
              </a:r>
              <a:endParaRPr lang="zh-CN" altLang="en-US" sz="32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4608004" y="3645024"/>
              <a:ext cx="1476164" cy="523220"/>
            </a:xfrm>
            <a:prstGeom prst="rect">
              <a:avLst/>
            </a:prstGeom>
            <a:noFill/>
          </p:spPr>
          <p:txBody>
            <a:bodyPr wrap="square" rtlCol="0">
              <a:spAutoFit/>
            </a:bodyPr>
            <a:lstStyle/>
            <a:p>
              <a:r>
                <a:rPr lang="el-GR" altLang="zh-CN" sz="2800" dirty="0" smtClean="0">
                  <a:latin typeface="Times New Roman" panose="02020603050405020304" pitchFamily="18" charset="0"/>
                  <a:cs typeface="Times New Roman" panose="02020603050405020304" pitchFamily="18" charset="0"/>
                </a:rPr>
                <a:t>σ</a:t>
              </a:r>
              <a:r>
                <a:rPr lang="en-US" altLang="zh-CN" sz="2800" baseline="-25000" dirty="0" smtClean="0">
                  <a:latin typeface="Times New Roman" panose="02020603050405020304" pitchFamily="18" charset="0"/>
                  <a:cs typeface="Times New Roman" panose="02020603050405020304" pitchFamily="18" charset="0"/>
                </a:rPr>
                <a:t>p</a:t>
              </a:r>
              <a:r>
                <a:rPr lang="en-US" altLang="zh-CN" sz="2800" dirty="0" smtClean="0">
                  <a:latin typeface="Times New Roman" panose="02020603050405020304" pitchFamily="18" charset="0"/>
                  <a:cs typeface="Times New Roman" panose="02020603050405020304" pitchFamily="18" charset="0"/>
                </a:rPr>
                <a:t>=22%</a:t>
              </a:r>
              <a:endParaRPr lang="zh-CN" altLang="en-US" sz="28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6012160" y="303448"/>
              <a:ext cx="2420078" cy="736070"/>
            </a:xfrm>
            <a:prstGeom prst="rect">
              <a:avLst/>
            </a:prstGeom>
            <a:noFill/>
          </p:spPr>
          <p:txBody>
            <a:bodyPr wrap="square" rtlCol="0">
              <a:spAutoFit/>
            </a:bodyPr>
            <a:lstStyle/>
            <a:p>
              <a:r>
                <a:rPr lang="zh-CN" altLang="en-US" sz="2400" b="1" dirty="0" smtClean="0">
                  <a:latin typeface="Times New Roman" panose="02020603050405020304" pitchFamily="18" charset="0"/>
                  <a:cs typeface="Times New Roman" panose="02020603050405020304" pitchFamily="18" charset="0"/>
                </a:rPr>
                <a:t>资本配置线</a:t>
              </a:r>
              <a:endParaRPr lang="zh-CN" altLang="en-US" sz="2400" b="1" dirty="0">
                <a:latin typeface="Times New Roman" panose="02020603050405020304" pitchFamily="18" charset="0"/>
                <a:cs typeface="Times New Roman" panose="02020603050405020304" pitchFamily="18" charset="0"/>
              </a:endParaRPr>
            </a:p>
          </p:txBody>
        </p:sp>
        <p:sp>
          <p:nvSpPr>
            <p:cNvPr id="26" name="弧形 25"/>
            <p:cNvSpPr/>
            <p:nvPr/>
          </p:nvSpPr>
          <p:spPr>
            <a:xfrm>
              <a:off x="2848744" y="2691209"/>
              <a:ext cx="67072" cy="37775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 name="TextBox 1"/>
          <p:cNvSpPr txBox="1"/>
          <p:nvPr/>
        </p:nvSpPr>
        <p:spPr>
          <a:xfrm>
            <a:off x="5115372" y="620688"/>
            <a:ext cx="248716" cy="1107996"/>
          </a:xfrm>
          <a:prstGeom prst="rect">
            <a:avLst/>
          </a:prstGeom>
          <a:noFill/>
        </p:spPr>
        <p:txBody>
          <a:bodyPr wrap="square" rtlCol="0">
            <a:spAutoFit/>
          </a:bodyPr>
          <a:lstStyle/>
          <a:p>
            <a:r>
              <a:rPr lang="en-US" altLang="zh-CN" sz="6600" dirty="0" smtClean="0"/>
              <a:t>.</a:t>
            </a:r>
            <a:endParaRPr lang="zh-CN" altLang="en-US" sz="6600" dirty="0"/>
          </a:p>
        </p:txBody>
      </p:sp>
      <p:sp>
        <p:nvSpPr>
          <p:cNvPr id="4" name="TextBox 3"/>
          <p:cNvSpPr txBox="1"/>
          <p:nvPr/>
        </p:nvSpPr>
        <p:spPr>
          <a:xfrm>
            <a:off x="3131840" y="2113692"/>
            <a:ext cx="432048" cy="523220"/>
          </a:xfrm>
          <a:prstGeom prst="rect">
            <a:avLst/>
          </a:prstGeom>
          <a:noFill/>
        </p:spPr>
        <p:txBody>
          <a:bodyPr wrap="square" rtlCol="0">
            <a:spAutoFit/>
          </a:bodyPr>
          <a:lstStyle/>
          <a:p>
            <a:r>
              <a:rPr lang="en-US" altLang="zh-CN" sz="2800" b="1" dirty="0" smtClean="0"/>
              <a:t>S</a:t>
            </a:r>
            <a:endParaRPr lang="zh-CN" altLang="en-US" sz="2800" b="1" dirty="0"/>
          </a:p>
        </p:txBody>
      </p:sp>
      <p:graphicFrame>
        <p:nvGraphicFramePr>
          <p:cNvPr id="6" name="对象 5"/>
          <p:cNvGraphicFramePr>
            <a:graphicFrameLocks noChangeAspect="1"/>
          </p:cNvGraphicFramePr>
          <p:nvPr>
            <p:extLst>
              <p:ext uri="{D42A27DB-BD31-4B8C-83A1-F6EECF244321}">
                <p14:modId xmlns:p14="http://schemas.microsoft.com/office/powerpoint/2010/main" val="2345613873"/>
              </p:ext>
            </p:extLst>
          </p:nvPr>
        </p:nvGraphicFramePr>
        <p:xfrm>
          <a:off x="1187735" y="3717032"/>
          <a:ext cx="6840537" cy="1728788"/>
        </p:xfrm>
        <a:graphic>
          <a:graphicData uri="http://schemas.openxmlformats.org/presentationml/2006/ole">
            <mc:AlternateContent xmlns:mc="http://schemas.openxmlformats.org/markup-compatibility/2006">
              <mc:Choice xmlns:v="urn:schemas-microsoft-com:vml" Requires="v">
                <p:oleObj spid="_x0000_s17420" name="公式" r:id="rId3" imgW="3454200" imgH="939600" progId="Equation.3">
                  <p:embed/>
                </p:oleObj>
              </mc:Choice>
              <mc:Fallback>
                <p:oleObj name="公式" r:id="rId3" imgW="3454200" imgH="939600" progId="Equation.3">
                  <p:embed/>
                  <p:pic>
                    <p:nvPicPr>
                      <p:cNvPr id="0" name="对象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735" y="3717032"/>
                        <a:ext cx="684053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p:cNvSpPr txBox="1"/>
          <p:nvPr/>
        </p:nvSpPr>
        <p:spPr>
          <a:xfrm>
            <a:off x="0" y="4509120"/>
            <a:ext cx="9108504" cy="2472472"/>
          </a:xfrm>
          <a:prstGeom prst="rect">
            <a:avLst/>
          </a:prstGeom>
          <a:solidFill>
            <a:schemeClr val="tx2">
              <a:lumMod val="20000"/>
              <a:lumOff val="80000"/>
            </a:schemeClr>
          </a:solidFill>
        </p:spPr>
        <p:txBody>
          <a:bodyPr wrap="square" rtlCol="0">
            <a:spAutoFit/>
          </a:bodyPr>
          <a:lstStyle/>
          <a:p>
            <a:pPr algn="ctr"/>
            <a:r>
              <a:rPr lang="el-GR" altLang="zh-CN" sz="2800" dirty="0" smtClean="0"/>
              <a:t>σ</a:t>
            </a:r>
            <a:r>
              <a:rPr lang="en-US" altLang="zh-CN" sz="2800" baseline="-25000" dirty="0" smtClean="0"/>
              <a:t>i</a:t>
            </a:r>
            <a:r>
              <a:rPr lang="en-US" altLang="zh-CN" sz="2800" dirty="0" smtClean="0"/>
              <a:t>= </a:t>
            </a:r>
            <a:r>
              <a:rPr lang="el-GR" altLang="zh-CN" sz="2800" dirty="0"/>
              <a:t>β</a:t>
            </a:r>
            <a:r>
              <a:rPr lang="en-US" altLang="zh-CN" sz="2800" baseline="-25000" dirty="0" err="1"/>
              <a:t>i</a:t>
            </a:r>
            <a:r>
              <a:rPr lang="el-GR" altLang="zh-CN" sz="2800" dirty="0"/>
              <a:t> σ</a:t>
            </a:r>
            <a:r>
              <a:rPr lang="en-US" altLang="zh-CN" sz="2800" baseline="-25000" dirty="0" smtClean="0"/>
              <a:t>M</a:t>
            </a:r>
          </a:p>
          <a:p>
            <a:pPr algn="ctr"/>
            <a:r>
              <a:rPr lang="en-US" altLang="zh-CN" sz="2800" dirty="0"/>
              <a:t>E(</a:t>
            </a:r>
            <a:r>
              <a:rPr lang="en-US" altLang="zh-CN" sz="2800" dirty="0" err="1"/>
              <a:t>R</a:t>
            </a:r>
            <a:r>
              <a:rPr lang="en-US" altLang="zh-CN" sz="2800" baseline="-25000" dirty="0" err="1"/>
              <a:t>i</a:t>
            </a:r>
            <a:r>
              <a:rPr lang="en-US" altLang="zh-CN" sz="2800" dirty="0"/>
              <a:t>) – </a:t>
            </a:r>
            <a:r>
              <a:rPr lang="en-US" altLang="zh-CN" sz="2800" dirty="0" err="1"/>
              <a:t>R</a:t>
            </a:r>
            <a:r>
              <a:rPr lang="en-US" altLang="zh-CN" sz="2800" baseline="-25000" dirty="0" err="1"/>
              <a:t>f</a:t>
            </a:r>
            <a:r>
              <a:rPr lang="en-US" altLang="zh-CN" sz="2800" baseline="-25000" dirty="0"/>
              <a:t> </a:t>
            </a:r>
            <a:r>
              <a:rPr lang="en-US" altLang="zh-CN" sz="2800" dirty="0"/>
              <a:t>= </a:t>
            </a:r>
            <a:r>
              <a:rPr lang="el-GR" altLang="zh-CN" sz="2800" dirty="0"/>
              <a:t>β</a:t>
            </a:r>
            <a:r>
              <a:rPr lang="en-US" altLang="zh-CN" sz="2800" baseline="-25000" dirty="0" err="1"/>
              <a:t>i</a:t>
            </a:r>
            <a:r>
              <a:rPr lang="en-US" altLang="zh-CN" sz="2800" dirty="0"/>
              <a:t>[E(R</a:t>
            </a:r>
            <a:r>
              <a:rPr lang="en-US" altLang="zh-CN" sz="2800" baseline="-25000" dirty="0"/>
              <a:t>M</a:t>
            </a:r>
            <a:r>
              <a:rPr lang="en-US" altLang="zh-CN" sz="2800" dirty="0"/>
              <a:t>) - </a:t>
            </a:r>
            <a:r>
              <a:rPr lang="en-US" altLang="zh-CN" sz="2800" dirty="0" err="1"/>
              <a:t>R</a:t>
            </a:r>
            <a:r>
              <a:rPr lang="en-US" altLang="zh-CN" sz="2800" baseline="-25000" dirty="0" err="1"/>
              <a:t>f</a:t>
            </a:r>
            <a:r>
              <a:rPr lang="en-US" altLang="zh-CN" sz="2800" dirty="0" smtClean="0"/>
              <a:t>]</a:t>
            </a:r>
          </a:p>
          <a:p>
            <a:pPr algn="ctr"/>
            <a:endParaRPr lang="en-US" altLang="zh-CN" sz="2800" dirty="0" smtClean="0"/>
          </a:p>
          <a:p>
            <a:pPr marL="457200" indent="-457200">
              <a:buFont typeface="Arial" panose="020B0604020202020204" pitchFamily="34" charset="0"/>
              <a:buChar char="•"/>
            </a:pPr>
            <a:r>
              <a:rPr lang="zh-CN" altLang="en-US" sz="2600" dirty="0"/>
              <a:t>只适合于完全分散组合的资本市场线是单因素模型，与资本资产定价模型一致</a:t>
            </a:r>
            <a:endParaRPr lang="en-US" altLang="zh-CN" sz="2600" dirty="0"/>
          </a:p>
          <a:p>
            <a:pPr algn="ctr"/>
            <a:endParaRPr lang="en-US" altLang="zh-CN" sz="2800" baseline="-25000" dirty="0"/>
          </a:p>
        </p:txBody>
      </p:sp>
    </p:spTree>
    <p:extLst>
      <p:ext uri="{BB962C8B-B14F-4D97-AF65-F5344CB8AC3E}">
        <p14:creationId xmlns:p14="http://schemas.microsoft.com/office/powerpoint/2010/main" val="2680495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08720"/>
            <a:ext cx="8229600" cy="4813995"/>
          </a:xfrm>
        </p:spPr>
        <p:txBody>
          <a:bodyPr>
            <a:normAutofit fontScale="85000" lnSpcReduction="10000"/>
          </a:bodyPr>
          <a:lstStyle/>
          <a:p>
            <a:pPr marL="971550" lvl="1" indent="-514350">
              <a:buFont typeface="+mj-lt"/>
              <a:buAutoNum type="arabicPeriod"/>
            </a:pPr>
            <a:r>
              <a:rPr lang="zh-CN" altLang="en-US" dirty="0"/>
              <a:t>市场上存在大量的投资者，每个投资者的财富相对于财富总和而言是微不足道的，是价格接受者</a:t>
            </a:r>
            <a:endParaRPr lang="en-US" altLang="zh-CN" dirty="0"/>
          </a:p>
          <a:p>
            <a:pPr marL="971550" lvl="1" indent="-514350">
              <a:buFont typeface="+mj-lt"/>
              <a:buAutoNum type="arabicPeriod"/>
            </a:pPr>
            <a:endParaRPr lang="en-US" altLang="zh-CN" dirty="0" smtClean="0"/>
          </a:p>
          <a:p>
            <a:pPr marL="971550" lvl="1" indent="-514350">
              <a:buFont typeface="+mj-lt"/>
              <a:buAutoNum type="arabicPeriod"/>
            </a:pPr>
            <a:r>
              <a:rPr lang="zh-CN" altLang="en-US" dirty="0" smtClean="0"/>
              <a:t>所有</a:t>
            </a:r>
            <a:r>
              <a:rPr lang="zh-CN" altLang="en-US" dirty="0"/>
              <a:t>投资者只考虑一个相同的投资持有期，这种行为是短视的，忽略了持有期结束时点后发生的任何事情，短视行为通常不是最优行为（长期投资与短期投资行为方式是不同的</a:t>
            </a:r>
            <a:r>
              <a:rPr lang="zh-CN" altLang="en-US" dirty="0" smtClean="0"/>
              <a:t>）。资本资产定价模型是一期模型，多期模型会更复杂。</a:t>
            </a:r>
            <a:endParaRPr lang="en-US" altLang="zh-CN" dirty="0"/>
          </a:p>
          <a:p>
            <a:pPr marL="971550" lvl="1" indent="-514350">
              <a:buFont typeface="+mj-lt"/>
              <a:buAutoNum type="arabicPeriod"/>
            </a:pPr>
            <a:endParaRPr lang="en-US" altLang="zh-CN" dirty="0" smtClean="0"/>
          </a:p>
          <a:p>
            <a:pPr marL="971550" lvl="1" indent="-514350">
              <a:buFont typeface="+mj-lt"/>
              <a:buAutoNum type="arabicPeriod"/>
            </a:pPr>
            <a:r>
              <a:rPr lang="zh-CN" altLang="en-US" dirty="0" smtClean="0"/>
              <a:t>投资者</a:t>
            </a:r>
            <a:r>
              <a:rPr lang="zh-CN" altLang="en-US" dirty="0"/>
              <a:t>的投资范围仅限于市场上公开交易的金融资产，如股票、债券、无风险借入或贷出（投资者可以以相同的固定无风险资产利率借入或借出任何额度的资金）。这个假设排除了金融资产以外的其他资产投资。</a:t>
            </a:r>
            <a:endParaRPr lang="en-US" altLang="zh-CN" dirty="0"/>
          </a:p>
          <a:p>
            <a:endParaRPr lang="zh-CN" altLang="en-US" dirty="0"/>
          </a:p>
        </p:txBody>
      </p:sp>
    </p:spTree>
    <p:extLst>
      <p:ext uri="{BB962C8B-B14F-4D97-AF65-F5344CB8AC3E}">
        <p14:creationId xmlns:p14="http://schemas.microsoft.com/office/powerpoint/2010/main" val="1230399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7524" y="340576"/>
            <a:ext cx="8568952" cy="2736304"/>
          </a:xfrm>
        </p:spPr>
        <p:txBody>
          <a:bodyPr>
            <a:normAutofit/>
          </a:bodyPr>
          <a:lstStyle/>
          <a:p>
            <a:r>
              <a:rPr lang="zh-CN" altLang="en-US" sz="2800" b="1" dirty="0" smtClean="0"/>
              <a:t>证券市场线的应用：</a:t>
            </a:r>
            <a:endParaRPr lang="en-US" altLang="zh-CN" sz="2800" b="1" dirty="0" smtClean="0"/>
          </a:p>
          <a:p>
            <a:pPr lvl="1"/>
            <a:r>
              <a:rPr lang="zh-CN" altLang="en-US" sz="2600" dirty="0"/>
              <a:t>为评估投资业绩提供了一个基础，给定一项投资的以</a:t>
            </a:r>
            <a:r>
              <a:rPr lang="el-GR" altLang="zh-CN" sz="2600" dirty="0"/>
              <a:t>β</a:t>
            </a:r>
            <a:r>
              <a:rPr lang="zh-CN" altLang="en-US" sz="2600" dirty="0"/>
              <a:t>值测度的风险，证券市场线就能得到投资者未来补偿风险所要求的期望收益。</a:t>
            </a:r>
            <a:endParaRPr lang="en-US" altLang="zh-CN" sz="2600" dirty="0"/>
          </a:p>
          <a:p>
            <a:pPr lvl="1"/>
            <a:r>
              <a:rPr lang="zh-CN" altLang="en-US" sz="2400" b="1" dirty="0" smtClean="0"/>
              <a:t>“公平定价”资产</a:t>
            </a:r>
            <a:r>
              <a:rPr lang="zh-CN" altLang="en-US" sz="2400" dirty="0" smtClean="0"/>
              <a:t>一定在证券市场线上，即期望收益和风险是匹配的</a:t>
            </a:r>
            <a:endParaRPr lang="en-US" altLang="zh-CN" sz="2400" dirty="0" smtClean="0"/>
          </a:p>
          <a:p>
            <a:endParaRPr lang="zh-CN" altLang="en-US" dirty="0"/>
          </a:p>
          <a:p>
            <a:pPr lvl="1"/>
            <a:endParaRPr lang="zh-CN" altLang="en-US" dirty="0"/>
          </a:p>
        </p:txBody>
      </p:sp>
      <p:grpSp>
        <p:nvGrpSpPr>
          <p:cNvPr id="2" name="组合 1"/>
          <p:cNvGrpSpPr/>
          <p:nvPr/>
        </p:nvGrpSpPr>
        <p:grpSpPr>
          <a:xfrm>
            <a:off x="179513" y="3076880"/>
            <a:ext cx="4447279" cy="3808504"/>
            <a:chOff x="179513" y="2972934"/>
            <a:chExt cx="4447279" cy="3808504"/>
          </a:xfrm>
        </p:grpSpPr>
        <p:grpSp>
          <p:nvGrpSpPr>
            <p:cNvPr id="5" name="组合 4"/>
            <p:cNvGrpSpPr/>
            <p:nvPr/>
          </p:nvGrpSpPr>
          <p:grpSpPr>
            <a:xfrm>
              <a:off x="179513" y="3360388"/>
              <a:ext cx="4214929" cy="2994369"/>
              <a:chOff x="4432368" y="404664"/>
              <a:chExt cx="4100072" cy="2885529"/>
            </a:xfrm>
          </p:grpSpPr>
          <p:grpSp>
            <p:nvGrpSpPr>
              <p:cNvPr id="12" name="组合 11"/>
              <p:cNvGrpSpPr/>
              <p:nvPr/>
            </p:nvGrpSpPr>
            <p:grpSpPr>
              <a:xfrm>
                <a:off x="4432368" y="404664"/>
                <a:ext cx="4100072" cy="2880320"/>
                <a:chOff x="255904" y="404664"/>
                <a:chExt cx="4100072" cy="2880320"/>
              </a:xfrm>
            </p:grpSpPr>
            <p:cxnSp>
              <p:nvCxnSpPr>
                <p:cNvPr id="16" name="直接连接符 15"/>
                <p:cNvCxnSpPr/>
                <p:nvPr/>
              </p:nvCxnSpPr>
              <p:spPr>
                <a:xfrm>
                  <a:off x="899592" y="404664"/>
                  <a:ext cx="0" cy="288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916678" y="882242"/>
                  <a:ext cx="2894188" cy="17899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p:cNvCxnSpPr/>
                <p:nvPr/>
              </p:nvCxnSpPr>
              <p:spPr>
                <a:xfrm flipH="1">
                  <a:off x="899593" y="1350482"/>
                  <a:ext cx="215330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899592" y="3284984"/>
                  <a:ext cx="3456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211960" y="404664"/>
                  <a:ext cx="0" cy="288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99592" y="404664"/>
                  <a:ext cx="3312368"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55904" y="1176234"/>
                  <a:ext cx="1224136" cy="400110"/>
                </a:xfrm>
                <a:prstGeom prst="rect">
                  <a:avLst/>
                </a:prstGeom>
                <a:noFill/>
              </p:spPr>
              <p:txBody>
                <a:bodyPr wrap="square" rtlCol="0">
                  <a:spAutoFit/>
                </a:bodyPr>
                <a:lstStyle/>
                <a:p>
                  <a:r>
                    <a:rPr lang="en-US" altLang="zh-CN" sz="2000" b="1" dirty="0" smtClean="0">
                      <a:solidFill>
                        <a:schemeClr val="accent1"/>
                      </a:solidFill>
                    </a:rPr>
                    <a:t>E(</a:t>
                  </a:r>
                  <a:r>
                    <a:rPr lang="en-US" altLang="zh-CN" sz="2000" b="1" dirty="0" err="1" smtClean="0">
                      <a:solidFill>
                        <a:schemeClr val="accent1"/>
                      </a:solidFill>
                    </a:rPr>
                    <a:t>r</a:t>
                  </a:r>
                  <a:r>
                    <a:rPr lang="en-US" altLang="zh-CN" sz="2000" b="1" baseline="-25000" dirty="0" err="1" smtClean="0">
                      <a:solidFill>
                        <a:schemeClr val="accent1"/>
                      </a:solidFill>
                    </a:rPr>
                    <a:t>M</a:t>
                  </a:r>
                  <a:r>
                    <a:rPr lang="en-US" altLang="zh-CN" sz="2000" b="1" dirty="0" smtClean="0">
                      <a:solidFill>
                        <a:schemeClr val="accent1"/>
                      </a:solidFill>
                    </a:rPr>
                    <a:t>)</a:t>
                  </a:r>
                  <a:endParaRPr lang="zh-CN" altLang="en-US" sz="2000" b="1" dirty="0">
                    <a:solidFill>
                      <a:schemeClr val="accent1"/>
                    </a:solidFill>
                  </a:endParaRPr>
                </a:p>
              </p:txBody>
            </p:sp>
          </p:grpSp>
          <p:cxnSp>
            <p:nvCxnSpPr>
              <p:cNvPr id="13" name="直接连接符 12"/>
              <p:cNvCxnSpPr/>
              <p:nvPr/>
            </p:nvCxnSpPr>
            <p:spPr>
              <a:xfrm>
                <a:off x="7278051" y="329019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278051" y="3290193"/>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49238" y="2472906"/>
                <a:ext cx="353408" cy="444884"/>
              </a:xfrm>
              <a:prstGeom prst="rect">
                <a:avLst/>
              </a:prstGeom>
              <a:noFill/>
            </p:spPr>
            <p:txBody>
              <a:bodyPr wrap="square" rtlCol="0">
                <a:spAutoFit/>
              </a:bodyPr>
              <a:lstStyle/>
              <a:p>
                <a:r>
                  <a:rPr lang="en-US" altLang="zh-CN" sz="2400" b="1" dirty="0" err="1" smtClean="0"/>
                  <a:t>r</a:t>
                </a:r>
                <a:r>
                  <a:rPr lang="en-US" altLang="zh-CN" sz="2400" b="1" baseline="-25000" dirty="0" err="1" smtClean="0"/>
                  <a:t>f</a:t>
                </a:r>
                <a:endParaRPr lang="zh-CN" altLang="en-US" sz="2400" b="1" baseline="-25000" dirty="0"/>
              </a:p>
            </p:txBody>
          </p:sp>
        </p:grpSp>
        <p:sp>
          <p:nvSpPr>
            <p:cNvPr id="6" name="TextBox 5"/>
            <p:cNvSpPr txBox="1"/>
            <p:nvPr/>
          </p:nvSpPr>
          <p:spPr>
            <a:xfrm>
              <a:off x="4211960" y="6381328"/>
              <a:ext cx="414832" cy="400110"/>
            </a:xfrm>
            <a:prstGeom prst="rect">
              <a:avLst/>
            </a:prstGeom>
            <a:noFill/>
          </p:spPr>
          <p:txBody>
            <a:bodyPr wrap="square" rtlCol="0">
              <a:spAutoFit/>
            </a:bodyPr>
            <a:lstStyle/>
            <a:p>
              <a:r>
                <a:rPr lang="el-GR" altLang="zh-CN" sz="2000" b="1" dirty="0" smtClean="0"/>
                <a:t>β</a:t>
              </a:r>
              <a:endParaRPr lang="zh-CN" altLang="en-US" sz="2000" b="1" dirty="0"/>
            </a:p>
          </p:txBody>
        </p:sp>
        <p:sp>
          <p:nvSpPr>
            <p:cNvPr id="7" name="TextBox 6"/>
            <p:cNvSpPr txBox="1"/>
            <p:nvPr/>
          </p:nvSpPr>
          <p:spPr>
            <a:xfrm>
              <a:off x="188235" y="2972934"/>
              <a:ext cx="1655478" cy="369332"/>
            </a:xfrm>
            <a:prstGeom prst="rect">
              <a:avLst/>
            </a:prstGeom>
            <a:noFill/>
          </p:spPr>
          <p:txBody>
            <a:bodyPr wrap="square" rtlCol="0">
              <a:spAutoFit/>
            </a:bodyPr>
            <a:lstStyle/>
            <a:p>
              <a:r>
                <a:rPr lang="zh-CN" altLang="en-US" b="1" dirty="0" smtClean="0"/>
                <a:t>预期收益</a:t>
              </a:r>
              <a:r>
                <a:rPr lang="en-US" altLang="zh-CN" b="1" dirty="0" smtClean="0"/>
                <a:t>E(r)</a:t>
              </a:r>
              <a:endParaRPr lang="zh-CN" altLang="en-US" b="1" dirty="0"/>
            </a:p>
          </p:txBody>
        </p:sp>
        <p:cxnSp>
          <p:nvCxnSpPr>
            <p:cNvPr id="8" name="直接连接符 7"/>
            <p:cNvCxnSpPr/>
            <p:nvPr/>
          </p:nvCxnSpPr>
          <p:spPr>
            <a:xfrm>
              <a:off x="3013614" y="4356069"/>
              <a:ext cx="10214" cy="19932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899592" y="4216878"/>
              <a:ext cx="2304256" cy="421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16522" y="3356992"/>
              <a:ext cx="1655478" cy="369332"/>
            </a:xfrm>
            <a:prstGeom prst="rect">
              <a:avLst/>
            </a:prstGeom>
            <a:noFill/>
          </p:spPr>
          <p:txBody>
            <a:bodyPr wrap="square" rtlCol="0">
              <a:spAutoFit/>
            </a:bodyPr>
            <a:lstStyle/>
            <a:p>
              <a:r>
                <a:rPr lang="zh-CN" altLang="en-US" b="1" dirty="0"/>
                <a:t>证券市场线</a:t>
              </a:r>
            </a:p>
          </p:txBody>
        </p:sp>
        <p:sp>
          <p:nvSpPr>
            <p:cNvPr id="11" name="TextBox 10"/>
            <p:cNvSpPr txBox="1"/>
            <p:nvPr/>
          </p:nvSpPr>
          <p:spPr>
            <a:xfrm>
              <a:off x="2483768" y="6381328"/>
              <a:ext cx="972179" cy="400110"/>
            </a:xfrm>
            <a:prstGeom prst="rect">
              <a:avLst/>
            </a:prstGeom>
            <a:noFill/>
          </p:spPr>
          <p:txBody>
            <a:bodyPr wrap="square" rtlCol="0">
              <a:spAutoFit/>
            </a:bodyPr>
            <a:lstStyle/>
            <a:p>
              <a:r>
                <a:rPr lang="el-GR" altLang="zh-CN" sz="2000" b="1" dirty="0"/>
                <a:t>β</a:t>
              </a:r>
              <a:r>
                <a:rPr lang="en-US" altLang="zh-CN" sz="2000" b="1" baseline="-25000" dirty="0" smtClean="0"/>
                <a:t>M</a:t>
              </a:r>
              <a:r>
                <a:rPr lang="en-US" altLang="zh-CN" sz="2000" b="1" dirty="0" smtClean="0"/>
                <a:t>=1</a:t>
              </a:r>
              <a:endParaRPr lang="zh-CN" altLang="en-US" sz="2000" b="1" dirty="0"/>
            </a:p>
          </p:txBody>
        </p:sp>
        <p:sp>
          <p:nvSpPr>
            <p:cNvPr id="24" name="TextBox 23"/>
            <p:cNvSpPr txBox="1"/>
            <p:nvPr/>
          </p:nvSpPr>
          <p:spPr>
            <a:xfrm>
              <a:off x="3059832" y="3501008"/>
              <a:ext cx="360040" cy="1015663"/>
            </a:xfrm>
            <a:prstGeom prst="rect">
              <a:avLst/>
            </a:prstGeom>
            <a:noFill/>
          </p:spPr>
          <p:txBody>
            <a:bodyPr wrap="square" rtlCol="0">
              <a:spAutoFit/>
            </a:bodyPr>
            <a:lstStyle/>
            <a:p>
              <a:r>
                <a:rPr lang="en-US" altLang="zh-CN" sz="6000" dirty="0" smtClean="0"/>
                <a:t>.</a:t>
              </a:r>
              <a:endParaRPr lang="zh-CN" altLang="en-US" sz="6000" dirty="0"/>
            </a:p>
          </p:txBody>
        </p:sp>
        <p:sp>
          <p:nvSpPr>
            <p:cNvPr id="25" name="TextBox 24"/>
            <p:cNvSpPr txBox="1"/>
            <p:nvPr/>
          </p:nvSpPr>
          <p:spPr>
            <a:xfrm>
              <a:off x="2843808" y="3645024"/>
              <a:ext cx="360040" cy="1015663"/>
            </a:xfrm>
            <a:prstGeom prst="rect">
              <a:avLst/>
            </a:prstGeom>
            <a:noFill/>
          </p:spPr>
          <p:txBody>
            <a:bodyPr wrap="square" rtlCol="0">
              <a:spAutoFit/>
            </a:bodyPr>
            <a:lstStyle/>
            <a:p>
              <a:r>
                <a:rPr lang="en-US" altLang="zh-CN" sz="6000" dirty="0" smtClean="0"/>
                <a:t>.</a:t>
              </a:r>
              <a:endParaRPr lang="zh-CN" altLang="en-US" sz="6000" dirty="0"/>
            </a:p>
          </p:txBody>
        </p:sp>
        <p:sp>
          <p:nvSpPr>
            <p:cNvPr id="26" name="TextBox 25"/>
            <p:cNvSpPr txBox="1"/>
            <p:nvPr/>
          </p:nvSpPr>
          <p:spPr>
            <a:xfrm>
              <a:off x="3059832" y="3205425"/>
              <a:ext cx="360040" cy="1015663"/>
            </a:xfrm>
            <a:prstGeom prst="rect">
              <a:avLst/>
            </a:prstGeom>
            <a:noFill/>
          </p:spPr>
          <p:txBody>
            <a:bodyPr wrap="square" rtlCol="0">
              <a:spAutoFit/>
            </a:bodyPr>
            <a:lstStyle/>
            <a:p>
              <a:r>
                <a:rPr lang="en-US" altLang="zh-CN" sz="6000" dirty="0" smtClean="0"/>
                <a:t>.</a:t>
              </a:r>
              <a:endParaRPr lang="zh-CN" altLang="en-US" sz="6000" dirty="0"/>
            </a:p>
          </p:txBody>
        </p:sp>
        <p:cxnSp>
          <p:nvCxnSpPr>
            <p:cNvPr id="28" name="直接连接符 27"/>
            <p:cNvCxnSpPr/>
            <p:nvPr/>
          </p:nvCxnSpPr>
          <p:spPr>
            <a:xfrm flipH="1" flipV="1">
              <a:off x="827584" y="3933056"/>
              <a:ext cx="2412268" cy="421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239852" y="4008839"/>
              <a:ext cx="18002" cy="234591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3104913" y="3937266"/>
              <a:ext cx="0" cy="28382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771800" y="3892986"/>
              <a:ext cx="414832" cy="400110"/>
            </a:xfrm>
            <a:prstGeom prst="rect">
              <a:avLst/>
            </a:prstGeom>
            <a:noFill/>
          </p:spPr>
          <p:txBody>
            <a:bodyPr wrap="square" rtlCol="0">
              <a:spAutoFit/>
            </a:bodyPr>
            <a:lstStyle/>
            <a:p>
              <a:r>
                <a:rPr lang="el-GR" altLang="zh-CN" sz="2000" b="1" dirty="0" smtClean="0"/>
                <a:t>α</a:t>
              </a:r>
              <a:endParaRPr lang="zh-CN" altLang="en-US" sz="2000" b="1" dirty="0"/>
            </a:p>
          </p:txBody>
        </p:sp>
      </p:grpSp>
      <p:sp>
        <p:nvSpPr>
          <p:cNvPr id="40" name="TextBox 39"/>
          <p:cNvSpPr txBox="1"/>
          <p:nvPr/>
        </p:nvSpPr>
        <p:spPr>
          <a:xfrm>
            <a:off x="4644008" y="3406348"/>
            <a:ext cx="4320480" cy="3046988"/>
          </a:xfrm>
          <a:prstGeom prst="rect">
            <a:avLst/>
          </a:prstGeom>
          <a:noFill/>
        </p:spPr>
        <p:txBody>
          <a:bodyPr wrap="square" rtlCol="0">
            <a:spAutoFit/>
          </a:bodyPr>
          <a:lstStyle/>
          <a:p>
            <a:r>
              <a:rPr lang="zh-CN" altLang="en-US" sz="2400" b="1" dirty="0"/>
              <a:t>股票</a:t>
            </a:r>
            <a:r>
              <a:rPr lang="zh-CN" altLang="en-US" sz="2400" b="1" dirty="0" smtClean="0"/>
              <a:t>实际期望收益率与正常期望收益率之间的差，成为股票的</a:t>
            </a:r>
            <a:r>
              <a:rPr lang="el-GR" altLang="zh-CN" sz="2400" b="1" dirty="0" smtClean="0"/>
              <a:t>α</a:t>
            </a:r>
            <a:r>
              <a:rPr lang="zh-CN" altLang="en-US" sz="2400" b="1" dirty="0" smtClean="0"/>
              <a:t>值</a:t>
            </a:r>
            <a:endParaRPr lang="en-US" altLang="zh-CN" sz="2400" b="1" dirty="0" smtClean="0"/>
          </a:p>
          <a:p>
            <a:r>
              <a:rPr lang="zh-CN" altLang="en-US" sz="2400" dirty="0" smtClean="0"/>
              <a:t>资产组合管理的起点是一个消极的市场指数资产组合，资产组合管理者将增加</a:t>
            </a:r>
            <a:r>
              <a:rPr lang="el-GR" altLang="zh-CN" sz="2400" dirty="0" smtClean="0"/>
              <a:t>α</a:t>
            </a:r>
            <a:r>
              <a:rPr lang="zh-CN" altLang="en-US" sz="2400" dirty="0" smtClean="0"/>
              <a:t>大于零的证券的比例，减少</a:t>
            </a:r>
            <a:r>
              <a:rPr lang="el-GR" altLang="zh-CN" sz="2400" dirty="0" smtClean="0"/>
              <a:t>α</a:t>
            </a:r>
            <a:r>
              <a:rPr lang="zh-CN" altLang="en-US" sz="2400" dirty="0" smtClean="0"/>
              <a:t>小于零的证券的比例</a:t>
            </a:r>
            <a:endParaRPr lang="zh-CN" altLang="en-US" sz="2400" dirty="0"/>
          </a:p>
        </p:txBody>
      </p:sp>
      <p:sp>
        <p:nvSpPr>
          <p:cNvPr id="4" name="矩形 3"/>
          <p:cNvSpPr/>
          <p:nvPr/>
        </p:nvSpPr>
        <p:spPr>
          <a:xfrm>
            <a:off x="6497744" y="6334797"/>
            <a:ext cx="2232248" cy="400110"/>
          </a:xfrm>
          <a:prstGeom prst="rect">
            <a:avLst/>
          </a:prstGeom>
        </p:spPr>
        <p:txBody>
          <a:bodyPr wrap="square">
            <a:spAutoFit/>
          </a:bodyPr>
          <a:lstStyle/>
          <a:p>
            <a:r>
              <a:rPr lang="en-US" altLang="zh-CN" sz="2000" b="1" dirty="0"/>
              <a:t>P123</a:t>
            </a:r>
            <a:r>
              <a:rPr lang="zh-CN" altLang="en-US" sz="2000" b="1" dirty="0"/>
              <a:t>概念检查</a:t>
            </a:r>
            <a:r>
              <a:rPr lang="en-US" altLang="zh-CN" sz="2000" b="1" dirty="0"/>
              <a:t>6-4</a:t>
            </a:r>
            <a:endParaRPr lang="zh-CN" altLang="en-US" sz="2000" b="1" dirty="0"/>
          </a:p>
        </p:txBody>
      </p:sp>
    </p:spTree>
    <p:extLst>
      <p:ext uri="{BB962C8B-B14F-4D97-AF65-F5344CB8AC3E}">
        <p14:creationId xmlns:p14="http://schemas.microsoft.com/office/powerpoint/2010/main" val="37168196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95536" y="1700808"/>
            <a:ext cx="8229600" cy="4525963"/>
          </a:xfrm>
        </p:spPr>
        <p:txBody>
          <a:bodyPr/>
          <a:lstStyle/>
          <a:p>
            <a:r>
              <a:rPr lang="zh-CN" altLang="en-US" dirty="0" smtClean="0"/>
              <a:t>资本资产定价模型应用于资本预算决策：</a:t>
            </a:r>
            <a:endParaRPr lang="en-US" altLang="zh-CN" dirty="0" smtClean="0"/>
          </a:p>
          <a:p>
            <a:pPr lvl="1"/>
            <a:r>
              <a:rPr lang="zh-CN" altLang="en-US" dirty="0"/>
              <a:t>当</a:t>
            </a:r>
            <a:r>
              <a:rPr lang="zh-CN" altLang="en-US" dirty="0" smtClean="0"/>
              <a:t>企业投资一个新项目时，资本资产定价模型给出了为该项目筹资的成本，即</a:t>
            </a:r>
            <a:r>
              <a:rPr lang="zh-CN" altLang="en-US" b="1" dirty="0" smtClean="0"/>
              <a:t>基于</a:t>
            </a:r>
            <a:r>
              <a:rPr lang="el-GR" altLang="zh-CN" b="1" dirty="0"/>
              <a:t>β</a:t>
            </a:r>
            <a:r>
              <a:rPr lang="zh-CN" altLang="en-US" b="1" dirty="0" smtClean="0"/>
              <a:t>值的投资者要求的收益率</a:t>
            </a:r>
            <a:r>
              <a:rPr lang="zh-CN" altLang="en-US" dirty="0" smtClean="0"/>
              <a:t>。管理者需要比较项目的内部收益率，决定是否投资于该项目。</a:t>
            </a:r>
            <a:endParaRPr lang="en-US" altLang="zh-CN" dirty="0" smtClean="0"/>
          </a:p>
          <a:p>
            <a:pPr lvl="1"/>
            <a:r>
              <a:rPr lang="en-US" altLang="zh-CN" dirty="0" smtClean="0"/>
              <a:t>P123</a:t>
            </a:r>
            <a:r>
              <a:rPr lang="zh-CN" altLang="en-US" dirty="0" smtClean="0"/>
              <a:t>概念检查</a:t>
            </a:r>
            <a:r>
              <a:rPr lang="en-US" altLang="zh-CN" dirty="0" smtClean="0"/>
              <a:t>6-5</a:t>
            </a:r>
            <a:endParaRPr lang="zh-CN" altLang="en-US" dirty="0"/>
          </a:p>
        </p:txBody>
      </p:sp>
    </p:spTree>
    <p:extLst>
      <p:ext uri="{BB962C8B-B14F-4D97-AF65-F5344CB8AC3E}">
        <p14:creationId xmlns:p14="http://schemas.microsoft.com/office/powerpoint/2010/main" val="4634686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b="0" dirty="0" smtClean="0"/>
              <a:t>特雷诺比率</a:t>
            </a:r>
            <a:endParaRPr lang="zh-CN" altLang="en-US" sz="3200" b="0"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3396144715"/>
              </p:ext>
            </p:extLst>
          </p:nvPr>
        </p:nvGraphicFramePr>
        <p:xfrm>
          <a:off x="2267744" y="3119415"/>
          <a:ext cx="2736304" cy="918957"/>
        </p:xfrm>
        <a:graphic>
          <a:graphicData uri="http://schemas.openxmlformats.org/presentationml/2006/ole">
            <mc:AlternateContent xmlns:mc="http://schemas.openxmlformats.org/markup-compatibility/2006">
              <mc:Choice xmlns:v="urn:schemas-microsoft-com:vml" Requires="v">
                <p:oleObj spid="_x0000_s18445" name="公式" r:id="rId3" imgW="1396800" imgH="469800" progId="Equation.3">
                  <p:embed/>
                </p:oleObj>
              </mc:Choice>
              <mc:Fallback>
                <p:oleObj name="公式" r:id="rId3" imgW="1396800" imgH="469800" progId="Equation.3">
                  <p:embed/>
                  <p:pic>
                    <p:nvPicPr>
                      <p:cNvPr id="0" name=""/>
                      <p:cNvPicPr/>
                      <p:nvPr/>
                    </p:nvPicPr>
                    <p:blipFill>
                      <a:blip r:embed="rId4"/>
                      <a:stretch>
                        <a:fillRect/>
                      </a:stretch>
                    </p:blipFill>
                    <p:spPr>
                      <a:xfrm>
                        <a:off x="2267744" y="3119415"/>
                        <a:ext cx="2736304" cy="918957"/>
                      </a:xfrm>
                      <a:prstGeom prst="rect">
                        <a:avLst/>
                      </a:prstGeom>
                    </p:spPr>
                  </p:pic>
                </p:oleObj>
              </mc:Fallback>
            </mc:AlternateContent>
          </a:graphicData>
        </a:graphic>
      </p:graphicFrame>
      <p:sp>
        <p:nvSpPr>
          <p:cNvPr id="5" name="文本框 4"/>
          <p:cNvSpPr txBox="1"/>
          <p:nvPr/>
        </p:nvSpPr>
        <p:spPr>
          <a:xfrm>
            <a:off x="596550" y="1552786"/>
            <a:ext cx="7488832" cy="1200329"/>
          </a:xfrm>
          <a:prstGeom prst="rect">
            <a:avLst/>
          </a:prstGeom>
          <a:noFill/>
        </p:spPr>
        <p:txBody>
          <a:bodyPr wrap="square" rtlCol="0">
            <a:spAutoFit/>
          </a:bodyPr>
          <a:lstStyle/>
          <a:p>
            <a:r>
              <a:rPr lang="zh-CN" altLang="en-US" sz="2400" dirty="0" smtClean="0"/>
              <a:t>夏普比率衡量收益波动比用的是资产（组合）的总风险而不是系统性风险。只有当组合是充分分散的，用总风险才是恰当的。</a:t>
            </a:r>
            <a:endParaRPr lang="zh-CN" altLang="en-US" sz="2400" dirty="0"/>
          </a:p>
        </p:txBody>
      </p:sp>
      <p:sp>
        <p:nvSpPr>
          <p:cNvPr id="6" name="文本框 5"/>
          <p:cNvSpPr txBox="1"/>
          <p:nvPr/>
        </p:nvSpPr>
        <p:spPr>
          <a:xfrm>
            <a:off x="596550" y="4404672"/>
            <a:ext cx="7488832" cy="461665"/>
          </a:xfrm>
          <a:prstGeom prst="rect">
            <a:avLst/>
          </a:prstGeom>
          <a:noFill/>
        </p:spPr>
        <p:txBody>
          <a:bodyPr wrap="square" rtlCol="0">
            <a:spAutoFit/>
          </a:bodyPr>
          <a:lstStyle/>
          <a:p>
            <a:r>
              <a:rPr lang="zh-CN" altLang="en-US" sz="2400" dirty="0" smtClean="0"/>
              <a:t>特雷诺是夏普比率的简单拓展，它用</a:t>
            </a:r>
            <a:r>
              <a:rPr lang="el-GR" altLang="zh-CN" sz="2400" dirty="0" smtClean="0"/>
              <a:t>β</a:t>
            </a:r>
            <a:r>
              <a:rPr lang="zh-CN" altLang="en-US" sz="2400" dirty="0" smtClean="0"/>
              <a:t>代替了总风险：</a:t>
            </a:r>
            <a:endParaRPr lang="zh-CN" altLang="en-US" sz="2400" dirty="0"/>
          </a:p>
        </p:txBody>
      </p:sp>
      <p:graphicFrame>
        <p:nvGraphicFramePr>
          <p:cNvPr id="7" name="内容占位符 3"/>
          <p:cNvGraphicFramePr>
            <a:graphicFrameLocks noChangeAspect="1"/>
          </p:cNvGraphicFramePr>
          <p:nvPr>
            <p:extLst>
              <p:ext uri="{D42A27DB-BD31-4B8C-83A1-F6EECF244321}">
                <p14:modId xmlns:p14="http://schemas.microsoft.com/office/powerpoint/2010/main" val="1073569281"/>
              </p:ext>
            </p:extLst>
          </p:nvPr>
        </p:nvGraphicFramePr>
        <p:xfrm>
          <a:off x="2339752" y="4869160"/>
          <a:ext cx="3059112" cy="919163"/>
        </p:xfrm>
        <a:graphic>
          <a:graphicData uri="http://schemas.openxmlformats.org/presentationml/2006/ole">
            <mc:AlternateContent xmlns:mc="http://schemas.openxmlformats.org/markup-compatibility/2006">
              <mc:Choice xmlns:v="urn:schemas-microsoft-com:vml" Requires="v">
                <p:oleObj spid="_x0000_s18446" name="公式" r:id="rId5" imgW="1562040" imgH="469800" progId="Equation.3">
                  <p:embed/>
                </p:oleObj>
              </mc:Choice>
              <mc:Fallback>
                <p:oleObj name="公式" r:id="rId5" imgW="1562040" imgH="469800" progId="Equation.3">
                  <p:embed/>
                  <p:pic>
                    <p:nvPicPr>
                      <p:cNvPr id="4" name="内容占位符 3"/>
                      <p:cNvPicPr/>
                      <p:nvPr/>
                    </p:nvPicPr>
                    <p:blipFill>
                      <a:blip r:embed="rId6"/>
                      <a:stretch>
                        <a:fillRect/>
                      </a:stretch>
                    </p:blipFill>
                    <p:spPr>
                      <a:xfrm>
                        <a:off x="2339752" y="4869160"/>
                        <a:ext cx="3059112" cy="919163"/>
                      </a:xfrm>
                      <a:prstGeom prst="rect">
                        <a:avLst/>
                      </a:prstGeom>
                    </p:spPr>
                  </p:pic>
                </p:oleObj>
              </mc:Fallback>
            </mc:AlternateContent>
          </a:graphicData>
        </a:graphic>
      </p:graphicFrame>
    </p:spTree>
    <p:extLst>
      <p:ext uri="{BB962C8B-B14F-4D97-AF65-F5344CB8AC3E}">
        <p14:creationId xmlns:p14="http://schemas.microsoft.com/office/powerpoint/2010/main" val="969990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404664"/>
            <a:ext cx="8229600" cy="6048672"/>
          </a:xfrm>
        </p:spPr>
        <p:txBody>
          <a:bodyPr>
            <a:normAutofit/>
          </a:bodyPr>
          <a:lstStyle/>
          <a:p>
            <a:r>
              <a:rPr lang="zh-CN" altLang="en-US" dirty="0" smtClean="0"/>
              <a:t>估计股票价格</a:t>
            </a:r>
            <a:endParaRPr lang="en-US" altLang="zh-CN" dirty="0" smtClean="0"/>
          </a:p>
          <a:p>
            <a:pPr lvl="1"/>
            <a:r>
              <a:rPr lang="zh-CN" altLang="en-US" dirty="0" smtClean="0"/>
              <a:t>你正在考虑投资某股票，该股票的永续股利为</a:t>
            </a:r>
            <a:r>
              <a:rPr lang="en-US" altLang="zh-CN" dirty="0" smtClean="0"/>
              <a:t>6</a:t>
            </a:r>
            <a:r>
              <a:rPr lang="zh-CN" altLang="en-US" dirty="0" smtClean="0"/>
              <a:t>美元</a:t>
            </a:r>
            <a:r>
              <a:rPr lang="en-US" altLang="zh-CN" dirty="0" smtClean="0"/>
              <a:t>/</a:t>
            </a:r>
            <a:r>
              <a:rPr lang="zh-CN" altLang="en-US" dirty="0" smtClean="0"/>
              <a:t>股，根据你的调查，该股票的</a:t>
            </a:r>
            <a:r>
              <a:rPr lang="el-GR" altLang="zh-CN" dirty="0"/>
              <a:t>β</a:t>
            </a:r>
            <a:r>
              <a:rPr lang="zh-CN" altLang="en-US" dirty="0" smtClean="0"/>
              <a:t>值为</a:t>
            </a:r>
            <a:r>
              <a:rPr lang="en-US" altLang="zh-CN" dirty="0" smtClean="0"/>
              <a:t>0.90</a:t>
            </a:r>
            <a:r>
              <a:rPr lang="zh-CN" altLang="en-US" dirty="0" smtClean="0"/>
              <a:t>，当前的无风险利率为</a:t>
            </a:r>
            <a:r>
              <a:rPr lang="en-US" altLang="zh-CN" dirty="0" smtClean="0"/>
              <a:t>4.3%</a:t>
            </a:r>
            <a:r>
              <a:rPr lang="zh-CN" altLang="en-US" dirty="0" smtClean="0"/>
              <a:t>，市场期望收益率为</a:t>
            </a:r>
            <a:r>
              <a:rPr lang="en-US" altLang="zh-CN" dirty="0" smtClean="0"/>
              <a:t>13%</a:t>
            </a:r>
          </a:p>
          <a:p>
            <a:pPr lvl="1"/>
            <a:r>
              <a:rPr lang="zh-CN" altLang="en-US" dirty="0"/>
              <a:t>该</a:t>
            </a:r>
            <a:r>
              <a:rPr lang="zh-CN" altLang="en-US" dirty="0" smtClean="0"/>
              <a:t>股票的期望收益率是多少？</a:t>
            </a:r>
            <a:endParaRPr lang="en-US" altLang="zh-CN" dirty="0" smtClean="0"/>
          </a:p>
          <a:p>
            <a:pPr lvl="1"/>
            <a:r>
              <a:rPr lang="zh-CN" altLang="en-US" dirty="0" smtClean="0"/>
              <a:t>根据期望收益率，你愿意为该股票支付多少钱？</a:t>
            </a:r>
            <a:endParaRPr lang="en-US" altLang="zh-CN" dirty="0" smtClean="0"/>
          </a:p>
          <a:p>
            <a:pPr lvl="1"/>
            <a:endParaRPr lang="en-US" altLang="zh-CN" dirty="0"/>
          </a:p>
          <a:p>
            <a:pPr lvl="1"/>
            <a:endParaRPr lang="en-US" altLang="zh-CN" dirty="0" smtClean="0"/>
          </a:p>
          <a:p>
            <a:pPr lvl="1"/>
            <a:r>
              <a:rPr lang="en-US" altLang="zh-CN" dirty="0" smtClean="0"/>
              <a:t>V</a:t>
            </a:r>
            <a:r>
              <a:rPr lang="zh-CN" altLang="en-US" dirty="0" smtClean="0"/>
              <a:t>为股价，</a:t>
            </a:r>
            <a:r>
              <a:rPr lang="en-US" altLang="zh-CN" dirty="0" smtClean="0"/>
              <a:t>R</a:t>
            </a:r>
            <a:r>
              <a:rPr lang="zh-CN" altLang="en-US" dirty="0" smtClean="0"/>
              <a:t>为永续股利，</a:t>
            </a:r>
            <a:r>
              <a:rPr lang="en-US" altLang="zh-CN" dirty="0" err="1" smtClean="0"/>
              <a:t>i</a:t>
            </a:r>
            <a:r>
              <a:rPr lang="zh-CN" altLang="en-US" dirty="0" smtClean="0"/>
              <a:t>为股票的期望收益率</a:t>
            </a:r>
            <a:endParaRPr lang="en-US" altLang="zh-CN" dirty="0" smtClean="0"/>
          </a:p>
          <a:p>
            <a:pPr marL="457200" lvl="1" indent="0">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956862203"/>
              </p:ext>
            </p:extLst>
          </p:nvPr>
        </p:nvGraphicFramePr>
        <p:xfrm>
          <a:off x="1187624" y="3739306"/>
          <a:ext cx="7280275" cy="985838"/>
        </p:xfrm>
        <a:graphic>
          <a:graphicData uri="http://schemas.openxmlformats.org/presentationml/2006/ole">
            <mc:AlternateContent xmlns:mc="http://schemas.openxmlformats.org/markup-compatibility/2006">
              <mc:Choice xmlns:v="urn:schemas-microsoft-com:vml" Requires="v">
                <p:oleObj spid="_x0000_s11332" name="公式" r:id="rId3" imgW="3288960" imgH="444240" progId="Equation.3">
                  <p:embed/>
                </p:oleObj>
              </mc:Choice>
              <mc:Fallback>
                <p:oleObj name="公式" r:id="rId3" imgW="3288960" imgH="444240" progId="Equation.3">
                  <p:embed/>
                  <p:pic>
                    <p:nvPicPr>
                      <p:cNvPr id="0" name=""/>
                      <p:cNvPicPr/>
                      <p:nvPr/>
                    </p:nvPicPr>
                    <p:blipFill>
                      <a:blip r:embed="rId4"/>
                      <a:stretch>
                        <a:fillRect/>
                      </a:stretch>
                    </p:blipFill>
                    <p:spPr>
                      <a:xfrm>
                        <a:off x="1187624" y="3739306"/>
                        <a:ext cx="7280275" cy="985838"/>
                      </a:xfrm>
                      <a:prstGeom prst="rect">
                        <a:avLst/>
                      </a:prstGeom>
                    </p:spPr>
                  </p:pic>
                </p:oleObj>
              </mc:Fallback>
            </mc:AlternateContent>
          </a:graphicData>
        </a:graphic>
      </p:graphicFrame>
    </p:spTree>
    <p:extLst>
      <p:ext uri="{BB962C8B-B14F-4D97-AF65-F5344CB8AC3E}">
        <p14:creationId xmlns:p14="http://schemas.microsoft.com/office/powerpoint/2010/main" val="4316649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1143000"/>
          </a:xfrm>
        </p:spPr>
        <p:txBody>
          <a:bodyPr>
            <a:normAutofit/>
          </a:bodyPr>
          <a:lstStyle/>
          <a:p>
            <a:pPr algn="l"/>
            <a:r>
              <a:rPr lang="el-GR" altLang="zh-CN" sz="2800" dirty="0" smtClean="0"/>
              <a:t>β</a:t>
            </a:r>
            <a:r>
              <a:rPr lang="zh-CN" altLang="en-US" sz="2800" dirty="0" smtClean="0"/>
              <a:t>的计算和说明</a:t>
            </a:r>
            <a:endParaRPr lang="zh-CN" altLang="en-US" sz="2800" dirty="0"/>
          </a:p>
        </p:txBody>
      </p:sp>
      <p:sp>
        <p:nvSpPr>
          <p:cNvPr id="3" name="内容占位符 2"/>
          <p:cNvSpPr>
            <a:spLocks noGrp="1"/>
          </p:cNvSpPr>
          <p:nvPr>
            <p:ph idx="1"/>
          </p:nvPr>
        </p:nvSpPr>
        <p:spPr>
          <a:xfrm>
            <a:off x="467544" y="980728"/>
            <a:ext cx="8229600" cy="4525963"/>
          </a:xfrm>
        </p:spPr>
        <p:txBody>
          <a:bodyPr>
            <a:normAutofit/>
          </a:bodyPr>
          <a:lstStyle/>
          <a:p>
            <a:r>
              <a:rPr lang="el-GR" altLang="zh-CN" sz="2600" dirty="0" smtClean="0"/>
              <a:t>β</a:t>
            </a:r>
            <a:r>
              <a:rPr lang="zh-CN" altLang="en-US" sz="2600" dirty="0" smtClean="0"/>
              <a:t>衡量了一个资产（组合）对市场的敏感程度，由资产（组合）与市场的协方差除以市场的方差算出，等价于相关系数乘以资产标准差除以市场标准差。</a:t>
            </a:r>
            <a:r>
              <a:rPr lang="el-GR" altLang="zh-CN" sz="2600" dirty="0"/>
              <a:t> β</a:t>
            </a:r>
            <a:r>
              <a:rPr lang="zh-CN" altLang="en-US" sz="2600" dirty="0" smtClean="0"/>
              <a:t>表示了资产的系统性风险，或者说不能由多样化消除的那部分风险，计算</a:t>
            </a:r>
            <a:r>
              <a:rPr lang="el-GR" altLang="zh-CN" sz="2600" dirty="0" smtClean="0"/>
              <a:t>β</a:t>
            </a:r>
            <a:r>
              <a:rPr lang="zh-CN" altLang="en-US" sz="2600" dirty="0" smtClean="0"/>
              <a:t>所需的方差和协方差通常基于历史收益率。</a:t>
            </a:r>
            <a:endParaRPr lang="en-US" altLang="zh-CN" sz="2600" dirty="0" smtClean="0"/>
          </a:p>
          <a:p>
            <a:r>
              <a:rPr lang="zh-CN" altLang="en-US" sz="2600" dirty="0" smtClean="0"/>
              <a:t>另一个更实际的估计</a:t>
            </a:r>
            <a:r>
              <a:rPr lang="el-GR" altLang="zh-CN" sz="2600" dirty="0" smtClean="0"/>
              <a:t>β</a:t>
            </a:r>
            <a:r>
              <a:rPr lang="zh-CN" altLang="en-US" sz="2600" dirty="0" smtClean="0"/>
              <a:t>的方法是通过回归分析</a:t>
            </a:r>
            <a:endParaRPr lang="en-US" altLang="zh-CN" sz="2600" dirty="0" smtClean="0"/>
          </a:p>
          <a:p>
            <a:endParaRPr lang="en-US" altLang="zh-CN" sz="2800" dirty="0" smtClean="0"/>
          </a:p>
        </p:txBody>
      </p:sp>
      <p:grpSp>
        <p:nvGrpSpPr>
          <p:cNvPr id="48" name="组合 47"/>
          <p:cNvGrpSpPr/>
          <p:nvPr/>
        </p:nvGrpSpPr>
        <p:grpSpPr>
          <a:xfrm>
            <a:off x="1259632" y="3764580"/>
            <a:ext cx="5126963" cy="3192812"/>
            <a:chOff x="93109" y="3645024"/>
            <a:chExt cx="5126963" cy="3192812"/>
          </a:xfrm>
        </p:grpSpPr>
        <p:grpSp>
          <p:nvGrpSpPr>
            <p:cNvPr id="5" name="组合 4"/>
            <p:cNvGrpSpPr/>
            <p:nvPr/>
          </p:nvGrpSpPr>
          <p:grpSpPr>
            <a:xfrm>
              <a:off x="1101220" y="3904100"/>
              <a:ext cx="3323586" cy="2465950"/>
              <a:chOff x="4550479" y="404664"/>
              <a:chExt cx="3981961" cy="2885529"/>
            </a:xfrm>
          </p:grpSpPr>
          <p:grpSp>
            <p:nvGrpSpPr>
              <p:cNvPr id="19" name="组合 18"/>
              <p:cNvGrpSpPr/>
              <p:nvPr/>
            </p:nvGrpSpPr>
            <p:grpSpPr>
              <a:xfrm>
                <a:off x="5076056" y="404664"/>
                <a:ext cx="3456384" cy="2880320"/>
                <a:chOff x="899592" y="404664"/>
                <a:chExt cx="3456384" cy="2880320"/>
              </a:xfrm>
            </p:grpSpPr>
            <p:cxnSp>
              <p:nvCxnSpPr>
                <p:cNvPr id="23" name="直接连接符 22"/>
                <p:cNvCxnSpPr/>
                <p:nvPr/>
              </p:nvCxnSpPr>
              <p:spPr>
                <a:xfrm>
                  <a:off x="899592" y="404664"/>
                  <a:ext cx="0" cy="288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916678" y="882242"/>
                  <a:ext cx="2894188" cy="178994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箭头连接符 25"/>
                <p:cNvCxnSpPr/>
                <p:nvPr/>
              </p:nvCxnSpPr>
              <p:spPr>
                <a:xfrm>
                  <a:off x="899592" y="3284984"/>
                  <a:ext cx="3456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4211960" y="404664"/>
                  <a:ext cx="0" cy="288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99592" y="404664"/>
                  <a:ext cx="331236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0" name="直接连接符 19"/>
              <p:cNvCxnSpPr/>
              <p:nvPr/>
            </p:nvCxnSpPr>
            <p:spPr>
              <a:xfrm>
                <a:off x="7278051" y="329019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278051" y="3290193"/>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550479" y="2472906"/>
                <a:ext cx="552167" cy="540217"/>
              </a:xfrm>
              <a:prstGeom prst="rect">
                <a:avLst/>
              </a:prstGeom>
              <a:noFill/>
            </p:spPr>
            <p:txBody>
              <a:bodyPr wrap="square" rtlCol="0">
                <a:spAutoFit/>
              </a:bodyPr>
              <a:lstStyle/>
              <a:p>
                <a:r>
                  <a:rPr lang="en-US" altLang="zh-CN" sz="2400" b="1" dirty="0" err="1" smtClean="0"/>
                  <a:t>r</a:t>
                </a:r>
                <a:r>
                  <a:rPr lang="en-US" altLang="zh-CN" sz="2400" b="1" baseline="-25000" dirty="0" err="1" smtClean="0"/>
                  <a:t>f</a:t>
                </a:r>
                <a:endParaRPr lang="zh-CN" altLang="en-US" sz="2400" b="1" baseline="-25000" dirty="0"/>
              </a:p>
            </p:txBody>
          </p:sp>
        </p:grpSp>
        <p:sp>
          <p:nvSpPr>
            <p:cNvPr id="7" name="TextBox 6"/>
            <p:cNvSpPr txBox="1"/>
            <p:nvPr/>
          </p:nvSpPr>
          <p:spPr>
            <a:xfrm>
              <a:off x="93109" y="4080980"/>
              <a:ext cx="1344109" cy="369332"/>
            </a:xfrm>
            <a:prstGeom prst="rect">
              <a:avLst/>
            </a:prstGeom>
            <a:noFill/>
          </p:spPr>
          <p:txBody>
            <a:bodyPr wrap="square" rtlCol="0">
              <a:spAutoFit/>
            </a:bodyPr>
            <a:lstStyle/>
            <a:p>
              <a:r>
                <a:rPr lang="zh-CN" altLang="en-US" b="1" dirty="0"/>
                <a:t>证券</a:t>
              </a:r>
              <a:r>
                <a:rPr lang="zh-CN" altLang="en-US" b="1" dirty="0" smtClean="0"/>
                <a:t>收益率</a:t>
              </a:r>
              <a:endParaRPr lang="zh-CN" altLang="en-US" b="1" dirty="0"/>
            </a:p>
          </p:txBody>
        </p:sp>
        <p:cxnSp>
          <p:nvCxnSpPr>
            <p:cNvPr id="8" name="直接连接符 7"/>
            <p:cNvCxnSpPr/>
            <p:nvPr/>
          </p:nvCxnSpPr>
          <p:spPr>
            <a:xfrm>
              <a:off x="3227402" y="4784076"/>
              <a:ext cx="8293" cy="164152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16441" y="6468504"/>
              <a:ext cx="1703631" cy="369332"/>
            </a:xfrm>
            <a:prstGeom prst="rect">
              <a:avLst/>
            </a:prstGeom>
            <a:noFill/>
          </p:spPr>
          <p:txBody>
            <a:bodyPr wrap="square" rtlCol="0">
              <a:spAutoFit/>
            </a:bodyPr>
            <a:lstStyle/>
            <a:p>
              <a:r>
                <a:rPr lang="zh-CN" altLang="en-US" b="1" dirty="0" smtClean="0"/>
                <a:t>市场收益率</a:t>
              </a:r>
              <a:endParaRPr lang="zh-CN" altLang="en-US" b="1" dirty="0"/>
            </a:p>
          </p:txBody>
        </p:sp>
        <p:sp>
          <p:nvSpPr>
            <p:cNvPr id="12" name="TextBox 11"/>
            <p:cNvSpPr txBox="1"/>
            <p:nvPr/>
          </p:nvSpPr>
          <p:spPr>
            <a:xfrm>
              <a:off x="3264927" y="4079908"/>
              <a:ext cx="292322" cy="836428"/>
            </a:xfrm>
            <a:prstGeom prst="rect">
              <a:avLst/>
            </a:prstGeom>
            <a:noFill/>
          </p:spPr>
          <p:txBody>
            <a:bodyPr wrap="square" rtlCol="0">
              <a:spAutoFit/>
            </a:bodyPr>
            <a:lstStyle/>
            <a:p>
              <a:r>
                <a:rPr lang="en-US" altLang="zh-CN" sz="6000" dirty="0" smtClean="0"/>
                <a:t>.</a:t>
              </a:r>
              <a:endParaRPr lang="zh-CN" altLang="en-US" sz="6000" dirty="0"/>
            </a:p>
          </p:txBody>
        </p:sp>
        <p:sp>
          <p:nvSpPr>
            <p:cNvPr id="13" name="TextBox 12"/>
            <p:cNvSpPr txBox="1"/>
            <p:nvPr/>
          </p:nvSpPr>
          <p:spPr>
            <a:xfrm>
              <a:off x="3089533" y="4198510"/>
              <a:ext cx="292322" cy="836428"/>
            </a:xfrm>
            <a:prstGeom prst="rect">
              <a:avLst/>
            </a:prstGeom>
            <a:noFill/>
          </p:spPr>
          <p:txBody>
            <a:bodyPr wrap="square" rtlCol="0">
              <a:spAutoFit/>
            </a:bodyPr>
            <a:lstStyle/>
            <a:p>
              <a:r>
                <a:rPr lang="en-US" altLang="zh-CN" sz="6000" dirty="0" smtClean="0"/>
                <a:t>.</a:t>
              </a:r>
              <a:endParaRPr lang="zh-CN" altLang="en-US" sz="6000" dirty="0"/>
            </a:p>
          </p:txBody>
        </p:sp>
        <p:sp>
          <p:nvSpPr>
            <p:cNvPr id="14" name="TextBox 13"/>
            <p:cNvSpPr txBox="1"/>
            <p:nvPr/>
          </p:nvSpPr>
          <p:spPr>
            <a:xfrm>
              <a:off x="3264927" y="3836487"/>
              <a:ext cx="292322" cy="836428"/>
            </a:xfrm>
            <a:prstGeom prst="rect">
              <a:avLst/>
            </a:prstGeom>
            <a:noFill/>
          </p:spPr>
          <p:txBody>
            <a:bodyPr wrap="square" rtlCol="0">
              <a:spAutoFit/>
            </a:bodyPr>
            <a:lstStyle/>
            <a:p>
              <a:r>
                <a:rPr lang="en-US" altLang="zh-CN" sz="6000" dirty="0" smtClean="0"/>
                <a:t>.</a:t>
              </a:r>
              <a:endParaRPr lang="zh-CN" altLang="en-US" sz="6000" dirty="0"/>
            </a:p>
          </p:txBody>
        </p:sp>
        <p:cxnSp>
          <p:nvCxnSpPr>
            <p:cNvPr id="15" name="直接连接符 14"/>
            <p:cNvCxnSpPr/>
            <p:nvPr/>
          </p:nvCxnSpPr>
          <p:spPr>
            <a:xfrm flipH="1" flipV="1">
              <a:off x="2922251" y="5013176"/>
              <a:ext cx="488837" cy="346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3411088" y="4655524"/>
              <a:ext cx="0" cy="37941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16441" y="3988887"/>
              <a:ext cx="292322" cy="836428"/>
            </a:xfrm>
            <a:prstGeom prst="rect">
              <a:avLst/>
            </a:prstGeom>
            <a:noFill/>
          </p:spPr>
          <p:txBody>
            <a:bodyPr wrap="square" rtlCol="0">
              <a:spAutoFit/>
            </a:bodyPr>
            <a:lstStyle/>
            <a:p>
              <a:r>
                <a:rPr lang="en-US" altLang="zh-CN" sz="6000" dirty="0" smtClean="0"/>
                <a:t>.</a:t>
              </a:r>
              <a:endParaRPr lang="zh-CN" altLang="en-US" sz="6000" dirty="0"/>
            </a:p>
          </p:txBody>
        </p:sp>
        <p:sp>
          <p:nvSpPr>
            <p:cNvPr id="34" name="TextBox 33"/>
            <p:cNvSpPr txBox="1"/>
            <p:nvPr/>
          </p:nvSpPr>
          <p:spPr>
            <a:xfrm>
              <a:off x="2699792" y="4141287"/>
              <a:ext cx="292322" cy="836428"/>
            </a:xfrm>
            <a:prstGeom prst="rect">
              <a:avLst/>
            </a:prstGeom>
            <a:noFill/>
          </p:spPr>
          <p:txBody>
            <a:bodyPr wrap="square" rtlCol="0">
              <a:spAutoFit/>
            </a:bodyPr>
            <a:lstStyle/>
            <a:p>
              <a:r>
                <a:rPr lang="en-US" altLang="zh-CN" sz="6000" dirty="0" smtClean="0"/>
                <a:t>.</a:t>
              </a:r>
              <a:endParaRPr lang="zh-CN" altLang="en-US" sz="6000" dirty="0"/>
            </a:p>
          </p:txBody>
        </p:sp>
        <p:sp>
          <p:nvSpPr>
            <p:cNvPr id="35" name="TextBox 34"/>
            <p:cNvSpPr txBox="1"/>
            <p:nvPr/>
          </p:nvSpPr>
          <p:spPr>
            <a:xfrm>
              <a:off x="2771800" y="4536788"/>
              <a:ext cx="292322" cy="836428"/>
            </a:xfrm>
            <a:prstGeom prst="rect">
              <a:avLst/>
            </a:prstGeom>
            <a:noFill/>
          </p:spPr>
          <p:txBody>
            <a:bodyPr wrap="square" rtlCol="0">
              <a:spAutoFit/>
            </a:bodyPr>
            <a:lstStyle/>
            <a:p>
              <a:r>
                <a:rPr lang="en-US" altLang="zh-CN" sz="6000" dirty="0" smtClean="0"/>
                <a:t>.</a:t>
              </a:r>
              <a:endParaRPr lang="zh-CN" altLang="en-US" sz="6000" dirty="0"/>
            </a:p>
          </p:txBody>
        </p:sp>
        <p:sp>
          <p:nvSpPr>
            <p:cNvPr id="36" name="TextBox 35"/>
            <p:cNvSpPr txBox="1"/>
            <p:nvPr/>
          </p:nvSpPr>
          <p:spPr>
            <a:xfrm>
              <a:off x="2361125" y="4080980"/>
              <a:ext cx="292322" cy="836428"/>
            </a:xfrm>
            <a:prstGeom prst="rect">
              <a:avLst/>
            </a:prstGeom>
            <a:noFill/>
          </p:spPr>
          <p:txBody>
            <a:bodyPr wrap="square" rtlCol="0">
              <a:spAutoFit/>
            </a:bodyPr>
            <a:lstStyle/>
            <a:p>
              <a:r>
                <a:rPr lang="en-US" altLang="zh-CN" sz="6000" dirty="0" smtClean="0"/>
                <a:t>.</a:t>
              </a:r>
              <a:endParaRPr lang="zh-CN" altLang="en-US" sz="6000" dirty="0"/>
            </a:p>
          </p:txBody>
        </p:sp>
        <p:sp>
          <p:nvSpPr>
            <p:cNvPr id="37" name="TextBox 36"/>
            <p:cNvSpPr txBox="1"/>
            <p:nvPr/>
          </p:nvSpPr>
          <p:spPr>
            <a:xfrm>
              <a:off x="2361125" y="4427017"/>
              <a:ext cx="292322" cy="836428"/>
            </a:xfrm>
            <a:prstGeom prst="rect">
              <a:avLst/>
            </a:prstGeom>
            <a:noFill/>
          </p:spPr>
          <p:txBody>
            <a:bodyPr wrap="square" rtlCol="0">
              <a:spAutoFit/>
            </a:bodyPr>
            <a:lstStyle/>
            <a:p>
              <a:r>
                <a:rPr lang="en-US" altLang="zh-CN" sz="6000" dirty="0" smtClean="0"/>
                <a:t>.</a:t>
              </a:r>
              <a:endParaRPr lang="zh-CN" altLang="en-US" sz="6000" dirty="0"/>
            </a:p>
          </p:txBody>
        </p:sp>
        <p:sp>
          <p:nvSpPr>
            <p:cNvPr id="38" name="TextBox 37"/>
            <p:cNvSpPr txBox="1"/>
            <p:nvPr/>
          </p:nvSpPr>
          <p:spPr>
            <a:xfrm>
              <a:off x="1907704" y="4598487"/>
              <a:ext cx="292322" cy="836428"/>
            </a:xfrm>
            <a:prstGeom prst="rect">
              <a:avLst/>
            </a:prstGeom>
            <a:noFill/>
          </p:spPr>
          <p:txBody>
            <a:bodyPr wrap="square" rtlCol="0">
              <a:spAutoFit/>
            </a:bodyPr>
            <a:lstStyle/>
            <a:p>
              <a:r>
                <a:rPr lang="en-US" altLang="zh-CN" sz="6000" dirty="0" smtClean="0"/>
                <a:t>.</a:t>
              </a:r>
              <a:endParaRPr lang="zh-CN" altLang="en-US" sz="6000" dirty="0"/>
            </a:p>
          </p:txBody>
        </p:sp>
        <p:sp>
          <p:nvSpPr>
            <p:cNvPr id="39" name="TextBox 38"/>
            <p:cNvSpPr txBox="1"/>
            <p:nvPr/>
          </p:nvSpPr>
          <p:spPr>
            <a:xfrm>
              <a:off x="3059832" y="3645024"/>
              <a:ext cx="292322" cy="836428"/>
            </a:xfrm>
            <a:prstGeom prst="rect">
              <a:avLst/>
            </a:prstGeom>
            <a:noFill/>
          </p:spPr>
          <p:txBody>
            <a:bodyPr wrap="square" rtlCol="0">
              <a:spAutoFit/>
            </a:bodyPr>
            <a:lstStyle/>
            <a:p>
              <a:r>
                <a:rPr lang="en-US" altLang="zh-CN" sz="6000" dirty="0" smtClean="0"/>
                <a:t>.</a:t>
              </a:r>
              <a:endParaRPr lang="zh-CN" altLang="en-US" sz="6000" dirty="0"/>
            </a:p>
          </p:txBody>
        </p:sp>
        <p:sp>
          <p:nvSpPr>
            <p:cNvPr id="40" name="TextBox 39"/>
            <p:cNvSpPr txBox="1"/>
            <p:nvPr/>
          </p:nvSpPr>
          <p:spPr>
            <a:xfrm>
              <a:off x="2513525" y="4579417"/>
              <a:ext cx="292322" cy="836428"/>
            </a:xfrm>
            <a:prstGeom prst="rect">
              <a:avLst/>
            </a:prstGeom>
            <a:noFill/>
          </p:spPr>
          <p:txBody>
            <a:bodyPr wrap="square" rtlCol="0">
              <a:spAutoFit/>
            </a:bodyPr>
            <a:lstStyle/>
            <a:p>
              <a:r>
                <a:rPr lang="en-US" altLang="zh-CN" sz="6000" dirty="0" smtClean="0"/>
                <a:t>.</a:t>
              </a:r>
              <a:endParaRPr lang="zh-CN" altLang="en-US" sz="6000" dirty="0"/>
            </a:p>
          </p:txBody>
        </p:sp>
        <p:sp>
          <p:nvSpPr>
            <p:cNvPr id="41" name="TextBox 40"/>
            <p:cNvSpPr txBox="1"/>
            <p:nvPr/>
          </p:nvSpPr>
          <p:spPr>
            <a:xfrm>
              <a:off x="2339752" y="4752812"/>
              <a:ext cx="292322" cy="836428"/>
            </a:xfrm>
            <a:prstGeom prst="rect">
              <a:avLst/>
            </a:prstGeom>
            <a:noFill/>
          </p:spPr>
          <p:txBody>
            <a:bodyPr wrap="square" rtlCol="0">
              <a:spAutoFit/>
            </a:bodyPr>
            <a:lstStyle/>
            <a:p>
              <a:r>
                <a:rPr lang="en-US" altLang="zh-CN" sz="6000" dirty="0" smtClean="0"/>
                <a:t>.</a:t>
              </a:r>
              <a:endParaRPr lang="zh-CN" altLang="en-US" sz="6000" dirty="0"/>
            </a:p>
          </p:txBody>
        </p:sp>
        <p:sp>
          <p:nvSpPr>
            <p:cNvPr id="42" name="TextBox 41"/>
            <p:cNvSpPr txBox="1"/>
            <p:nvPr/>
          </p:nvSpPr>
          <p:spPr>
            <a:xfrm>
              <a:off x="2874347" y="4020769"/>
              <a:ext cx="292322" cy="836428"/>
            </a:xfrm>
            <a:prstGeom prst="rect">
              <a:avLst/>
            </a:prstGeom>
            <a:noFill/>
          </p:spPr>
          <p:txBody>
            <a:bodyPr wrap="square" rtlCol="0">
              <a:spAutoFit/>
            </a:bodyPr>
            <a:lstStyle/>
            <a:p>
              <a:r>
                <a:rPr lang="en-US" altLang="zh-CN" sz="6000" dirty="0" smtClean="0"/>
                <a:t>.</a:t>
              </a:r>
              <a:endParaRPr lang="zh-CN" altLang="en-US" sz="6000" dirty="0"/>
            </a:p>
          </p:txBody>
        </p:sp>
        <p:sp>
          <p:nvSpPr>
            <p:cNvPr id="43" name="TextBox 42"/>
            <p:cNvSpPr txBox="1"/>
            <p:nvPr/>
          </p:nvSpPr>
          <p:spPr>
            <a:xfrm>
              <a:off x="2845953" y="4265646"/>
              <a:ext cx="292322" cy="836428"/>
            </a:xfrm>
            <a:prstGeom prst="rect">
              <a:avLst/>
            </a:prstGeom>
            <a:noFill/>
          </p:spPr>
          <p:txBody>
            <a:bodyPr wrap="square" rtlCol="0">
              <a:spAutoFit/>
            </a:bodyPr>
            <a:lstStyle/>
            <a:p>
              <a:r>
                <a:rPr lang="en-US" altLang="zh-CN" sz="6000" dirty="0" smtClean="0"/>
                <a:t>.</a:t>
              </a:r>
              <a:endParaRPr lang="zh-CN" altLang="en-US" sz="6000" dirty="0"/>
            </a:p>
          </p:txBody>
        </p:sp>
        <p:sp>
          <p:nvSpPr>
            <p:cNvPr id="44" name="TextBox 43"/>
            <p:cNvSpPr txBox="1"/>
            <p:nvPr/>
          </p:nvSpPr>
          <p:spPr>
            <a:xfrm>
              <a:off x="2492152" y="4293096"/>
              <a:ext cx="292322" cy="836428"/>
            </a:xfrm>
            <a:prstGeom prst="rect">
              <a:avLst/>
            </a:prstGeom>
            <a:noFill/>
          </p:spPr>
          <p:txBody>
            <a:bodyPr wrap="square" rtlCol="0">
              <a:spAutoFit/>
            </a:bodyPr>
            <a:lstStyle/>
            <a:p>
              <a:r>
                <a:rPr lang="en-US" altLang="zh-CN" sz="6000" dirty="0" smtClean="0"/>
                <a:t>.</a:t>
              </a:r>
              <a:endParaRPr lang="zh-CN" altLang="en-US" sz="6000" dirty="0"/>
            </a:p>
          </p:txBody>
        </p:sp>
        <p:sp>
          <p:nvSpPr>
            <p:cNvPr id="45" name="TextBox 44"/>
            <p:cNvSpPr txBox="1"/>
            <p:nvPr/>
          </p:nvSpPr>
          <p:spPr>
            <a:xfrm>
              <a:off x="2627784" y="4869160"/>
              <a:ext cx="292322" cy="836428"/>
            </a:xfrm>
            <a:prstGeom prst="rect">
              <a:avLst/>
            </a:prstGeom>
            <a:noFill/>
          </p:spPr>
          <p:txBody>
            <a:bodyPr wrap="square" rtlCol="0">
              <a:spAutoFit/>
            </a:bodyPr>
            <a:lstStyle/>
            <a:p>
              <a:r>
                <a:rPr lang="en-US" altLang="zh-CN" sz="6000" dirty="0" smtClean="0"/>
                <a:t>.</a:t>
              </a:r>
              <a:endParaRPr lang="zh-CN" altLang="en-US" sz="6000" dirty="0"/>
            </a:p>
          </p:txBody>
        </p:sp>
        <p:sp>
          <p:nvSpPr>
            <p:cNvPr id="46" name="TextBox 45"/>
            <p:cNvSpPr txBox="1"/>
            <p:nvPr/>
          </p:nvSpPr>
          <p:spPr>
            <a:xfrm>
              <a:off x="2847583" y="3930514"/>
              <a:ext cx="292322" cy="836428"/>
            </a:xfrm>
            <a:prstGeom prst="rect">
              <a:avLst/>
            </a:prstGeom>
            <a:noFill/>
          </p:spPr>
          <p:txBody>
            <a:bodyPr wrap="square" rtlCol="0">
              <a:spAutoFit/>
            </a:bodyPr>
            <a:lstStyle/>
            <a:p>
              <a:r>
                <a:rPr lang="en-US" altLang="zh-CN" sz="6000" dirty="0" smtClean="0"/>
                <a:t>.</a:t>
              </a:r>
              <a:endParaRPr lang="zh-CN" altLang="en-US" sz="6000" dirty="0"/>
            </a:p>
          </p:txBody>
        </p:sp>
        <p:sp>
          <p:nvSpPr>
            <p:cNvPr id="47" name="线形标注 1(无边框) 46"/>
            <p:cNvSpPr/>
            <p:nvPr/>
          </p:nvSpPr>
          <p:spPr>
            <a:xfrm>
              <a:off x="3662602" y="4825315"/>
              <a:ext cx="1053414" cy="345711"/>
            </a:xfrm>
            <a:prstGeom prst="callout1">
              <a:avLst>
                <a:gd name="adj1" fmla="val 26646"/>
                <a:gd name="adj2" fmla="val -1855"/>
                <a:gd name="adj3" fmla="val 5911"/>
                <a:gd name="adj4" fmla="val -214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斜率为</a:t>
              </a:r>
              <a:r>
                <a:rPr lang="el-GR" altLang="zh-CN" dirty="0"/>
                <a:t>β</a:t>
              </a:r>
              <a:endParaRPr lang="zh-CN" altLang="en-US" dirty="0"/>
            </a:p>
          </p:txBody>
        </p:sp>
      </p:grpSp>
    </p:spTree>
    <p:extLst>
      <p:ext uri="{BB962C8B-B14F-4D97-AF65-F5344CB8AC3E}">
        <p14:creationId xmlns:p14="http://schemas.microsoft.com/office/powerpoint/2010/main" val="10896096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764704"/>
            <a:ext cx="8229600" cy="4752528"/>
          </a:xfrm>
        </p:spPr>
        <p:txBody>
          <a:bodyPr>
            <a:normAutofit fontScale="85000" lnSpcReduction="20000"/>
          </a:bodyPr>
          <a:lstStyle/>
          <a:p>
            <a:r>
              <a:rPr lang="zh-CN" altLang="en-US" sz="3200" dirty="0"/>
              <a:t>一个正的</a:t>
            </a:r>
            <a:r>
              <a:rPr lang="el-GR" altLang="zh-CN" sz="3200" dirty="0"/>
              <a:t>β</a:t>
            </a:r>
            <a:r>
              <a:rPr lang="zh-CN" altLang="en-US" sz="3200" dirty="0"/>
              <a:t>表示资产跟随市场的趋势；相反，一个负的</a:t>
            </a:r>
            <a:r>
              <a:rPr lang="el-GR" altLang="zh-CN" sz="3200" dirty="0"/>
              <a:t>β</a:t>
            </a:r>
            <a:r>
              <a:rPr lang="zh-CN" altLang="en-US" sz="3200" dirty="0"/>
              <a:t>表示资产的收益与市场相反；无风险资产的</a:t>
            </a:r>
            <a:r>
              <a:rPr lang="el-GR" altLang="zh-CN" sz="3200" dirty="0"/>
              <a:t>β</a:t>
            </a:r>
            <a:r>
              <a:rPr lang="zh-CN" altLang="en-US" sz="3200" dirty="0"/>
              <a:t>为</a:t>
            </a:r>
            <a:r>
              <a:rPr lang="en-US" altLang="zh-CN" sz="3200" dirty="0"/>
              <a:t>0</a:t>
            </a:r>
            <a:r>
              <a:rPr lang="zh-CN" altLang="en-US" sz="3200" dirty="0"/>
              <a:t>，因为它和任何资产的协方差为</a:t>
            </a:r>
            <a:r>
              <a:rPr lang="en-US" altLang="zh-CN" sz="3200" dirty="0"/>
              <a:t>0</a:t>
            </a:r>
            <a:r>
              <a:rPr lang="zh-CN" altLang="en-US" sz="3200" dirty="0"/>
              <a:t>。</a:t>
            </a:r>
            <a:endParaRPr lang="en-US" altLang="zh-CN" sz="3200" dirty="0"/>
          </a:p>
          <a:p>
            <a:endParaRPr lang="en-US" altLang="zh-CN" sz="3200" dirty="0" smtClean="0"/>
          </a:p>
          <a:p>
            <a:r>
              <a:rPr lang="zh-CN" altLang="en-US" sz="3200" dirty="0" smtClean="0"/>
              <a:t>在</a:t>
            </a:r>
            <a:r>
              <a:rPr lang="zh-CN" altLang="en-US" sz="3200" dirty="0"/>
              <a:t>相关系数方面，大多数股票倾向于与市场高度相关，相关系数超过</a:t>
            </a:r>
            <a:r>
              <a:rPr lang="en-US" altLang="zh-CN" sz="3200" dirty="0"/>
              <a:t>0.7</a:t>
            </a:r>
            <a:r>
              <a:rPr lang="zh-CN" altLang="en-US" sz="3200" dirty="0"/>
              <a:t>，不易找到</a:t>
            </a:r>
            <a:r>
              <a:rPr lang="el-GR" altLang="zh-CN" sz="3200" dirty="0"/>
              <a:t>β</a:t>
            </a:r>
            <a:r>
              <a:rPr lang="zh-CN" altLang="en-US" sz="3200" dirty="0"/>
              <a:t>一直为负的资产</a:t>
            </a:r>
            <a:r>
              <a:rPr lang="zh-CN" altLang="en-US" sz="3200" dirty="0" smtClean="0"/>
              <a:t>。</a:t>
            </a:r>
            <a:endParaRPr lang="en-US" altLang="zh-CN" sz="3200" dirty="0" smtClean="0"/>
          </a:p>
          <a:p>
            <a:endParaRPr lang="en-US" altLang="zh-CN" sz="3200" dirty="0" smtClean="0"/>
          </a:p>
          <a:p>
            <a:r>
              <a:rPr lang="zh-CN" altLang="en-US" sz="3200" dirty="0" smtClean="0"/>
              <a:t>资产的</a:t>
            </a:r>
            <a:r>
              <a:rPr lang="el-GR" altLang="zh-CN" sz="3200" dirty="0" smtClean="0"/>
              <a:t>β</a:t>
            </a:r>
            <a:r>
              <a:rPr lang="zh-CN" altLang="en-US" sz="3200" dirty="0" smtClean="0"/>
              <a:t>为负时，资产的必要收益率低于无风险收益率，当加入市场后，这个资产降低了整个组合的风险，这正是该资产的价值所在。因为灾难性损失而使投保财产减少时，保险提供了正的收益率；而当没有这种损失时，保险要求支付保险金，因此保险的</a:t>
            </a:r>
            <a:r>
              <a:rPr lang="el-GR" altLang="zh-CN" sz="3200" dirty="0" smtClean="0"/>
              <a:t>β</a:t>
            </a:r>
            <a:r>
              <a:rPr lang="zh-CN" altLang="en-US" sz="3200" dirty="0" smtClean="0"/>
              <a:t>为负，却降低了整体的风险。</a:t>
            </a:r>
            <a:endParaRPr lang="en-US" altLang="zh-CN" sz="3200" dirty="0" smtClean="0"/>
          </a:p>
          <a:p>
            <a:endParaRPr lang="zh-CN" altLang="en-US" dirty="0"/>
          </a:p>
          <a:p>
            <a:endParaRPr lang="zh-CN" altLang="en-US" dirty="0"/>
          </a:p>
        </p:txBody>
      </p:sp>
    </p:spTree>
    <p:extLst>
      <p:ext uri="{BB962C8B-B14F-4D97-AF65-F5344CB8AC3E}">
        <p14:creationId xmlns:p14="http://schemas.microsoft.com/office/powerpoint/2010/main" val="2559793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60648"/>
            <a:ext cx="8229600" cy="4525963"/>
          </a:xfrm>
        </p:spPr>
        <p:txBody>
          <a:bodyPr/>
          <a:lstStyle/>
          <a:p>
            <a:pPr marL="514350" indent="-514350">
              <a:buFont typeface="+mj-lt"/>
              <a:buAutoNum type="arabicPeriod" startAt="4"/>
            </a:pPr>
            <a:r>
              <a:rPr lang="zh-CN" altLang="en-US" sz="2600" dirty="0"/>
              <a:t>不存在证券交易费用和税</a:t>
            </a:r>
            <a:r>
              <a:rPr lang="zh-CN" altLang="en-US" sz="2600" dirty="0" smtClean="0"/>
              <a:t>赋（实际中投资者处于不同的赋税级别）。无摩擦市场可以使分析从市场的操作特征中抽离出来，从而使风险收益关系免受一些因素影响。</a:t>
            </a:r>
            <a:endParaRPr lang="zh-CN" altLang="en-US" sz="2600" dirty="0"/>
          </a:p>
          <a:p>
            <a:pPr marL="514350" indent="-514350">
              <a:buFont typeface="+mj-lt"/>
              <a:buAutoNum type="arabicPeriod" startAt="4"/>
            </a:pPr>
            <a:r>
              <a:rPr lang="zh-CN" altLang="en-US" sz="2600" dirty="0"/>
              <a:t>所有投资者都是理性</a:t>
            </a:r>
            <a:r>
              <a:rPr lang="zh-CN" altLang="en-US" sz="2600" dirty="0" smtClean="0"/>
              <a:t>的，追求同样风险下收益最大化，运用马科维兹资产选择模型</a:t>
            </a:r>
            <a:endParaRPr lang="zh-CN" altLang="en-US" sz="2600" dirty="0"/>
          </a:p>
          <a:p>
            <a:pPr marL="514350" indent="-514350">
              <a:buFont typeface="+mj-lt"/>
              <a:buAutoNum type="arabicPeriod" startAt="4"/>
            </a:pPr>
            <a:r>
              <a:rPr lang="zh-CN" altLang="en-US" sz="2600" dirty="0"/>
              <a:t>同质期望（对经济前景的看法一致</a:t>
            </a:r>
            <a:r>
              <a:rPr lang="zh-CN" altLang="en-US" sz="2600" dirty="0" smtClean="0"/>
              <a:t>、输入表一致、分析</a:t>
            </a:r>
            <a:r>
              <a:rPr lang="zh-CN" altLang="en-US" sz="2600" dirty="0"/>
              <a:t>方法一致</a:t>
            </a:r>
            <a:r>
              <a:rPr lang="zh-CN" altLang="en-US" sz="2600" dirty="0" smtClean="0"/>
              <a:t>），从而产生了有效边界和唯一的最优风险资产组合</a:t>
            </a:r>
            <a:endParaRPr lang="zh-CN" altLang="en-US" sz="2600" dirty="0"/>
          </a:p>
          <a:p>
            <a:endParaRPr lang="zh-CN" altLang="en-US" dirty="0"/>
          </a:p>
        </p:txBody>
      </p:sp>
      <p:grpSp>
        <p:nvGrpSpPr>
          <p:cNvPr id="47" name="组合 46"/>
          <p:cNvGrpSpPr/>
          <p:nvPr/>
        </p:nvGrpSpPr>
        <p:grpSpPr>
          <a:xfrm>
            <a:off x="5076056" y="3603071"/>
            <a:ext cx="4516626" cy="3354321"/>
            <a:chOff x="3419872" y="2852936"/>
            <a:chExt cx="5092690" cy="4000652"/>
          </a:xfrm>
        </p:grpSpPr>
        <p:sp>
          <p:nvSpPr>
            <p:cNvPr id="16" name="TextBox 15"/>
            <p:cNvSpPr txBox="1"/>
            <p:nvPr/>
          </p:nvSpPr>
          <p:spPr>
            <a:xfrm>
              <a:off x="3756839" y="5667946"/>
              <a:ext cx="887169" cy="461665"/>
            </a:xfrm>
            <a:prstGeom prst="rect">
              <a:avLst/>
            </a:prstGeom>
            <a:noFill/>
          </p:spPr>
          <p:txBody>
            <a:bodyPr wrap="square" rtlCol="0">
              <a:spAutoFit/>
            </a:bodyPr>
            <a:lstStyle/>
            <a:p>
              <a:r>
                <a:rPr lang="en-US" altLang="zh-CN" sz="2400" b="1" dirty="0" err="1" smtClean="0"/>
                <a:t>r</a:t>
              </a:r>
              <a:r>
                <a:rPr lang="en-US" altLang="zh-CN" sz="2400" b="1" baseline="-25000" dirty="0" err="1" smtClean="0"/>
                <a:t>f</a:t>
              </a:r>
              <a:endParaRPr lang="zh-CN" altLang="en-US" sz="2400" b="1" baseline="-25000" dirty="0"/>
            </a:p>
          </p:txBody>
        </p:sp>
        <p:cxnSp>
          <p:nvCxnSpPr>
            <p:cNvPr id="17" name="直接连接符 16"/>
            <p:cNvCxnSpPr/>
            <p:nvPr/>
          </p:nvCxnSpPr>
          <p:spPr>
            <a:xfrm>
              <a:off x="4070526" y="5332146"/>
              <a:ext cx="1172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085732" y="3980677"/>
              <a:ext cx="117298"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任意多边形 18"/>
            <p:cNvSpPr/>
            <p:nvPr/>
          </p:nvSpPr>
          <p:spPr>
            <a:xfrm rot="1167132">
              <a:off x="5627717" y="3676769"/>
              <a:ext cx="1464539" cy="2386115"/>
            </a:xfrm>
            <a:custGeom>
              <a:avLst/>
              <a:gdLst>
                <a:gd name="connsiteX0" fmla="*/ 1129962 w 1237538"/>
                <a:gd name="connsiteY0" fmla="*/ 2528047 h 2528047"/>
                <a:gd name="connsiteX1" fmla="*/ 409 w 1237538"/>
                <a:gd name="connsiteY1" fmla="*/ 1815353 h 2528047"/>
                <a:gd name="connsiteX2" fmla="*/ 1237538 w 1237538"/>
                <a:gd name="connsiteY2" fmla="*/ 0 h 2528047"/>
                <a:gd name="connsiteX3" fmla="*/ 1237538 w 1237538"/>
                <a:gd name="connsiteY3" fmla="*/ 0 h 2528047"/>
              </a:gdLst>
              <a:ahLst/>
              <a:cxnLst>
                <a:cxn ang="0">
                  <a:pos x="connsiteX0" y="connsiteY0"/>
                </a:cxn>
                <a:cxn ang="0">
                  <a:pos x="connsiteX1" y="connsiteY1"/>
                </a:cxn>
                <a:cxn ang="0">
                  <a:pos x="connsiteX2" y="connsiteY2"/>
                </a:cxn>
                <a:cxn ang="0">
                  <a:pos x="connsiteX3" y="connsiteY3"/>
                </a:cxn>
              </a:cxnLst>
              <a:rect l="l" t="t" r="r" b="b"/>
              <a:pathLst>
                <a:path w="1237538" h="2528047">
                  <a:moveTo>
                    <a:pt x="1129962" y="2528047"/>
                  </a:moveTo>
                  <a:cubicBezTo>
                    <a:pt x="556221" y="2382370"/>
                    <a:pt x="-17520" y="2236694"/>
                    <a:pt x="409" y="1815353"/>
                  </a:cubicBezTo>
                  <a:cubicBezTo>
                    <a:pt x="18338" y="1394012"/>
                    <a:pt x="1237538" y="0"/>
                    <a:pt x="1237538" y="0"/>
                  </a:cubicBezTo>
                  <a:lnTo>
                    <a:pt x="1237538" y="0"/>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cxnSp>
          <p:nvCxnSpPr>
            <p:cNvPr id="20" name="直接连接符 19"/>
            <p:cNvCxnSpPr/>
            <p:nvPr/>
          </p:nvCxnSpPr>
          <p:spPr>
            <a:xfrm flipV="1">
              <a:off x="4164193" y="3620637"/>
              <a:ext cx="3299462" cy="2352964"/>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612059" y="4206149"/>
              <a:ext cx="191814" cy="1015663"/>
            </a:xfrm>
            <a:prstGeom prst="rect">
              <a:avLst/>
            </a:prstGeom>
            <a:noFill/>
          </p:spPr>
          <p:txBody>
            <a:bodyPr wrap="square" rtlCol="0">
              <a:spAutoFit/>
            </a:bodyPr>
            <a:lstStyle/>
            <a:p>
              <a:r>
                <a:rPr lang="en-US" altLang="zh-CN" sz="6000" dirty="0" smtClean="0"/>
                <a:t>·</a:t>
              </a:r>
              <a:endParaRPr lang="zh-CN" altLang="en-US" sz="6000" dirty="0"/>
            </a:p>
          </p:txBody>
        </p:sp>
        <p:sp>
          <p:nvSpPr>
            <p:cNvPr id="22" name="TextBox 21"/>
            <p:cNvSpPr txBox="1"/>
            <p:nvPr/>
          </p:nvSpPr>
          <p:spPr>
            <a:xfrm>
              <a:off x="5618884" y="4797119"/>
              <a:ext cx="421320" cy="523220"/>
            </a:xfrm>
            <a:prstGeom prst="rect">
              <a:avLst/>
            </a:prstGeom>
            <a:noFill/>
          </p:spPr>
          <p:txBody>
            <a:bodyPr wrap="square" rtlCol="0">
              <a:spAutoFit/>
            </a:bodyPr>
            <a:lstStyle/>
            <a:p>
              <a:r>
                <a:rPr lang="en-US" altLang="zh-CN" sz="2800" dirty="0" smtClean="0"/>
                <a:t>P</a:t>
              </a:r>
              <a:endParaRPr lang="zh-CN" altLang="en-US" sz="2800" dirty="0"/>
            </a:p>
          </p:txBody>
        </p:sp>
        <p:cxnSp>
          <p:nvCxnSpPr>
            <p:cNvPr id="23" name="直接连接符 22"/>
            <p:cNvCxnSpPr>
              <a:stCxn id="21" idx="3"/>
            </p:cNvCxnSpPr>
            <p:nvPr/>
          </p:nvCxnSpPr>
          <p:spPr>
            <a:xfrm flipH="1" flipV="1">
              <a:off x="4064749" y="4713981"/>
              <a:ext cx="1739123"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1" idx="3"/>
            </p:cNvCxnSpPr>
            <p:nvPr/>
          </p:nvCxnSpPr>
          <p:spPr>
            <a:xfrm>
              <a:off x="5803872" y="4713982"/>
              <a:ext cx="0" cy="162061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 name="任意多边形 24"/>
            <p:cNvSpPr/>
            <p:nvPr/>
          </p:nvSpPr>
          <p:spPr>
            <a:xfrm>
              <a:off x="4265562" y="4331731"/>
              <a:ext cx="1536756" cy="1214522"/>
            </a:xfrm>
            <a:custGeom>
              <a:avLst/>
              <a:gdLst>
                <a:gd name="connsiteX0" fmla="*/ 0 w 1559859"/>
                <a:gd name="connsiteY0" fmla="*/ 914400 h 1002388"/>
                <a:gd name="connsiteX1" fmla="*/ 860612 w 1559859"/>
                <a:gd name="connsiteY1" fmla="*/ 914400 h 1002388"/>
                <a:gd name="connsiteX2" fmla="*/ 1559859 w 1559859"/>
                <a:gd name="connsiteY2" fmla="*/ 0 h 1002388"/>
                <a:gd name="connsiteX3" fmla="*/ 1559859 w 1559859"/>
                <a:gd name="connsiteY3" fmla="*/ 0 h 1002388"/>
                <a:gd name="connsiteX0" fmla="*/ 0 w 1559859"/>
                <a:gd name="connsiteY0" fmla="*/ 1132177 h 1157167"/>
                <a:gd name="connsiteX1" fmla="*/ 860612 w 1559859"/>
                <a:gd name="connsiteY1" fmla="*/ 914400 h 1157167"/>
                <a:gd name="connsiteX2" fmla="*/ 1559859 w 1559859"/>
                <a:gd name="connsiteY2" fmla="*/ 0 h 1157167"/>
                <a:gd name="connsiteX3" fmla="*/ 1559859 w 1559859"/>
                <a:gd name="connsiteY3" fmla="*/ 0 h 1157167"/>
                <a:gd name="connsiteX0" fmla="*/ 0 w 1445352"/>
                <a:gd name="connsiteY0" fmla="*/ 1132177 h 1157167"/>
                <a:gd name="connsiteX1" fmla="*/ 746105 w 1445352"/>
                <a:gd name="connsiteY1" fmla="*/ 914400 h 1157167"/>
                <a:gd name="connsiteX2" fmla="*/ 1445352 w 1445352"/>
                <a:gd name="connsiteY2" fmla="*/ 0 h 1157167"/>
                <a:gd name="connsiteX3" fmla="*/ 1445352 w 1445352"/>
                <a:gd name="connsiteY3" fmla="*/ 0 h 1157167"/>
                <a:gd name="connsiteX0" fmla="*/ 0 w 1432629"/>
                <a:gd name="connsiteY0" fmla="*/ 1119367 h 1145813"/>
                <a:gd name="connsiteX1" fmla="*/ 733382 w 1432629"/>
                <a:gd name="connsiteY1" fmla="*/ 914400 h 1145813"/>
                <a:gd name="connsiteX2" fmla="*/ 1432629 w 1432629"/>
                <a:gd name="connsiteY2" fmla="*/ 0 h 1145813"/>
                <a:gd name="connsiteX3" fmla="*/ 1432629 w 1432629"/>
                <a:gd name="connsiteY3" fmla="*/ 0 h 1145813"/>
                <a:gd name="connsiteX0" fmla="*/ 0 w 1432629"/>
                <a:gd name="connsiteY0" fmla="*/ 1119367 h 1137904"/>
                <a:gd name="connsiteX1" fmla="*/ 771551 w 1432629"/>
                <a:gd name="connsiteY1" fmla="*/ 837538 h 1137904"/>
                <a:gd name="connsiteX2" fmla="*/ 1432629 w 1432629"/>
                <a:gd name="connsiteY2" fmla="*/ 0 h 1137904"/>
                <a:gd name="connsiteX3" fmla="*/ 1432629 w 1432629"/>
                <a:gd name="connsiteY3" fmla="*/ 0 h 1137904"/>
                <a:gd name="connsiteX0" fmla="*/ 0 w 1432629"/>
                <a:gd name="connsiteY0" fmla="*/ 1119367 h 1140007"/>
                <a:gd name="connsiteX1" fmla="*/ 822443 w 1432629"/>
                <a:gd name="connsiteY1" fmla="*/ 863159 h 1140007"/>
                <a:gd name="connsiteX2" fmla="*/ 1432629 w 1432629"/>
                <a:gd name="connsiteY2" fmla="*/ 0 h 1140007"/>
                <a:gd name="connsiteX3" fmla="*/ 1432629 w 1432629"/>
                <a:gd name="connsiteY3" fmla="*/ 0 h 1140007"/>
              </a:gdLst>
              <a:ahLst/>
              <a:cxnLst>
                <a:cxn ang="0">
                  <a:pos x="connsiteX0" y="connsiteY0"/>
                </a:cxn>
                <a:cxn ang="0">
                  <a:pos x="connsiteX1" y="connsiteY1"/>
                </a:cxn>
                <a:cxn ang="0">
                  <a:pos x="connsiteX2" y="connsiteY2"/>
                </a:cxn>
                <a:cxn ang="0">
                  <a:pos x="connsiteX3" y="connsiteY3"/>
                </a:cxn>
              </a:cxnLst>
              <a:rect l="l" t="t" r="r" b="b"/>
              <a:pathLst>
                <a:path w="1432629" h="1140007">
                  <a:moveTo>
                    <a:pt x="0" y="1119367"/>
                  </a:moveTo>
                  <a:cubicBezTo>
                    <a:pt x="300317" y="1195567"/>
                    <a:pt x="583672" y="1049720"/>
                    <a:pt x="822443" y="863159"/>
                  </a:cubicBezTo>
                  <a:cubicBezTo>
                    <a:pt x="1061214" y="676598"/>
                    <a:pt x="1432629" y="0"/>
                    <a:pt x="1432629" y="0"/>
                  </a:cubicBezTo>
                  <a:lnTo>
                    <a:pt x="1432629"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6040204" y="4902578"/>
              <a:ext cx="1752277" cy="646331"/>
            </a:xfrm>
            <a:prstGeom prst="rect">
              <a:avLst/>
            </a:prstGeom>
            <a:noFill/>
          </p:spPr>
          <p:txBody>
            <a:bodyPr wrap="square" rtlCol="0">
              <a:spAutoFit/>
            </a:bodyPr>
            <a:lstStyle/>
            <a:p>
              <a:r>
                <a:rPr lang="zh-CN" altLang="en-US" b="1" dirty="0"/>
                <a:t>最</a:t>
              </a:r>
              <a:r>
                <a:rPr lang="zh-CN" altLang="en-US" b="1" dirty="0" smtClean="0"/>
                <a:t>优风</a:t>
              </a:r>
              <a:endParaRPr lang="en-US" altLang="zh-CN" b="1" dirty="0" smtClean="0"/>
            </a:p>
            <a:p>
              <a:r>
                <a:rPr lang="zh-CN" altLang="en-US" b="1" dirty="0" smtClean="0"/>
                <a:t>险组合</a:t>
              </a:r>
              <a:endParaRPr lang="zh-CN" altLang="en-US" b="1" dirty="0"/>
            </a:p>
          </p:txBody>
        </p:sp>
        <p:cxnSp>
          <p:nvCxnSpPr>
            <p:cNvPr id="27" name="直接箭头连接符 26"/>
            <p:cNvCxnSpPr/>
            <p:nvPr/>
          </p:nvCxnSpPr>
          <p:spPr>
            <a:xfrm>
              <a:off x="5152085" y="4437112"/>
              <a:ext cx="408149" cy="2160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p:nvPr/>
          </p:nvCxnSpPr>
          <p:spPr>
            <a:xfrm flipH="1" flipV="1">
              <a:off x="5955361" y="4777449"/>
              <a:ext cx="351122" cy="2001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4480114" y="4077072"/>
              <a:ext cx="1752277" cy="369332"/>
            </a:xfrm>
            <a:prstGeom prst="rect">
              <a:avLst/>
            </a:prstGeom>
            <a:noFill/>
          </p:spPr>
          <p:txBody>
            <a:bodyPr wrap="square" rtlCol="0">
              <a:spAutoFit/>
            </a:bodyPr>
            <a:lstStyle/>
            <a:p>
              <a:r>
                <a:rPr lang="zh-CN" altLang="en-US" b="1" dirty="0"/>
                <a:t>无差异曲线</a:t>
              </a:r>
            </a:p>
          </p:txBody>
        </p:sp>
        <p:sp>
          <p:nvSpPr>
            <p:cNvPr id="30" name="TextBox 29"/>
            <p:cNvSpPr txBox="1"/>
            <p:nvPr/>
          </p:nvSpPr>
          <p:spPr>
            <a:xfrm>
              <a:off x="5680165" y="3573016"/>
              <a:ext cx="1752277" cy="369332"/>
            </a:xfrm>
            <a:prstGeom prst="rect">
              <a:avLst/>
            </a:prstGeom>
            <a:noFill/>
          </p:spPr>
          <p:txBody>
            <a:bodyPr wrap="square" rtlCol="0">
              <a:spAutoFit/>
            </a:bodyPr>
            <a:lstStyle/>
            <a:p>
              <a:r>
                <a:rPr lang="zh-CN" altLang="en-US" b="1" dirty="0" smtClean="0"/>
                <a:t>资本</a:t>
              </a:r>
              <a:r>
                <a:rPr lang="zh-CN" altLang="en-US" b="1" dirty="0"/>
                <a:t>市场</a:t>
              </a:r>
              <a:r>
                <a:rPr lang="zh-CN" altLang="en-US" b="1" dirty="0" smtClean="0"/>
                <a:t>线</a:t>
              </a:r>
              <a:endParaRPr lang="zh-CN" altLang="en-US" b="1" dirty="0"/>
            </a:p>
          </p:txBody>
        </p:sp>
        <p:cxnSp>
          <p:nvCxnSpPr>
            <p:cNvPr id="31" name="直接箭头连接符 30"/>
            <p:cNvCxnSpPr/>
            <p:nvPr/>
          </p:nvCxnSpPr>
          <p:spPr>
            <a:xfrm>
              <a:off x="6304213" y="3933056"/>
              <a:ext cx="408149" cy="2160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p:nvPr/>
          </p:nvCxnSpPr>
          <p:spPr>
            <a:xfrm flipH="1" flipV="1">
              <a:off x="6424330" y="4437112"/>
              <a:ext cx="351122" cy="2001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6760285" y="4509120"/>
              <a:ext cx="1752277" cy="646331"/>
            </a:xfrm>
            <a:prstGeom prst="rect">
              <a:avLst/>
            </a:prstGeom>
            <a:noFill/>
          </p:spPr>
          <p:txBody>
            <a:bodyPr wrap="square" rtlCol="0">
              <a:spAutoFit/>
            </a:bodyPr>
            <a:lstStyle/>
            <a:p>
              <a:r>
                <a:rPr lang="zh-CN" altLang="en-US" b="1" dirty="0" smtClean="0"/>
                <a:t>风险资产</a:t>
              </a:r>
              <a:endParaRPr lang="en-US" altLang="zh-CN" b="1" dirty="0" smtClean="0"/>
            </a:p>
            <a:p>
              <a:r>
                <a:rPr lang="zh-CN" altLang="en-US" b="1" dirty="0"/>
                <a:t>可行集</a:t>
              </a:r>
            </a:p>
          </p:txBody>
        </p:sp>
        <p:sp>
          <p:nvSpPr>
            <p:cNvPr id="34" name="TextBox 33"/>
            <p:cNvSpPr txBox="1"/>
            <p:nvPr/>
          </p:nvSpPr>
          <p:spPr>
            <a:xfrm>
              <a:off x="4933092" y="4620632"/>
              <a:ext cx="191814" cy="1015663"/>
            </a:xfrm>
            <a:prstGeom prst="rect">
              <a:avLst/>
            </a:prstGeom>
            <a:noFill/>
          </p:spPr>
          <p:txBody>
            <a:bodyPr wrap="square" rtlCol="0">
              <a:spAutoFit/>
            </a:bodyPr>
            <a:lstStyle/>
            <a:p>
              <a:r>
                <a:rPr lang="en-US" altLang="zh-CN" sz="6000" dirty="0" smtClean="0"/>
                <a:t>·</a:t>
              </a:r>
              <a:endParaRPr lang="zh-CN" altLang="en-US" sz="6000" dirty="0"/>
            </a:p>
          </p:txBody>
        </p:sp>
        <p:sp>
          <p:nvSpPr>
            <p:cNvPr id="35" name="TextBox 34"/>
            <p:cNvSpPr txBox="1"/>
            <p:nvPr/>
          </p:nvSpPr>
          <p:spPr>
            <a:xfrm>
              <a:off x="5128186" y="5138028"/>
              <a:ext cx="421320" cy="523220"/>
            </a:xfrm>
            <a:prstGeom prst="rect">
              <a:avLst/>
            </a:prstGeom>
            <a:noFill/>
          </p:spPr>
          <p:txBody>
            <a:bodyPr wrap="square" rtlCol="0">
              <a:spAutoFit/>
            </a:bodyPr>
            <a:lstStyle/>
            <a:p>
              <a:r>
                <a:rPr lang="en-US" altLang="zh-CN" sz="2800" dirty="0"/>
                <a:t>C</a:t>
              </a:r>
              <a:endParaRPr lang="zh-CN" altLang="en-US" sz="2800" dirty="0"/>
            </a:p>
          </p:txBody>
        </p:sp>
        <p:grpSp>
          <p:nvGrpSpPr>
            <p:cNvPr id="36" name="组合 35"/>
            <p:cNvGrpSpPr/>
            <p:nvPr/>
          </p:nvGrpSpPr>
          <p:grpSpPr>
            <a:xfrm>
              <a:off x="3419872" y="2852936"/>
              <a:ext cx="4914332" cy="4000652"/>
              <a:chOff x="-123571" y="3503960"/>
              <a:chExt cx="4656322" cy="3706152"/>
            </a:xfrm>
          </p:grpSpPr>
          <p:grpSp>
            <p:nvGrpSpPr>
              <p:cNvPr id="37" name="组合 36"/>
              <p:cNvGrpSpPr/>
              <p:nvPr/>
            </p:nvGrpSpPr>
            <p:grpSpPr>
              <a:xfrm>
                <a:off x="548405" y="3674627"/>
                <a:ext cx="3343048" cy="3091129"/>
                <a:chOff x="5076056" y="506857"/>
                <a:chExt cx="3456384" cy="3511595"/>
              </a:xfrm>
            </p:grpSpPr>
            <p:grpSp>
              <p:nvGrpSpPr>
                <p:cNvPr id="40" name="组合 39"/>
                <p:cNvGrpSpPr/>
                <p:nvPr/>
              </p:nvGrpSpPr>
              <p:grpSpPr>
                <a:xfrm>
                  <a:off x="5076056" y="506857"/>
                  <a:ext cx="3456384" cy="3511595"/>
                  <a:chOff x="899592" y="506857"/>
                  <a:chExt cx="3456384" cy="3511595"/>
                </a:xfrm>
              </p:grpSpPr>
              <p:cxnSp>
                <p:nvCxnSpPr>
                  <p:cNvPr id="43" name="直接连接符 42"/>
                  <p:cNvCxnSpPr/>
                  <p:nvPr/>
                </p:nvCxnSpPr>
                <p:spPr>
                  <a:xfrm>
                    <a:off x="908195" y="506857"/>
                    <a:ext cx="6384" cy="3511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899592" y="3992784"/>
                    <a:ext cx="3456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4211960" y="506858"/>
                    <a:ext cx="0" cy="3511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9592" y="506857"/>
                    <a:ext cx="331236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1" name="直接连接符 40"/>
                <p:cNvCxnSpPr/>
                <p:nvPr/>
              </p:nvCxnSpPr>
              <p:spPr>
                <a:xfrm>
                  <a:off x="6026132" y="399278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026132" y="3992784"/>
                  <a:ext cx="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3035345" y="6840780"/>
                <a:ext cx="1497406" cy="369332"/>
              </a:xfrm>
              <a:prstGeom prst="rect">
                <a:avLst/>
              </a:prstGeom>
              <a:noFill/>
            </p:spPr>
            <p:txBody>
              <a:bodyPr wrap="square" rtlCol="0">
                <a:spAutoFit/>
              </a:bodyPr>
              <a:lstStyle/>
              <a:p>
                <a:r>
                  <a:rPr lang="zh-CN" altLang="en-US" b="1" dirty="0" smtClean="0"/>
                  <a:t>标准差</a:t>
                </a:r>
                <a:endParaRPr lang="zh-CN" altLang="en-US" b="1" dirty="0"/>
              </a:p>
            </p:txBody>
          </p:sp>
          <p:sp>
            <p:nvSpPr>
              <p:cNvPr id="39" name="TextBox 38"/>
              <p:cNvSpPr txBox="1"/>
              <p:nvPr/>
            </p:nvSpPr>
            <p:spPr>
              <a:xfrm>
                <a:off x="-123571" y="3503960"/>
                <a:ext cx="1261802" cy="598753"/>
              </a:xfrm>
              <a:prstGeom prst="rect">
                <a:avLst/>
              </a:prstGeom>
              <a:noFill/>
            </p:spPr>
            <p:txBody>
              <a:bodyPr wrap="square" rtlCol="0">
                <a:spAutoFit/>
              </a:bodyPr>
              <a:lstStyle/>
              <a:p>
                <a:r>
                  <a:rPr lang="zh-CN" altLang="en-US" b="1" dirty="0" smtClean="0"/>
                  <a:t>预期</a:t>
                </a:r>
                <a:endParaRPr lang="en-US" altLang="zh-CN" b="1" dirty="0" smtClean="0"/>
              </a:p>
              <a:p>
                <a:r>
                  <a:rPr lang="zh-CN" altLang="en-US" b="1" dirty="0" smtClean="0"/>
                  <a:t>收益</a:t>
                </a:r>
                <a:r>
                  <a:rPr lang="en-US" altLang="zh-CN" b="1" dirty="0" smtClean="0"/>
                  <a:t>%</a:t>
                </a:r>
                <a:endParaRPr lang="zh-CN" altLang="en-US" b="1" dirty="0"/>
              </a:p>
            </p:txBody>
          </p:sp>
        </p:grpSp>
      </p:grpSp>
    </p:spTree>
    <p:extLst>
      <p:ext uri="{BB962C8B-B14F-4D97-AF65-F5344CB8AC3E}">
        <p14:creationId xmlns:p14="http://schemas.microsoft.com/office/powerpoint/2010/main" val="318666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568952" cy="6480720"/>
          </a:xfrm>
        </p:spPr>
        <p:txBody>
          <a:bodyPr>
            <a:normAutofit fontScale="92500"/>
          </a:bodyPr>
          <a:lstStyle/>
          <a:p>
            <a:r>
              <a:rPr lang="zh-CN" altLang="en-US" sz="2800" dirty="0" smtClean="0"/>
              <a:t>在上述假设下，市场达到均衡时具有以下特性：</a:t>
            </a:r>
            <a:endParaRPr lang="en-US" altLang="zh-CN" sz="2800" dirty="0" smtClean="0"/>
          </a:p>
          <a:p>
            <a:pPr lvl="1"/>
            <a:r>
              <a:rPr lang="zh-CN" altLang="en-US" sz="2600" dirty="0"/>
              <a:t>所有</a:t>
            </a:r>
            <a:r>
              <a:rPr lang="zh-CN" altLang="en-US" sz="2600" dirty="0" smtClean="0"/>
              <a:t>投资者都依据包含所有可交易资产的市场投资组合（</a:t>
            </a:r>
            <a:r>
              <a:rPr lang="en-US" altLang="zh-CN" sz="2600" dirty="0" smtClean="0">
                <a:latin typeface="Times New Roman" panose="02020603050405020304" pitchFamily="18" charset="0"/>
                <a:cs typeface="Times New Roman" panose="02020603050405020304" pitchFamily="18" charset="0"/>
              </a:rPr>
              <a:t>market portfolio</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M</a:t>
            </a:r>
            <a:r>
              <a:rPr lang="zh-CN" altLang="en-US" sz="2600" dirty="0" smtClean="0"/>
              <a:t>）</a:t>
            </a:r>
            <a:r>
              <a:rPr lang="zh-CN" altLang="en-US" sz="2600" dirty="0"/>
              <a:t>按</a:t>
            </a:r>
            <a:r>
              <a:rPr lang="zh-CN" altLang="en-US" sz="2600" dirty="0" smtClean="0"/>
              <a:t>比例复制自己的风险资产组合</a:t>
            </a:r>
            <a:endParaRPr lang="en-US" altLang="zh-CN" sz="2600" dirty="0" smtClean="0"/>
          </a:p>
          <a:p>
            <a:pPr lvl="1"/>
            <a:r>
              <a:rPr lang="zh-CN" altLang="en-US" sz="2600" dirty="0"/>
              <a:t>市场投资</a:t>
            </a:r>
            <a:r>
              <a:rPr lang="zh-CN" altLang="en-US" sz="2600" dirty="0" smtClean="0"/>
              <a:t>组合不仅在有效边界上，而且是相切于最优资本配置线资产组合</a:t>
            </a:r>
            <a:endParaRPr lang="en-US" altLang="zh-CN" sz="2600" dirty="0" smtClean="0"/>
          </a:p>
          <a:p>
            <a:pPr lvl="1"/>
            <a:r>
              <a:rPr lang="zh-CN" altLang="en-US" sz="2600" dirty="0" smtClean="0"/>
              <a:t>投资者的差别只在于持有最优风险资产组合的数量和无风险资产数量之比有所不同</a:t>
            </a:r>
            <a:endParaRPr lang="en-US" altLang="zh-CN" sz="2600" dirty="0" smtClean="0"/>
          </a:p>
          <a:p>
            <a:pPr lvl="1"/>
            <a:r>
              <a:rPr lang="zh-CN" altLang="en-US" sz="2600" dirty="0"/>
              <a:t>市场投资</a:t>
            </a:r>
            <a:r>
              <a:rPr lang="zh-CN" altLang="en-US" sz="2600" dirty="0" smtClean="0"/>
              <a:t>组合的风险溢价与市场风险和投资者的风险厌恶程度（要求的收益补偿）成比例：</a:t>
            </a:r>
            <a:endParaRPr lang="en-US" altLang="zh-CN" sz="2600" dirty="0" smtClean="0"/>
          </a:p>
          <a:p>
            <a:pPr lvl="1"/>
            <a:endParaRPr lang="en-US" altLang="zh-CN" sz="2600" dirty="0" smtClean="0"/>
          </a:p>
          <a:p>
            <a:pPr lvl="1"/>
            <a:endParaRPr lang="en-US" altLang="zh-CN" sz="2600" dirty="0" smtClean="0"/>
          </a:p>
          <a:p>
            <a:pPr lvl="1"/>
            <a:r>
              <a:rPr lang="zh-CN" altLang="en-US" sz="2600" dirty="0" smtClean="0"/>
              <a:t>由于市场投资组合是最优资产组合，通过股票组合有效地分散了风险，因此        表示的是整个市场的系统性风险</a:t>
            </a:r>
            <a:endParaRPr lang="en-US" altLang="zh-CN" sz="2600" dirty="0" smtClean="0"/>
          </a:p>
          <a:p>
            <a:pPr lvl="1"/>
            <a:endParaRPr lang="en-US" altLang="zh-CN" sz="2600" dirty="0"/>
          </a:p>
          <a:p>
            <a:pPr marL="457200" lvl="1" indent="0">
              <a:buNone/>
            </a:pPr>
            <a:r>
              <a:rPr lang="en-US" altLang="zh-CN" sz="2600" baseline="-25000" dirty="0" smtClean="0"/>
              <a:t>           </a:t>
            </a:r>
            <a:endParaRPr lang="zh-CN" altLang="en-US" sz="2600" baseline="-25000" dirty="0"/>
          </a:p>
        </p:txBody>
      </p:sp>
      <p:graphicFrame>
        <p:nvGraphicFramePr>
          <p:cNvPr id="4" name="对象 3"/>
          <p:cNvGraphicFramePr>
            <a:graphicFrameLocks noChangeAspect="1"/>
          </p:cNvGraphicFramePr>
          <p:nvPr>
            <p:extLst>
              <p:ext uri="{D42A27DB-BD31-4B8C-83A1-F6EECF244321}">
                <p14:modId xmlns:p14="http://schemas.microsoft.com/office/powerpoint/2010/main" val="498423444"/>
              </p:ext>
            </p:extLst>
          </p:nvPr>
        </p:nvGraphicFramePr>
        <p:xfrm>
          <a:off x="3635896" y="4221088"/>
          <a:ext cx="2795587" cy="576263"/>
        </p:xfrm>
        <a:graphic>
          <a:graphicData uri="http://schemas.openxmlformats.org/presentationml/2006/ole">
            <mc:AlternateContent xmlns:mc="http://schemas.openxmlformats.org/markup-compatibility/2006">
              <mc:Choice xmlns:v="urn:schemas-microsoft-com:vml" Requires="v">
                <p:oleObj spid="_x0000_s1250" name="公式" r:id="rId3" imgW="1231560" imgH="253800" progId="Equation.3">
                  <p:embed/>
                </p:oleObj>
              </mc:Choice>
              <mc:Fallback>
                <p:oleObj name="公式" r:id="rId3" imgW="1231560" imgH="253800" progId="Equation.3">
                  <p:embed/>
                  <p:pic>
                    <p:nvPicPr>
                      <p:cNvPr id="0" name=""/>
                      <p:cNvPicPr/>
                      <p:nvPr/>
                    </p:nvPicPr>
                    <p:blipFill>
                      <a:blip r:embed="rId4"/>
                      <a:stretch>
                        <a:fillRect/>
                      </a:stretch>
                    </p:blipFill>
                    <p:spPr>
                      <a:xfrm>
                        <a:off x="3635896" y="4221088"/>
                        <a:ext cx="2795587" cy="576263"/>
                      </a:xfrm>
                      <a:prstGeom prst="rect">
                        <a:avLst/>
                      </a:prstGeom>
                      <a:solidFill>
                        <a:schemeClr val="accent5">
                          <a:lumMod val="40000"/>
                          <a:lumOff val="60000"/>
                        </a:schemeClr>
                      </a:solid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722932433"/>
              </p:ext>
            </p:extLst>
          </p:nvPr>
        </p:nvGraphicFramePr>
        <p:xfrm>
          <a:off x="3635896" y="5301208"/>
          <a:ext cx="432048" cy="482877"/>
        </p:xfrm>
        <a:graphic>
          <a:graphicData uri="http://schemas.openxmlformats.org/presentationml/2006/ole">
            <mc:AlternateContent xmlns:mc="http://schemas.openxmlformats.org/markup-compatibility/2006">
              <mc:Choice xmlns:v="urn:schemas-microsoft-com:vml" Requires="v">
                <p:oleObj spid="_x0000_s1251" name="公式" r:id="rId5" imgW="215640" imgH="241200" progId="Equation.3">
                  <p:embed/>
                </p:oleObj>
              </mc:Choice>
              <mc:Fallback>
                <p:oleObj name="公式" r:id="rId5" imgW="215640" imgH="241200" progId="Equation.3">
                  <p:embed/>
                  <p:pic>
                    <p:nvPicPr>
                      <p:cNvPr id="0" name=""/>
                      <p:cNvPicPr/>
                      <p:nvPr/>
                    </p:nvPicPr>
                    <p:blipFill>
                      <a:blip r:embed="rId6"/>
                      <a:stretch>
                        <a:fillRect/>
                      </a:stretch>
                    </p:blipFill>
                    <p:spPr>
                      <a:xfrm>
                        <a:off x="3635896" y="5301208"/>
                        <a:ext cx="432048" cy="482877"/>
                      </a:xfrm>
                      <a:prstGeom prst="rect">
                        <a:avLst/>
                      </a:prstGeom>
                    </p:spPr>
                  </p:pic>
                </p:oleObj>
              </mc:Fallback>
            </mc:AlternateContent>
          </a:graphicData>
        </a:graphic>
      </p:graphicFrame>
    </p:spTree>
    <p:extLst>
      <p:ext uri="{BB962C8B-B14F-4D97-AF65-F5344CB8AC3E}">
        <p14:creationId xmlns:p14="http://schemas.microsoft.com/office/powerpoint/2010/main" val="2182760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404664"/>
            <a:ext cx="8229600" cy="5976664"/>
          </a:xfrm>
        </p:spPr>
        <p:txBody>
          <a:bodyPr>
            <a:normAutofit/>
          </a:bodyPr>
          <a:lstStyle/>
          <a:p>
            <a:r>
              <a:rPr lang="zh-CN" altLang="en-US" sz="2800" dirty="0"/>
              <a:t>单个资产的风险溢价与市场投资组合</a:t>
            </a:r>
            <a:r>
              <a:rPr lang="en-US" altLang="zh-CN" sz="2800" dirty="0"/>
              <a:t>M</a:t>
            </a:r>
            <a:r>
              <a:rPr lang="zh-CN" altLang="en-US" sz="2800" dirty="0"/>
              <a:t>的风险溢价成正比，与</a:t>
            </a:r>
            <a:r>
              <a:rPr lang="el-GR" altLang="zh-CN" sz="2800" dirty="0"/>
              <a:t>β</a:t>
            </a:r>
            <a:r>
              <a:rPr lang="zh-CN" altLang="en-US" sz="2800" dirty="0"/>
              <a:t>系数也成正比，</a:t>
            </a:r>
            <a:r>
              <a:rPr lang="el-GR" altLang="zh-CN" sz="2800" dirty="0"/>
              <a:t> β</a:t>
            </a:r>
            <a:r>
              <a:rPr lang="zh-CN" altLang="en-US" sz="2800" dirty="0"/>
              <a:t>衡量了单个股票收益与市场收益的共同变化程度：</a:t>
            </a:r>
            <a:endParaRPr lang="en-US" altLang="zh-CN" sz="2800" dirty="0"/>
          </a:p>
          <a:p>
            <a:endParaRPr lang="en-US" altLang="zh-CN" dirty="0"/>
          </a:p>
          <a:p>
            <a:endParaRPr lang="en-US" altLang="zh-CN" dirty="0" smtClean="0"/>
          </a:p>
          <a:p>
            <a:r>
              <a:rPr lang="zh-CN" altLang="en-US" sz="2800" dirty="0"/>
              <a:t>单个证券的风险溢价为：</a:t>
            </a:r>
            <a:endParaRPr lang="en-US" altLang="zh-CN" sz="2800" dirty="0"/>
          </a:p>
          <a:p>
            <a:endParaRPr lang="en-US" altLang="zh-CN" dirty="0"/>
          </a:p>
          <a:p>
            <a:endParaRPr lang="en-US" altLang="zh-CN" dirty="0" smtClean="0"/>
          </a:p>
          <a:p>
            <a:r>
              <a:rPr lang="zh-CN" altLang="en-US" sz="2800" dirty="0"/>
              <a:t>资本资产定价</a:t>
            </a:r>
            <a:r>
              <a:rPr lang="zh-CN" altLang="en-US" sz="2800" dirty="0" smtClean="0"/>
              <a:t>模型认为资产的期望收益率值随</a:t>
            </a:r>
            <a:r>
              <a:rPr lang="el-GR" altLang="zh-CN" sz="2800" dirty="0"/>
              <a:t>β</a:t>
            </a:r>
            <a:r>
              <a:rPr lang="zh-CN" altLang="en-US" sz="2800" dirty="0" smtClean="0"/>
              <a:t>衡量的系统风险不同而不同。无论资产的本质是什么，两个拥有相同</a:t>
            </a:r>
            <a:r>
              <a:rPr lang="el-GR" altLang="zh-CN" sz="2800" dirty="0" smtClean="0"/>
              <a:t>β</a:t>
            </a:r>
            <a:r>
              <a:rPr lang="zh-CN" altLang="en-US" sz="2800" dirty="0" smtClean="0"/>
              <a:t>的资产有相同的期望收益率。</a:t>
            </a:r>
            <a:endParaRPr lang="en-US" altLang="zh-CN" sz="2800" dirty="0"/>
          </a:p>
          <a:p>
            <a:endParaRPr lang="en-US" altLang="zh-CN" dirty="0"/>
          </a:p>
          <a:p>
            <a:endParaRPr lang="en-US" altLang="zh-CN" dirty="0" smtClean="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414023121"/>
              </p:ext>
            </p:extLst>
          </p:nvPr>
        </p:nvGraphicFramePr>
        <p:xfrm>
          <a:off x="3275856" y="1844824"/>
          <a:ext cx="2549082" cy="969760"/>
        </p:xfrm>
        <a:graphic>
          <a:graphicData uri="http://schemas.openxmlformats.org/presentationml/2006/ole">
            <mc:AlternateContent xmlns:mc="http://schemas.openxmlformats.org/markup-compatibility/2006">
              <mc:Choice xmlns:v="urn:schemas-microsoft-com:vml" Requires="v">
                <p:oleObj spid="_x0000_s2274" name="公式" r:id="rId3" imgW="1168200" imgH="444240" progId="Equation.3">
                  <p:embed/>
                </p:oleObj>
              </mc:Choice>
              <mc:Fallback>
                <p:oleObj name="公式" r:id="rId3" imgW="1168200" imgH="444240" progId="Equation.3">
                  <p:embed/>
                  <p:pic>
                    <p:nvPicPr>
                      <p:cNvPr id="0" name=""/>
                      <p:cNvPicPr/>
                      <p:nvPr/>
                    </p:nvPicPr>
                    <p:blipFill>
                      <a:blip r:embed="rId4"/>
                      <a:stretch>
                        <a:fillRect/>
                      </a:stretch>
                    </p:blipFill>
                    <p:spPr>
                      <a:xfrm>
                        <a:off x="3275856" y="1844824"/>
                        <a:ext cx="2549082" cy="96976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267743286"/>
              </p:ext>
            </p:extLst>
          </p:nvPr>
        </p:nvGraphicFramePr>
        <p:xfrm>
          <a:off x="467544" y="3429000"/>
          <a:ext cx="8442325" cy="1009650"/>
        </p:xfrm>
        <a:graphic>
          <a:graphicData uri="http://schemas.openxmlformats.org/presentationml/2006/ole">
            <mc:AlternateContent xmlns:mc="http://schemas.openxmlformats.org/markup-compatibility/2006">
              <mc:Choice xmlns:v="urn:schemas-microsoft-com:vml" Requires="v">
                <p:oleObj spid="_x0000_s2275" name="公式" r:id="rId5" imgW="3720960" imgH="444240" progId="Equation.3">
                  <p:embed/>
                </p:oleObj>
              </mc:Choice>
              <mc:Fallback>
                <p:oleObj name="公式" r:id="rId5" imgW="3720960" imgH="444240" progId="Equation.3">
                  <p:embed/>
                  <p:pic>
                    <p:nvPicPr>
                      <p:cNvPr id="0" name="对象 3"/>
                      <p:cNvPicPr>
                        <a:picLocks noChangeAspect="1" noChangeArrowheads="1"/>
                      </p:cNvPicPr>
                      <p:nvPr/>
                    </p:nvPicPr>
                    <p:blipFill>
                      <a:blip r:embed="rId6"/>
                      <a:srcRect/>
                      <a:stretch>
                        <a:fillRect/>
                      </a:stretch>
                    </p:blipFill>
                    <p:spPr bwMode="auto">
                      <a:xfrm>
                        <a:off x="467544" y="3429000"/>
                        <a:ext cx="8442325" cy="1009650"/>
                      </a:xfrm>
                      <a:prstGeom prst="rect">
                        <a:avLst/>
                      </a:prstGeom>
                      <a:solidFill>
                        <a:srgbClr val="B7DEE8"/>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02830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2307"/>
            <a:ext cx="8229600" cy="1143000"/>
          </a:xfrm>
        </p:spPr>
        <p:txBody>
          <a:bodyPr>
            <a:normAutofit/>
          </a:bodyPr>
          <a:lstStyle/>
          <a:p>
            <a:pPr algn="l"/>
            <a:r>
              <a:rPr lang="zh-CN" altLang="en-US" sz="2800" dirty="0" smtClean="0"/>
              <a:t>风险资产的定价</a:t>
            </a:r>
            <a:endParaRPr lang="zh-CN" altLang="en-US" sz="2800" dirty="0"/>
          </a:p>
        </p:txBody>
      </p:sp>
      <p:sp>
        <p:nvSpPr>
          <p:cNvPr id="3" name="内容占位符 2"/>
          <p:cNvSpPr>
            <a:spLocks noGrp="1"/>
          </p:cNvSpPr>
          <p:nvPr>
            <p:ph idx="1"/>
          </p:nvPr>
        </p:nvSpPr>
        <p:spPr>
          <a:xfrm>
            <a:off x="467544" y="908720"/>
            <a:ext cx="8229600" cy="5832648"/>
          </a:xfrm>
        </p:spPr>
        <p:txBody>
          <a:bodyPr>
            <a:normAutofit fontScale="77500" lnSpcReduction="20000"/>
          </a:bodyPr>
          <a:lstStyle/>
          <a:p>
            <a:r>
              <a:rPr lang="zh-CN" altLang="en-US" dirty="0" smtClean="0"/>
              <a:t>考虑一个同时拥有系统性和非系统性风险的资产，哪一种风险是投资者应该考虑的？又应该如何为其定价呢？</a:t>
            </a:r>
            <a:endParaRPr lang="en-US" altLang="zh-CN" dirty="0" smtClean="0"/>
          </a:p>
          <a:p>
            <a:r>
              <a:rPr lang="zh-CN" altLang="en-US" dirty="0" smtClean="0"/>
              <a:t>假设两种风险都有定价（即有相应的收益率），意识到非系统性风险可以被分散化组合所减少，你会购买那些非系统性风险较大的资产，一旦你买入这样的资产，可以通过持有相关度较低的资产来减小风险，在这个过程中，你能够减小非系统性风险并最终将它们从组合中完全消除。</a:t>
            </a:r>
            <a:endParaRPr lang="en-US" altLang="zh-CN" dirty="0" smtClean="0"/>
          </a:p>
          <a:p>
            <a:r>
              <a:rPr lang="zh-CN" altLang="en-US" dirty="0" smtClean="0"/>
              <a:t>现在，你持有一个仅有系统性风险的组合，然而你会获得非系统性风险的补偿，虽然你的组合已经不具有这样的风险。像其他人一样，你想要越来越多地承担可分散风险，因为你能够因此得到补偿，而同时又可以规避这些风险，对可分散风险的需求逐步上升直到它的价格无穷大，此时风险的期望收益率为</a:t>
            </a:r>
            <a:r>
              <a:rPr lang="en-US" altLang="zh-CN" dirty="0" smtClean="0"/>
              <a:t>0.</a:t>
            </a:r>
          </a:p>
          <a:p>
            <a:r>
              <a:rPr lang="zh-CN" altLang="en-US" dirty="0" smtClean="0"/>
              <a:t>因此，可以假设在一个有效市场中，</a:t>
            </a:r>
            <a:r>
              <a:rPr lang="zh-CN" altLang="en-US" b="1" dirty="0" smtClean="0"/>
              <a:t>承担可分散风险不会有额外的收益。与此相对，投资者</a:t>
            </a:r>
            <a:r>
              <a:rPr lang="zh-CN" altLang="en-US" b="1" dirty="0"/>
              <a:t>必然会</a:t>
            </a:r>
            <a:r>
              <a:rPr lang="zh-CN" altLang="en-US" b="1" dirty="0" smtClean="0"/>
              <a:t>因为承担系统性风险而获得收益，否则他将拒绝接受系统性风险。</a:t>
            </a:r>
            <a:endParaRPr lang="en-US" altLang="zh-CN" b="1" dirty="0" smtClean="0"/>
          </a:p>
          <a:p>
            <a:r>
              <a:rPr lang="zh-CN" altLang="en-US" b="1" dirty="0"/>
              <a:t>综</a:t>
            </a:r>
            <a:r>
              <a:rPr lang="zh-CN" altLang="en-US" b="1" dirty="0" smtClean="0"/>
              <a:t>上，系统性风险能够被定价，投资者只会获得资产或资产组合中系统性风险部分的收益补偿。</a:t>
            </a:r>
            <a:endParaRPr lang="en-US" altLang="zh-CN" b="1" dirty="0" smtClean="0"/>
          </a:p>
          <a:p>
            <a:endParaRPr lang="zh-CN" altLang="en-US" b="1" dirty="0"/>
          </a:p>
        </p:txBody>
      </p:sp>
    </p:spTree>
    <p:extLst>
      <p:ext uri="{BB962C8B-B14F-4D97-AF65-F5344CB8AC3E}">
        <p14:creationId xmlns:p14="http://schemas.microsoft.com/office/powerpoint/2010/main" val="403184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描述下列资产的系统性风险和非系统性风险：</a:t>
            </a:r>
            <a:endParaRPr lang="en-US" altLang="zh-CN" dirty="0" smtClean="0"/>
          </a:p>
          <a:p>
            <a:pPr lvl="1"/>
            <a:r>
              <a:rPr lang="zh-CN" altLang="en-US" dirty="0"/>
              <a:t>一</a:t>
            </a:r>
            <a:r>
              <a:rPr lang="zh-CN" altLang="en-US" dirty="0" smtClean="0"/>
              <a:t>个无风险资产，如</a:t>
            </a:r>
            <a:r>
              <a:rPr lang="en-US" altLang="zh-CN" dirty="0" smtClean="0"/>
              <a:t>3</a:t>
            </a:r>
            <a:r>
              <a:rPr lang="zh-CN" altLang="en-US" dirty="0" smtClean="0"/>
              <a:t>个月的国库券</a:t>
            </a:r>
            <a:endParaRPr lang="en-US" altLang="zh-CN" dirty="0" smtClean="0"/>
          </a:p>
          <a:p>
            <a:pPr lvl="1"/>
            <a:r>
              <a:rPr lang="zh-CN" altLang="en-US" dirty="0" smtClean="0"/>
              <a:t>市场组合，如标普</a:t>
            </a:r>
            <a:r>
              <a:rPr lang="en-US" altLang="zh-CN" dirty="0" smtClean="0"/>
              <a:t>500</a:t>
            </a:r>
            <a:r>
              <a:rPr lang="zh-CN" altLang="en-US" dirty="0" smtClean="0"/>
              <a:t>指数，总风险为</a:t>
            </a:r>
            <a:r>
              <a:rPr lang="en-US" altLang="zh-CN" dirty="0" smtClean="0"/>
              <a:t>20%</a:t>
            </a:r>
          </a:p>
          <a:p>
            <a:endParaRPr lang="en-US" altLang="zh-CN" dirty="0" smtClean="0"/>
          </a:p>
          <a:p>
            <a:r>
              <a:rPr lang="zh-CN" altLang="en-US" dirty="0" smtClean="0"/>
              <a:t>考虑两个资产</a:t>
            </a:r>
            <a:r>
              <a:rPr lang="en-US" altLang="zh-CN" dirty="0" smtClean="0"/>
              <a:t>A</a:t>
            </a:r>
            <a:r>
              <a:rPr lang="zh-CN" altLang="en-US" dirty="0" smtClean="0"/>
              <a:t>和</a:t>
            </a:r>
            <a:r>
              <a:rPr lang="en-US" altLang="zh-CN" dirty="0" smtClean="0"/>
              <a:t>B</a:t>
            </a:r>
            <a:r>
              <a:rPr lang="zh-CN" altLang="en-US" dirty="0" smtClean="0"/>
              <a:t>，资产</a:t>
            </a:r>
            <a:r>
              <a:rPr lang="en-US" altLang="zh-CN" dirty="0" smtClean="0"/>
              <a:t>A</a:t>
            </a:r>
            <a:r>
              <a:rPr lang="zh-CN" altLang="en-US" dirty="0" smtClean="0"/>
              <a:t>的总风险为</a:t>
            </a:r>
            <a:r>
              <a:rPr lang="en-US" altLang="zh-CN" dirty="0" smtClean="0"/>
              <a:t>30%</a:t>
            </a:r>
            <a:r>
              <a:rPr lang="zh-CN" altLang="en-US" dirty="0" smtClean="0"/>
              <a:t>，其中一半是非系统性风险；资产</a:t>
            </a:r>
            <a:r>
              <a:rPr lang="en-US" altLang="zh-CN" dirty="0" smtClean="0"/>
              <a:t>B</a:t>
            </a:r>
            <a:r>
              <a:rPr lang="zh-CN" altLang="en-US" dirty="0" smtClean="0"/>
              <a:t>总风险为</a:t>
            </a:r>
            <a:r>
              <a:rPr lang="en-US" altLang="zh-CN" dirty="0" smtClean="0"/>
              <a:t>17%</a:t>
            </a:r>
            <a:r>
              <a:rPr lang="zh-CN" altLang="en-US" dirty="0" smtClean="0"/>
              <a:t>，全部都是系统性风险。哪一种资产有较高的预期收益率？</a:t>
            </a:r>
            <a:endParaRPr lang="zh-CN" altLang="en-US" dirty="0"/>
          </a:p>
        </p:txBody>
      </p:sp>
    </p:spTree>
    <p:extLst>
      <p:ext uri="{BB962C8B-B14F-4D97-AF65-F5344CB8AC3E}">
        <p14:creationId xmlns:p14="http://schemas.microsoft.com/office/powerpoint/2010/main" val="2156913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435280" cy="1143000"/>
          </a:xfrm>
        </p:spPr>
        <p:txBody>
          <a:bodyPr>
            <a:normAutofit fontScale="90000"/>
          </a:bodyPr>
          <a:lstStyle/>
          <a:p>
            <a:r>
              <a:rPr lang="en-US" altLang="zh-CN" dirty="0" smtClean="0"/>
              <a:t>6.1.1   </a:t>
            </a:r>
            <a:r>
              <a:rPr lang="zh-CN" altLang="en-US" dirty="0" smtClean="0"/>
              <a:t>为什么所有投资者都持有市场投资组合</a:t>
            </a:r>
            <a:endParaRPr lang="zh-CN" altLang="en-US" dirty="0"/>
          </a:p>
        </p:txBody>
      </p:sp>
      <p:sp>
        <p:nvSpPr>
          <p:cNvPr id="3" name="内容占位符 2"/>
          <p:cNvSpPr>
            <a:spLocks noGrp="1"/>
          </p:cNvSpPr>
          <p:nvPr>
            <p:ph idx="1"/>
          </p:nvPr>
        </p:nvSpPr>
        <p:spPr>
          <a:xfrm>
            <a:off x="435568" y="1279301"/>
            <a:ext cx="8229600" cy="4525963"/>
          </a:xfrm>
        </p:spPr>
        <p:txBody>
          <a:bodyPr>
            <a:normAutofit/>
          </a:bodyPr>
          <a:lstStyle/>
          <a:p>
            <a:r>
              <a:rPr lang="zh-CN" altLang="en-US" sz="2800" dirty="0" smtClean="0"/>
              <a:t>根据假设条件，所有投资者都将马科维兹分析运用于整个证券市场，在同一时间内进行投资，并且具有相同的输入表，那么他们必然形成相同的风险投资组合</a:t>
            </a:r>
            <a:endParaRPr lang="zh-CN" altLang="en-US" sz="2800" dirty="0"/>
          </a:p>
        </p:txBody>
      </p:sp>
      <p:grpSp>
        <p:nvGrpSpPr>
          <p:cNvPr id="5" name="组合 4"/>
          <p:cNvGrpSpPr/>
          <p:nvPr/>
        </p:nvGrpSpPr>
        <p:grpSpPr>
          <a:xfrm>
            <a:off x="3419872" y="2852936"/>
            <a:ext cx="4914332" cy="4000652"/>
            <a:chOff x="-123571" y="3503960"/>
            <a:chExt cx="4656322" cy="3706152"/>
          </a:xfrm>
        </p:grpSpPr>
        <p:grpSp>
          <p:nvGrpSpPr>
            <p:cNvPr id="29" name="组合 28"/>
            <p:cNvGrpSpPr/>
            <p:nvPr/>
          </p:nvGrpSpPr>
          <p:grpSpPr>
            <a:xfrm>
              <a:off x="548405" y="3674627"/>
              <a:ext cx="3343048" cy="3091129"/>
              <a:chOff x="5076056" y="506857"/>
              <a:chExt cx="3456384" cy="3511595"/>
            </a:xfrm>
          </p:grpSpPr>
          <p:grpSp>
            <p:nvGrpSpPr>
              <p:cNvPr id="33" name="组合 32"/>
              <p:cNvGrpSpPr/>
              <p:nvPr/>
            </p:nvGrpSpPr>
            <p:grpSpPr>
              <a:xfrm>
                <a:off x="5076056" y="506857"/>
                <a:ext cx="3456384" cy="3511595"/>
                <a:chOff x="899592" y="506857"/>
                <a:chExt cx="3456384" cy="3511595"/>
              </a:xfrm>
            </p:grpSpPr>
            <p:cxnSp>
              <p:nvCxnSpPr>
                <p:cNvPr id="38" name="直接连接符 37"/>
                <p:cNvCxnSpPr/>
                <p:nvPr/>
              </p:nvCxnSpPr>
              <p:spPr>
                <a:xfrm>
                  <a:off x="908195" y="506857"/>
                  <a:ext cx="6384" cy="3511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899592" y="3992784"/>
                  <a:ext cx="34563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4211960" y="506858"/>
                  <a:ext cx="0" cy="3511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99592" y="506857"/>
                  <a:ext cx="331236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5" name="直接连接符 34"/>
              <p:cNvCxnSpPr/>
              <p:nvPr/>
            </p:nvCxnSpPr>
            <p:spPr>
              <a:xfrm>
                <a:off x="6026132" y="399278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026132" y="3992784"/>
                <a:ext cx="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3035345" y="6840780"/>
              <a:ext cx="1497406" cy="369332"/>
            </a:xfrm>
            <a:prstGeom prst="rect">
              <a:avLst/>
            </a:prstGeom>
            <a:noFill/>
          </p:spPr>
          <p:txBody>
            <a:bodyPr wrap="square" rtlCol="0">
              <a:spAutoFit/>
            </a:bodyPr>
            <a:lstStyle/>
            <a:p>
              <a:r>
                <a:rPr lang="zh-CN" altLang="en-US" b="1" dirty="0" smtClean="0"/>
                <a:t>标准差</a:t>
              </a:r>
              <a:endParaRPr lang="zh-CN" altLang="en-US" b="1" dirty="0"/>
            </a:p>
          </p:txBody>
        </p:sp>
        <p:sp>
          <p:nvSpPr>
            <p:cNvPr id="31" name="TextBox 30"/>
            <p:cNvSpPr txBox="1"/>
            <p:nvPr/>
          </p:nvSpPr>
          <p:spPr>
            <a:xfrm>
              <a:off x="-123571" y="3503960"/>
              <a:ext cx="1261802" cy="598753"/>
            </a:xfrm>
            <a:prstGeom prst="rect">
              <a:avLst/>
            </a:prstGeom>
            <a:noFill/>
          </p:spPr>
          <p:txBody>
            <a:bodyPr wrap="square" rtlCol="0">
              <a:spAutoFit/>
            </a:bodyPr>
            <a:lstStyle/>
            <a:p>
              <a:r>
                <a:rPr lang="zh-CN" altLang="en-US" b="1" dirty="0" smtClean="0"/>
                <a:t>预期</a:t>
              </a:r>
              <a:endParaRPr lang="en-US" altLang="zh-CN" b="1" dirty="0" smtClean="0"/>
            </a:p>
            <a:p>
              <a:r>
                <a:rPr lang="zh-CN" altLang="en-US" b="1" dirty="0" smtClean="0"/>
                <a:t>收益</a:t>
              </a:r>
              <a:r>
                <a:rPr lang="en-US" altLang="zh-CN" b="1" dirty="0" smtClean="0"/>
                <a:t>%</a:t>
              </a:r>
              <a:endParaRPr lang="zh-CN" altLang="en-US" b="1" dirty="0"/>
            </a:p>
          </p:txBody>
        </p:sp>
      </p:grpSp>
      <p:grpSp>
        <p:nvGrpSpPr>
          <p:cNvPr id="4" name="组合 3"/>
          <p:cNvGrpSpPr/>
          <p:nvPr/>
        </p:nvGrpSpPr>
        <p:grpSpPr>
          <a:xfrm>
            <a:off x="3756839" y="3573016"/>
            <a:ext cx="4755723" cy="2776517"/>
            <a:chOff x="3756839" y="3573016"/>
            <a:chExt cx="4755723" cy="2776517"/>
          </a:xfrm>
        </p:grpSpPr>
        <p:sp>
          <p:nvSpPr>
            <p:cNvPr id="10" name="TextBox 9"/>
            <p:cNvSpPr txBox="1"/>
            <p:nvPr/>
          </p:nvSpPr>
          <p:spPr>
            <a:xfrm>
              <a:off x="3756839" y="5667946"/>
              <a:ext cx="887169" cy="461665"/>
            </a:xfrm>
            <a:prstGeom prst="rect">
              <a:avLst/>
            </a:prstGeom>
            <a:noFill/>
          </p:spPr>
          <p:txBody>
            <a:bodyPr wrap="square" rtlCol="0">
              <a:spAutoFit/>
            </a:bodyPr>
            <a:lstStyle/>
            <a:p>
              <a:r>
                <a:rPr lang="en-US" altLang="zh-CN" sz="2400" b="1" dirty="0" err="1" smtClean="0"/>
                <a:t>r</a:t>
              </a:r>
              <a:r>
                <a:rPr lang="en-US" altLang="zh-CN" sz="2400" b="1" baseline="-25000" dirty="0" err="1" smtClean="0"/>
                <a:t>f</a:t>
              </a:r>
              <a:endParaRPr lang="zh-CN" altLang="en-US" sz="2400" b="1" baseline="-25000" dirty="0"/>
            </a:p>
          </p:txBody>
        </p:sp>
        <p:cxnSp>
          <p:nvCxnSpPr>
            <p:cNvPr id="11" name="直接连接符 10"/>
            <p:cNvCxnSpPr/>
            <p:nvPr/>
          </p:nvCxnSpPr>
          <p:spPr>
            <a:xfrm>
              <a:off x="4070526" y="5332146"/>
              <a:ext cx="1172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085732" y="3980677"/>
              <a:ext cx="117298"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任意多边形 12"/>
            <p:cNvSpPr/>
            <p:nvPr/>
          </p:nvSpPr>
          <p:spPr>
            <a:xfrm rot="1167132">
              <a:off x="5627717" y="3676769"/>
              <a:ext cx="1464539" cy="2386115"/>
            </a:xfrm>
            <a:custGeom>
              <a:avLst/>
              <a:gdLst>
                <a:gd name="connsiteX0" fmla="*/ 1129962 w 1237538"/>
                <a:gd name="connsiteY0" fmla="*/ 2528047 h 2528047"/>
                <a:gd name="connsiteX1" fmla="*/ 409 w 1237538"/>
                <a:gd name="connsiteY1" fmla="*/ 1815353 h 2528047"/>
                <a:gd name="connsiteX2" fmla="*/ 1237538 w 1237538"/>
                <a:gd name="connsiteY2" fmla="*/ 0 h 2528047"/>
                <a:gd name="connsiteX3" fmla="*/ 1237538 w 1237538"/>
                <a:gd name="connsiteY3" fmla="*/ 0 h 2528047"/>
              </a:gdLst>
              <a:ahLst/>
              <a:cxnLst>
                <a:cxn ang="0">
                  <a:pos x="connsiteX0" y="connsiteY0"/>
                </a:cxn>
                <a:cxn ang="0">
                  <a:pos x="connsiteX1" y="connsiteY1"/>
                </a:cxn>
                <a:cxn ang="0">
                  <a:pos x="connsiteX2" y="connsiteY2"/>
                </a:cxn>
                <a:cxn ang="0">
                  <a:pos x="connsiteX3" y="connsiteY3"/>
                </a:cxn>
              </a:cxnLst>
              <a:rect l="l" t="t" r="r" b="b"/>
              <a:pathLst>
                <a:path w="1237538" h="2528047">
                  <a:moveTo>
                    <a:pt x="1129962" y="2528047"/>
                  </a:moveTo>
                  <a:cubicBezTo>
                    <a:pt x="556221" y="2382370"/>
                    <a:pt x="-17520" y="2236694"/>
                    <a:pt x="409" y="1815353"/>
                  </a:cubicBezTo>
                  <a:cubicBezTo>
                    <a:pt x="18338" y="1394012"/>
                    <a:pt x="1237538" y="0"/>
                    <a:pt x="1237538" y="0"/>
                  </a:cubicBezTo>
                  <a:lnTo>
                    <a:pt x="1237538" y="0"/>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cxnSp>
          <p:nvCxnSpPr>
            <p:cNvPr id="14" name="直接连接符 13"/>
            <p:cNvCxnSpPr/>
            <p:nvPr/>
          </p:nvCxnSpPr>
          <p:spPr>
            <a:xfrm flipV="1">
              <a:off x="4164193" y="3620637"/>
              <a:ext cx="3299462" cy="2352964"/>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704250" y="4221088"/>
              <a:ext cx="191814" cy="1015663"/>
            </a:xfrm>
            <a:prstGeom prst="rect">
              <a:avLst/>
            </a:prstGeom>
            <a:noFill/>
          </p:spPr>
          <p:txBody>
            <a:bodyPr wrap="square" rtlCol="0">
              <a:spAutoFit/>
            </a:bodyPr>
            <a:lstStyle/>
            <a:p>
              <a:r>
                <a:rPr lang="en-US" altLang="zh-CN" sz="6000" dirty="0" smtClean="0"/>
                <a:t>·</a:t>
              </a:r>
              <a:endParaRPr lang="zh-CN" altLang="en-US" sz="6000" dirty="0"/>
            </a:p>
          </p:txBody>
        </p:sp>
        <p:sp>
          <p:nvSpPr>
            <p:cNvPr id="16" name="TextBox 15"/>
            <p:cNvSpPr txBox="1"/>
            <p:nvPr/>
          </p:nvSpPr>
          <p:spPr>
            <a:xfrm>
              <a:off x="5618884" y="4797119"/>
              <a:ext cx="421320" cy="523220"/>
            </a:xfrm>
            <a:prstGeom prst="rect">
              <a:avLst/>
            </a:prstGeom>
            <a:noFill/>
          </p:spPr>
          <p:txBody>
            <a:bodyPr wrap="square" rtlCol="0">
              <a:spAutoFit/>
            </a:bodyPr>
            <a:lstStyle/>
            <a:p>
              <a:r>
                <a:rPr lang="en-US" altLang="zh-CN" sz="2800" dirty="0" smtClean="0"/>
                <a:t>P</a:t>
              </a:r>
              <a:endParaRPr lang="zh-CN" altLang="en-US" sz="2800" dirty="0"/>
            </a:p>
          </p:txBody>
        </p:sp>
        <p:cxnSp>
          <p:nvCxnSpPr>
            <p:cNvPr id="17" name="直接连接符 16"/>
            <p:cNvCxnSpPr>
              <a:stCxn id="15" idx="3"/>
            </p:cNvCxnSpPr>
            <p:nvPr/>
          </p:nvCxnSpPr>
          <p:spPr>
            <a:xfrm flipH="1" flipV="1">
              <a:off x="4156940" y="4728919"/>
              <a:ext cx="1739124"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5" idx="3"/>
            </p:cNvCxnSpPr>
            <p:nvPr/>
          </p:nvCxnSpPr>
          <p:spPr>
            <a:xfrm>
              <a:off x="5896064" y="4728920"/>
              <a:ext cx="0" cy="162061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任意多边形 18"/>
            <p:cNvSpPr/>
            <p:nvPr/>
          </p:nvSpPr>
          <p:spPr>
            <a:xfrm>
              <a:off x="4265562" y="4331731"/>
              <a:ext cx="1536756" cy="1214522"/>
            </a:xfrm>
            <a:custGeom>
              <a:avLst/>
              <a:gdLst>
                <a:gd name="connsiteX0" fmla="*/ 0 w 1559859"/>
                <a:gd name="connsiteY0" fmla="*/ 914400 h 1002388"/>
                <a:gd name="connsiteX1" fmla="*/ 860612 w 1559859"/>
                <a:gd name="connsiteY1" fmla="*/ 914400 h 1002388"/>
                <a:gd name="connsiteX2" fmla="*/ 1559859 w 1559859"/>
                <a:gd name="connsiteY2" fmla="*/ 0 h 1002388"/>
                <a:gd name="connsiteX3" fmla="*/ 1559859 w 1559859"/>
                <a:gd name="connsiteY3" fmla="*/ 0 h 1002388"/>
                <a:gd name="connsiteX0" fmla="*/ 0 w 1559859"/>
                <a:gd name="connsiteY0" fmla="*/ 1132177 h 1157167"/>
                <a:gd name="connsiteX1" fmla="*/ 860612 w 1559859"/>
                <a:gd name="connsiteY1" fmla="*/ 914400 h 1157167"/>
                <a:gd name="connsiteX2" fmla="*/ 1559859 w 1559859"/>
                <a:gd name="connsiteY2" fmla="*/ 0 h 1157167"/>
                <a:gd name="connsiteX3" fmla="*/ 1559859 w 1559859"/>
                <a:gd name="connsiteY3" fmla="*/ 0 h 1157167"/>
                <a:gd name="connsiteX0" fmla="*/ 0 w 1445352"/>
                <a:gd name="connsiteY0" fmla="*/ 1132177 h 1157167"/>
                <a:gd name="connsiteX1" fmla="*/ 746105 w 1445352"/>
                <a:gd name="connsiteY1" fmla="*/ 914400 h 1157167"/>
                <a:gd name="connsiteX2" fmla="*/ 1445352 w 1445352"/>
                <a:gd name="connsiteY2" fmla="*/ 0 h 1157167"/>
                <a:gd name="connsiteX3" fmla="*/ 1445352 w 1445352"/>
                <a:gd name="connsiteY3" fmla="*/ 0 h 1157167"/>
                <a:gd name="connsiteX0" fmla="*/ 0 w 1432629"/>
                <a:gd name="connsiteY0" fmla="*/ 1119367 h 1145813"/>
                <a:gd name="connsiteX1" fmla="*/ 733382 w 1432629"/>
                <a:gd name="connsiteY1" fmla="*/ 914400 h 1145813"/>
                <a:gd name="connsiteX2" fmla="*/ 1432629 w 1432629"/>
                <a:gd name="connsiteY2" fmla="*/ 0 h 1145813"/>
                <a:gd name="connsiteX3" fmla="*/ 1432629 w 1432629"/>
                <a:gd name="connsiteY3" fmla="*/ 0 h 1145813"/>
                <a:gd name="connsiteX0" fmla="*/ 0 w 1432629"/>
                <a:gd name="connsiteY0" fmla="*/ 1119367 h 1137904"/>
                <a:gd name="connsiteX1" fmla="*/ 771551 w 1432629"/>
                <a:gd name="connsiteY1" fmla="*/ 837538 h 1137904"/>
                <a:gd name="connsiteX2" fmla="*/ 1432629 w 1432629"/>
                <a:gd name="connsiteY2" fmla="*/ 0 h 1137904"/>
                <a:gd name="connsiteX3" fmla="*/ 1432629 w 1432629"/>
                <a:gd name="connsiteY3" fmla="*/ 0 h 1137904"/>
                <a:gd name="connsiteX0" fmla="*/ 0 w 1432629"/>
                <a:gd name="connsiteY0" fmla="*/ 1119367 h 1140007"/>
                <a:gd name="connsiteX1" fmla="*/ 822443 w 1432629"/>
                <a:gd name="connsiteY1" fmla="*/ 863159 h 1140007"/>
                <a:gd name="connsiteX2" fmla="*/ 1432629 w 1432629"/>
                <a:gd name="connsiteY2" fmla="*/ 0 h 1140007"/>
                <a:gd name="connsiteX3" fmla="*/ 1432629 w 1432629"/>
                <a:gd name="connsiteY3" fmla="*/ 0 h 1140007"/>
              </a:gdLst>
              <a:ahLst/>
              <a:cxnLst>
                <a:cxn ang="0">
                  <a:pos x="connsiteX0" y="connsiteY0"/>
                </a:cxn>
                <a:cxn ang="0">
                  <a:pos x="connsiteX1" y="connsiteY1"/>
                </a:cxn>
                <a:cxn ang="0">
                  <a:pos x="connsiteX2" y="connsiteY2"/>
                </a:cxn>
                <a:cxn ang="0">
                  <a:pos x="connsiteX3" y="connsiteY3"/>
                </a:cxn>
              </a:cxnLst>
              <a:rect l="l" t="t" r="r" b="b"/>
              <a:pathLst>
                <a:path w="1432629" h="1140007">
                  <a:moveTo>
                    <a:pt x="0" y="1119367"/>
                  </a:moveTo>
                  <a:cubicBezTo>
                    <a:pt x="300317" y="1195567"/>
                    <a:pt x="583672" y="1049720"/>
                    <a:pt x="822443" y="863159"/>
                  </a:cubicBezTo>
                  <a:cubicBezTo>
                    <a:pt x="1061214" y="676598"/>
                    <a:pt x="1432629" y="0"/>
                    <a:pt x="1432629" y="0"/>
                  </a:cubicBezTo>
                  <a:lnTo>
                    <a:pt x="1432629"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6040204" y="4902578"/>
              <a:ext cx="1752277" cy="646331"/>
            </a:xfrm>
            <a:prstGeom prst="rect">
              <a:avLst/>
            </a:prstGeom>
            <a:noFill/>
          </p:spPr>
          <p:txBody>
            <a:bodyPr wrap="square" rtlCol="0">
              <a:spAutoFit/>
            </a:bodyPr>
            <a:lstStyle/>
            <a:p>
              <a:r>
                <a:rPr lang="zh-CN" altLang="en-US" b="1" dirty="0"/>
                <a:t>最</a:t>
              </a:r>
              <a:r>
                <a:rPr lang="zh-CN" altLang="en-US" b="1" dirty="0" smtClean="0"/>
                <a:t>优风</a:t>
              </a:r>
              <a:endParaRPr lang="en-US" altLang="zh-CN" b="1" dirty="0" smtClean="0"/>
            </a:p>
            <a:p>
              <a:r>
                <a:rPr lang="zh-CN" altLang="en-US" b="1" dirty="0" smtClean="0"/>
                <a:t>险组合</a:t>
              </a:r>
              <a:endParaRPr lang="zh-CN" altLang="en-US" b="1" dirty="0"/>
            </a:p>
          </p:txBody>
        </p:sp>
        <p:cxnSp>
          <p:nvCxnSpPr>
            <p:cNvPr id="21" name="直接箭头连接符 20"/>
            <p:cNvCxnSpPr/>
            <p:nvPr/>
          </p:nvCxnSpPr>
          <p:spPr>
            <a:xfrm>
              <a:off x="5152085" y="4437112"/>
              <a:ext cx="408149" cy="2160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p:nvPr/>
          </p:nvCxnSpPr>
          <p:spPr>
            <a:xfrm flipH="1" flipV="1">
              <a:off x="5955361" y="4777449"/>
              <a:ext cx="351122" cy="2001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4480114" y="4077072"/>
              <a:ext cx="1752277" cy="369332"/>
            </a:xfrm>
            <a:prstGeom prst="rect">
              <a:avLst/>
            </a:prstGeom>
            <a:noFill/>
          </p:spPr>
          <p:txBody>
            <a:bodyPr wrap="square" rtlCol="0">
              <a:spAutoFit/>
            </a:bodyPr>
            <a:lstStyle/>
            <a:p>
              <a:r>
                <a:rPr lang="zh-CN" altLang="en-US" b="1" dirty="0"/>
                <a:t>无差异曲线</a:t>
              </a:r>
            </a:p>
          </p:txBody>
        </p:sp>
        <p:sp>
          <p:nvSpPr>
            <p:cNvPr id="24" name="TextBox 23"/>
            <p:cNvSpPr txBox="1"/>
            <p:nvPr/>
          </p:nvSpPr>
          <p:spPr>
            <a:xfrm>
              <a:off x="5680165" y="3573016"/>
              <a:ext cx="1752277" cy="369332"/>
            </a:xfrm>
            <a:prstGeom prst="rect">
              <a:avLst/>
            </a:prstGeom>
            <a:noFill/>
          </p:spPr>
          <p:txBody>
            <a:bodyPr wrap="square" rtlCol="0">
              <a:spAutoFit/>
            </a:bodyPr>
            <a:lstStyle/>
            <a:p>
              <a:r>
                <a:rPr lang="zh-CN" altLang="en-US" b="1" dirty="0" smtClean="0"/>
                <a:t>资本</a:t>
              </a:r>
              <a:r>
                <a:rPr lang="zh-CN" altLang="en-US" b="1" dirty="0"/>
                <a:t>市场</a:t>
              </a:r>
              <a:r>
                <a:rPr lang="zh-CN" altLang="en-US" b="1" dirty="0" smtClean="0"/>
                <a:t>线</a:t>
              </a:r>
              <a:endParaRPr lang="zh-CN" altLang="en-US" b="1" dirty="0"/>
            </a:p>
          </p:txBody>
        </p:sp>
        <p:cxnSp>
          <p:nvCxnSpPr>
            <p:cNvPr id="25" name="直接箭头连接符 24"/>
            <p:cNvCxnSpPr/>
            <p:nvPr/>
          </p:nvCxnSpPr>
          <p:spPr>
            <a:xfrm>
              <a:off x="6304213" y="3933056"/>
              <a:ext cx="408149" cy="2160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flipH="1" flipV="1">
              <a:off x="6424330" y="4437112"/>
              <a:ext cx="351122" cy="20011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6760285" y="4509120"/>
              <a:ext cx="1752277" cy="646331"/>
            </a:xfrm>
            <a:prstGeom prst="rect">
              <a:avLst/>
            </a:prstGeom>
            <a:noFill/>
          </p:spPr>
          <p:txBody>
            <a:bodyPr wrap="square" rtlCol="0">
              <a:spAutoFit/>
            </a:bodyPr>
            <a:lstStyle/>
            <a:p>
              <a:r>
                <a:rPr lang="zh-CN" altLang="en-US" b="1" dirty="0" smtClean="0"/>
                <a:t>风险资产</a:t>
              </a:r>
              <a:endParaRPr lang="en-US" altLang="zh-CN" b="1" dirty="0" smtClean="0"/>
            </a:p>
            <a:p>
              <a:r>
                <a:rPr lang="zh-CN" altLang="en-US" b="1" dirty="0"/>
                <a:t>可行集</a:t>
              </a:r>
            </a:p>
          </p:txBody>
        </p:sp>
        <p:sp>
          <p:nvSpPr>
            <p:cNvPr id="28" name="TextBox 27"/>
            <p:cNvSpPr txBox="1"/>
            <p:nvPr/>
          </p:nvSpPr>
          <p:spPr>
            <a:xfrm>
              <a:off x="4912162" y="4725144"/>
              <a:ext cx="191814" cy="1015663"/>
            </a:xfrm>
            <a:prstGeom prst="rect">
              <a:avLst/>
            </a:prstGeom>
            <a:noFill/>
          </p:spPr>
          <p:txBody>
            <a:bodyPr wrap="square" rtlCol="0">
              <a:spAutoFit/>
            </a:bodyPr>
            <a:lstStyle/>
            <a:p>
              <a:r>
                <a:rPr lang="en-US" altLang="zh-CN" sz="6000" dirty="0" smtClean="0"/>
                <a:t>·</a:t>
              </a:r>
              <a:endParaRPr lang="zh-CN" altLang="en-US" sz="6000" dirty="0"/>
            </a:p>
          </p:txBody>
        </p:sp>
        <p:sp>
          <p:nvSpPr>
            <p:cNvPr id="7" name="TextBox 6"/>
            <p:cNvSpPr txBox="1"/>
            <p:nvPr/>
          </p:nvSpPr>
          <p:spPr>
            <a:xfrm>
              <a:off x="5128186" y="5138028"/>
              <a:ext cx="421320" cy="523220"/>
            </a:xfrm>
            <a:prstGeom prst="rect">
              <a:avLst/>
            </a:prstGeom>
            <a:noFill/>
          </p:spPr>
          <p:txBody>
            <a:bodyPr wrap="square" rtlCol="0">
              <a:spAutoFit/>
            </a:bodyPr>
            <a:lstStyle/>
            <a:p>
              <a:r>
                <a:rPr lang="en-US" altLang="zh-CN" sz="2800" dirty="0"/>
                <a:t>C</a:t>
              </a:r>
              <a:endParaRPr lang="zh-CN" altLang="en-US" sz="2800" dirty="0"/>
            </a:p>
          </p:txBody>
        </p:sp>
      </p:grpSp>
    </p:spTree>
    <p:extLst>
      <p:ext uri="{BB962C8B-B14F-4D97-AF65-F5344CB8AC3E}">
        <p14:creationId xmlns:p14="http://schemas.microsoft.com/office/powerpoint/2010/main" val="1237597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30284</TotalTime>
  <Words>3857</Words>
  <Application>Microsoft Office PowerPoint</Application>
  <PresentationFormat>全屏显示(4:3)</PresentationFormat>
  <Paragraphs>421</Paragraphs>
  <Slides>35</Slides>
  <Notes>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2" baseType="lpstr">
      <vt:lpstr>宋体</vt:lpstr>
      <vt:lpstr>Arial</vt:lpstr>
      <vt:lpstr>Calibri</vt:lpstr>
      <vt:lpstr>Times New Roman</vt:lpstr>
      <vt:lpstr>Wingdings</vt:lpstr>
      <vt:lpstr>Office 主题</vt:lpstr>
      <vt:lpstr>公式</vt:lpstr>
      <vt:lpstr>第6章    资本资产定价模型</vt:lpstr>
      <vt:lpstr>6.1    资本资产定价模型概述</vt:lpstr>
      <vt:lpstr>PowerPoint 演示文稿</vt:lpstr>
      <vt:lpstr>PowerPoint 演示文稿</vt:lpstr>
      <vt:lpstr>PowerPoint 演示文稿</vt:lpstr>
      <vt:lpstr>PowerPoint 演示文稿</vt:lpstr>
      <vt:lpstr>风险资产的定价</vt:lpstr>
      <vt:lpstr>PowerPoint 演示文稿</vt:lpstr>
      <vt:lpstr>6.1.1   为什么所有投资者都持有市场投资组合</vt:lpstr>
      <vt:lpstr>PowerPoint 演示文稿</vt:lpstr>
      <vt:lpstr>PowerPoint 演示文稿</vt:lpstr>
      <vt:lpstr>PowerPoint 演示文稿</vt:lpstr>
      <vt:lpstr>PowerPoint 演示文稿</vt:lpstr>
      <vt:lpstr>6.1.2    消极策略是有效的</vt:lpstr>
      <vt:lpstr>6.1.3    市场组合的风险溢价</vt:lpstr>
      <vt:lpstr>PowerPoint 演示文稿</vt:lpstr>
      <vt:lpstr>6.1.4    单个证券的期望收益</vt:lpstr>
      <vt:lpstr>PowerPoint 演示文稿</vt:lpstr>
      <vt:lpstr>PowerPoint 演示文稿</vt:lpstr>
      <vt:lpstr>PowerPoint 演示文稿</vt:lpstr>
      <vt:lpstr>PowerPoint 演示文稿</vt:lpstr>
      <vt:lpstr>PowerPoint 演示文稿</vt:lpstr>
      <vt:lpstr>PowerPoint 演示文稿</vt:lpstr>
      <vt:lpstr>贝塔系数反映了系统性风险</vt:lpstr>
      <vt:lpstr>期望收益率的含义</vt:lpstr>
      <vt:lpstr>6.1.5    证券市场线</vt:lpstr>
      <vt:lpstr>PowerPoint 演示文稿</vt:lpstr>
      <vt:lpstr>PowerPoint 演示文稿</vt:lpstr>
      <vt:lpstr>PowerPoint 演示文稿</vt:lpstr>
      <vt:lpstr>PowerPoint 演示文稿</vt:lpstr>
      <vt:lpstr>PowerPoint 演示文稿</vt:lpstr>
      <vt:lpstr>特雷诺比率</vt:lpstr>
      <vt:lpstr>PowerPoint 演示文稿</vt:lpstr>
      <vt:lpstr>β的计算和说明</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资本资产定价模型</dc:title>
  <dc:creator>mm w</dc:creator>
  <cp:lastModifiedBy>Windows 用户</cp:lastModifiedBy>
  <cp:revision>151</cp:revision>
  <dcterms:created xsi:type="dcterms:W3CDTF">2016-03-14T00:40:32Z</dcterms:created>
  <dcterms:modified xsi:type="dcterms:W3CDTF">2019-04-23T14:32:24Z</dcterms:modified>
</cp:coreProperties>
</file>