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6"/>
  </p:notesMasterIdLst>
  <p:sldIdLst>
    <p:sldId id="256" r:id="rId3"/>
    <p:sldId id="257" r:id="rId4"/>
    <p:sldId id="258" r:id="rId5"/>
    <p:sldId id="259" r:id="rId6"/>
    <p:sldId id="260" r:id="rId7"/>
    <p:sldId id="277" r:id="rId8"/>
    <p:sldId id="274" r:id="rId9"/>
    <p:sldId id="261" r:id="rId10"/>
    <p:sldId id="273" r:id="rId11"/>
    <p:sldId id="262" r:id="rId12"/>
    <p:sldId id="275" r:id="rId13"/>
    <p:sldId id="263" r:id="rId14"/>
    <p:sldId id="278" r:id="rId15"/>
    <p:sldId id="264" r:id="rId16"/>
    <p:sldId id="265" r:id="rId17"/>
    <p:sldId id="266" r:id="rId18"/>
    <p:sldId id="267" r:id="rId19"/>
    <p:sldId id="268" r:id="rId20"/>
    <p:sldId id="269" r:id="rId21"/>
    <p:sldId id="270" r:id="rId22"/>
    <p:sldId id="271" r:id="rId23"/>
    <p:sldId id="272" r:id="rId24"/>
    <p:sldId id="276"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5E4085-28AA-4A37-A813-BD1C3BF3106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3B7909C-06EB-42A8-9491-0F01C9EE2038}">
      <dgm:prSet phldrT="[文本]" custT="1"/>
      <dgm:spPr/>
      <dgm:t>
        <a:bodyPr/>
        <a:lstStyle/>
        <a:p>
          <a:r>
            <a:rPr lang="zh-CN" altLang="en-US" sz="2000" b="1" dirty="0" smtClean="0"/>
            <a:t>完整资产组合</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complete portfolio</a:t>
          </a:r>
          <a:r>
            <a:rPr lang="zh-CN" altLang="en-US" sz="2000" b="1" dirty="0" smtClean="0"/>
            <a:t>）</a:t>
          </a:r>
          <a:endParaRPr lang="zh-CN" altLang="en-US" sz="2000" b="1" dirty="0"/>
        </a:p>
      </dgm:t>
    </dgm:pt>
    <dgm:pt modelId="{A64C9F74-3F69-4E4A-BCCA-4C87786406DF}" type="parTrans" cxnId="{6192F6B2-12A1-4F9C-B970-F370A6BFAF69}">
      <dgm:prSet/>
      <dgm:spPr/>
      <dgm:t>
        <a:bodyPr/>
        <a:lstStyle/>
        <a:p>
          <a:endParaRPr lang="zh-CN" altLang="en-US"/>
        </a:p>
      </dgm:t>
    </dgm:pt>
    <dgm:pt modelId="{A5B03469-52CE-4BF4-A143-8A150C6AB511}" type="sibTrans" cxnId="{6192F6B2-12A1-4F9C-B970-F370A6BFAF69}">
      <dgm:prSet/>
      <dgm:spPr/>
      <dgm:t>
        <a:bodyPr/>
        <a:lstStyle/>
        <a:p>
          <a:endParaRPr lang="zh-CN" altLang="en-US"/>
        </a:p>
      </dgm:t>
    </dgm:pt>
    <dgm:pt modelId="{D03621E2-6686-480A-8526-5264707411DE}">
      <dgm:prSet phldrT="[文本]"/>
      <dgm:spPr/>
      <dgm:t>
        <a:bodyPr/>
        <a:lstStyle/>
        <a:p>
          <a:r>
            <a:rPr lang="zh-CN" altLang="en-US" dirty="0" smtClean="0"/>
            <a:t>风险资产（</a:t>
          </a:r>
          <a:r>
            <a:rPr lang="en-US" altLang="zh-CN" dirty="0" smtClean="0"/>
            <a:t>P</a:t>
          </a:r>
          <a:r>
            <a:rPr lang="zh-CN" altLang="en-US" dirty="0" smtClean="0"/>
            <a:t>）</a:t>
          </a:r>
          <a:endParaRPr lang="zh-CN" altLang="en-US" dirty="0"/>
        </a:p>
      </dgm:t>
    </dgm:pt>
    <dgm:pt modelId="{D2EF5530-9E71-47C5-BCAC-2C275D6E56D0}" type="parTrans" cxnId="{87E880E2-5BE0-4541-92A4-AD80E85F9DF2}">
      <dgm:prSet/>
      <dgm:spPr/>
      <dgm:t>
        <a:bodyPr/>
        <a:lstStyle/>
        <a:p>
          <a:endParaRPr lang="zh-CN" altLang="en-US"/>
        </a:p>
      </dgm:t>
    </dgm:pt>
    <dgm:pt modelId="{C355593C-42BE-418A-A11F-8D4D481786C7}" type="sibTrans" cxnId="{87E880E2-5BE0-4541-92A4-AD80E85F9DF2}">
      <dgm:prSet/>
      <dgm:spPr/>
      <dgm:t>
        <a:bodyPr/>
        <a:lstStyle/>
        <a:p>
          <a:endParaRPr lang="zh-CN" altLang="en-US"/>
        </a:p>
      </dgm:t>
    </dgm:pt>
    <dgm:pt modelId="{BB3A349A-D7FF-4512-B1DF-370FC9DECBC8}">
      <dgm:prSet phldrT="[文本]"/>
      <dgm:spPr/>
      <dgm:t>
        <a:bodyPr/>
        <a:lstStyle/>
        <a:p>
          <a:r>
            <a:rPr lang="zh-CN" altLang="en-US" dirty="0" smtClean="0"/>
            <a:t>股权权益（</a:t>
          </a:r>
          <a:r>
            <a:rPr lang="en-US" altLang="zh-CN" dirty="0" smtClean="0"/>
            <a:t>E</a:t>
          </a:r>
          <a:r>
            <a:rPr lang="zh-CN" altLang="en-US" dirty="0" smtClean="0"/>
            <a:t>）</a:t>
          </a:r>
          <a:endParaRPr lang="zh-CN" altLang="en-US" dirty="0"/>
        </a:p>
      </dgm:t>
    </dgm:pt>
    <dgm:pt modelId="{DA4570E5-02D9-4471-8051-0C12B28BDD3D}" type="parTrans" cxnId="{A5106EFA-4484-4404-8F58-217605CBD05A}">
      <dgm:prSet/>
      <dgm:spPr/>
      <dgm:t>
        <a:bodyPr/>
        <a:lstStyle/>
        <a:p>
          <a:endParaRPr lang="zh-CN" altLang="en-US"/>
        </a:p>
      </dgm:t>
    </dgm:pt>
    <dgm:pt modelId="{0CBF8C91-8706-4EB3-94C5-A6206CC1626C}" type="sibTrans" cxnId="{A5106EFA-4484-4404-8F58-217605CBD05A}">
      <dgm:prSet/>
      <dgm:spPr/>
      <dgm:t>
        <a:bodyPr/>
        <a:lstStyle/>
        <a:p>
          <a:endParaRPr lang="zh-CN" altLang="en-US"/>
        </a:p>
      </dgm:t>
    </dgm:pt>
    <dgm:pt modelId="{8C642E34-AB40-4472-B019-6CD93FC701BC}">
      <dgm:prSet phldrT="[文本]"/>
      <dgm:spPr/>
      <dgm:t>
        <a:bodyPr/>
        <a:lstStyle/>
        <a:p>
          <a:r>
            <a:rPr lang="zh-CN" altLang="en-US" dirty="0" smtClean="0"/>
            <a:t>长期债券（</a:t>
          </a:r>
          <a:r>
            <a:rPr lang="en-US" altLang="zh-CN" dirty="0" smtClean="0"/>
            <a:t>B</a:t>
          </a:r>
          <a:r>
            <a:rPr lang="zh-CN" altLang="en-US" dirty="0" smtClean="0"/>
            <a:t>）</a:t>
          </a:r>
          <a:endParaRPr lang="zh-CN" altLang="en-US" dirty="0"/>
        </a:p>
      </dgm:t>
    </dgm:pt>
    <dgm:pt modelId="{265878D3-627E-4785-AC0C-6CB6E5AC9D1A}" type="parTrans" cxnId="{C747CDF4-B2EC-452C-9F91-6FD5E1B9A1C2}">
      <dgm:prSet/>
      <dgm:spPr/>
      <dgm:t>
        <a:bodyPr/>
        <a:lstStyle/>
        <a:p>
          <a:endParaRPr lang="zh-CN" altLang="en-US"/>
        </a:p>
      </dgm:t>
    </dgm:pt>
    <dgm:pt modelId="{F4B50589-927C-4147-9F3E-A71536B3F4E8}" type="sibTrans" cxnId="{C747CDF4-B2EC-452C-9F91-6FD5E1B9A1C2}">
      <dgm:prSet/>
      <dgm:spPr/>
      <dgm:t>
        <a:bodyPr/>
        <a:lstStyle/>
        <a:p>
          <a:endParaRPr lang="zh-CN" altLang="en-US"/>
        </a:p>
      </dgm:t>
    </dgm:pt>
    <dgm:pt modelId="{C199F406-D0B0-4F8C-A379-411699EF1AD3}">
      <dgm:prSet phldrT="[文本]"/>
      <dgm:spPr/>
      <dgm:t>
        <a:bodyPr/>
        <a:lstStyle/>
        <a:p>
          <a:r>
            <a:rPr lang="zh-CN" altLang="en-US" dirty="0" smtClean="0"/>
            <a:t>无风险资产（</a:t>
          </a:r>
          <a:r>
            <a:rPr lang="en-US" altLang="zh-CN" dirty="0" smtClean="0"/>
            <a:t>F</a:t>
          </a:r>
          <a:r>
            <a:rPr lang="zh-CN" altLang="en-US" dirty="0" smtClean="0"/>
            <a:t>）</a:t>
          </a:r>
          <a:endParaRPr lang="zh-CN" altLang="en-US" dirty="0"/>
        </a:p>
      </dgm:t>
    </dgm:pt>
    <dgm:pt modelId="{034D0A6C-08CD-495F-AFF5-346CF65CF0F7}" type="parTrans" cxnId="{2D6668F9-9ACE-46B1-8002-C5CA677EA0C8}">
      <dgm:prSet/>
      <dgm:spPr/>
      <dgm:t>
        <a:bodyPr/>
        <a:lstStyle/>
        <a:p>
          <a:endParaRPr lang="zh-CN" altLang="en-US"/>
        </a:p>
      </dgm:t>
    </dgm:pt>
    <dgm:pt modelId="{E377645D-231B-4E7A-8E5D-8F42DC7103FA}" type="sibTrans" cxnId="{2D6668F9-9ACE-46B1-8002-C5CA677EA0C8}">
      <dgm:prSet/>
      <dgm:spPr/>
      <dgm:t>
        <a:bodyPr/>
        <a:lstStyle/>
        <a:p>
          <a:endParaRPr lang="zh-CN" altLang="en-US"/>
        </a:p>
      </dgm:t>
    </dgm:pt>
    <dgm:pt modelId="{6AB5A611-35A8-4A12-84C8-28512FBB4E19}">
      <dgm:prSet phldrT="[文本]"/>
      <dgm:spPr/>
      <dgm:t>
        <a:bodyPr/>
        <a:lstStyle/>
        <a:p>
          <a:r>
            <a:rPr lang="zh-CN" altLang="en-US" dirty="0" smtClean="0"/>
            <a:t>货币市场基金</a:t>
          </a:r>
          <a:endParaRPr lang="zh-CN" altLang="en-US" dirty="0"/>
        </a:p>
      </dgm:t>
    </dgm:pt>
    <dgm:pt modelId="{279A2493-37CC-418E-9B3E-3AE09D867662}" type="parTrans" cxnId="{DD2C9299-ECB6-4FE9-BCB3-5565CB9A4323}">
      <dgm:prSet/>
      <dgm:spPr/>
      <dgm:t>
        <a:bodyPr/>
        <a:lstStyle/>
        <a:p>
          <a:endParaRPr lang="zh-CN" altLang="en-US"/>
        </a:p>
      </dgm:t>
    </dgm:pt>
    <dgm:pt modelId="{9922F2B2-A15E-4B4E-B549-E9E75E371FF6}" type="sibTrans" cxnId="{DD2C9299-ECB6-4FE9-BCB3-5565CB9A4323}">
      <dgm:prSet/>
      <dgm:spPr/>
      <dgm:t>
        <a:bodyPr/>
        <a:lstStyle/>
        <a:p>
          <a:endParaRPr lang="zh-CN" altLang="en-US"/>
        </a:p>
      </dgm:t>
    </dgm:pt>
    <dgm:pt modelId="{EC76CDF4-9A4C-43BC-82BE-45E1FA77E862}" type="pres">
      <dgm:prSet presAssocID="{B55E4085-28AA-4A37-A813-BD1C3BF31064}" presName="diagram" presStyleCnt="0">
        <dgm:presLayoutVars>
          <dgm:chPref val="1"/>
          <dgm:dir/>
          <dgm:animOne val="branch"/>
          <dgm:animLvl val="lvl"/>
          <dgm:resizeHandles val="exact"/>
        </dgm:presLayoutVars>
      </dgm:prSet>
      <dgm:spPr/>
      <dgm:t>
        <a:bodyPr/>
        <a:lstStyle/>
        <a:p>
          <a:endParaRPr lang="zh-CN" altLang="en-US"/>
        </a:p>
      </dgm:t>
    </dgm:pt>
    <dgm:pt modelId="{346B2468-9965-4EDF-AFCA-53D03572AAFA}" type="pres">
      <dgm:prSet presAssocID="{63B7909C-06EB-42A8-9491-0F01C9EE2038}" presName="root1" presStyleCnt="0"/>
      <dgm:spPr/>
    </dgm:pt>
    <dgm:pt modelId="{273335CE-DA0B-4551-ADEA-99F99EA8B1FE}" type="pres">
      <dgm:prSet presAssocID="{63B7909C-06EB-42A8-9491-0F01C9EE2038}" presName="LevelOneTextNode" presStyleLbl="node0" presStyleIdx="0" presStyleCnt="1" custScaleX="175330" custScaleY="158714">
        <dgm:presLayoutVars>
          <dgm:chPref val="3"/>
        </dgm:presLayoutVars>
      </dgm:prSet>
      <dgm:spPr/>
      <dgm:t>
        <a:bodyPr/>
        <a:lstStyle/>
        <a:p>
          <a:endParaRPr lang="zh-CN" altLang="en-US"/>
        </a:p>
      </dgm:t>
    </dgm:pt>
    <dgm:pt modelId="{87A93FB8-243C-45BA-AC4C-CA1A06FC21B6}" type="pres">
      <dgm:prSet presAssocID="{63B7909C-06EB-42A8-9491-0F01C9EE2038}" presName="level2hierChild" presStyleCnt="0"/>
      <dgm:spPr/>
    </dgm:pt>
    <dgm:pt modelId="{0A1A4C44-3F1F-4A18-89D6-66A15232EC14}" type="pres">
      <dgm:prSet presAssocID="{D2EF5530-9E71-47C5-BCAC-2C275D6E56D0}" presName="conn2-1" presStyleLbl="parChTrans1D2" presStyleIdx="0" presStyleCnt="2"/>
      <dgm:spPr/>
      <dgm:t>
        <a:bodyPr/>
        <a:lstStyle/>
        <a:p>
          <a:endParaRPr lang="zh-CN" altLang="en-US"/>
        </a:p>
      </dgm:t>
    </dgm:pt>
    <dgm:pt modelId="{9FF88B6D-BFD8-4A83-AAD0-FD5E0ACF3A9C}" type="pres">
      <dgm:prSet presAssocID="{D2EF5530-9E71-47C5-BCAC-2C275D6E56D0}" presName="connTx" presStyleLbl="parChTrans1D2" presStyleIdx="0" presStyleCnt="2"/>
      <dgm:spPr/>
      <dgm:t>
        <a:bodyPr/>
        <a:lstStyle/>
        <a:p>
          <a:endParaRPr lang="zh-CN" altLang="en-US"/>
        </a:p>
      </dgm:t>
    </dgm:pt>
    <dgm:pt modelId="{F2D32B3D-94B0-42E1-8ED9-746590DFFF36}" type="pres">
      <dgm:prSet presAssocID="{D03621E2-6686-480A-8526-5264707411DE}" presName="root2" presStyleCnt="0"/>
      <dgm:spPr/>
    </dgm:pt>
    <dgm:pt modelId="{7545B99C-A089-4744-8622-27DBF3820E65}" type="pres">
      <dgm:prSet presAssocID="{D03621E2-6686-480A-8526-5264707411DE}" presName="LevelTwoTextNode" presStyleLbl="node2" presStyleIdx="0" presStyleCnt="2" custScaleX="124870" custScaleY="126445">
        <dgm:presLayoutVars>
          <dgm:chPref val="3"/>
        </dgm:presLayoutVars>
      </dgm:prSet>
      <dgm:spPr/>
      <dgm:t>
        <a:bodyPr/>
        <a:lstStyle/>
        <a:p>
          <a:endParaRPr lang="zh-CN" altLang="en-US"/>
        </a:p>
      </dgm:t>
    </dgm:pt>
    <dgm:pt modelId="{CA1C3AA9-F3CC-49BB-AB06-6CCDDDDF933C}" type="pres">
      <dgm:prSet presAssocID="{D03621E2-6686-480A-8526-5264707411DE}" presName="level3hierChild" presStyleCnt="0"/>
      <dgm:spPr/>
    </dgm:pt>
    <dgm:pt modelId="{CAF664C3-8E2E-4CE2-B7BF-01CA9057895C}" type="pres">
      <dgm:prSet presAssocID="{DA4570E5-02D9-4471-8051-0C12B28BDD3D}" presName="conn2-1" presStyleLbl="parChTrans1D3" presStyleIdx="0" presStyleCnt="3"/>
      <dgm:spPr/>
      <dgm:t>
        <a:bodyPr/>
        <a:lstStyle/>
        <a:p>
          <a:endParaRPr lang="zh-CN" altLang="en-US"/>
        </a:p>
      </dgm:t>
    </dgm:pt>
    <dgm:pt modelId="{98FA641B-4384-4950-9511-7E1D48BD6BC7}" type="pres">
      <dgm:prSet presAssocID="{DA4570E5-02D9-4471-8051-0C12B28BDD3D}" presName="connTx" presStyleLbl="parChTrans1D3" presStyleIdx="0" presStyleCnt="3"/>
      <dgm:spPr/>
      <dgm:t>
        <a:bodyPr/>
        <a:lstStyle/>
        <a:p>
          <a:endParaRPr lang="zh-CN" altLang="en-US"/>
        </a:p>
      </dgm:t>
    </dgm:pt>
    <dgm:pt modelId="{07896546-44E7-45A4-92F5-89274AF0402A}" type="pres">
      <dgm:prSet presAssocID="{BB3A349A-D7FF-4512-B1DF-370FC9DECBC8}" presName="root2" presStyleCnt="0"/>
      <dgm:spPr/>
    </dgm:pt>
    <dgm:pt modelId="{AD12C9E0-B386-44E0-959B-2E509B1E509F}" type="pres">
      <dgm:prSet presAssocID="{BB3A349A-D7FF-4512-B1DF-370FC9DECBC8}" presName="LevelTwoTextNode" presStyleLbl="node3" presStyleIdx="0" presStyleCnt="3" custScaleX="129447">
        <dgm:presLayoutVars>
          <dgm:chPref val="3"/>
        </dgm:presLayoutVars>
      </dgm:prSet>
      <dgm:spPr/>
      <dgm:t>
        <a:bodyPr/>
        <a:lstStyle/>
        <a:p>
          <a:endParaRPr lang="zh-CN" altLang="en-US"/>
        </a:p>
      </dgm:t>
    </dgm:pt>
    <dgm:pt modelId="{E8D38920-1F44-41D1-8F11-1D3AFF6D4969}" type="pres">
      <dgm:prSet presAssocID="{BB3A349A-D7FF-4512-B1DF-370FC9DECBC8}" presName="level3hierChild" presStyleCnt="0"/>
      <dgm:spPr/>
    </dgm:pt>
    <dgm:pt modelId="{4D716278-314B-4D73-AB78-9A1A0E67E0FA}" type="pres">
      <dgm:prSet presAssocID="{265878D3-627E-4785-AC0C-6CB6E5AC9D1A}" presName="conn2-1" presStyleLbl="parChTrans1D3" presStyleIdx="1" presStyleCnt="3"/>
      <dgm:spPr/>
      <dgm:t>
        <a:bodyPr/>
        <a:lstStyle/>
        <a:p>
          <a:endParaRPr lang="zh-CN" altLang="en-US"/>
        </a:p>
      </dgm:t>
    </dgm:pt>
    <dgm:pt modelId="{D0284EDC-184E-4A03-AF82-88139450E382}" type="pres">
      <dgm:prSet presAssocID="{265878D3-627E-4785-AC0C-6CB6E5AC9D1A}" presName="connTx" presStyleLbl="parChTrans1D3" presStyleIdx="1" presStyleCnt="3"/>
      <dgm:spPr/>
      <dgm:t>
        <a:bodyPr/>
        <a:lstStyle/>
        <a:p>
          <a:endParaRPr lang="zh-CN" altLang="en-US"/>
        </a:p>
      </dgm:t>
    </dgm:pt>
    <dgm:pt modelId="{B13B6BB2-C019-4819-A865-0898BCC5D43D}" type="pres">
      <dgm:prSet presAssocID="{8C642E34-AB40-4472-B019-6CD93FC701BC}" presName="root2" presStyleCnt="0"/>
      <dgm:spPr/>
    </dgm:pt>
    <dgm:pt modelId="{E970AFE5-8A03-43E8-8DA8-F987BE7D6508}" type="pres">
      <dgm:prSet presAssocID="{8C642E34-AB40-4472-B019-6CD93FC701BC}" presName="LevelTwoTextNode" presStyleLbl="node3" presStyleIdx="1" presStyleCnt="3" custScaleX="130217">
        <dgm:presLayoutVars>
          <dgm:chPref val="3"/>
        </dgm:presLayoutVars>
      </dgm:prSet>
      <dgm:spPr/>
      <dgm:t>
        <a:bodyPr/>
        <a:lstStyle/>
        <a:p>
          <a:endParaRPr lang="zh-CN" altLang="en-US"/>
        </a:p>
      </dgm:t>
    </dgm:pt>
    <dgm:pt modelId="{347851DD-D63E-42BF-9AD7-53A7454D4115}" type="pres">
      <dgm:prSet presAssocID="{8C642E34-AB40-4472-B019-6CD93FC701BC}" presName="level3hierChild" presStyleCnt="0"/>
      <dgm:spPr/>
    </dgm:pt>
    <dgm:pt modelId="{6A7584A4-6DF7-4513-B474-D729D87143B8}" type="pres">
      <dgm:prSet presAssocID="{034D0A6C-08CD-495F-AFF5-346CF65CF0F7}" presName="conn2-1" presStyleLbl="parChTrans1D2" presStyleIdx="1" presStyleCnt="2"/>
      <dgm:spPr/>
      <dgm:t>
        <a:bodyPr/>
        <a:lstStyle/>
        <a:p>
          <a:endParaRPr lang="zh-CN" altLang="en-US"/>
        </a:p>
      </dgm:t>
    </dgm:pt>
    <dgm:pt modelId="{56BAB0DB-F6B2-4779-BAEA-07B965237C34}" type="pres">
      <dgm:prSet presAssocID="{034D0A6C-08CD-495F-AFF5-346CF65CF0F7}" presName="connTx" presStyleLbl="parChTrans1D2" presStyleIdx="1" presStyleCnt="2"/>
      <dgm:spPr/>
      <dgm:t>
        <a:bodyPr/>
        <a:lstStyle/>
        <a:p>
          <a:endParaRPr lang="zh-CN" altLang="en-US"/>
        </a:p>
      </dgm:t>
    </dgm:pt>
    <dgm:pt modelId="{3F67F565-EC93-4825-BF8D-AE3C0873DB9E}" type="pres">
      <dgm:prSet presAssocID="{C199F406-D0B0-4F8C-A379-411699EF1AD3}" presName="root2" presStyleCnt="0"/>
      <dgm:spPr/>
    </dgm:pt>
    <dgm:pt modelId="{11223098-15CD-4A22-8A5B-290C0EA0B889}" type="pres">
      <dgm:prSet presAssocID="{C199F406-D0B0-4F8C-A379-411699EF1AD3}" presName="LevelTwoTextNode" presStyleLbl="node2" presStyleIdx="1" presStyleCnt="2" custScaleX="124870" custScaleY="130349">
        <dgm:presLayoutVars>
          <dgm:chPref val="3"/>
        </dgm:presLayoutVars>
      </dgm:prSet>
      <dgm:spPr/>
      <dgm:t>
        <a:bodyPr/>
        <a:lstStyle/>
        <a:p>
          <a:endParaRPr lang="zh-CN" altLang="en-US"/>
        </a:p>
      </dgm:t>
    </dgm:pt>
    <dgm:pt modelId="{B1BCC66D-6758-43B9-B187-25542C7EBB90}" type="pres">
      <dgm:prSet presAssocID="{C199F406-D0B0-4F8C-A379-411699EF1AD3}" presName="level3hierChild" presStyleCnt="0"/>
      <dgm:spPr/>
    </dgm:pt>
    <dgm:pt modelId="{18D6CE0D-72D1-4A29-8C55-B7452DC56E69}" type="pres">
      <dgm:prSet presAssocID="{279A2493-37CC-418E-9B3E-3AE09D867662}" presName="conn2-1" presStyleLbl="parChTrans1D3" presStyleIdx="2" presStyleCnt="3"/>
      <dgm:spPr/>
      <dgm:t>
        <a:bodyPr/>
        <a:lstStyle/>
        <a:p>
          <a:endParaRPr lang="zh-CN" altLang="en-US"/>
        </a:p>
      </dgm:t>
    </dgm:pt>
    <dgm:pt modelId="{FB35EA2C-BEF9-43AB-8B33-72703DCE06C7}" type="pres">
      <dgm:prSet presAssocID="{279A2493-37CC-418E-9B3E-3AE09D867662}" presName="connTx" presStyleLbl="parChTrans1D3" presStyleIdx="2" presStyleCnt="3"/>
      <dgm:spPr/>
      <dgm:t>
        <a:bodyPr/>
        <a:lstStyle/>
        <a:p>
          <a:endParaRPr lang="zh-CN" altLang="en-US"/>
        </a:p>
      </dgm:t>
    </dgm:pt>
    <dgm:pt modelId="{400BC10F-8C20-4E89-91DF-3D5714A3B326}" type="pres">
      <dgm:prSet presAssocID="{6AB5A611-35A8-4A12-84C8-28512FBB4E19}" presName="root2" presStyleCnt="0"/>
      <dgm:spPr/>
    </dgm:pt>
    <dgm:pt modelId="{FA9F458A-8618-4F6C-A5B9-C130A87C9E49}" type="pres">
      <dgm:prSet presAssocID="{6AB5A611-35A8-4A12-84C8-28512FBB4E19}" presName="LevelTwoTextNode" presStyleLbl="node3" presStyleIdx="2" presStyleCnt="3" custScaleX="130217">
        <dgm:presLayoutVars>
          <dgm:chPref val="3"/>
        </dgm:presLayoutVars>
      </dgm:prSet>
      <dgm:spPr/>
      <dgm:t>
        <a:bodyPr/>
        <a:lstStyle/>
        <a:p>
          <a:endParaRPr lang="zh-CN" altLang="en-US"/>
        </a:p>
      </dgm:t>
    </dgm:pt>
    <dgm:pt modelId="{710BC929-6320-475C-9482-6C5964071FCD}" type="pres">
      <dgm:prSet presAssocID="{6AB5A611-35A8-4A12-84C8-28512FBB4E19}" presName="level3hierChild" presStyleCnt="0"/>
      <dgm:spPr/>
    </dgm:pt>
  </dgm:ptLst>
  <dgm:cxnLst>
    <dgm:cxn modelId="{38D9EBC5-2A08-4B53-94A9-3268A7BBB1E9}" type="presOf" srcId="{DA4570E5-02D9-4471-8051-0C12B28BDD3D}" destId="{CAF664C3-8E2E-4CE2-B7BF-01CA9057895C}" srcOrd="0" destOrd="0" presId="urn:microsoft.com/office/officeart/2005/8/layout/hierarchy2"/>
    <dgm:cxn modelId="{56419611-B96B-4371-A450-72FE09D653E5}" type="presOf" srcId="{034D0A6C-08CD-495F-AFF5-346CF65CF0F7}" destId="{56BAB0DB-F6B2-4779-BAEA-07B965237C34}" srcOrd="1" destOrd="0" presId="urn:microsoft.com/office/officeart/2005/8/layout/hierarchy2"/>
    <dgm:cxn modelId="{80224019-5294-4A45-B391-80A33BC8C893}" type="presOf" srcId="{DA4570E5-02D9-4471-8051-0C12B28BDD3D}" destId="{98FA641B-4384-4950-9511-7E1D48BD6BC7}" srcOrd="1" destOrd="0" presId="urn:microsoft.com/office/officeart/2005/8/layout/hierarchy2"/>
    <dgm:cxn modelId="{9DCF8263-4FD8-43C5-B79F-A8A10A78C86A}" type="presOf" srcId="{D03621E2-6686-480A-8526-5264707411DE}" destId="{7545B99C-A089-4744-8622-27DBF3820E65}" srcOrd="0" destOrd="0" presId="urn:microsoft.com/office/officeart/2005/8/layout/hierarchy2"/>
    <dgm:cxn modelId="{C747CDF4-B2EC-452C-9F91-6FD5E1B9A1C2}" srcId="{D03621E2-6686-480A-8526-5264707411DE}" destId="{8C642E34-AB40-4472-B019-6CD93FC701BC}" srcOrd="1" destOrd="0" parTransId="{265878D3-627E-4785-AC0C-6CB6E5AC9D1A}" sibTransId="{F4B50589-927C-4147-9F3E-A71536B3F4E8}"/>
    <dgm:cxn modelId="{F0FEA070-D8AD-48F9-9438-1331CB1007DD}" type="presOf" srcId="{C199F406-D0B0-4F8C-A379-411699EF1AD3}" destId="{11223098-15CD-4A22-8A5B-290C0EA0B889}" srcOrd="0" destOrd="0" presId="urn:microsoft.com/office/officeart/2005/8/layout/hierarchy2"/>
    <dgm:cxn modelId="{F501E8FE-2D7C-4E5C-A745-34460A33A1C6}" type="presOf" srcId="{8C642E34-AB40-4472-B019-6CD93FC701BC}" destId="{E970AFE5-8A03-43E8-8DA8-F987BE7D6508}" srcOrd="0" destOrd="0" presId="urn:microsoft.com/office/officeart/2005/8/layout/hierarchy2"/>
    <dgm:cxn modelId="{1F59FFC3-BD9D-4863-80C5-52D89F1F37B5}" type="presOf" srcId="{D2EF5530-9E71-47C5-BCAC-2C275D6E56D0}" destId="{9FF88B6D-BFD8-4A83-AAD0-FD5E0ACF3A9C}" srcOrd="1" destOrd="0" presId="urn:microsoft.com/office/officeart/2005/8/layout/hierarchy2"/>
    <dgm:cxn modelId="{30828C84-2C5B-468C-BEFB-2D487948C1C7}" type="presOf" srcId="{BB3A349A-D7FF-4512-B1DF-370FC9DECBC8}" destId="{AD12C9E0-B386-44E0-959B-2E509B1E509F}" srcOrd="0" destOrd="0" presId="urn:microsoft.com/office/officeart/2005/8/layout/hierarchy2"/>
    <dgm:cxn modelId="{4B973648-BF93-4B4C-ADB8-557BF7A89343}" type="presOf" srcId="{6AB5A611-35A8-4A12-84C8-28512FBB4E19}" destId="{FA9F458A-8618-4F6C-A5B9-C130A87C9E49}" srcOrd="0" destOrd="0" presId="urn:microsoft.com/office/officeart/2005/8/layout/hierarchy2"/>
    <dgm:cxn modelId="{34E260E5-EF51-4EB9-872D-0C9638E534B6}" type="presOf" srcId="{63B7909C-06EB-42A8-9491-0F01C9EE2038}" destId="{273335CE-DA0B-4551-ADEA-99F99EA8B1FE}" srcOrd="0" destOrd="0" presId="urn:microsoft.com/office/officeart/2005/8/layout/hierarchy2"/>
    <dgm:cxn modelId="{A706116A-30F6-4399-BB1F-1A384D22E47C}" type="presOf" srcId="{279A2493-37CC-418E-9B3E-3AE09D867662}" destId="{FB35EA2C-BEF9-43AB-8B33-72703DCE06C7}" srcOrd="1" destOrd="0" presId="urn:microsoft.com/office/officeart/2005/8/layout/hierarchy2"/>
    <dgm:cxn modelId="{FDE189F0-3E0E-4DF4-9B9B-3882F6E95F9A}" type="presOf" srcId="{279A2493-37CC-418E-9B3E-3AE09D867662}" destId="{18D6CE0D-72D1-4A29-8C55-B7452DC56E69}" srcOrd="0" destOrd="0" presId="urn:microsoft.com/office/officeart/2005/8/layout/hierarchy2"/>
    <dgm:cxn modelId="{B8899DEF-EDDB-4327-BB55-0789E6A21EE8}" type="presOf" srcId="{D2EF5530-9E71-47C5-BCAC-2C275D6E56D0}" destId="{0A1A4C44-3F1F-4A18-89D6-66A15232EC14}" srcOrd="0" destOrd="0" presId="urn:microsoft.com/office/officeart/2005/8/layout/hierarchy2"/>
    <dgm:cxn modelId="{2D6668F9-9ACE-46B1-8002-C5CA677EA0C8}" srcId="{63B7909C-06EB-42A8-9491-0F01C9EE2038}" destId="{C199F406-D0B0-4F8C-A379-411699EF1AD3}" srcOrd="1" destOrd="0" parTransId="{034D0A6C-08CD-495F-AFF5-346CF65CF0F7}" sibTransId="{E377645D-231B-4E7A-8E5D-8F42DC7103FA}"/>
    <dgm:cxn modelId="{A5106EFA-4484-4404-8F58-217605CBD05A}" srcId="{D03621E2-6686-480A-8526-5264707411DE}" destId="{BB3A349A-D7FF-4512-B1DF-370FC9DECBC8}" srcOrd="0" destOrd="0" parTransId="{DA4570E5-02D9-4471-8051-0C12B28BDD3D}" sibTransId="{0CBF8C91-8706-4EB3-94C5-A6206CC1626C}"/>
    <dgm:cxn modelId="{87E880E2-5BE0-4541-92A4-AD80E85F9DF2}" srcId="{63B7909C-06EB-42A8-9491-0F01C9EE2038}" destId="{D03621E2-6686-480A-8526-5264707411DE}" srcOrd="0" destOrd="0" parTransId="{D2EF5530-9E71-47C5-BCAC-2C275D6E56D0}" sibTransId="{C355593C-42BE-418A-A11F-8D4D481786C7}"/>
    <dgm:cxn modelId="{1D06D15D-7FB8-4659-9FD6-744DC13B951E}" type="presOf" srcId="{265878D3-627E-4785-AC0C-6CB6E5AC9D1A}" destId="{D0284EDC-184E-4A03-AF82-88139450E382}" srcOrd="1" destOrd="0" presId="urn:microsoft.com/office/officeart/2005/8/layout/hierarchy2"/>
    <dgm:cxn modelId="{7FD920B7-4A20-4453-8495-1455C5D0C37A}" type="presOf" srcId="{265878D3-627E-4785-AC0C-6CB6E5AC9D1A}" destId="{4D716278-314B-4D73-AB78-9A1A0E67E0FA}" srcOrd="0" destOrd="0" presId="urn:microsoft.com/office/officeart/2005/8/layout/hierarchy2"/>
    <dgm:cxn modelId="{6192F6B2-12A1-4F9C-B970-F370A6BFAF69}" srcId="{B55E4085-28AA-4A37-A813-BD1C3BF31064}" destId="{63B7909C-06EB-42A8-9491-0F01C9EE2038}" srcOrd="0" destOrd="0" parTransId="{A64C9F74-3F69-4E4A-BCCA-4C87786406DF}" sibTransId="{A5B03469-52CE-4BF4-A143-8A150C6AB511}"/>
    <dgm:cxn modelId="{507D284B-E416-4C54-B7AC-21FB9E07B1A7}" type="presOf" srcId="{B55E4085-28AA-4A37-A813-BD1C3BF31064}" destId="{EC76CDF4-9A4C-43BC-82BE-45E1FA77E862}" srcOrd="0" destOrd="0" presId="urn:microsoft.com/office/officeart/2005/8/layout/hierarchy2"/>
    <dgm:cxn modelId="{DD2C9299-ECB6-4FE9-BCB3-5565CB9A4323}" srcId="{C199F406-D0B0-4F8C-A379-411699EF1AD3}" destId="{6AB5A611-35A8-4A12-84C8-28512FBB4E19}" srcOrd="0" destOrd="0" parTransId="{279A2493-37CC-418E-9B3E-3AE09D867662}" sibTransId="{9922F2B2-A15E-4B4E-B549-E9E75E371FF6}"/>
    <dgm:cxn modelId="{BE4E8CBF-D824-4E15-B6EF-7926691D7AF3}" type="presOf" srcId="{034D0A6C-08CD-495F-AFF5-346CF65CF0F7}" destId="{6A7584A4-6DF7-4513-B474-D729D87143B8}" srcOrd="0" destOrd="0" presId="urn:microsoft.com/office/officeart/2005/8/layout/hierarchy2"/>
    <dgm:cxn modelId="{70495576-88E1-4210-9E2C-F78D6F62380E}" type="presParOf" srcId="{EC76CDF4-9A4C-43BC-82BE-45E1FA77E862}" destId="{346B2468-9965-4EDF-AFCA-53D03572AAFA}" srcOrd="0" destOrd="0" presId="urn:microsoft.com/office/officeart/2005/8/layout/hierarchy2"/>
    <dgm:cxn modelId="{FB9EB0DA-C609-47E9-9539-2B5F5761A841}" type="presParOf" srcId="{346B2468-9965-4EDF-AFCA-53D03572AAFA}" destId="{273335CE-DA0B-4551-ADEA-99F99EA8B1FE}" srcOrd="0" destOrd="0" presId="urn:microsoft.com/office/officeart/2005/8/layout/hierarchy2"/>
    <dgm:cxn modelId="{628F6B00-1738-4DD2-AE09-2E646468C634}" type="presParOf" srcId="{346B2468-9965-4EDF-AFCA-53D03572AAFA}" destId="{87A93FB8-243C-45BA-AC4C-CA1A06FC21B6}" srcOrd="1" destOrd="0" presId="urn:microsoft.com/office/officeart/2005/8/layout/hierarchy2"/>
    <dgm:cxn modelId="{4A96B1E9-5057-499D-AF85-E9A99AC63A0A}" type="presParOf" srcId="{87A93FB8-243C-45BA-AC4C-CA1A06FC21B6}" destId="{0A1A4C44-3F1F-4A18-89D6-66A15232EC14}" srcOrd="0" destOrd="0" presId="urn:microsoft.com/office/officeart/2005/8/layout/hierarchy2"/>
    <dgm:cxn modelId="{C22BD5B9-6D9C-4657-B144-7F4021823797}" type="presParOf" srcId="{0A1A4C44-3F1F-4A18-89D6-66A15232EC14}" destId="{9FF88B6D-BFD8-4A83-AAD0-FD5E0ACF3A9C}" srcOrd="0" destOrd="0" presId="urn:microsoft.com/office/officeart/2005/8/layout/hierarchy2"/>
    <dgm:cxn modelId="{7A3E07BB-418A-4B01-8F42-EE4ABEB233A7}" type="presParOf" srcId="{87A93FB8-243C-45BA-AC4C-CA1A06FC21B6}" destId="{F2D32B3D-94B0-42E1-8ED9-746590DFFF36}" srcOrd="1" destOrd="0" presId="urn:microsoft.com/office/officeart/2005/8/layout/hierarchy2"/>
    <dgm:cxn modelId="{A4E4BF25-BDE2-4397-8D5C-D1F30FC4A85D}" type="presParOf" srcId="{F2D32B3D-94B0-42E1-8ED9-746590DFFF36}" destId="{7545B99C-A089-4744-8622-27DBF3820E65}" srcOrd="0" destOrd="0" presId="urn:microsoft.com/office/officeart/2005/8/layout/hierarchy2"/>
    <dgm:cxn modelId="{CEB50715-8CC4-4AE2-85DB-A2E2EE818700}" type="presParOf" srcId="{F2D32B3D-94B0-42E1-8ED9-746590DFFF36}" destId="{CA1C3AA9-F3CC-49BB-AB06-6CCDDDDF933C}" srcOrd="1" destOrd="0" presId="urn:microsoft.com/office/officeart/2005/8/layout/hierarchy2"/>
    <dgm:cxn modelId="{F2574999-CA11-4430-AF9F-6F9B9C005A54}" type="presParOf" srcId="{CA1C3AA9-F3CC-49BB-AB06-6CCDDDDF933C}" destId="{CAF664C3-8E2E-4CE2-B7BF-01CA9057895C}" srcOrd="0" destOrd="0" presId="urn:microsoft.com/office/officeart/2005/8/layout/hierarchy2"/>
    <dgm:cxn modelId="{CE35FF6D-4C9B-45D2-9A95-D7C5816CE6FB}" type="presParOf" srcId="{CAF664C3-8E2E-4CE2-B7BF-01CA9057895C}" destId="{98FA641B-4384-4950-9511-7E1D48BD6BC7}" srcOrd="0" destOrd="0" presId="urn:microsoft.com/office/officeart/2005/8/layout/hierarchy2"/>
    <dgm:cxn modelId="{5F32F7DF-23FE-438B-8122-FE1B28990A79}" type="presParOf" srcId="{CA1C3AA9-F3CC-49BB-AB06-6CCDDDDF933C}" destId="{07896546-44E7-45A4-92F5-89274AF0402A}" srcOrd="1" destOrd="0" presId="urn:microsoft.com/office/officeart/2005/8/layout/hierarchy2"/>
    <dgm:cxn modelId="{A30CBA6B-DE44-42C6-AFCE-FFECA2891177}" type="presParOf" srcId="{07896546-44E7-45A4-92F5-89274AF0402A}" destId="{AD12C9E0-B386-44E0-959B-2E509B1E509F}" srcOrd="0" destOrd="0" presId="urn:microsoft.com/office/officeart/2005/8/layout/hierarchy2"/>
    <dgm:cxn modelId="{7F8CE41B-BDA1-4488-8F5F-6D85D91B9A9C}" type="presParOf" srcId="{07896546-44E7-45A4-92F5-89274AF0402A}" destId="{E8D38920-1F44-41D1-8F11-1D3AFF6D4969}" srcOrd="1" destOrd="0" presId="urn:microsoft.com/office/officeart/2005/8/layout/hierarchy2"/>
    <dgm:cxn modelId="{2EA1D89A-669A-42FB-A1CB-2273039E098E}" type="presParOf" srcId="{CA1C3AA9-F3CC-49BB-AB06-6CCDDDDF933C}" destId="{4D716278-314B-4D73-AB78-9A1A0E67E0FA}" srcOrd="2" destOrd="0" presId="urn:microsoft.com/office/officeart/2005/8/layout/hierarchy2"/>
    <dgm:cxn modelId="{2E3D065F-77E7-4E0E-B5D6-846C167F1A55}" type="presParOf" srcId="{4D716278-314B-4D73-AB78-9A1A0E67E0FA}" destId="{D0284EDC-184E-4A03-AF82-88139450E382}" srcOrd="0" destOrd="0" presId="urn:microsoft.com/office/officeart/2005/8/layout/hierarchy2"/>
    <dgm:cxn modelId="{E394FB3E-F33E-4414-9B1B-E1E120AFB011}" type="presParOf" srcId="{CA1C3AA9-F3CC-49BB-AB06-6CCDDDDF933C}" destId="{B13B6BB2-C019-4819-A865-0898BCC5D43D}" srcOrd="3" destOrd="0" presId="urn:microsoft.com/office/officeart/2005/8/layout/hierarchy2"/>
    <dgm:cxn modelId="{6FE48C35-3383-4E61-B2EA-B4F45552056F}" type="presParOf" srcId="{B13B6BB2-C019-4819-A865-0898BCC5D43D}" destId="{E970AFE5-8A03-43E8-8DA8-F987BE7D6508}" srcOrd="0" destOrd="0" presId="urn:microsoft.com/office/officeart/2005/8/layout/hierarchy2"/>
    <dgm:cxn modelId="{C482B290-9FBF-4871-B32C-CFEC15A5E147}" type="presParOf" srcId="{B13B6BB2-C019-4819-A865-0898BCC5D43D}" destId="{347851DD-D63E-42BF-9AD7-53A7454D4115}" srcOrd="1" destOrd="0" presId="urn:microsoft.com/office/officeart/2005/8/layout/hierarchy2"/>
    <dgm:cxn modelId="{20178DE0-50B6-4E25-A214-1A91C4DA23AF}" type="presParOf" srcId="{87A93FB8-243C-45BA-AC4C-CA1A06FC21B6}" destId="{6A7584A4-6DF7-4513-B474-D729D87143B8}" srcOrd="2" destOrd="0" presId="urn:microsoft.com/office/officeart/2005/8/layout/hierarchy2"/>
    <dgm:cxn modelId="{A3439A0C-89E0-486F-8671-73256F2F2035}" type="presParOf" srcId="{6A7584A4-6DF7-4513-B474-D729D87143B8}" destId="{56BAB0DB-F6B2-4779-BAEA-07B965237C34}" srcOrd="0" destOrd="0" presId="urn:microsoft.com/office/officeart/2005/8/layout/hierarchy2"/>
    <dgm:cxn modelId="{D4EB4EC7-9C4B-4A39-A96A-7C65C46341E3}" type="presParOf" srcId="{87A93FB8-243C-45BA-AC4C-CA1A06FC21B6}" destId="{3F67F565-EC93-4825-BF8D-AE3C0873DB9E}" srcOrd="3" destOrd="0" presId="urn:microsoft.com/office/officeart/2005/8/layout/hierarchy2"/>
    <dgm:cxn modelId="{EDA88617-F043-4919-80F3-F5AD2E9055E4}" type="presParOf" srcId="{3F67F565-EC93-4825-BF8D-AE3C0873DB9E}" destId="{11223098-15CD-4A22-8A5B-290C0EA0B889}" srcOrd="0" destOrd="0" presId="urn:microsoft.com/office/officeart/2005/8/layout/hierarchy2"/>
    <dgm:cxn modelId="{DE2F2D1F-A52A-4EE5-B38C-BEE91F7CED69}" type="presParOf" srcId="{3F67F565-EC93-4825-BF8D-AE3C0873DB9E}" destId="{B1BCC66D-6758-43B9-B187-25542C7EBB90}" srcOrd="1" destOrd="0" presId="urn:microsoft.com/office/officeart/2005/8/layout/hierarchy2"/>
    <dgm:cxn modelId="{811464CB-7B1F-4B90-86BE-4AFF98EB56F2}" type="presParOf" srcId="{B1BCC66D-6758-43B9-B187-25542C7EBB90}" destId="{18D6CE0D-72D1-4A29-8C55-B7452DC56E69}" srcOrd="0" destOrd="0" presId="urn:microsoft.com/office/officeart/2005/8/layout/hierarchy2"/>
    <dgm:cxn modelId="{75BD7943-A075-4941-A393-DFCDA227BFF7}" type="presParOf" srcId="{18D6CE0D-72D1-4A29-8C55-B7452DC56E69}" destId="{FB35EA2C-BEF9-43AB-8B33-72703DCE06C7}" srcOrd="0" destOrd="0" presId="urn:microsoft.com/office/officeart/2005/8/layout/hierarchy2"/>
    <dgm:cxn modelId="{81D1F8A3-34CD-4CD6-A6CC-C389331DF8FA}" type="presParOf" srcId="{B1BCC66D-6758-43B9-B187-25542C7EBB90}" destId="{400BC10F-8C20-4E89-91DF-3D5714A3B326}" srcOrd="1" destOrd="0" presId="urn:microsoft.com/office/officeart/2005/8/layout/hierarchy2"/>
    <dgm:cxn modelId="{4326632D-6147-4C7E-B2BA-34ACDAC57248}" type="presParOf" srcId="{400BC10F-8C20-4E89-91DF-3D5714A3B326}" destId="{FA9F458A-8618-4F6C-A5B9-C130A87C9E49}" srcOrd="0" destOrd="0" presId="urn:microsoft.com/office/officeart/2005/8/layout/hierarchy2"/>
    <dgm:cxn modelId="{5D6C54B9-E506-4FB0-9488-5ACE60F3FE28}" type="presParOf" srcId="{400BC10F-8C20-4E89-91DF-3D5714A3B326}" destId="{710BC929-6320-475C-9482-6C5964071FC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5E4085-28AA-4A37-A813-BD1C3BF3106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3B7909C-06EB-42A8-9491-0F01C9EE2038}">
      <dgm:prSet phldrT="[文本]" custT="1"/>
      <dgm:spPr/>
      <dgm:t>
        <a:bodyPr/>
        <a:lstStyle/>
        <a:p>
          <a:r>
            <a:rPr lang="zh-CN" altLang="en-US" sz="2800" b="1" dirty="0" smtClean="0"/>
            <a:t>投资组合</a:t>
          </a:r>
          <a:r>
            <a:rPr lang="en-US" altLang="zh-CN" sz="2800" b="1" dirty="0" smtClean="0"/>
            <a:t>C</a:t>
          </a:r>
          <a:endParaRPr lang="zh-CN" altLang="en-US" sz="2800" b="1" dirty="0"/>
        </a:p>
      </dgm:t>
    </dgm:pt>
    <dgm:pt modelId="{A64C9F74-3F69-4E4A-BCCA-4C87786406DF}" type="parTrans" cxnId="{6192F6B2-12A1-4F9C-B970-F370A6BFAF69}">
      <dgm:prSet/>
      <dgm:spPr/>
      <dgm:t>
        <a:bodyPr/>
        <a:lstStyle/>
        <a:p>
          <a:endParaRPr lang="zh-CN" altLang="en-US"/>
        </a:p>
      </dgm:t>
    </dgm:pt>
    <dgm:pt modelId="{A5B03469-52CE-4BF4-A143-8A150C6AB511}" type="sibTrans" cxnId="{6192F6B2-12A1-4F9C-B970-F370A6BFAF69}">
      <dgm:prSet/>
      <dgm:spPr/>
      <dgm:t>
        <a:bodyPr/>
        <a:lstStyle/>
        <a:p>
          <a:endParaRPr lang="zh-CN" altLang="en-US"/>
        </a:p>
      </dgm:t>
    </dgm:pt>
    <dgm:pt modelId="{D03621E2-6686-480A-8526-5264707411DE}">
      <dgm:prSet phldrT="[文本]" custT="1"/>
      <dgm:spPr/>
      <dgm:t>
        <a:bodyPr/>
        <a:lstStyle/>
        <a:p>
          <a:pPr algn="ctr"/>
          <a:r>
            <a:rPr lang="zh-CN" altLang="en-US" sz="2400" b="1" dirty="0" smtClean="0"/>
            <a:t>风险资产（</a:t>
          </a:r>
          <a:r>
            <a:rPr lang="en-US" altLang="zh-CN" sz="2400" b="1" dirty="0" smtClean="0"/>
            <a:t>P</a:t>
          </a:r>
          <a:r>
            <a:rPr lang="zh-CN" altLang="en-US" sz="2400" b="1" dirty="0" smtClean="0"/>
            <a:t>）：收益率为</a:t>
          </a:r>
          <a:r>
            <a:rPr lang="en-US" altLang="zh-CN" sz="2400" b="1" dirty="0" err="1" smtClean="0"/>
            <a:t>r</a:t>
          </a:r>
          <a:r>
            <a:rPr lang="en-US" altLang="zh-CN" sz="2400" b="1" baseline="-25000" dirty="0" err="1" smtClean="0"/>
            <a:t>p</a:t>
          </a:r>
          <a:r>
            <a:rPr lang="en-US" altLang="zh-CN" sz="2400" b="1" dirty="0" smtClean="0"/>
            <a:t> </a:t>
          </a:r>
        </a:p>
        <a:p>
          <a:pPr algn="l"/>
          <a:r>
            <a:rPr lang="zh-CN" altLang="en-US" sz="2400" b="1" dirty="0" smtClean="0"/>
            <a:t>              期望收益</a:t>
          </a:r>
          <a:r>
            <a:rPr lang="en-US" altLang="zh-CN" sz="2400" b="1" dirty="0" smtClean="0"/>
            <a:t>E</a:t>
          </a:r>
          <a:r>
            <a:rPr lang="zh-CN" altLang="en-US" sz="2400" b="1" dirty="0" smtClean="0"/>
            <a:t>（</a:t>
          </a:r>
          <a:r>
            <a:rPr lang="en-US" altLang="zh-CN" sz="2400" b="1" dirty="0" err="1" smtClean="0"/>
            <a:t>r</a:t>
          </a:r>
          <a:r>
            <a:rPr lang="en-US" altLang="zh-CN" sz="2400" b="1" baseline="-25000" dirty="0" err="1" smtClean="0"/>
            <a:t>p</a:t>
          </a:r>
          <a:r>
            <a:rPr lang="zh-CN" altLang="en-US" sz="2400" b="1" dirty="0" smtClean="0"/>
            <a:t>）</a:t>
          </a:r>
          <a:r>
            <a:rPr lang="en-US" altLang="zh-CN" sz="2400" b="1" dirty="0" smtClean="0"/>
            <a:t>, </a:t>
          </a:r>
          <a:r>
            <a:rPr lang="zh-CN" altLang="en-US" sz="2400" b="1" dirty="0" smtClean="0"/>
            <a:t>标准差</a:t>
          </a:r>
          <a:r>
            <a:rPr lang="el-GR" altLang="zh-CN" sz="2400" b="1" dirty="0" smtClean="0"/>
            <a:t>σ</a:t>
          </a:r>
          <a:r>
            <a:rPr lang="en-US" altLang="zh-CN" sz="2400" b="1" baseline="-25000" dirty="0" smtClean="0"/>
            <a:t>p</a:t>
          </a:r>
          <a:endParaRPr lang="zh-CN" altLang="en-US" sz="2400" b="1" baseline="-25000" dirty="0"/>
        </a:p>
      </dgm:t>
    </dgm:pt>
    <dgm:pt modelId="{D2EF5530-9E71-47C5-BCAC-2C275D6E56D0}" type="parTrans" cxnId="{87E880E2-5BE0-4541-92A4-AD80E85F9DF2}">
      <dgm:prSet/>
      <dgm:spPr/>
      <dgm:t>
        <a:bodyPr/>
        <a:lstStyle/>
        <a:p>
          <a:endParaRPr lang="zh-CN" altLang="en-US"/>
        </a:p>
      </dgm:t>
    </dgm:pt>
    <dgm:pt modelId="{C355593C-42BE-418A-A11F-8D4D481786C7}" type="sibTrans" cxnId="{87E880E2-5BE0-4541-92A4-AD80E85F9DF2}">
      <dgm:prSet/>
      <dgm:spPr/>
      <dgm:t>
        <a:bodyPr/>
        <a:lstStyle/>
        <a:p>
          <a:endParaRPr lang="zh-CN" altLang="en-US"/>
        </a:p>
      </dgm:t>
    </dgm:pt>
    <dgm:pt modelId="{C199F406-D0B0-4F8C-A379-411699EF1AD3}">
      <dgm:prSet phldrT="[文本]" custT="1"/>
      <dgm:spPr/>
      <dgm:t>
        <a:bodyPr/>
        <a:lstStyle/>
        <a:p>
          <a:r>
            <a:rPr lang="zh-CN" altLang="en-US" sz="2400" b="1" dirty="0" smtClean="0"/>
            <a:t>无风险资产（</a:t>
          </a:r>
          <a:r>
            <a:rPr lang="en-US" altLang="zh-CN" sz="2400" b="1" dirty="0" smtClean="0"/>
            <a:t>F</a:t>
          </a:r>
          <a:r>
            <a:rPr lang="zh-CN" altLang="en-US" sz="2400" b="1" dirty="0" smtClean="0"/>
            <a:t>）</a:t>
          </a:r>
          <a:r>
            <a:rPr lang="en-US" altLang="zh-CN" sz="2400" b="1" dirty="0" smtClean="0"/>
            <a:t>:</a:t>
          </a:r>
          <a:r>
            <a:rPr lang="zh-CN" altLang="en-US" sz="2400" b="1" dirty="0" smtClean="0"/>
            <a:t>收益率</a:t>
          </a:r>
          <a:r>
            <a:rPr lang="en-US" altLang="zh-CN" sz="2400" b="1" dirty="0" err="1" smtClean="0"/>
            <a:t>r</a:t>
          </a:r>
          <a:r>
            <a:rPr lang="en-US" altLang="zh-CN" sz="2400" b="1" baseline="-25000" dirty="0" err="1" smtClean="0"/>
            <a:t>f</a:t>
          </a:r>
          <a:endParaRPr lang="zh-CN" altLang="en-US" sz="2400" b="1" baseline="-25000" dirty="0"/>
        </a:p>
      </dgm:t>
    </dgm:pt>
    <dgm:pt modelId="{034D0A6C-08CD-495F-AFF5-346CF65CF0F7}" type="parTrans" cxnId="{2D6668F9-9ACE-46B1-8002-C5CA677EA0C8}">
      <dgm:prSet/>
      <dgm:spPr/>
      <dgm:t>
        <a:bodyPr/>
        <a:lstStyle/>
        <a:p>
          <a:endParaRPr lang="zh-CN" altLang="en-US"/>
        </a:p>
      </dgm:t>
    </dgm:pt>
    <dgm:pt modelId="{E377645D-231B-4E7A-8E5D-8F42DC7103FA}" type="sibTrans" cxnId="{2D6668F9-9ACE-46B1-8002-C5CA677EA0C8}">
      <dgm:prSet/>
      <dgm:spPr/>
      <dgm:t>
        <a:bodyPr/>
        <a:lstStyle/>
        <a:p>
          <a:endParaRPr lang="zh-CN" altLang="en-US"/>
        </a:p>
      </dgm:t>
    </dgm:pt>
    <dgm:pt modelId="{EC76CDF4-9A4C-43BC-82BE-45E1FA77E862}" type="pres">
      <dgm:prSet presAssocID="{B55E4085-28AA-4A37-A813-BD1C3BF31064}" presName="diagram" presStyleCnt="0">
        <dgm:presLayoutVars>
          <dgm:chPref val="1"/>
          <dgm:dir/>
          <dgm:animOne val="branch"/>
          <dgm:animLvl val="lvl"/>
          <dgm:resizeHandles val="exact"/>
        </dgm:presLayoutVars>
      </dgm:prSet>
      <dgm:spPr/>
      <dgm:t>
        <a:bodyPr/>
        <a:lstStyle/>
        <a:p>
          <a:endParaRPr lang="zh-CN" altLang="en-US"/>
        </a:p>
      </dgm:t>
    </dgm:pt>
    <dgm:pt modelId="{346B2468-9965-4EDF-AFCA-53D03572AAFA}" type="pres">
      <dgm:prSet presAssocID="{63B7909C-06EB-42A8-9491-0F01C9EE2038}" presName="root1" presStyleCnt="0"/>
      <dgm:spPr/>
    </dgm:pt>
    <dgm:pt modelId="{273335CE-DA0B-4551-ADEA-99F99EA8B1FE}" type="pres">
      <dgm:prSet presAssocID="{63B7909C-06EB-42A8-9491-0F01C9EE2038}" presName="LevelOneTextNode" presStyleLbl="node0" presStyleIdx="0" presStyleCnt="1" custScaleX="148517" custScaleY="100666" custLinFactNeighborX="-14501" custLinFactNeighborY="-7420">
        <dgm:presLayoutVars>
          <dgm:chPref val="3"/>
        </dgm:presLayoutVars>
      </dgm:prSet>
      <dgm:spPr/>
      <dgm:t>
        <a:bodyPr/>
        <a:lstStyle/>
        <a:p>
          <a:endParaRPr lang="zh-CN" altLang="en-US"/>
        </a:p>
      </dgm:t>
    </dgm:pt>
    <dgm:pt modelId="{87A93FB8-243C-45BA-AC4C-CA1A06FC21B6}" type="pres">
      <dgm:prSet presAssocID="{63B7909C-06EB-42A8-9491-0F01C9EE2038}" presName="level2hierChild" presStyleCnt="0"/>
      <dgm:spPr/>
    </dgm:pt>
    <dgm:pt modelId="{0A1A4C44-3F1F-4A18-89D6-66A15232EC14}" type="pres">
      <dgm:prSet presAssocID="{D2EF5530-9E71-47C5-BCAC-2C275D6E56D0}" presName="conn2-1" presStyleLbl="parChTrans1D2" presStyleIdx="0" presStyleCnt="2"/>
      <dgm:spPr/>
      <dgm:t>
        <a:bodyPr/>
        <a:lstStyle/>
        <a:p>
          <a:endParaRPr lang="zh-CN" altLang="en-US"/>
        </a:p>
      </dgm:t>
    </dgm:pt>
    <dgm:pt modelId="{9FF88B6D-BFD8-4A83-AAD0-FD5E0ACF3A9C}" type="pres">
      <dgm:prSet presAssocID="{D2EF5530-9E71-47C5-BCAC-2C275D6E56D0}" presName="connTx" presStyleLbl="parChTrans1D2" presStyleIdx="0" presStyleCnt="2"/>
      <dgm:spPr/>
      <dgm:t>
        <a:bodyPr/>
        <a:lstStyle/>
        <a:p>
          <a:endParaRPr lang="zh-CN" altLang="en-US"/>
        </a:p>
      </dgm:t>
    </dgm:pt>
    <dgm:pt modelId="{F2D32B3D-94B0-42E1-8ED9-746590DFFF36}" type="pres">
      <dgm:prSet presAssocID="{D03621E2-6686-480A-8526-5264707411DE}" presName="root2" presStyleCnt="0"/>
      <dgm:spPr/>
    </dgm:pt>
    <dgm:pt modelId="{7545B99C-A089-4744-8622-27DBF3820E65}" type="pres">
      <dgm:prSet presAssocID="{D03621E2-6686-480A-8526-5264707411DE}" presName="LevelTwoTextNode" presStyleLbl="node2" presStyleIdx="0" presStyleCnt="2" custScaleX="413033" custScaleY="141400">
        <dgm:presLayoutVars>
          <dgm:chPref val="3"/>
        </dgm:presLayoutVars>
      </dgm:prSet>
      <dgm:spPr/>
      <dgm:t>
        <a:bodyPr/>
        <a:lstStyle/>
        <a:p>
          <a:endParaRPr lang="zh-CN" altLang="en-US"/>
        </a:p>
      </dgm:t>
    </dgm:pt>
    <dgm:pt modelId="{CA1C3AA9-F3CC-49BB-AB06-6CCDDDDF933C}" type="pres">
      <dgm:prSet presAssocID="{D03621E2-6686-480A-8526-5264707411DE}" presName="level3hierChild" presStyleCnt="0"/>
      <dgm:spPr/>
    </dgm:pt>
    <dgm:pt modelId="{6A7584A4-6DF7-4513-B474-D729D87143B8}" type="pres">
      <dgm:prSet presAssocID="{034D0A6C-08CD-495F-AFF5-346CF65CF0F7}" presName="conn2-1" presStyleLbl="parChTrans1D2" presStyleIdx="1" presStyleCnt="2"/>
      <dgm:spPr/>
      <dgm:t>
        <a:bodyPr/>
        <a:lstStyle/>
        <a:p>
          <a:endParaRPr lang="zh-CN" altLang="en-US"/>
        </a:p>
      </dgm:t>
    </dgm:pt>
    <dgm:pt modelId="{56BAB0DB-F6B2-4779-BAEA-07B965237C34}" type="pres">
      <dgm:prSet presAssocID="{034D0A6C-08CD-495F-AFF5-346CF65CF0F7}" presName="connTx" presStyleLbl="parChTrans1D2" presStyleIdx="1" presStyleCnt="2"/>
      <dgm:spPr/>
      <dgm:t>
        <a:bodyPr/>
        <a:lstStyle/>
        <a:p>
          <a:endParaRPr lang="zh-CN" altLang="en-US"/>
        </a:p>
      </dgm:t>
    </dgm:pt>
    <dgm:pt modelId="{3F67F565-EC93-4825-BF8D-AE3C0873DB9E}" type="pres">
      <dgm:prSet presAssocID="{C199F406-D0B0-4F8C-A379-411699EF1AD3}" presName="root2" presStyleCnt="0"/>
      <dgm:spPr/>
    </dgm:pt>
    <dgm:pt modelId="{11223098-15CD-4A22-8A5B-290C0EA0B889}" type="pres">
      <dgm:prSet presAssocID="{C199F406-D0B0-4F8C-A379-411699EF1AD3}" presName="LevelTwoTextNode" presStyleLbl="node2" presStyleIdx="1" presStyleCnt="2" custScaleX="420497" custScaleY="130349" custLinFactNeighborX="-2513" custLinFactNeighborY="-2533">
        <dgm:presLayoutVars>
          <dgm:chPref val="3"/>
        </dgm:presLayoutVars>
      </dgm:prSet>
      <dgm:spPr/>
      <dgm:t>
        <a:bodyPr/>
        <a:lstStyle/>
        <a:p>
          <a:endParaRPr lang="zh-CN" altLang="en-US"/>
        </a:p>
      </dgm:t>
    </dgm:pt>
    <dgm:pt modelId="{B1BCC66D-6758-43B9-B187-25542C7EBB90}" type="pres">
      <dgm:prSet presAssocID="{C199F406-D0B0-4F8C-A379-411699EF1AD3}" presName="level3hierChild" presStyleCnt="0"/>
      <dgm:spPr/>
    </dgm:pt>
  </dgm:ptLst>
  <dgm:cxnLst>
    <dgm:cxn modelId="{FE6EF569-E22F-4228-8F17-B2CD44780F63}" type="presOf" srcId="{034D0A6C-08CD-495F-AFF5-346CF65CF0F7}" destId="{6A7584A4-6DF7-4513-B474-D729D87143B8}" srcOrd="0" destOrd="0" presId="urn:microsoft.com/office/officeart/2005/8/layout/hierarchy2"/>
    <dgm:cxn modelId="{2D6668F9-9ACE-46B1-8002-C5CA677EA0C8}" srcId="{63B7909C-06EB-42A8-9491-0F01C9EE2038}" destId="{C199F406-D0B0-4F8C-A379-411699EF1AD3}" srcOrd="1" destOrd="0" parTransId="{034D0A6C-08CD-495F-AFF5-346CF65CF0F7}" sibTransId="{E377645D-231B-4E7A-8E5D-8F42DC7103FA}"/>
    <dgm:cxn modelId="{162DD908-2581-4E51-BFCF-59AA2B165E72}" type="presOf" srcId="{B55E4085-28AA-4A37-A813-BD1C3BF31064}" destId="{EC76CDF4-9A4C-43BC-82BE-45E1FA77E862}" srcOrd="0" destOrd="0" presId="urn:microsoft.com/office/officeart/2005/8/layout/hierarchy2"/>
    <dgm:cxn modelId="{AD61A605-4228-4046-BC8F-DFD9DB607348}" type="presOf" srcId="{D03621E2-6686-480A-8526-5264707411DE}" destId="{7545B99C-A089-4744-8622-27DBF3820E65}" srcOrd="0" destOrd="0" presId="urn:microsoft.com/office/officeart/2005/8/layout/hierarchy2"/>
    <dgm:cxn modelId="{6192F6B2-12A1-4F9C-B970-F370A6BFAF69}" srcId="{B55E4085-28AA-4A37-A813-BD1C3BF31064}" destId="{63B7909C-06EB-42A8-9491-0F01C9EE2038}" srcOrd="0" destOrd="0" parTransId="{A64C9F74-3F69-4E4A-BCCA-4C87786406DF}" sibTransId="{A5B03469-52CE-4BF4-A143-8A150C6AB511}"/>
    <dgm:cxn modelId="{81A030C9-8652-4884-96CC-639FEA08E317}" type="presOf" srcId="{034D0A6C-08CD-495F-AFF5-346CF65CF0F7}" destId="{56BAB0DB-F6B2-4779-BAEA-07B965237C34}" srcOrd="1" destOrd="0" presId="urn:microsoft.com/office/officeart/2005/8/layout/hierarchy2"/>
    <dgm:cxn modelId="{397AC11F-C9D3-44E4-9793-BC16C9BA7F65}" type="presOf" srcId="{D2EF5530-9E71-47C5-BCAC-2C275D6E56D0}" destId="{0A1A4C44-3F1F-4A18-89D6-66A15232EC14}" srcOrd="0" destOrd="0" presId="urn:microsoft.com/office/officeart/2005/8/layout/hierarchy2"/>
    <dgm:cxn modelId="{F7E51EC6-AAB2-4468-BF41-79BE0F0754AD}" type="presOf" srcId="{C199F406-D0B0-4F8C-A379-411699EF1AD3}" destId="{11223098-15CD-4A22-8A5B-290C0EA0B889}" srcOrd="0" destOrd="0" presId="urn:microsoft.com/office/officeart/2005/8/layout/hierarchy2"/>
    <dgm:cxn modelId="{41D02761-C21D-4420-83C8-8D9D116B3C06}" type="presOf" srcId="{D2EF5530-9E71-47C5-BCAC-2C275D6E56D0}" destId="{9FF88B6D-BFD8-4A83-AAD0-FD5E0ACF3A9C}" srcOrd="1" destOrd="0" presId="urn:microsoft.com/office/officeart/2005/8/layout/hierarchy2"/>
    <dgm:cxn modelId="{87E880E2-5BE0-4541-92A4-AD80E85F9DF2}" srcId="{63B7909C-06EB-42A8-9491-0F01C9EE2038}" destId="{D03621E2-6686-480A-8526-5264707411DE}" srcOrd="0" destOrd="0" parTransId="{D2EF5530-9E71-47C5-BCAC-2C275D6E56D0}" sibTransId="{C355593C-42BE-418A-A11F-8D4D481786C7}"/>
    <dgm:cxn modelId="{ADFB8044-F9ED-4E44-96C6-EA0BD495D659}" type="presOf" srcId="{63B7909C-06EB-42A8-9491-0F01C9EE2038}" destId="{273335CE-DA0B-4551-ADEA-99F99EA8B1FE}" srcOrd="0" destOrd="0" presId="urn:microsoft.com/office/officeart/2005/8/layout/hierarchy2"/>
    <dgm:cxn modelId="{E13B9F26-5EA7-4B0B-8471-E24BC4060D2D}" type="presParOf" srcId="{EC76CDF4-9A4C-43BC-82BE-45E1FA77E862}" destId="{346B2468-9965-4EDF-AFCA-53D03572AAFA}" srcOrd="0" destOrd="0" presId="urn:microsoft.com/office/officeart/2005/8/layout/hierarchy2"/>
    <dgm:cxn modelId="{F81CBDCD-E627-4F25-A41B-FA3091C3E456}" type="presParOf" srcId="{346B2468-9965-4EDF-AFCA-53D03572AAFA}" destId="{273335CE-DA0B-4551-ADEA-99F99EA8B1FE}" srcOrd="0" destOrd="0" presId="urn:microsoft.com/office/officeart/2005/8/layout/hierarchy2"/>
    <dgm:cxn modelId="{77DE633A-A430-4374-AFD1-B3AE601DD4C0}" type="presParOf" srcId="{346B2468-9965-4EDF-AFCA-53D03572AAFA}" destId="{87A93FB8-243C-45BA-AC4C-CA1A06FC21B6}" srcOrd="1" destOrd="0" presId="urn:microsoft.com/office/officeart/2005/8/layout/hierarchy2"/>
    <dgm:cxn modelId="{E8C7AFE6-B12E-4EF2-A7DC-A8D359BC5DAA}" type="presParOf" srcId="{87A93FB8-243C-45BA-AC4C-CA1A06FC21B6}" destId="{0A1A4C44-3F1F-4A18-89D6-66A15232EC14}" srcOrd="0" destOrd="0" presId="urn:microsoft.com/office/officeart/2005/8/layout/hierarchy2"/>
    <dgm:cxn modelId="{605D135A-3EF0-4A86-BB15-E11E05E55EA6}" type="presParOf" srcId="{0A1A4C44-3F1F-4A18-89D6-66A15232EC14}" destId="{9FF88B6D-BFD8-4A83-AAD0-FD5E0ACF3A9C}" srcOrd="0" destOrd="0" presId="urn:microsoft.com/office/officeart/2005/8/layout/hierarchy2"/>
    <dgm:cxn modelId="{486775D8-2948-44DA-AB1A-AF8D4624B67D}" type="presParOf" srcId="{87A93FB8-243C-45BA-AC4C-CA1A06FC21B6}" destId="{F2D32B3D-94B0-42E1-8ED9-746590DFFF36}" srcOrd="1" destOrd="0" presId="urn:microsoft.com/office/officeart/2005/8/layout/hierarchy2"/>
    <dgm:cxn modelId="{DB3E33FC-2E86-468A-8FC3-24284037753A}" type="presParOf" srcId="{F2D32B3D-94B0-42E1-8ED9-746590DFFF36}" destId="{7545B99C-A089-4744-8622-27DBF3820E65}" srcOrd="0" destOrd="0" presId="urn:microsoft.com/office/officeart/2005/8/layout/hierarchy2"/>
    <dgm:cxn modelId="{F36BCF22-F27F-4E04-B421-93AD6DF54074}" type="presParOf" srcId="{F2D32B3D-94B0-42E1-8ED9-746590DFFF36}" destId="{CA1C3AA9-F3CC-49BB-AB06-6CCDDDDF933C}" srcOrd="1" destOrd="0" presId="urn:microsoft.com/office/officeart/2005/8/layout/hierarchy2"/>
    <dgm:cxn modelId="{27FF4CF0-A2B7-4C1C-BD0F-201668E3BFC6}" type="presParOf" srcId="{87A93FB8-243C-45BA-AC4C-CA1A06FC21B6}" destId="{6A7584A4-6DF7-4513-B474-D729D87143B8}" srcOrd="2" destOrd="0" presId="urn:microsoft.com/office/officeart/2005/8/layout/hierarchy2"/>
    <dgm:cxn modelId="{636A1B67-B811-428F-892A-28F350F9DC40}" type="presParOf" srcId="{6A7584A4-6DF7-4513-B474-D729D87143B8}" destId="{56BAB0DB-F6B2-4779-BAEA-07B965237C34}" srcOrd="0" destOrd="0" presId="urn:microsoft.com/office/officeart/2005/8/layout/hierarchy2"/>
    <dgm:cxn modelId="{26836536-C3A1-469C-92A2-3D50E5C0F21E}" type="presParOf" srcId="{87A93FB8-243C-45BA-AC4C-CA1A06FC21B6}" destId="{3F67F565-EC93-4825-BF8D-AE3C0873DB9E}" srcOrd="3" destOrd="0" presId="urn:microsoft.com/office/officeart/2005/8/layout/hierarchy2"/>
    <dgm:cxn modelId="{06AD4108-D5E3-462A-A19C-67A850B8846B}" type="presParOf" srcId="{3F67F565-EC93-4825-BF8D-AE3C0873DB9E}" destId="{11223098-15CD-4A22-8A5B-290C0EA0B889}" srcOrd="0" destOrd="0" presId="urn:microsoft.com/office/officeart/2005/8/layout/hierarchy2"/>
    <dgm:cxn modelId="{39568F34-0E03-4AE0-A407-DF859B101ACA}" type="presParOf" srcId="{3F67F565-EC93-4825-BF8D-AE3C0873DB9E}" destId="{B1BCC66D-6758-43B9-B187-25542C7EBB9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335CE-DA0B-4551-ADEA-99F99EA8B1FE}">
      <dsp:nvSpPr>
        <dsp:cNvPr id="0" name=""/>
        <dsp:cNvSpPr/>
      </dsp:nvSpPr>
      <dsp:spPr>
        <a:xfrm>
          <a:off x="360037" y="848274"/>
          <a:ext cx="2572441" cy="11643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完整资产组合</a:t>
          </a:r>
          <a:r>
            <a:rPr lang="zh-CN" altLang="en-US" sz="2000" b="1" kern="1200" dirty="0" smtClean="0">
              <a:latin typeface="Times New Roman" panose="02020603050405020304" pitchFamily="18" charset="0"/>
              <a:cs typeface="Times New Roman" panose="02020603050405020304" pitchFamily="18" charset="0"/>
            </a:rPr>
            <a:t>（</a:t>
          </a:r>
          <a:r>
            <a:rPr lang="en-US" altLang="zh-CN" sz="2000" b="1" kern="1200" dirty="0" smtClean="0">
              <a:latin typeface="Times New Roman" panose="02020603050405020304" pitchFamily="18" charset="0"/>
              <a:cs typeface="Times New Roman" panose="02020603050405020304" pitchFamily="18" charset="0"/>
            </a:rPr>
            <a:t>complete portfolio</a:t>
          </a:r>
          <a:r>
            <a:rPr lang="zh-CN" altLang="en-US" sz="2000" b="1" kern="1200" dirty="0" smtClean="0"/>
            <a:t>）</a:t>
          </a:r>
          <a:endParaRPr lang="zh-CN" altLang="en-US" sz="2000" b="1" kern="1200" dirty="0"/>
        </a:p>
      </dsp:txBody>
      <dsp:txXfrm>
        <a:off x="394139" y="882376"/>
        <a:ext cx="2504237" cy="1096121"/>
      </dsp:txXfrm>
    </dsp:sp>
    <dsp:sp modelId="{0A1A4C44-3F1F-4A18-89D6-66A15232EC14}">
      <dsp:nvSpPr>
        <dsp:cNvPr id="0" name=""/>
        <dsp:cNvSpPr/>
      </dsp:nvSpPr>
      <dsp:spPr>
        <a:xfrm rot="18751544">
          <a:off x="2791785" y="1084458"/>
          <a:ext cx="868266" cy="52068"/>
        </a:xfrm>
        <a:custGeom>
          <a:avLst/>
          <a:gdLst/>
          <a:ahLst/>
          <a:cxnLst/>
          <a:rect l="0" t="0" r="0" b="0"/>
          <a:pathLst>
            <a:path>
              <a:moveTo>
                <a:pt x="0" y="26034"/>
              </a:moveTo>
              <a:lnTo>
                <a:pt x="868266" y="260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204212" y="1088786"/>
        <a:ext cx="43413" cy="43413"/>
      </dsp:txXfrm>
    </dsp:sp>
    <dsp:sp modelId="{7545B99C-A089-4744-8622-27DBF3820E65}">
      <dsp:nvSpPr>
        <dsp:cNvPr id="0" name=""/>
        <dsp:cNvSpPr/>
      </dsp:nvSpPr>
      <dsp:spPr>
        <a:xfrm>
          <a:off x="3519358" y="326747"/>
          <a:ext cx="1832092" cy="9276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t>风险资产（</a:t>
          </a:r>
          <a:r>
            <a:rPr lang="en-US" altLang="zh-CN" sz="2200" kern="1200" dirty="0" smtClean="0"/>
            <a:t>P</a:t>
          </a:r>
          <a:r>
            <a:rPr lang="zh-CN" altLang="en-US" sz="2200" kern="1200" dirty="0" smtClean="0"/>
            <a:t>）</a:t>
          </a:r>
          <a:endParaRPr lang="zh-CN" altLang="en-US" sz="2200" kern="1200" dirty="0"/>
        </a:p>
      </dsp:txBody>
      <dsp:txXfrm>
        <a:off x="3546526" y="353915"/>
        <a:ext cx="1777756" cy="873264"/>
      </dsp:txXfrm>
    </dsp:sp>
    <dsp:sp modelId="{CAF664C3-8E2E-4CE2-B7BF-01CA9057895C}">
      <dsp:nvSpPr>
        <dsp:cNvPr id="0" name=""/>
        <dsp:cNvSpPr/>
      </dsp:nvSpPr>
      <dsp:spPr>
        <a:xfrm rot="19457599">
          <a:off x="5283518" y="553603"/>
          <a:ext cx="722744" cy="52068"/>
        </a:xfrm>
        <a:custGeom>
          <a:avLst/>
          <a:gdLst/>
          <a:ahLst/>
          <a:cxnLst/>
          <a:rect l="0" t="0" r="0" b="0"/>
          <a:pathLst>
            <a:path>
              <a:moveTo>
                <a:pt x="0" y="26034"/>
              </a:moveTo>
              <a:lnTo>
                <a:pt x="722744" y="260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26822" y="561569"/>
        <a:ext cx="36137" cy="36137"/>
      </dsp:txXfrm>
    </dsp:sp>
    <dsp:sp modelId="{AD12C9E0-B386-44E0-959B-2E509B1E509F}">
      <dsp:nvSpPr>
        <dsp:cNvPr id="0" name=""/>
        <dsp:cNvSpPr/>
      </dsp:nvSpPr>
      <dsp:spPr>
        <a:xfrm>
          <a:off x="5938331" y="1928"/>
          <a:ext cx="1899246" cy="7335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t>股权权益（</a:t>
          </a:r>
          <a:r>
            <a:rPr lang="en-US" altLang="zh-CN" sz="2200" kern="1200" dirty="0" smtClean="0"/>
            <a:t>E</a:t>
          </a:r>
          <a:r>
            <a:rPr lang="zh-CN" altLang="en-US" sz="2200" kern="1200" dirty="0" smtClean="0"/>
            <a:t>）</a:t>
          </a:r>
          <a:endParaRPr lang="zh-CN" altLang="en-US" sz="2200" kern="1200" dirty="0"/>
        </a:p>
      </dsp:txBody>
      <dsp:txXfrm>
        <a:off x="5959817" y="23414"/>
        <a:ext cx="1856274" cy="690627"/>
      </dsp:txXfrm>
    </dsp:sp>
    <dsp:sp modelId="{4D716278-314B-4D73-AB78-9A1A0E67E0FA}">
      <dsp:nvSpPr>
        <dsp:cNvPr id="0" name=""/>
        <dsp:cNvSpPr/>
      </dsp:nvSpPr>
      <dsp:spPr>
        <a:xfrm rot="2142401">
          <a:off x="5283518" y="975423"/>
          <a:ext cx="722744" cy="52068"/>
        </a:xfrm>
        <a:custGeom>
          <a:avLst/>
          <a:gdLst/>
          <a:ahLst/>
          <a:cxnLst/>
          <a:rect l="0" t="0" r="0" b="0"/>
          <a:pathLst>
            <a:path>
              <a:moveTo>
                <a:pt x="0" y="26034"/>
              </a:moveTo>
              <a:lnTo>
                <a:pt x="722744" y="260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26822" y="983389"/>
        <a:ext cx="36137" cy="36137"/>
      </dsp:txXfrm>
    </dsp:sp>
    <dsp:sp modelId="{E970AFE5-8A03-43E8-8DA8-F987BE7D6508}">
      <dsp:nvSpPr>
        <dsp:cNvPr id="0" name=""/>
        <dsp:cNvSpPr/>
      </dsp:nvSpPr>
      <dsp:spPr>
        <a:xfrm>
          <a:off x="5938331" y="845567"/>
          <a:ext cx="1910543" cy="7335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t>长期债券（</a:t>
          </a:r>
          <a:r>
            <a:rPr lang="en-US" altLang="zh-CN" sz="2200" kern="1200" dirty="0" smtClean="0"/>
            <a:t>B</a:t>
          </a:r>
          <a:r>
            <a:rPr lang="zh-CN" altLang="en-US" sz="2200" kern="1200" dirty="0" smtClean="0"/>
            <a:t>）</a:t>
          </a:r>
          <a:endParaRPr lang="zh-CN" altLang="en-US" sz="2200" kern="1200" dirty="0"/>
        </a:p>
      </dsp:txBody>
      <dsp:txXfrm>
        <a:off x="5959817" y="867053"/>
        <a:ext cx="1867571" cy="690627"/>
      </dsp:txXfrm>
    </dsp:sp>
    <dsp:sp modelId="{6A7584A4-6DF7-4513-B474-D729D87143B8}">
      <dsp:nvSpPr>
        <dsp:cNvPr id="0" name=""/>
        <dsp:cNvSpPr/>
      </dsp:nvSpPr>
      <dsp:spPr>
        <a:xfrm rot="2809664">
          <a:off x="2797034" y="1717188"/>
          <a:ext cx="857767" cy="52068"/>
        </a:xfrm>
        <a:custGeom>
          <a:avLst/>
          <a:gdLst/>
          <a:ahLst/>
          <a:cxnLst/>
          <a:rect l="0" t="0" r="0" b="0"/>
          <a:pathLst>
            <a:path>
              <a:moveTo>
                <a:pt x="0" y="26034"/>
              </a:moveTo>
              <a:lnTo>
                <a:pt x="857767" y="260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204474" y="1721778"/>
        <a:ext cx="42888" cy="42888"/>
      </dsp:txXfrm>
    </dsp:sp>
    <dsp:sp modelId="{11223098-15CD-4A22-8A5B-290C0EA0B889}">
      <dsp:nvSpPr>
        <dsp:cNvPr id="0" name=""/>
        <dsp:cNvSpPr/>
      </dsp:nvSpPr>
      <dsp:spPr>
        <a:xfrm>
          <a:off x="3519358" y="1577887"/>
          <a:ext cx="1832092" cy="9562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t>无风险资产（</a:t>
          </a:r>
          <a:r>
            <a:rPr lang="en-US" altLang="zh-CN" sz="2200" kern="1200" dirty="0" smtClean="0"/>
            <a:t>F</a:t>
          </a:r>
          <a:r>
            <a:rPr lang="zh-CN" altLang="en-US" sz="2200" kern="1200" dirty="0" smtClean="0"/>
            <a:t>）</a:t>
          </a:r>
          <a:endParaRPr lang="zh-CN" altLang="en-US" sz="2200" kern="1200" dirty="0"/>
        </a:p>
      </dsp:txBody>
      <dsp:txXfrm>
        <a:off x="3547365" y="1605894"/>
        <a:ext cx="1776078" cy="900226"/>
      </dsp:txXfrm>
    </dsp:sp>
    <dsp:sp modelId="{18D6CE0D-72D1-4A29-8C55-B7452DC56E69}">
      <dsp:nvSpPr>
        <dsp:cNvPr id="0" name=""/>
        <dsp:cNvSpPr/>
      </dsp:nvSpPr>
      <dsp:spPr>
        <a:xfrm>
          <a:off x="5351451" y="2029973"/>
          <a:ext cx="586879" cy="52068"/>
        </a:xfrm>
        <a:custGeom>
          <a:avLst/>
          <a:gdLst/>
          <a:ahLst/>
          <a:cxnLst/>
          <a:rect l="0" t="0" r="0" b="0"/>
          <a:pathLst>
            <a:path>
              <a:moveTo>
                <a:pt x="0" y="26034"/>
              </a:moveTo>
              <a:lnTo>
                <a:pt x="586879" y="260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30219" y="2041335"/>
        <a:ext cx="29343" cy="29343"/>
      </dsp:txXfrm>
    </dsp:sp>
    <dsp:sp modelId="{FA9F458A-8618-4F6C-A5B9-C130A87C9E49}">
      <dsp:nvSpPr>
        <dsp:cNvPr id="0" name=""/>
        <dsp:cNvSpPr/>
      </dsp:nvSpPr>
      <dsp:spPr>
        <a:xfrm>
          <a:off x="5938331" y="1689207"/>
          <a:ext cx="1910543" cy="7335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t>货币市场基金</a:t>
          </a:r>
          <a:endParaRPr lang="zh-CN" altLang="en-US" sz="2200" kern="1200" dirty="0"/>
        </a:p>
      </dsp:txBody>
      <dsp:txXfrm>
        <a:off x="5959817" y="1710693"/>
        <a:ext cx="1867571" cy="690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335CE-DA0B-4551-ADEA-99F99EA8B1FE}">
      <dsp:nvSpPr>
        <dsp:cNvPr id="0" name=""/>
        <dsp:cNvSpPr/>
      </dsp:nvSpPr>
      <dsp:spPr>
        <a:xfrm>
          <a:off x="0" y="618342"/>
          <a:ext cx="2140547" cy="7254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t>投资组合</a:t>
          </a:r>
          <a:r>
            <a:rPr lang="en-US" altLang="zh-CN" sz="2800" b="1" kern="1200" dirty="0" smtClean="0"/>
            <a:t>C</a:t>
          </a:r>
          <a:endParaRPr lang="zh-CN" altLang="en-US" sz="2800" b="1" kern="1200" dirty="0"/>
        </a:p>
      </dsp:txBody>
      <dsp:txXfrm>
        <a:off x="21247" y="639589"/>
        <a:ext cx="2098053" cy="682946"/>
      </dsp:txXfrm>
    </dsp:sp>
    <dsp:sp modelId="{0A1A4C44-3F1F-4A18-89D6-66A15232EC14}">
      <dsp:nvSpPr>
        <dsp:cNvPr id="0" name=""/>
        <dsp:cNvSpPr/>
      </dsp:nvSpPr>
      <dsp:spPr>
        <a:xfrm rot="19359072">
          <a:off x="2061079" y="714590"/>
          <a:ext cx="775139" cy="62692"/>
        </a:xfrm>
        <a:custGeom>
          <a:avLst/>
          <a:gdLst/>
          <a:ahLst/>
          <a:cxnLst/>
          <a:rect l="0" t="0" r="0" b="0"/>
          <a:pathLst>
            <a:path>
              <a:moveTo>
                <a:pt x="0" y="31346"/>
              </a:moveTo>
              <a:lnTo>
                <a:pt x="775139" y="313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29270" y="726558"/>
        <a:ext cx="38756" cy="38756"/>
      </dsp:txXfrm>
    </dsp:sp>
    <dsp:sp modelId="{7545B99C-A089-4744-8622-27DBF3820E65}">
      <dsp:nvSpPr>
        <dsp:cNvPr id="0" name=""/>
        <dsp:cNvSpPr/>
      </dsp:nvSpPr>
      <dsp:spPr>
        <a:xfrm>
          <a:off x="2756750" y="1319"/>
          <a:ext cx="5952966" cy="1018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风险资产（</a:t>
          </a:r>
          <a:r>
            <a:rPr lang="en-US" altLang="zh-CN" sz="2400" b="1" kern="1200" dirty="0" smtClean="0"/>
            <a:t>P</a:t>
          </a:r>
          <a:r>
            <a:rPr lang="zh-CN" altLang="en-US" sz="2400" b="1" kern="1200" dirty="0" smtClean="0"/>
            <a:t>）：收益率为</a:t>
          </a:r>
          <a:r>
            <a:rPr lang="en-US" altLang="zh-CN" sz="2400" b="1" kern="1200" dirty="0" err="1" smtClean="0"/>
            <a:t>r</a:t>
          </a:r>
          <a:r>
            <a:rPr lang="en-US" altLang="zh-CN" sz="2400" b="1" kern="1200" baseline="-25000" dirty="0" err="1" smtClean="0"/>
            <a:t>p</a:t>
          </a:r>
          <a:r>
            <a:rPr lang="en-US" altLang="zh-CN" sz="2400" b="1" kern="1200" dirty="0" smtClean="0"/>
            <a:t> </a:t>
          </a:r>
        </a:p>
        <a:p>
          <a:pPr lvl="0" algn="l" defTabSz="1066800">
            <a:lnSpc>
              <a:spcPct val="90000"/>
            </a:lnSpc>
            <a:spcBef>
              <a:spcPct val="0"/>
            </a:spcBef>
            <a:spcAft>
              <a:spcPct val="35000"/>
            </a:spcAft>
          </a:pPr>
          <a:r>
            <a:rPr lang="zh-CN" altLang="en-US" sz="2400" b="1" kern="1200" dirty="0" smtClean="0"/>
            <a:t>              期望收益</a:t>
          </a:r>
          <a:r>
            <a:rPr lang="en-US" altLang="zh-CN" sz="2400" b="1" kern="1200" dirty="0" smtClean="0"/>
            <a:t>E</a:t>
          </a:r>
          <a:r>
            <a:rPr lang="zh-CN" altLang="en-US" sz="2400" b="1" kern="1200" dirty="0" smtClean="0"/>
            <a:t>（</a:t>
          </a:r>
          <a:r>
            <a:rPr lang="en-US" altLang="zh-CN" sz="2400" b="1" kern="1200" dirty="0" err="1" smtClean="0"/>
            <a:t>r</a:t>
          </a:r>
          <a:r>
            <a:rPr lang="en-US" altLang="zh-CN" sz="2400" b="1" kern="1200" baseline="-25000" dirty="0" err="1" smtClean="0"/>
            <a:t>p</a:t>
          </a:r>
          <a:r>
            <a:rPr lang="zh-CN" altLang="en-US" sz="2400" b="1" kern="1200" dirty="0" smtClean="0"/>
            <a:t>）</a:t>
          </a:r>
          <a:r>
            <a:rPr lang="en-US" altLang="zh-CN" sz="2400" b="1" kern="1200" dirty="0" smtClean="0"/>
            <a:t>, </a:t>
          </a:r>
          <a:r>
            <a:rPr lang="zh-CN" altLang="en-US" sz="2400" b="1" kern="1200" dirty="0" smtClean="0"/>
            <a:t>标准差</a:t>
          </a:r>
          <a:r>
            <a:rPr lang="el-GR" altLang="zh-CN" sz="2400" b="1" kern="1200" dirty="0" smtClean="0"/>
            <a:t>σ</a:t>
          </a:r>
          <a:r>
            <a:rPr lang="en-US" altLang="zh-CN" sz="2400" b="1" kern="1200" baseline="-25000" dirty="0" smtClean="0"/>
            <a:t>p</a:t>
          </a:r>
          <a:endParaRPr lang="zh-CN" altLang="en-US" sz="2400" b="1" kern="1200" baseline="-25000" dirty="0"/>
        </a:p>
      </dsp:txBody>
      <dsp:txXfrm>
        <a:off x="2786595" y="31164"/>
        <a:ext cx="5893276" cy="959295"/>
      </dsp:txXfrm>
    </dsp:sp>
    <dsp:sp modelId="{6A7584A4-6DF7-4513-B474-D729D87143B8}">
      <dsp:nvSpPr>
        <dsp:cNvPr id="0" name=""/>
        <dsp:cNvSpPr/>
      </dsp:nvSpPr>
      <dsp:spPr>
        <a:xfrm rot="2754753">
          <a:off x="2013738" y="1249095"/>
          <a:ext cx="833602" cy="62692"/>
        </a:xfrm>
        <a:custGeom>
          <a:avLst/>
          <a:gdLst/>
          <a:ahLst/>
          <a:cxnLst/>
          <a:rect l="0" t="0" r="0" b="0"/>
          <a:pathLst>
            <a:path>
              <a:moveTo>
                <a:pt x="0" y="31346"/>
              </a:moveTo>
              <a:lnTo>
                <a:pt x="833602" y="313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09699" y="1259601"/>
        <a:ext cx="41680" cy="41680"/>
      </dsp:txXfrm>
    </dsp:sp>
    <dsp:sp modelId="{11223098-15CD-4A22-8A5B-290C0EA0B889}">
      <dsp:nvSpPr>
        <dsp:cNvPr id="0" name=""/>
        <dsp:cNvSpPr/>
      </dsp:nvSpPr>
      <dsp:spPr>
        <a:xfrm>
          <a:off x="2720530" y="1110147"/>
          <a:ext cx="6060543" cy="9393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无风险资产（</a:t>
          </a:r>
          <a:r>
            <a:rPr lang="en-US" altLang="zh-CN" sz="2400" b="1" kern="1200" dirty="0" smtClean="0"/>
            <a:t>F</a:t>
          </a:r>
          <a:r>
            <a:rPr lang="zh-CN" altLang="en-US" sz="2400" b="1" kern="1200" dirty="0" smtClean="0"/>
            <a:t>）</a:t>
          </a:r>
          <a:r>
            <a:rPr lang="en-US" altLang="zh-CN" sz="2400" b="1" kern="1200" dirty="0" smtClean="0"/>
            <a:t>:</a:t>
          </a:r>
          <a:r>
            <a:rPr lang="zh-CN" altLang="en-US" sz="2400" b="1" kern="1200" dirty="0" smtClean="0"/>
            <a:t>收益率</a:t>
          </a:r>
          <a:r>
            <a:rPr lang="en-US" altLang="zh-CN" sz="2400" b="1" kern="1200" dirty="0" err="1" smtClean="0"/>
            <a:t>r</a:t>
          </a:r>
          <a:r>
            <a:rPr lang="en-US" altLang="zh-CN" sz="2400" b="1" kern="1200" baseline="-25000" dirty="0" err="1" smtClean="0"/>
            <a:t>f</a:t>
          </a:r>
          <a:endParaRPr lang="zh-CN" altLang="en-US" sz="2400" b="1" kern="1200" baseline="-25000" dirty="0"/>
        </a:p>
      </dsp:txBody>
      <dsp:txXfrm>
        <a:off x="2748043" y="1137660"/>
        <a:ext cx="6005517" cy="8843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7250A-54BC-4732-BFA9-BFED394E3399}" type="datetimeFigureOut">
              <a:rPr lang="zh-CN" altLang="en-US" smtClean="0"/>
              <a:t>2019/3/18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0260DC-730E-4BB0-AF01-63E3CCA21A2B}" type="slidenum">
              <a:rPr lang="zh-CN" altLang="en-US" smtClean="0"/>
              <a:t>‹#›</a:t>
            </a:fld>
            <a:endParaRPr lang="zh-CN" altLang="en-US"/>
          </a:p>
        </p:txBody>
      </p:sp>
    </p:spTree>
    <p:extLst>
      <p:ext uri="{BB962C8B-B14F-4D97-AF65-F5344CB8AC3E}">
        <p14:creationId xmlns:p14="http://schemas.microsoft.com/office/powerpoint/2010/main" val="2356576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0260DC-730E-4BB0-AF01-63E3CCA21A2B}" type="slidenum">
              <a:rPr lang="zh-CN" altLang="en-US" smtClean="0"/>
              <a:t>14</a:t>
            </a:fld>
            <a:endParaRPr lang="zh-CN" altLang="en-US"/>
          </a:p>
        </p:txBody>
      </p:sp>
    </p:spTree>
    <p:extLst>
      <p:ext uri="{BB962C8B-B14F-4D97-AF65-F5344CB8AC3E}">
        <p14:creationId xmlns:p14="http://schemas.microsoft.com/office/powerpoint/2010/main" val="3900596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474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373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90516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2DE0B3C-51D7-4FD2-919E-63E2E3B85BC7}"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1977965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DE0B3C-51D7-4FD2-919E-63E2E3B85BC7}"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854836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2DE0B3C-51D7-4FD2-919E-63E2E3B85BC7}"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872966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2DE0B3C-51D7-4FD2-919E-63E2E3B85BC7}" type="datetimeFigureOut">
              <a:rPr lang="zh-CN" altLang="en-US" smtClean="0"/>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59842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2DE0B3C-51D7-4FD2-919E-63E2E3B85BC7}" type="datetimeFigureOut">
              <a:rPr lang="zh-CN" altLang="en-US" smtClean="0"/>
              <a:t>2019/3/18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3408975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2DE0B3C-51D7-4FD2-919E-63E2E3B85BC7}" type="datetimeFigureOut">
              <a:rPr lang="zh-CN" altLang="en-US" smtClean="0"/>
              <a:t>2019/3/18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308328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DE0B3C-51D7-4FD2-919E-63E2E3B85BC7}" type="datetimeFigureOut">
              <a:rPr lang="zh-CN" altLang="en-US" smtClean="0"/>
              <a:t>2019/3/18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4197144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DE0B3C-51D7-4FD2-919E-63E2E3B85BC7}" type="datetimeFigureOut">
              <a:rPr lang="zh-CN" altLang="en-US" smtClean="0"/>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409482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058021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DE0B3C-51D7-4FD2-919E-63E2E3B85BC7}" type="datetimeFigureOut">
              <a:rPr lang="zh-CN" altLang="en-US" smtClean="0"/>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13848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DE0B3C-51D7-4FD2-919E-63E2E3B85BC7}"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2825383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DE0B3C-51D7-4FD2-919E-63E2E3B85BC7}"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11557373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2DE0B3C-51D7-4FD2-919E-63E2E3B85BC7}" type="datetimeFigureOut">
              <a:rPr lang="zh-CN" altLang="en-US" smtClean="0"/>
              <a:t>2019/3/18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181501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3756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2942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5203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4970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399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73489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6439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2019/3/18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28310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E0B3C-51D7-4FD2-919E-63E2E3B85BC7}" type="datetimeFigureOut">
              <a:rPr lang="zh-CN" altLang="en-US" smtClean="0"/>
              <a:t>2019/3/18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521E3-1A45-482E-B704-669CEDE4FF61}" type="slidenum">
              <a:rPr lang="zh-CN" altLang="en-US" smtClean="0"/>
              <a:t>‹#›</a:t>
            </a:fld>
            <a:endParaRPr lang="zh-CN" altLang="en-US"/>
          </a:p>
        </p:txBody>
      </p:sp>
    </p:spTree>
    <p:extLst>
      <p:ext uri="{BB962C8B-B14F-4D97-AF65-F5344CB8AC3E}">
        <p14:creationId xmlns:p14="http://schemas.microsoft.com/office/powerpoint/2010/main" val="14779055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diagramColors" Target="../diagrams/colors2.xml"/><Relationship Id="rId11" Type="http://schemas.openxmlformats.org/officeDocument/2006/relationships/image" Target="../media/image4.wmf"/><Relationship Id="rId5" Type="http://schemas.openxmlformats.org/officeDocument/2006/relationships/diagramQuickStyle" Target="../diagrams/quickStyle2.xml"/><Relationship Id="rId10" Type="http://schemas.openxmlformats.org/officeDocument/2006/relationships/oleObject" Target="../embeddings/oleObject4.bin"/><Relationship Id="rId4" Type="http://schemas.openxmlformats.org/officeDocument/2006/relationships/diagramLayout" Target="../diagrams/layout2.xml"/><Relationship Id="rId9"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wmf"/><Relationship Id="rId5" Type="http://schemas.openxmlformats.org/officeDocument/2006/relationships/oleObject" Target="../embeddings/oleObject13.bin"/><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5.wmf"/><Relationship Id="rId5" Type="http://schemas.openxmlformats.org/officeDocument/2006/relationships/oleObject" Target="../embeddings/oleObject16.bin"/><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332656"/>
            <a:ext cx="7772400" cy="1470025"/>
          </a:xfrm>
        </p:spPr>
        <p:txBody>
          <a:bodyPr/>
          <a:lstStyle/>
          <a:p>
            <a:r>
              <a:rPr lang="zh-CN" altLang="en-US" dirty="0" smtClean="0"/>
              <a:t>第</a:t>
            </a:r>
            <a:r>
              <a:rPr lang="en-US" altLang="zh-CN" dirty="0" smtClean="0"/>
              <a:t>4</a:t>
            </a:r>
            <a:r>
              <a:rPr lang="zh-CN" altLang="en-US" dirty="0" smtClean="0"/>
              <a:t>章  </a:t>
            </a:r>
            <a:r>
              <a:rPr lang="en-US" altLang="zh-CN" dirty="0" smtClean="0"/>
              <a:t/>
            </a:r>
            <a:br>
              <a:rPr lang="en-US" altLang="zh-CN" dirty="0" smtClean="0"/>
            </a:br>
            <a:r>
              <a:rPr lang="zh-CN" altLang="en-US" dirty="0" smtClean="0"/>
              <a:t>风险厌恶与风险资产配置</a:t>
            </a:r>
            <a:endParaRPr lang="zh-CN" altLang="en-US" dirty="0"/>
          </a:p>
        </p:txBody>
      </p:sp>
      <p:sp>
        <p:nvSpPr>
          <p:cNvPr id="3" name="副标题 2"/>
          <p:cNvSpPr>
            <a:spLocks noGrp="1"/>
          </p:cNvSpPr>
          <p:nvPr>
            <p:ph type="subTitle" idx="1"/>
          </p:nvPr>
        </p:nvSpPr>
        <p:spPr>
          <a:xfrm>
            <a:off x="467544" y="2564904"/>
            <a:ext cx="8352928" cy="3577952"/>
          </a:xfrm>
        </p:spPr>
        <p:txBody>
          <a:bodyPr>
            <a:normAutofit/>
          </a:bodyPr>
          <a:lstStyle/>
          <a:p>
            <a:pPr marL="457200" indent="-457200" algn="l">
              <a:buFont typeface="Wingdings" panose="05000000000000000000" pitchFamily="2" charset="2"/>
              <a:buChar char="Ø"/>
            </a:pPr>
            <a:r>
              <a:rPr lang="zh-CN" altLang="en-US" sz="2600" b="1" dirty="0" smtClean="0"/>
              <a:t>风险与风险厌恶：投资者效用函数</a:t>
            </a:r>
            <a:endParaRPr lang="en-US" altLang="zh-CN" sz="2600" b="1" dirty="0" smtClean="0"/>
          </a:p>
          <a:p>
            <a:pPr marL="457200" indent="-457200" algn="l">
              <a:buFont typeface="Wingdings" panose="05000000000000000000" pitchFamily="2" charset="2"/>
              <a:buChar char="Ø"/>
            </a:pPr>
            <a:r>
              <a:rPr lang="zh-CN" altLang="en-US" sz="2600" b="1" dirty="0"/>
              <a:t>风险资产与无风险</a:t>
            </a:r>
            <a:r>
              <a:rPr lang="zh-CN" altLang="en-US" sz="2600" b="1" dirty="0" smtClean="0"/>
              <a:t>资产组合的资本配置</a:t>
            </a:r>
            <a:endParaRPr lang="en-US" altLang="zh-CN" sz="2600" b="1" dirty="0" smtClean="0"/>
          </a:p>
          <a:p>
            <a:pPr marL="457200" indent="-457200" algn="l">
              <a:buFont typeface="Wingdings" panose="05000000000000000000" pitchFamily="2" charset="2"/>
              <a:buChar char="Ø"/>
            </a:pPr>
            <a:r>
              <a:rPr lang="zh-CN" altLang="en-US" sz="2600" b="1" dirty="0"/>
              <a:t>无风险</a:t>
            </a:r>
            <a:r>
              <a:rPr lang="zh-CN" altLang="en-US" sz="2600" b="1" dirty="0" smtClean="0"/>
              <a:t>资产</a:t>
            </a:r>
            <a:endParaRPr lang="en-US" altLang="zh-CN" sz="2600" b="1" dirty="0" smtClean="0"/>
          </a:p>
          <a:p>
            <a:pPr marL="457200" indent="-457200" algn="l">
              <a:buFont typeface="Wingdings" panose="05000000000000000000" pitchFamily="2" charset="2"/>
              <a:buChar char="Ø"/>
            </a:pPr>
            <a:r>
              <a:rPr lang="zh-CN" altLang="en-US" sz="2600" b="1" dirty="0" smtClean="0"/>
              <a:t>单一风险资产与单一无风险资产的投资组合：可行集</a:t>
            </a:r>
            <a:endParaRPr lang="en-US" altLang="zh-CN" sz="2600" b="1" dirty="0" smtClean="0"/>
          </a:p>
          <a:p>
            <a:pPr marL="457200" indent="-457200" algn="l">
              <a:buFont typeface="Wingdings" panose="05000000000000000000" pitchFamily="2" charset="2"/>
              <a:buChar char="Ø"/>
            </a:pPr>
            <a:r>
              <a:rPr lang="zh-CN" altLang="en-US" sz="2600" b="1" dirty="0"/>
              <a:t>风险容忍</a:t>
            </a:r>
            <a:r>
              <a:rPr lang="zh-CN" altLang="en-US" sz="2600" b="1" dirty="0" smtClean="0"/>
              <a:t>度与资产配置</a:t>
            </a:r>
            <a:endParaRPr lang="en-US" altLang="zh-CN" sz="2600" b="1" dirty="0" smtClean="0"/>
          </a:p>
          <a:p>
            <a:pPr marL="457200" indent="-457200" algn="l">
              <a:buFont typeface="Wingdings" panose="05000000000000000000" pitchFamily="2" charset="2"/>
              <a:buChar char="Ø"/>
            </a:pPr>
            <a:r>
              <a:rPr lang="zh-CN" altLang="en-US" sz="2600" b="1" dirty="0"/>
              <a:t>被动</a:t>
            </a:r>
            <a:r>
              <a:rPr lang="zh-CN" altLang="en-US" sz="2600" b="1" dirty="0" smtClean="0"/>
              <a:t>策略：资本市场线</a:t>
            </a:r>
            <a:endParaRPr lang="en-US" altLang="zh-CN" sz="2600" b="1" dirty="0" smtClean="0"/>
          </a:p>
          <a:p>
            <a:pPr algn="r"/>
            <a:endParaRPr lang="en-US" altLang="zh-CN" dirty="0" smtClean="0"/>
          </a:p>
          <a:p>
            <a:pPr algn="r"/>
            <a:endParaRPr lang="zh-CN" altLang="en-US" dirty="0"/>
          </a:p>
        </p:txBody>
      </p:sp>
    </p:spTree>
    <p:extLst>
      <p:ext uri="{BB962C8B-B14F-4D97-AF65-F5344CB8AC3E}">
        <p14:creationId xmlns:p14="http://schemas.microsoft.com/office/powerpoint/2010/main" val="3690070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140968"/>
            <a:ext cx="8589640" cy="4032448"/>
          </a:xfrm>
        </p:spPr>
        <p:txBody>
          <a:bodyPr/>
          <a:lstStyle/>
          <a:p>
            <a:r>
              <a:rPr lang="zh-CN" altLang="en-US" sz="2800" dirty="0" smtClean="0"/>
              <a:t>组合</a:t>
            </a:r>
            <a:r>
              <a:rPr lang="en-US" altLang="zh-CN" sz="2800" dirty="0" smtClean="0"/>
              <a:t>C</a:t>
            </a:r>
            <a:r>
              <a:rPr lang="zh-CN" altLang="en-US" sz="2800" dirty="0" smtClean="0"/>
              <a:t>的收益率</a:t>
            </a:r>
            <a:r>
              <a:rPr lang="en-US" altLang="zh-CN" sz="2800" dirty="0" err="1" smtClean="0"/>
              <a:t>r</a:t>
            </a:r>
            <a:r>
              <a:rPr lang="en-US" altLang="zh-CN" sz="2800" baseline="-25000" dirty="0" err="1" smtClean="0"/>
              <a:t>c</a:t>
            </a:r>
            <a:r>
              <a:rPr lang="zh-CN" altLang="en-US" sz="2800" dirty="0" smtClean="0"/>
              <a:t>为：</a:t>
            </a:r>
            <a:endParaRPr lang="en-US" altLang="zh-CN" sz="2800" dirty="0" smtClean="0"/>
          </a:p>
          <a:p>
            <a:endParaRPr lang="en-US" altLang="zh-CN" sz="2800" dirty="0"/>
          </a:p>
          <a:p>
            <a:r>
              <a:rPr lang="zh-CN" altLang="en-US" sz="2800" dirty="0" smtClean="0"/>
              <a:t>取期望值：</a:t>
            </a:r>
            <a:endParaRPr lang="en-US" altLang="zh-CN" sz="2800" dirty="0" smtClean="0"/>
          </a:p>
          <a:p>
            <a:endParaRPr lang="en-US" altLang="zh-CN" sz="2800" dirty="0"/>
          </a:p>
          <a:p>
            <a:r>
              <a:rPr lang="zh-CN" altLang="en-US" sz="2800" dirty="0" smtClean="0"/>
              <a:t>任何一个投资组合的基本收益率都是无风险资产收益率，再加上风险溢价</a:t>
            </a:r>
            <a:endParaRPr lang="en-US" altLang="zh-CN" sz="2800" dirty="0" smtClean="0"/>
          </a:p>
        </p:txBody>
      </p:sp>
      <p:grpSp>
        <p:nvGrpSpPr>
          <p:cNvPr id="9" name="组合 8"/>
          <p:cNvGrpSpPr/>
          <p:nvPr/>
        </p:nvGrpSpPr>
        <p:grpSpPr>
          <a:xfrm>
            <a:off x="251520" y="980728"/>
            <a:ext cx="8856984" cy="2069068"/>
            <a:chOff x="251520" y="192028"/>
            <a:chExt cx="8856984" cy="2069068"/>
          </a:xfrm>
        </p:grpSpPr>
        <p:graphicFrame>
          <p:nvGraphicFramePr>
            <p:cNvPr id="4" name="图示 3"/>
            <p:cNvGraphicFramePr/>
            <p:nvPr>
              <p:extLst>
                <p:ext uri="{D42A27DB-BD31-4B8C-83A1-F6EECF244321}">
                  <p14:modId xmlns:p14="http://schemas.microsoft.com/office/powerpoint/2010/main" val="2754010320"/>
                </p:ext>
              </p:extLst>
            </p:nvPr>
          </p:nvGraphicFramePr>
          <p:xfrm>
            <a:off x="251520" y="192028"/>
            <a:ext cx="8856984" cy="2069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555776" y="316880"/>
              <a:ext cx="432048"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y</a:t>
              </a:r>
              <a:endParaRPr lang="zh-CN" alt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195736" y="1449844"/>
              <a:ext cx="720080"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1-y</a:t>
              </a:r>
              <a:endParaRPr lang="zh-CN" altLang="en-US" sz="2800" dirty="0">
                <a:latin typeface="Times New Roman" panose="02020603050405020304" pitchFamily="18" charset="0"/>
                <a:cs typeface="Times New Roman" panose="02020603050405020304" pitchFamily="18" charset="0"/>
              </a:endParaRPr>
            </a:p>
          </p:txBody>
        </p:sp>
      </p:grpSp>
      <p:graphicFrame>
        <p:nvGraphicFramePr>
          <p:cNvPr id="7" name="对象 6"/>
          <p:cNvGraphicFramePr>
            <a:graphicFrameLocks noChangeAspect="1"/>
          </p:cNvGraphicFramePr>
          <p:nvPr>
            <p:extLst>
              <p:ext uri="{D42A27DB-BD31-4B8C-83A1-F6EECF244321}">
                <p14:modId xmlns:p14="http://schemas.microsoft.com/office/powerpoint/2010/main" val="528104818"/>
              </p:ext>
            </p:extLst>
          </p:nvPr>
        </p:nvGraphicFramePr>
        <p:xfrm>
          <a:off x="3203848" y="3717032"/>
          <a:ext cx="3365427" cy="576064"/>
        </p:xfrm>
        <a:graphic>
          <a:graphicData uri="http://schemas.openxmlformats.org/presentationml/2006/ole">
            <mc:AlternateContent xmlns:mc="http://schemas.openxmlformats.org/markup-compatibility/2006">
              <mc:Choice xmlns:v="urn:schemas-microsoft-com:vml" Requires="v">
                <p:oleObj spid="_x0000_s3268" name="公式" r:id="rId8" imgW="1409400" imgH="241200" progId="Equation.3">
                  <p:embed/>
                </p:oleObj>
              </mc:Choice>
              <mc:Fallback>
                <p:oleObj name="公式" r:id="rId8" imgW="1409400" imgH="241200" progId="Equation.3">
                  <p:embed/>
                  <p:pic>
                    <p:nvPicPr>
                      <p:cNvPr id="0" name=""/>
                      <p:cNvPicPr/>
                      <p:nvPr/>
                    </p:nvPicPr>
                    <p:blipFill>
                      <a:blip r:embed="rId9"/>
                      <a:stretch>
                        <a:fillRect/>
                      </a:stretch>
                    </p:blipFill>
                    <p:spPr>
                      <a:xfrm>
                        <a:off x="3203848" y="3717032"/>
                        <a:ext cx="3365427" cy="57606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71067287"/>
              </p:ext>
            </p:extLst>
          </p:nvPr>
        </p:nvGraphicFramePr>
        <p:xfrm>
          <a:off x="971600" y="4653136"/>
          <a:ext cx="7883525" cy="576262"/>
        </p:xfrm>
        <a:graphic>
          <a:graphicData uri="http://schemas.openxmlformats.org/presentationml/2006/ole">
            <mc:AlternateContent xmlns:mc="http://schemas.openxmlformats.org/markup-compatibility/2006">
              <mc:Choice xmlns:v="urn:schemas-microsoft-com:vml" Requires="v">
                <p:oleObj spid="_x0000_s3269" name="公式" r:id="rId10" imgW="3301920" imgH="241200" progId="Equation.3">
                  <p:embed/>
                </p:oleObj>
              </mc:Choice>
              <mc:Fallback>
                <p:oleObj name="公式" r:id="rId10" imgW="3301920" imgH="241200" progId="Equation.3">
                  <p:embed/>
                  <p:pic>
                    <p:nvPicPr>
                      <p:cNvPr id="0" name="对象 6"/>
                      <p:cNvPicPr>
                        <a:picLocks noChangeAspect="1" noChangeArrowheads="1"/>
                      </p:cNvPicPr>
                      <p:nvPr/>
                    </p:nvPicPr>
                    <p:blipFill>
                      <a:blip r:embed="rId11"/>
                      <a:srcRect/>
                      <a:stretch>
                        <a:fillRect/>
                      </a:stretch>
                    </p:blipFill>
                    <p:spPr bwMode="auto">
                      <a:xfrm>
                        <a:off x="971600" y="4653136"/>
                        <a:ext cx="78835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标题 1"/>
          <p:cNvSpPr>
            <a:spLocks noGrp="1"/>
          </p:cNvSpPr>
          <p:nvPr>
            <p:ph type="title"/>
          </p:nvPr>
        </p:nvSpPr>
        <p:spPr>
          <a:xfrm>
            <a:off x="107504" y="-27384"/>
            <a:ext cx="8892480" cy="1143000"/>
          </a:xfrm>
        </p:spPr>
        <p:txBody>
          <a:bodyPr>
            <a:normAutofit/>
          </a:bodyPr>
          <a:lstStyle/>
          <a:p>
            <a:r>
              <a:rPr lang="en-US" altLang="zh-CN" sz="3200" b="1" dirty="0" smtClean="0"/>
              <a:t>4.4    </a:t>
            </a:r>
            <a:r>
              <a:rPr lang="zh-CN" altLang="en-US" sz="3200" b="1" dirty="0" smtClean="0"/>
              <a:t>单一风险资产与单一无风险资产的投资组合</a:t>
            </a:r>
            <a:endParaRPr lang="zh-CN" altLang="en-US" sz="3200" b="1" dirty="0"/>
          </a:p>
        </p:txBody>
      </p:sp>
    </p:spTree>
    <p:extLst>
      <p:ext uri="{BB962C8B-B14F-4D97-AF65-F5344CB8AC3E}">
        <p14:creationId xmlns:p14="http://schemas.microsoft.com/office/powerpoint/2010/main" val="1217301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组合</a:t>
            </a:r>
            <a:r>
              <a:rPr lang="en-US" altLang="zh-CN" sz="2800" dirty="0"/>
              <a:t>C</a:t>
            </a:r>
            <a:r>
              <a:rPr lang="zh-CN" altLang="en-US" sz="2800" dirty="0"/>
              <a:t>的标准差：</a:t>
            </a:r>
            <a:endParaRPr lang="en-US" altLang="zh-CN" sz="2800" dirty="0"/>
          </a:p>
          <a:p>
            <a:endParaRPr lang="en-US" altLang="zh-CN" sz="2800" dirty="0"/>
          </a:p>
          <a:p>
            <a:pPr lvl="1"/>
            <a:r>
              <a:rPr lang="zh-CN" altLang="en-US" dirty="0"/>
              <a:t>无风险资产没有方差，和风险资产也没有协方差</a:t>
            </a:r>
          </a:p>
          <a:p>
            <a:pPr lvl="1"/>
            <a:r>
              <a:rPr lang="zh-CN" altLang="en-US" dirty="0" smtClean="0"/>
              <a:t>一个随机变量乘以一个常数，那么新变量的</a:t>
            </a:r>
            <a:r>
              <a:rPr lang="zh-CN" altLang="en-US" dirty="0" smtClean="0"/>
              <a:t>标准差就是原</a:t>
            </a:r>
            <a:r>
              <a:rPr lang="zh-CN" altLang="en-US" dirty="0" smtClean="0"/>
              <a:t>标准差乘以该常数</a:t>
            </a:r>
            <a:endParaRPr lang="en-US" altLang="zh-CN" dirty="0" smtClean="0"/>
          </a:p>
          <a:p>
            <a:pPr lvl="1"/>
            <a:r>
              <a:rPr lang="zh-CN" altLang="en-US" dirty="0"/>
              <a:t>组合</a:t>
            </a:r>
            <a:r>
              <a:rPr lang="zh-CN" altLang="en-US" dirty="0" smtClean="0"/>
              <a:t>的标准差与风险资产的标准差和投资比例都是成比例的</a:t>
            </a:r>
            <a:endParaRPr lang="en-US" altLang="zh-CN" dirty="0" smtClean="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717074048"/>
              </p:ext>
            </p:extLst>
          </p:nvPr>
        </p:nvGraphicFramePr>
        <p:xfrm>
          <a:off x="3779912" y="1916634"/>
          <a:ext cx="1636713" cy="576262"/>
        </p:xfrm>
        <a:graphic>
          <a:graphicData uri="http://schemas.openxmlformats.org/presentationml/2006/ole">
            <mc:AlternateContent xmlns:mc="http://schemas.openxmlformats.org/markup-compatibility/2006">
              <mc:Choice xmlns:v="urn:schemas-microsoft-com:vml" Requires="v">
                <p:oleObj spid="_x0000_s9253" name="公式" r:id="rId3" imgW="685800" imgH="241200" progId="Equation.3">
                  <p:embed/>
                </p:oleObj>
              </mc:Choice>
              <mc:Fallback>
                <p:oleObj name="公式" r:id="rId3" imgW="685800" imgH="241200" progId="Equation.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916634"/>
                        <a:ext cx="16367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8048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17032"/>
            <a:ext cx="9036496" cy="3140968"/>
          </a:xfrm>
        </p:spPr>
        <p:txBody>
          <a:bodyPr>
            <a:normAutofit fontScale="92500" lnSpcReduction="20000"/>
          </a:bodyPr>
          <a:lstStyle/>
          <a:p>
            <a:r>
              <a:rPr lang="zh-CN" altLang="en-US" sz="2800" b="1" dirty="0"/>
              <a:t>资本配置</a:t>
            </a:r>
            <a:r>
              <a:rPr lang="zh-CN" altLang="en-US" sz="2800" b="1" dirty="0" smtClean="0"/>
              <a:t>线（</a:t>
            </a:r>
            <a:r>
              <a:rPr lang="en-US" altLang="zh-CN" sz="2800" b="1" dirty="0" smtClean="0">
                <a:latin typeface="Times New Roman" panose="02020603050405020304" pitchFamily="18" charset="0"/>
                <a:cs typeface="Times New Roman" panose="02020603050405020304" pitchFamily="18" charset="0"/>
              </a:rPr>
              <a:t>capital allocation line, CAL</a:t>
            </a:r>
            <a:r>
              <a:rPr lang="zh-CN" altLang="en-US" sz="2800" b="1" dirty="0" smtClean="0"/>
              <a:t>）：投资者</a:t>
            </a:r>
            <a:r>
              <a:rPr lang="zh-CN" altLang="en-US" sz="2800" b="1" dirty="0" smtClean="0"/>
              <a:t>所有可能的</a:t>
            </a:r>
            <a:r>
              <a:rPr lang="zh-CN" altLang="en-US" sz="2800" b="1" dirty="0" smtClean="0"/>
              <a:t>风险收益</a:t>
            </a:r>
            <a:r>
              <a:rPr lang="zh-CN" altLang="en-US" sz="2800" b="1" dirty="0" smtClean="0"/>
              <a:t>组合（可行集）</a:t>
            </a:r>
            <a:endParaRPr lang="en-US" altLang="zh-CN" sz="2800" b="1" dirty="0" smtClean="0"/>
          </a:p>
          <a:p>
            <a:endParaRPr lang="en-US" altLang="zh-CN" sz="2800" b="1" dirty="0"/>
          </a:p>
          <a:p>
            <a:endParaRPr lang="en-US" altLang="zh-CN" sz="2800" b="1" dirty="0" smtClean="0"/>
          </a:p>
          <a:p>
            <a:endParaRPr lang="en-US" altLang="zh-CN" sz="2800" b="1" dirty="0"/>
          </a:p>
          <a:p>
            <a:endParaRPr lang="en-US" altLang="zh-CN" sz="2800" b="1" dirty="0" smtClean="0"/>
          </a:p>
          <a:p>
            <a:r>
              <a:rPr lang="zh-CN" altLang="en-US" sz="2800" b="1" dirty="0" smtClean="0"/>
              <a:t>斜率：每增加一单位标准差整个投资组合增加的期望收益。报酬</a:t>
            </a:r>
            <a:r>
              <a:rPr lang="en-US" altLang="zh-CN" sz="2800" b="1" dirty="0" smtClean="0"/>
              <a:t>-</a:t>
            </a:r>
            <a:r>
              <a:rPr lang="zh-CN" altLang="en-US" sz="2800" b="1" dirty="0" smtClean="0"/>
              <a:t>波动性比率，夏普比率（有时被称为风险的市场价格）</a:t>
            </a:r>
            <a:endParaRPr lang="zh-CN" altLang="en-US" sz="2800" b="1" dirty="0"/>
          </a:p>
        </p:txBody>
      </p:sp>
      <p:grpSp>
        <p:nvGrpSpPr>
          <p:cNvPr id="28" name="组合 27"/>
          <p:cNvGrpSpPr/>
          <p:nvPr/>
        </p:nvGrpSpPr>
        <p:grpSpPr>
          <a:xfrm>
            <a:off x="718243" y="44624"/>
            <a:ext cx="7857487" cy="3448630"/>
            <a:chOff x="718243" y="188640"/>
            <a:chExt cx="7742189" cy="3979604"/>
          </a:xfrm>
        </p:grpSpPr>
        <p:cxnSp>
          <p:nvCxnSpPr>
            <p:cNvPr id="5" name="直接连接符 4"/>
            <p:cNvCxnSpPr/>
            <p:nvPr/>
          </p:nvCxnSpPr>
          <p:spPr>
            <a:xfrm>
              <a:off x="2267744" y="188640"/>
              <a:ext cx="0" cy="3528392"/>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a:xfrm>
              <a:off x="2267744" y="3717032"/>
              <a:ext cx="51125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V="1">
              <a:off x="2267744" y="1052736"/>
              <a:ext cx="4680520" cy="1872208"/>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a:xfrm flipV="1">
              <a:off x="2267744" y="1772816"/>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220072" y="1772816"/>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03648" y="188640"/>
              <a:ext cx="108012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E(r)</a:t>
              </a:r>
              <a:endParaRPr lang="zh-CN" altLang="en-US" sz="3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7380312" y="3509344"/>
              <a:ext cx="1080120"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σ</a:t>
              </a:r>
              <a:endParaRPr lang="zh-CN" altLang="en-US" sz="32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18243" y="1583214"/>
              <a:ext cx="1621509"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E(r)=15%</a:t>
              </a:r>
              <a:endParaRPr lang="zh-CN" altLang="en-US" sz="28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294307" y="2663334"/>
              <a:ext cx="1621509" cy="523220"/>
            </a:xfrm>
            <a:prstGeom prst="rect">
              <a:avLst/>
            </a:prstGeom>
            <a:noFill/>
          </p:spPr>
          <p:txBody>
            <a:bodyPr wrap="square" rtlCol="0">
              <a:spAutoFit/>
            </a:bodyPr>
            <a:lstStyle/>
            <a:p>
              <a:r>
                <a:rPr lang="en-US" altLang="zh-CN" sz="2800" dirty="0" err="1" smtClean="0">
                  <a:latin typeface="Times New Roman" panose="02020603050405020304" pitchFamily="18" charset="0"/>
                  <a:cs typeface="Times New Roman" panose="02020603050405020304" pitchFamily="18" charset="0"/>
                </a:rPr>
                <a:t>r</a:t>
              </a:r>
              <a:r>
                <a:rPr lang="en-US" altLang="zh-CN" sz="2800" baseline="-25000" dirty="0" err="1" smtClean="0">
                  <a:latin typeface="Times New Roman" panose="02020603050405020304" pitchFamily="18" charset="0"/>
                  <a:cs typeface="Times New Roman" panose="02020603050405020304" pitchFamily="18" charset="0"/>
                </a:rPr>
                <a:t>f</a:t>
              </a:r>
              <a:r>
                <a:rPr lang="en-US" altLang="zh-CN" sz="2800" dirty="0" smtClean="0">
                  <a:latin typeface="Times New Roman" panose="02020603050405020304" pitchFamily="18" charset="0"/>
                  <a:cs typeface="Times New Roman" panose="02020603050405020304" pitchFamily="18" charset="0"/>
                </a:rPr>
                <a:t>=7%</a:t>
              </a:r>
              <a:endParaRPr lang="zh-CN" altLang="en-US" sz="28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20072" y="1696452"/>
              <a:ext cx="108012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P</a:t>
              </a:r>
              <a:endParaRPr lang="zh-CN" altLang="en-US" sz="32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308684" y="2894166"/>
              <a:ext cx="108012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F</a:t>
              </a:r>
              <a:endParaRPr lang="zh-CN" altLang="en-US" sz="3200" dirty="0">
                <a:latin typeface="Times New Roman" panose="02020603050405020304" pitchFamily="18" charset="0"/>
                <a:cs typeface="Times New Roman" panose="02020603050405020304" pitchFamily="18" charset="0"/>
              </a:endParaRPr>
            </a:p>
          </p:txBody>
        </p:sp>
        <p:cxnSp>
          <p:nvCxnSpPr>
            <p:cNvPr id="21" name="直接连接符 20"/>
            <p:cNvCxnSpPr/>
            <p:nvPr/>
          </p:nvCxnSpPr>
          <p:spPr>
            <a:xfrm flipV="1">
              <a:off x="2305438" y="2858162"/>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 name="右大括号 21"/>
            <p:cNvSpPr/>
            <p:nvPr/>
          </p:nvSpPr>
          <p:spPr>
            <a:xfrm>
              <a:off x="5257766" y="1844824"/>
              <a:ext cx="502366" cy="10133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5760132" y="2106434"/>
              <a:ext cx="270030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a:t>
              </a:r>
              <a:r>
                <a:rPr lang="en-US" altLang="zh-CN" sz="3200" dirty="0" err="1" smtClean="0">
                  <a:latin typeface="Times New Roman" panose="02020603050405020304" pitchFamily="18" charset="0"/>
                  <a:cs typeface="Times New Roman" panose="02020603050405020304" pitchFamily="18" charset="0"/>
                </a:rPr>
                <a:t>r</a:t>
              </a:r>
              <a:r>
                <a:rPr lang="en-US" altLang="zh-CN" sz="3200" baseline="-25000" dirty="0" err="1" smtClean="0">
                  <a:latin typeface="Times New Roman" panose="02020603050405020304" pitchFamily="18" charset="0"/>
                  <a:cs typeface="Times New Roman" panose="02020603050405020304" pitchFamily="18" charset="0"/>
                </a:rPr>
                <a:t>p</a:t>
              </a:r>
              <a:r>
                <a:rPr lang="en-US" altLang="zh-CN" sz="3200" dirty="0" smtClean="0">
                  <a:latin typeface="Times New Roman" panose="02020603050405020304" pitchFamily="18" charset="0"/>
                  <a:cs typeface="Times New Roman" panose="02020603050405020304" pitchFamily="18" charset="0"/>
                </a:rPr>
                <a:t>)-</a:t>
              </a:r>
              <a:r>
                <a:rPr lang="en-US" altLang="zh-CN" sz="3200" dirty="0" err="1" smtClean="0">
                  <a:latin typeface="Times New Roman" panose="02020603050405020304" pitchFamily="18" charset="0"/>
                  <a:cs typeface="Times New Roman" panose="02020603050405020304" pitchFamily="18" charset="0"/>
                </a:rPr>
                <a:t>r</a:t>
              </a:r>
              <a:r>
                <a:rPr lang="en-US" altLang="zh-CN" sz="3200" baseline="-25000" dirty="0" err="1">
                  <a:latin typeface="Times New Roman" panose="02020603050405020304" pitchFamily="18" charset="0"/>
                  <a:cs typeface="Times New Roman" panose="02020603050405020304" pitchFamily="18" charset="0"/>
                </a:rPr>
                <a:t>f</a:t>
              </a:r>
              <a:r>
                <a:rPr lang="en-US" altLang="zh-CN" sz="3200" dirty="0" smtClean="0">
                  <a:latin typeface="Times New Roman" panose="02020603050405020304" pitchFamily="18" charset="0"/>
                  <a:cs typeface="Times New Roman" panose="02020603050405020304" pitchFamily="18" charset="0"/>
                </a:rPr>
                <a:t>=8%</a:t>
              </a:r>
              <a:endParaRPr lang="zh-CN" altLang="en-US" sz="32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4608004" y="3645024"/>
              <a:ext cx="1476164" cy="523220"/>
            </a:xfrm>
            <a:prstGeom prst="rect">
              <a:avLst/>
            </a:prstGeom>
            <a:noFill/>
          </p:spPr>
          <p:txBody>
            <a:bodyPr wrap="square" rtlCol="0">
              <a:spAutoFit/>
            </a:bodyPr>
            <a:lstStyle/>
            <a:p>
              <a:r>
                <a:rPr lang="el-GR" altLang="zh-CN" sz="2800" dirty="0" smtClean="0">
                  <a:latin typeface="Times New Roman" panose="02020603050405020304" pitchFamily="18" charset="0"/>
                  <a:cs typeface="Times New Roman" panose="02020603050405020304" pitchFamily="18" charset="0"/>
                </a:rPr>
                <a:t>σ</a:t>
              </a:r>
              <a:r>
                <a:rPr lang="en-US" altLang="zh-CN" sz="2800" baseline="-25000" dirty="0" smtClean="0">
                  <a:latin typeface="Times New Roman" panose="02020603050405020304" pitchFamily="18" charset="0"/>
                  <a:cs typeface="Times New Roman" panose="02020603050405020304" pitchFamily="18" charset="0"/>
                </a:rPr>
                <a:t>p</a:t>
              </a:r>
              <a:r>
                <a:rPr lang="en-US" altLang="zh-CN" sz="2800" dirty="0" smtClean="0">
                  <a:latin typeface="Times New Roman" panose="02020603050405020304" pitchFamily="18" charset="0"/>
                  <a:cs typeface="Times New Roman" panose="02020603050405020304" pitchFamily="18" charset="0"/>
                </a:rPr>
                <a:t>=22%</a:t>
              </a:r>
              <a:endParaRPr lang="zh-CN" altLang="en-US" sz="28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012160" y="539969"/>
              <a:ext cx="2420078" cy="584775"/>
            </a:xfrm>
            <a:prstGeom prst="rect">
              <a:avLst/>
            </a:prstGeom>
            <a:noFill/>
          </p:spPr>
          <p:txBody>
            <a:bodyPr wrap="square" rtlCol="0">
              <a:spAutoFit/>
            </a:bodyPr>
            <a:lstStyle/>
            <a:p>
              <a:r>
                <a:rPr lang="zh-CN" altLang="en-US" sz="3200" b="1" dirty="0" smtClean="0">
                  <a:latin typeface="Times New Roman" panose="02020603050405020304" pitchFamily="18" charset="0"/>
                  <a:cs typeface="Times New Roman" panose="02020603050405020304" pitchFamily="18" charset="0"/>
                </a:rPr>
                <a:t>资本配置线</a:t>
              </a:r>
              <a:endParaRPr lang="zh-CN" altLang="en-US" sz="3200" b="1" dirty="0">
                <a:latin typeface="Times New Roman" panose="02020603050405020304" pitchFamily="18" charset="0"/>
                <a:cs typeface="Times New Roman" panose="02020603050405020304" pitchFamily="18" charset="0"/>
              </a:endParaRPr>
            </a:p>
          </p:txBody>
        </p:sp>
        <p:sp>
          <p:nvSpPr>
            <p:cNvPr id="26" name="弧形 25"/>
            <p:cNvSpPr/>
            <p:nvPr/>
          </p:nvSpPr>
          <p:spPr>
            <a:xfrm>
              <a:off x="2848744" y="2691209"/>
              <a:ext cx="67072" cy="377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aphicFrame>
        <p:nvGraphicFramePr>
          <p:cNvPr id="29" name="对象 28"/>
          <p:cNvGraphicFramePr>
            <a:graphicFrameLocks noChangeAspect="1"/>
          </p:cNvGraphicFramePr>
          <p:nvPr>
            <p:extLst>
              <p:ext uri="{D42A27DB-BD31-4B8C-83A1-F6EECF244321}">
                <p14:modId xmlns:p14="http://schemas.microsoft.com/office/powerpoint/2010/main" val="2947369281"/>
              </p:ext>
            </p:extLst>
          </p:nvPr>
        </p:nvGraphicFramePr>
        <p:xfrm>
          <a:off x="1116013" y="4292600"/>
          <a:ext cx="6840537" cy="1728788"/>
        </p:xfrm>
        <a:graphic>
          <a:graphicData uri="http://schemas.openxmlformats.org/presentationml/2006/ole">
            <mc:AlternateContent xmlns:mc="http://schemas.openxmlformats.org/markup-compatibility/2006">
              <mc:Choice xmlns:v="urn:schemas-microsoft-com:vml" Requires="v">
                <p:oleObj spid="_x0000_s4171" name="公式" r:id="rId3" imgW="3454200" imgH="939600" progId="Equation.3">
                  <p:embed/>
                </p:oleObj>
              </mc:Choice>
              <mc:Fallback>
                <p:oleObj name="公式" r:id="rId3" imgW="3454200" imgH="939600" progId="Equation.3">
                  <p:embed/>
                  <p:pic>
                    <p:nvPicPr>
                      <p:cNvPr id="0" name=""/>
                      <p:cNvPicPr/>
                      <p:nvPr/>
                    </p:nvPicPr>
                    <p:blipFill>
                      <a:blip r:embed="rId4"/>
                      <a:stretch>
                        <a:fillRect/>
                      </a:stretch>
                    </p:blipFill>
                    <p:spPr>
                      <a:xfrm>
                        <a:off x="1116013" y="4292600"/>
                        <a:ext cx="6840537" cy="1728788"/>
                      </a:xfrm>
                      <a:prstGeom prst="rect">
                        <a:avLst/>
                      </a:prstGeom>
                    </p:spPr>
                  </p:pic>
                </p:oleObj>
              </mc:Fallback>
            </mc:AlternateContent>
          </a:graphicData>
        </a:graphic>
      </p:graphicFrame>
      <p:sp>
        <p:nvSpPr>
          <p:cNvPr id="2" name="TextBox 1"/>
          <p:cNvSpPr txBox="1"/>
          <p:nvPr/>
        </p:nvSpPr>
        <p:spPr>
          <a:xfrm>
            <a:off x="5115372" y="620688"/>
            <a:ext cx="248716" cy="1107996"/>
          </a:xfrm>
          <a:prstGeom prst="rect">
            <a:avLst/>
          </a:prstGeom>
          <a:noFill/>
        </p:spPr>
        <p:txBody>
          <a:bodyPr wrap="square" rtlCol="0">
            <a:spAutoFit/>
          </a:bodyPr>
          <a:lstStyle/>
          <a:p>
            <a:r>
              <a:rPr lang="en-US" altLang="zh-CN" sz="6600" dirty="0" smtClean="0"/>
              <a:t>.</a:t>
            </a:r>
            <a:endParaRPr lang="zh-CN" altLang="en-US" sz="6600" dirty="0"/>
          </a:p>
        </p:txBody>
      </p:sp>
      <p:sp>
        <p:nvSpPr>
          <p:cNvPr id="4" name="TextBox 3"/>
          <p:cNvSpPr txBox="1"/>
          <p:nvPr/>
        </p:nvSpPr>
        <p:spPr>
          <a:xfrm>
            <a:off x="3131840" y="2113692"/>
            <a:ext cx="432048" cy="523220"/>
          </a:xfrm>
          <a:prstGeom prst="rect">
            <a:avLst/>
          </a:prstGeom>
          <a:noFill/>
        </p:spPr>
        <p:txBody>
          <a:bodyPr wrap="square" rtlCol="0">
            <a:spAutoFit/>
          </a:bodyPr>
          <a:lstStyle/>
          <a:p>
            <a:r>
              <a:rPr lang="en-US" altLang="zh-CN" sz="2800" b="1" dirty="0" smtClean="0"/>
              <a:t>S</a:t>
            </a:r>
            <a:endParaRPr lang="zh-CN" altLang="en-US" sz="2800" b="1" dirty="0"/>
          </a:p>
        </p:txBody>
      </p:sp>
    </p:spTree>
    <p:extLst>
      <p:ext uri="{BB962C8B-B14F-4D97-AF65-F5344CB8AC3E}">
        <p14:creationId xmlns:p14="http://schemas.microsoft.com/office/powerpoint/2010/main" val="3985298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56992"/>
            <a:ext cx="8229600" cy="2553147"/>
          </a:xfrm>
        </p:spPr>
        <p:txBody>
          <a:bodyPr>
            <a:normAutofit/>
          </a:bodyPr>
          <a:lstStyle/>
          <a:p>
            <a:r>
              <a:rPr lang="zh-CN" altLang="en-US" sz="2800" dirty="0" smtClean="0"/>
              <a:t>概念检查</a:t>
            </a:r>
            <a:r>
              <a:rPr lang="en-US" altLang="zh-CN" sz="2800" dirty="0" smtClean="0"/>
              <a:t>4-5</a:t>
            </a:r>
            <a:r>
              <a:rPr lang="zh-CN" altLang="en-US" sz="2800" dirty="0" smtClean="0"/>
              <a:t>（</a:t>
            </a:r>
            <a:r>
              <a:rPr lang="en-US" altLang="zh-CN" sz="2800" dirty="0" smtClean="0"/>
              <a:t>P81,P114</a:t>
            </a:r>
            <a:r>
              <a:rPr lang="zh-CN" altLang="en-US" sz="2800" dirty="0" smtClean="0"/>
              <a:t>）</a:t>
            </a:r>
            <a:endParaRPr lang="en-US" altLang="zh-CN" sz="2800" dirty="0" smtClean="0"/>
          </a:p>
          <a:p>
            <a:pPr lvl="1"/>
            <a:r>
              <a:rPr lang="zh-CN" altLang="en-US" sz="2400" dirty="0" smtClean="0"/>
              <a:t>任意风险资产与无风险资产组合的报酬</a:t>
            </a:r>
            <a:r>
              <a:rPr lang="en-US" altLang="zh-CN" sz="2400" dirty="0" smtClean="0"/>
              <a:t>-</a:t>
            </a:r>
            <a:r>
              <a:rPr lang="zh-CN" altLang="en-US" sz="2400" dirty="0" smtClean="0"/>
              <a:t>波动性比率（夏普比率），是否与单独风险资产的夏普比率相同？</a:t>
            </a:r>
            <a:endParaRPr lang="en-US" altLang="zh-CN" sz="2400" dirty="0" smtClean="0"/>
          </a:p>
          <a:p>
            <a:pPr lvl="1"/>
            <a:endParaRPr lang="en-US" altLang="zh-CN" sz="2400" dirty="0" smtClean="0"/>
          </a:p>
          <a:p>
            <a:pPr lvl="1"/>
            <a:endParaRPr lang="zh-CN" altLang="en-US" sz="2400" dirty="0"/>
          </a:p>
        </p:txBody>
      </p:sp>
      <p:grpSp>
        <p:nvGrpSpPr>
          <p:cNvPr id="4" name="组合 3"/>
          <p:cNvGrpSpPr/>
          <p:nvPr/>
        </p:nvGrpSpPr>
        <p:grpSpPr>
          <a:xfrm>
            <a:off x="718243" y="44624"/>
            <a:ext cx="8030221" cy="3131019"/>
            <a:chOff x="718243" y="188640"/>
            <a:chExt cx="7742189" cy="3979604"/>
          </a:xfrm>
        </p:grpSpPr>
        <p:cxnSp>
          <p:nvCxnSpPr>
            <p:cNvPr id="5" name="直接连接符 4"/>
            <p:cNvCxnSpPr/>
            <p:nvPr/>
          </p:nvCxnSpPr>
          <p:spPr>
            <a:xfrm>
              <a:off x="2267744" y="188640"/>
              <a:ext cx="0" cy="3528392"/>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直接连接符 5"/>
            <p:cNvCxnSpPr/>
            <p:nvPr/>
          </p:nvCxnSpPr>
          <p:spPr>
            <a:xfrm>
              <a:off x="2267744" y="3717032"/>
              <a:ext cx="51125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a:xfrm flipV="1">
              <a:off x="2267744" y="1052736"/>
              <a:ext cx="4680520" cy="1872208"/>
            </a:xfrm>
            <a:prstGeom prst="line">
              <a:avLst/>
            </a:prstGeom>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a:xfrm flipV="1">
              <a:off x="2267744" y="1772816"/>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220072" y="1772816"/>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03648" y="188640"/>
              <a:ext cx="108012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E(r)</a:t>
              </a:r>
              <a:endParaRPr lang="zh-CN" alt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380312" y="3509344"/>
              <a:ext cx="1080120"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σ</a:t>
              </a:r>
              <a:endParaRPr lang="zh-CN" altLang="en-US" sz="32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18243" y="1583214"/>
              <a:ext cx="1621509"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E(r)=15%</a:t>
              </a:r>
              <a:endParaRPr lang="zh-CN" altLang="en-US" sz="28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294307" y="2663334"/>
              <a:ext cx="1621509" cy="523220"/>
            </a:xfrm>
            <a:prstGeom prst="rect">
              <a:avLst/>
            </a:prstGeom>
            <a:noFill/>
          </p:spPr>
          <p:txBody>
            <a:bodyPr wrap="square" rtlCol="0">
              <a:spAutoFit/>
            </a:bodyPr>
            <a:lstStyle/>
            <a:p>
              <a:r>
                <a:rPr lang="en-US" altLang="zh-CN" sz="2800" dirty="0" err="1" smtClean="0">
                  <a:latin typeface="Times New Roman" panose="02020603050405020304" pitchFamily="18" charset="0"/>
                  <a:cs typeface="Times New Roman" panose="02020603050405020304" pitchFamily="18" charset="0"/>
                </a:rPr>
                <a:t>r</a:t>
              </a:r>
              <a:r>
                <a:rPr lang="en-US" altLang="zh-CN" sz="2800" baseline="-25000" dirty="0" err="1" smtClean="0">
                  <a:latin typeface="Times New Roman" panose="02020603050405020304" pitchFamily="18" charset="0"/>
                  <a:cs typeface="Times New Roman" panose="02020603050405020304" pitchFamily="18" charset="0"/>
                </a:rPr>
                <a:t>f</a:t>
              </a:r>
              <a:r>
                <a:rPr lang="en-US" altLang="zh-CN" sz="2800" dirty="0" smtClean="0">
                  <a:latin typeface="Times New Roman" panose="02020603050405020304" pitchFamily="18" charset="0"/>
                  <a:cs typeface="Times New Roman" panose="02020603050405020304" pitchFamily="18" charset="0"/>
                </a:rPr>
                <a:t>=7%</a:t>
              </a:r>
              <a:endParaRPr lang="zh-CN" altLang="en-US"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5220072" y="1696452"/>
              <a:ext cx="108012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P</a:t>
              </a:r>
              <a:endParaRPr lang="zh-CN" altLang="en-US" sz="3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308684" y="2894166"/>
              <a:ext cx="108012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F</a:t>
              </a:r>
              <a:endParaRPr lang="zh-CN" altLang="en-US" sz="3200" dirty="0">
                <a:latin typeface="Times New Roman" panose="02020603050405020304" pitchFamily="18" charset="0"/>
                <a:cs typeface="Times New Roman" panose="02020603050405020304" pitchFamily="18" charset="0"/>
              </a:endParaRPr>
            </a:p>
          </p:txBody>
        </p:sp>
        <p:cxnSp>
          <p:nvCxnSpPr>
            <p:cNvPr id="16" name="直接连接符 15"/>
            <p:cNvCxnSpPr/>
            <p:nvPr/>
          </p:nvCxnSpPr>
          <p:spPr>
            <a:xfrm flipV="1">
              <a:off x="2305438" y="2858162"/>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右大括号 16"/>
            <p:cNvSpPr/>
            <p:nvPr/>
          </p:nvSpPr>
          <p:spPr>
            <a:xfrm>
              <a:off x="5257766" y="1844824"/>
              <a:ext cx="502366" cy="10133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5760132" y="2106434"/>
              <a:ext cx="270030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a:t>
              </a:r>
              <a:r>
                <a:rPr lang="en-US" altLang="zh-CN" sz="3200" dirty="0" err="1" smtClean="0">
                  <a:latin typeface="Times New Roman" panose="02020603050405020304" pitchFamily="18" charset="0"/>
                  <a:cs typeface="Times New Roman" panose="02020603050405020304" pitchFamily="18" charset="0"/>
                </a:rPr>
                <a:t>r</a:t>
              </a:r>
              <a:r>
                <a:rPr lang="en-US" altLang="zh-CN" sz="3200" baseline="-25000" dirty="0" err="1" smtClean="0">
                  <a:latin typeface="Times New Roman" panose="02020603050405020304" pitchFamily="18" charset="0"/>
                  <a:cs typeface="Times New Roman" panose="02020603050405020304" pitchFamily="18" charset="0"/>
                </a:rPr>
                <a:t>p</a:t>
              </a:r>
              <a:r>
                <a:rPr lang="en-US" altLang="zh-CN" sz="3200" dirty="0" smtClean="0">
                  <a:latin typeface="Times New Roman" panose="02020603050405020304" pitchFamily="18" charset="0"/>
                  <a:cs typeface="Times New Roman" panose="02020603050405020304" pitchFamily="18" charset="0"/>
                </a:rPr>
                <a:t>)-</a:t>
              </a:r>
              <a:r>
                <a:rPr lang="en-US" altLang="zh-CN" sz="3200" dirty="0" err="1" smtClean="0">
                  <a:latin typeface="Times New Roman" panose="02020603050405020304" pitchFamily="18" charset="0"/>
                  <a:cs typeface="Times New Roman" panose="02020603050405020304" pitchFamily="18" charset="0"/>
                </a:rPr>
                <a:t>r</a:t>
              </a:r>
              <a:r>
                <a:rPr lang="en-US" altLang="zh-CN" sz="3200" baseline="-25000" dirty="0" err="1">
                  <a:latin typeface="Times New Roman" panose="02020603050405020304" pitchFamily="18" charset="0"/>
                  <a:cs typeface="Times New Roman" panose="02020603050405020304" pitchFamily="18" charset="0"/>
                </a:rPr>
                <a:t>f</a:t>
              </a:r>
              <a:r>
                <a:rPr lang="en-US" altLang="zh-CN" sz="3200" dirty="0" smtClean="0">
                  <a:latin typeface="Times New Roman" panose="02020603050405020304" pitchFamily="18" charset="0"/>
                  <a:cs typeface="Times New Roman" panose="02020603050405020304" pitchFamily="18" charset="0"/>
                </a:rPr>
                <a:t>=8%</a:t>
              </a:r>
              <a:endParaRPr lang="zh-CN" altLang="en-US" sz="32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608004" y="3645024"/>
              <a:ext cx="1476164" cy="523220"/>
            </a:xfrm>
            <a:prstGeom prst="rect">
              <a:avLst/>
            </a:prstGeom>
            <a:noFill/>
          </p:spPr>
          <p:txBody>
            <a:bodyPr wrap="square" rtlCol="0">
              <a:spAutoFit/>
            </a:bodyPr>
            <a:lstStyle/>
            <a:p>
              <a:r>
                <a:rPr lang="el-GR" altLang="zh-CN" sz="2800" dirty="0" smtClean="0">
                  <a:latin typeface="Times New Roman" panose="02020603050405020304" pitchFamily="18" charset="0"/>
                  <a:cs typeface="Times New Roman" panose="02020603050405020304" pitchFamily="18" charset="0"/>
                </a:rPr>
                <a:t>σ</a:t>
              </a:r>
              <a:r>
                <a:rPr lang="en-US" altLang="zh-CN" sz="2800" baseline="-25000" dirty="0" smtClean="0">
                  <a:latin typeface="Times New Roman" panose="02020603050405020304" pitchFamily="18" charset="0"/>
                  <a:cs typeface="Times New Roman" panose="02020603050405020304" pitchFamily="18" charset="0"/>
                </a:rPr>
                <a:t>p</a:t>
              </a:r>
              <a:r>
                <a:rPr lang="en-US" altLang="zh-CN" sz="2800" dirty="0" smtClean="0">
                  <a:latin typeface="Times New Roman" panose="02020603050405020304" pitchFamily="18" charset="0"/>
                  <a:cs typeface="Times New Roman" panose="02020603050405020304" pitchFamily="18" charset="0"/>
                </a:rPr>
                <a:t>=22%</a:t>
              </a:r>
              <a:endParaRPr lang="zh-CN" altLang="en-US" sz="28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6012160" y="539969"/>
              <a:ext cx="2420078" cy="584775"/>
            </a:xfrm>
            <a:prstGeom prst="rect">
              <a:avLst/>
            </a:prstGeom>
            <a:noFill/>
          </p:spPr>
          <p:txBody>
            <a:bodyPr wrap="square" rtlCol="0">
              <a:spAutoFit/>
            </a:bodyPr>
            <a:lstStyle/>
            <a:p>
              <a:r>
                <a:rPr lang="zh-CN" altLang="en-US" sz="3200" b="1" dirty="0" smtClean="0">
                  <a:latin typeface="Times New Roman" panose="02020603050405020304" pitchFamily="18" charset="0"/>
                  <a:cs typeface="Times New Roman" panose="02020603050405020304" pitchFamily="18" charset="0"/>
                </a:rPr>
                <a:t>资本配置线</a:t>
              </a:r>
              <a:endParaRPr lang="zh-CN" altLang="en-US" sz="3200" b="1" dirty="0">
                <a:latin typeface="Times New Roman" panose="02020603050405020304" pitchFamily="18" charset="0"/>
                <a:cs typeface="Times New Roman" panose="02020603050405020304" pitchFamily="18" charset="0"/>
              </a:endParaRPr>
            </a:p>
          </p:txBody>
        </p:sp>
        <p:sp>
          <p:nvSpPr>
            <p:cNvPr id="21" name="弧形 20"/>
            <p:cNvSpPr/>
            <p:nvPr/>
          </p:nvSpPr>
          <p:spPr>
            <a:xfrm>
              <a:off x="2848744" y="2691209"/>
              <a:ext cx="67072" cy="377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aphicFrame>
        <p:nvGraphicFramePr>
          <p:cNvPr id="22" name="对象 21"/>
          <p:cNvGraphicFramePr>
            <a:graphicFrameLocks noChangeAspect="1"/>
          </p:cNvGraphicFramePr>
          <p:nvPr>
            <p:extLst>
              <p:ext uri="{D42A27DB-BD31-4B8C-83A1-F6EECF244321}">
                <p14:modId xmlns:p14="http://schemas.microsoft.com/office/powerpoint/2010/main" val="1041411665"/>
              </p:ext>
            </p:extLst>
          </p:nvPr>
        </p:nvGraphicFramePr>
        <p:xfrm>
          <a:off x="1035012" y="4797152"/>
          <a:ext cx="7883525" cy="576262"/>
        </p:xfrm>
        <a:graphic>
          <a:graphicData uri="http://schemas.openxmlformats.org/presentationml/2006/ole">
            <mc:AlternateContent xmlns:mc="http://schemas.openxmlformats.org/markup-compatibility/2006">
              <mc:Choice xmlns:v="urn:schemas-microsoft-com:vml" Requires="v">
                <p:oleObj spid="_x0000_s10277" name="公式" r:id="rId3" imgW="3301920" imgH="241200" progId="Equation.3">
                  <p:embed/>
                </p:oleObj>
              </mc:Choice>
              <mc:Fallback>
                <p:oleObj name="公式" r:id="rId3" imgW="3301920" imgH="241200" progId="Equation.3">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012" y="4797152"/>
                        <a:ext cx="78835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041191242"/>
              </p:ext>
            </p:extLst>
          </p:nvPr>
        </p:nvGraphicFramePr>
        <p:xfrm>
          <a:off x="3779838" y="5301208"/>
          <a:ext cx="1636712" cy="576262"/>
        </p:xfrm>
        <a:graphic>
          <a:graphicData uri="http://schemas.openxmlformats.org/presentationml/2006/ole">
            <mc:AlternateContent xmlns:mc="http://schemas.openxmlformats.org/markup-compatibility/2006">
              <mc:Choice xmlns:v="urn:schemas-microsoft-com:vml" Requires="v">
                <p:oleObj spid="_x0000_s10278" name="公式" r:id="rId5" imgW="685800" imgH="241300" progId="Equation.3">
                  <p:embed/>
                </p:oleObj>
              </mc:Choice>
              <mc:Fallback>
                <p:oleObj name="公式" r:id="rId5" imgW="685800" imgH="24130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5301208"/>
                        <a:ext cx="16367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667862699"/>
              </p:ext>
            </p:extLst>
          </p:nvPr>
        </p:nvGraphicFramePr>
        <p:xfrm>
          <a:off x="2776538" y="5805488"/>
          <a:ext cx="4040187" cy="863600"/>
        </p:xfrm>
        <a:graphic>
          <a:graphicData uri="http://schemas.openxmlformats.org/presentationml/2006/ole">
            <mc:AlternateContent xmlns:mc="http://schemas.openxmlformats.org/markup-compatibility/2006">
              <mc:Choice xmlns:v="urn:schemas-microsoft-com:vml" Requires="v">
                <p:oleObj spid="_x0000_s10279" name="公式" r:id="rId7" imgW="2197080" imgH="469800" progId="Equation.3">
                  <p:embed/>
                </p:oleObj>
              </mc:Choice>
              <mc:Fallback>
                <p:oleObj name="公式" r:id="rId7" imgW="2197080" imgH="469800" progId="Equation.3">
                  <p:embed/>
                  <p:pic>
                    <p:nvPicPr>
                      <p:cNvPr id="0" name=""/>
                      <p:cNvPicPr/>
                      <p:nvPr/>
                    </p:nvPicPr>
                    <p:blipFill>
                      <a:blip r:embed="rId8"/>
                      <a:stretch>
                        <a:fillRect/>
                      </a:stretch>
                    </p:blipFill>
                    <p:spPr>
                      <a:xfrm>
                        <a:off x="2776538" y="5805488"/>
                        <a:ext cx="4040187" cy="863600"/>
                      </a:xfrm>
                      <a:prstGeom prst="rect">
                        <a:avLst/>
                      </a:prstGeom>
                    </p:spPr>
                  </p:pic>
                </p:oleObj>
              </mc:Fallback>
            </mc:AlternateContent>
          </a:graphicData>
        </a:graphic>
      </p:graphicFrame>
    </p:spTree>
    <p:extLst>
      <p:ext uri="{BB962C8B-B14F-4D97-AF65-F5344CB8AC3E}">
        <p14:creationId xmlns:p14="http://schemas.microsoft.com/office/powerpoint/2010/main" val="2702287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1364" y="4044205"/>
            <a:ext cx="8229600" cy="2913187"/>
          </a:xfrm>
        </p:spPr>
        <p:txBody>
          <a:bodyPr/>
          <a:lstStyle/>
          <a:p>
            <a:r>
              <a:rPr lang="en-US" altLang="zh-CN" sz="2800" b="1" dirty="0" smtClean="0"/>
              <a:t>P</a:t>
            </a:r>
            <a:r>
              <a:rPr lang="zh-CN" altLang="en-US" sz="2800" b="1" dirty="0" smtClean="0"/>
              <a:t>右边的点：以无风险利率</a:t>
            </a:r>
            <a:r>
              <a:rPr lang="en-US" altLang="zh-CN" sz="2800" b="1" dirty="0" smtClean="0"/>
              <a:t>7%</a:t>
            </a:r>
            <a:r>
              <a:rPr lang="zh-CN" altLang="en-US" sz="2800" b="1" dirty="0" smtClean="0"/>
              <a:t>借入钱，可以构造出</a:t>
            </a:r>
            <a:r>
              <a:rPr lang="en-US" altLang="zh-CN" sz="2800" b="1" dirty="0" smtClean="0"/>
              <a:t>P</a:t>
            </a:r>
            <a:r>
              <a:rPr lang="zh-CN" altLang="en-US" sz="2800" b="1" dirty="0" smtClean="0"/>
              <a:t>右边的点</a:t>
            </a:r>
            <a:endParaRPr lang="en-US" altLang="zh-CN" sz="2800" b="1" dirty="0" smtClean="0"/>
          </a:p>
          <a:p>
            <a:r>
              <a:rPr lang="en-US" altLang="zh-CN" sz="2800" b="1" dirty="0" smtClean="0"/>
              <a:t>P81</a:t>
            </a:r>
            <a:r>
              <a:rPr lang="zh-CN" altLang="en-US" sz="2800" b="1" dirty="0" smtClean="0"/>
              <a:t>（</a:t>
            </a:r>
            <a:r>
              <a:rPr lang="en-US" altLang="zh-CN" sz="2800" b="1" dirty="0" smtClean="0"/>
              <a:t>P115</a:t>
            </a:r>
            <a:r>
              <a:rPr lang="zh-CN" altLang="en-US" sz="2800" b="1" dirty="0" smtClean="0"/>
              <a:t>）例</a:t>
            </a:r>
            <a:r>
              <a:rPr lang="en-US" altLang="zh-CN" sz="2800" b="1" dirty="0" smtClean="0"/>
              <a:t>4-3</a:t>
            </a:r>
            <a:r>
              <a:rPr lang="zh-CN" altLang="en-US" sz="2800" b="1" dirty="0" smtClean="0"/>
              <a:t>：杠杆</a:t>
            </a:r>
            <a:endParaRPr lang="en-US" altLang="zh-CN" sz="2800" b="1" dirty="0" smtClean="0"/>
          </a:p>
          <a:p>
            <a:endParaRPr lang="zh-CN" altLang="en-US" dirty="0"/>
          </a:p>
        </p:txBody>
      </p:sp>
      <p:grpSp>
        <p:nvGrpSpPr>
          <p:cNvPr id="4" name="组合 3"/>
          <p:cNvGrpSpPr/>
          <p:nvPr/>
        </p:nvGrpSpPr>
        <p:grpSpPr>
          <a:xfrm>
            <a:off x="395536" y="332657"/>
            <a:ext cx="8424936" cy="3312367"/>
            <a:chOff x="718243" y="188640"/>
            <a:chExt cx="7742189" cy="3979604"/>
          </a:xfrm>
        </p:grpSpPr>
        <p:cxnSp>
          <p:nvCxnSpPr>
            <p:cNvPr id="5" name="直接连接符 4"/>
            <p:cNvCxnSpPr/>
            <p:nvPr/>
          </p:nvCxnSpPr>
          <p:spPr>
            <a:xfrm>
              <a:off x="2267744" y="188640"/>
              <a:ext cx="0" cy="3528392"/>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直接连接符 5"/>
            <p:cNvCxnSpPr/>
            <p:nvPr/>
          </p:nvCxnSpPr>
          <p:spPr>
            <a:xfrm>
              <a:off x="2267744" y="3717032"/>
              <a:ext cx="51125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a:xfrm flipV="1">
              <a:off x="2267744" y="1052736"/>
              <a:ext cx="4680520" cy="1872208"/>
            </a:xfrm>
            <a:prstGeom prst="line">
              <a:avLst/>
            </a:prstGeom>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a:xfrm flipV="1">
              <a:off x="2267744" y="1772816"/>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220072" y="1772816"/>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03648" y="188640"/>
              <a:ext cx="108012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E(r)</a:t>
              </a:r>
              <a:endParaRPr lang="zh-CN" alt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380312" y="3509344"/>
              <a:ext cx="1080120"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σ</a:t>
              </a:r>
              <a:endParaRPr lang="zh-CN" altLang="en-US" sz="32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18243" y="1583214"/>
              <a:ext cx="1621509"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E(r)=15%</a:t>
              </a:r>
              <a:endParaRPr lang="zh-CN" altLang="en-US" sz="28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294307" y="2663334"/>
              <a:ext cx="1621509" cy="523220"/>
            </a:xfrm>
            <a:prstGeom prst="rect">
              <a:avLst/>
            </a:prstGeom>
            <a:noFill/>
          </p:spPr>
          <p:txBody>
            <a:bodyPr wrap="square" rtlCol="0">
              <a:spAutoFit/>
            </a:bodyPr>
            <a:lstStyle/>
            <a:p>
              <a:r>
                <a:rPr lang="en-US" altLang="zh-CN" sz="2800" dirty="0" err="1" smtClean="0">
                  <a:latin typeface="Times New Roman" panose="02020603050405020304" pitchFamily="18" charset="0"/>
                  <a:cs typeface="Times New Roman" panose="02020603050405020304" pitchFamily="18" charset="0"/>
                </a:rPr>
                <a:t>r</a:t>
              </a:r>
              <a:r>
                <a:rPr lang="en-US" altLang="zh-CN" sz="2800" baseline="-25000" dirty="0" err="1" smtClean="0">
                  <a:latin typeface="Times New Roman" panose="02020603050405020304" pitchFamily="18" charset="0"/>
                  <a:cs typeface="Times New Roman" panose="02020603050405020304" pitchFamily="18" charset="0"/>
                </a:rPr>
                <a:t>f</a:t>
              </a:r>
              <a:r>
                <a:rPr lang="en-US" altLang="zh-CN" sz="2800" dirty="0" smtClean="0">
                  <a:latin typeface="Times New Roman" panose="02020603050405020304" pitchFamily="18" charset="0"/>
                  <a:cs typeface="Times New Roman" panose="02020603050405020304" pitchFamily="18" charset="0"/>
                </a:rPr>
                <a:t>=7%</a:t>
              </a:r>
              <a:endParaRPr lang="zh-CN" altLang="en-US"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5220072" y="1696452"/>
              <a:ext cx="108012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P</a:t>
              </a:r>
              <a:endParaRPr lang="zh-CN" altLang="en-US" sz="3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308684" y="2894166"/>
              <a:ext cx="108012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F</a:t>
              </a:r>
              <a:endParaRPr lang="zh-CN" altLang="en-US" sz="3200" dirty="0">
                <a:latin typeface="Times New Roman" panose="02020603050405020304" pitchFamily="18" charset="0"/>
                <a:cs typeface="Times New Roman" panose="02020603050405020304" pitchFamily="18" charset="0"/>
              </a:endParaRPr>
            </a:p>
          </p:txBody>
        </p:sp>
        <p:cxnSp>
          <p:nvCxnSpPr>
            <p:cNvPr id="16" name="直接连接符 15"/>
            <p:cNvCxnSpPr/>
            <p:nvPr/>
          </p:nvCxnSpPr>
          <p:spPr>
            <a:xfrm flipV="1">
              <a:off x="2305438" y="2858162"/>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右大括号 16"/>
            <p:cNvSpPr/>
            <p:nvPr/>
          </p:nvSpPr>
          <p:spPr>
            <a:xfrm>
              <a:off x="5257766" y="1844824"/>
              <a:ext cx="502366" cy="10133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5760132" y="2106434"/>
              <a:ext cx="270030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a:t>
              </a:r>
              <a:r>
                <a:rPr lang="en-US" altLang="zh-CN" sz="3200" dirty="0" err="1" smtClean="0">
                  <a:latin typeface="Times New Roman" panose="02020603050405020304" pitchFamily="18" charset="0"/>
                  <a:cs typeface="Times New Roman" panose="02020603050405020304" pitchFamily="18" charset="0"/>
                </a:rPr>
                <a:t>r</a:t>
              </a:r>
              <a:r>
                <a:rPr lang="en-US" altLang="zh-CN" sz="3200" baseline="-25000" dirty="0" err="1" smtClean="0">
                  <a:latin typeface="Times New Roman" panose="02020603050405020304" pitchFamily="18" charset="0"/>
                  <a:cs typeface="Times New Roman" panose="02020603050405020304" pitchFamily="18" charset="0"/>
                </a:rPr>
                <a:t>p</a:t>
              </a:r>
              <a:r>
                <a:rPr lang="en-US" altLang="zh-CN" sz="3200" dirty="0" smtClean="0">
                  <a:latin typeface="Times New Roman" panose="02020603050405020304" pitchFamily="18" charset="0"/>
                  <a:cs typeface="Times New Roman" panose="02020603050405020304" pitchFamily="18" charset="0"/>
                </a:rPr>
                <a:t>)-</a:t>
              </a:r>
              <a:r>
                <a:rPr lang="en-US" altLang="zh-CN" sz="3200" dirty="0" err="1" smtClean="0">
                  <a:latin typeface="Times New Roman" panose="02020603050405020304" pitchFamily="18" charset="0"/>
                  <a:cs typeface="Times New Roman" panose="02020603050405020304" pitchFamily="18" charset="0"/>
                </a:rPr>
                <a:t>r</a:t>
              </a:r>
              <a:r>
                <a:rPr lang="en-US" altLang="zh-CN" sz="3200" baseline="-25000" dirty="0" err="1">
                  <a:latin typeface="Times New Roman" panose="02020603050405020304" pitchFamily="18" charset="0"/>
                  <a:cs typeface="Times New Roman" panose="02020603050405020304" pitchFamily="18" charset="0"/>
                </a:rPr>
                <a:t>f</a:t>
              </a:r>
              <a:r>
                <a:rPr lang="en-US" altLang="zh-CN" sz="3200" dirty="0" smtClean="0">
                  <a:latin typeface="Times New Roman" panose="02020603050405020304" pitchFamily="18" charset="0"/>
                  <a:cs typeface="Times New Roman" panose="02020603050405020304" pitchFamily="18" charset="0"/>
                </a:rPr>
                <a:t>=8%</a:t>
              </a:r>
              <a:endParaRPr lang="zh-CN" altLang="en-US" sz="32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608004" y="3645024"/>
              <a:ext cx="1476164" cy="523220"/>
            </a:xfrm>
            <a:prstGeom prst="rect">
              <a:avLst/>
            </a:prstGeom>
            <a:noFill/>
          </p:spPr>
          <p:txBody>
            <a:bodyPr wrap="square" rtlCol="0">
              <a:spAutoFit/>
            </a:bodyPr>
            <a:lstStyle/>
            <a:p>
              <a:r>
                <a:rPr lang="el-GR" altLang="zh-CN" sz="2800" dirty="0" smtClean="0">
                  <a:latin typeface="Times New Roman" panose="02020603050405020304" pitchFamily="18" charset="0"/>
                  <a:cs typeface="Times New Roman" panose="02020603050405020304" pitchFamily="18" charset="0"/>
                </a:rPr>
                <a:t>σ</a:t>
              </a:r>
              <a:r>
                <a:rPr lang="en-US" altLang="zh-CN" sz="2800" baseline="-25000" dirty="0" smtClean="0">
                  <a:latin typeface="Times New Roman" panose="02020603050405020304" pitchFamily="18" charset="0"/>
                  <a:cs typeface="Times New Roman" panose="02020603050405020304" pitchFamily="18" charset="0"/>
                </a:rPr>
                <a:t>p</a:t>
              </a:r>
              <a:r>
                <a:rPr lang="en-US" altLang="zh-CN" sz="2800" dirty="0" smtClean="0">
                  <a:latin typeface="Times New Roman" panose="02020603050405020304" pitchFamily="18" charset="0"/>
                  <a:cs typeface="Times New Roman" panose="02020603050405020304" pitchFamily="18" charset="0"/>
                </a:rPr>
                <a:t>=22%</a:t>
              </a:r>
              <a:endParaRPr lang="zh-CN" altLang="en-US" sz="28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6012160" y="539969"/>
              <a:ext cx="2420078" cy="584775"/>
            </a:xfrm>
            <a:prstGeom prst="rect">
              <a:avLst/>
            </a:prstGeom>
            <a:noFill/>
          </p:spPr>
          <p:txBody>
            <a:bodyPr wrap="square" rtlCol="0">
              <a:spAutoFit/>
            </a:bodyPr>
            <a:lstStyle/>
            <a:p>
              <a:r>
                <a:rPr lang="zh-CN" altLang="en-US" sz="3200" b="1" dirty="0" smtClean="0">
                  <a:latin typeface="Times New Roman" panose="02020603050405020304" pitchFamily="18" charset="0"/>
                  <a:cs typeface="Times New Roman" panose="02020603050405020304" pitchFamily="18" charset="0"/>
                </a:rPr>
                <a:t>资本配置线</a:t>
              </a:r>
              <a:endParaRPr lang="zh-CN" altLang="en-US" sz="3200" b="1" dirty="0">
                <a:latin typeface="Times New Roman" panose="02020603050405020304" pitchFamily="18" charset="0"/>
                <a:cs typeface="Times New Roman" panose="02020603050405020304" pitchFamily="18" charset="0"/>
              </a:endParaRPr>
            </a:p>
          </p:txBody>
        </p:sp>
        <p:sp>
          <p:nvSpPr>
            <p:cNvPr id="21" name="弧形 20"/>
            <p:cNvSpPr/>
            <p:nvPr/>
          </p:nvSpPr>
          <p:spPr>
            <a:xfrm>
              <a:off x="2848744" y="2691209"/>
              <a:ext cx="67072" cy="377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2" name="TextBox 21"/>
          <p:cNvSpPr txBox="1"/>
          <p:nvPr/>
        </p:nvSpPr>
        <p:spPr>
          <a:xfrm>
            <a:off x="5115372" y="836712"/>
            <a:ext cx="248716" cy="1107996"/>
          </a:xfrm>
          <a:prstGeom prst="rect">
            <a:avLst/>
          </a:prstGeom>
          <a:noFill/>
        </p:spPr>
        <p:txBody>
          <a:bodyPr wrap="square" rtlCol="0">
            <a:spAutoFit/>
          </a:bodyPr>
          <a:lstStyle/>
          <a:p>
            <a:r>
              <a:rPr lang="en-US" altLang="zh-CN" sz="6600" dirty="0" smtClean="0"/>
              <a:t>.</a:t>
            </a:r>
            <a:endParaRPr lang="zh-CN" altLang="en-US" sz="6600" dirty="0"/>
          </a:p>
        </p:txBody>
      </p:sp>
    </p:spTree>
    <p:extLst>
      <p:ext uri="{BB962C8B-B14F-4D97-AF65-F5344CB8AC3E}">
        <p14:creationId xmlns:p14="http://schemas.microsoft.com/office/powerpoint/2010/main" val="3639367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544" y="0"/>
            <a:ext cx="8424936" cy="3789040"/>
            <a:chOff x="628625" y="4357476"/>
            <a:chExt cx="8424936" cy="2692586"/>
          </a:xfrm>
        </p:grpSpPr>
        <p:grpSp>
          <p:nvGrpSpPr>
            <p:cNvPr id="5" name="组合 4"/>
            <p:cNvGrpSpPr/>
            <p:nvPr/>
          </p:nvGrpSpPr>
          <p:grpSpPr>
            <a:xfrm>
              <a:off x="628625" y="4357476"/>
              <a:ext cx="8424936" cy="2692586"/>
              <a:chOff x="718243" y="-44805"/>
              <a:chExt cx="7742189" cy="4213049"/>
            </a:xfrm>
          </p:grpSpPr>
          <p:cxnSp>
            <p:nvCxnSpPr>
              <p:cNvPr id="7" name="直接连接符 6"/>
              <p:cNvCxnSpPr/>
              <p:nvPr/>
            </p:nvCxnSpPr>
            <p:spPr>
              <a:xfrm>
                <a:off x="2267744" y="188640"/>
                <a:ext cx="0" cy="3528392"/>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2267744" y="3717032"/>
                <a:ext cx="51125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V="1">
                <a:off x="2267744" y="1772816"/>
                <a:ext cx="2894660" cy="1152129"/>
              </a:xfrm>
              <a:prstGeom prst="line">
                <a:avLst/>
              </a:prstGeom>
            </p:spPr>
            <p:style>
              <a:lnRef idx="3">
                <a:schemeClr val="dk1"/>
              </a:lnRef>
              <a:fillRef idx="0">
                <a:schemeClr val="dk1"/>
              </a:fillRef>
              <a:effectRef idx="2">
                <a:schemeClr val="dk1"/>
              </a:effectRef>
              <a:fontRef idx="minor">
                <a:schemeClr val="tx1"/>
              </a:fontRef>
            </p:style>
          </p:cxnSp>
          <p:cxnSp>
            <p:nvCxnSpPr>
              <p:cNvPr id="10" name="直接连接符 9"/>
              <p:cNvCxnSpPr/>
              <p:nvPr/>
            </p:nvCxnSpPr>
            <p:spPr>
              <a:xfrm flipV="1">
                <a:off x="2267744" y="1772816"/>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220072" y="1772816"/>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86340" y="-44805"/>
                <a:ext cx="1080120" cy="584774"/>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E(r)</a:t>
                </a:r>
                <a:endParaRPr lang="zh-CN" altLang="en-US" sz="32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380312" y="3509344"/>
                <a:ext cx="1080120"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σ</a:t>
                </a:r>
                <a:endParaRPr lang="zh-CN" altLang="en-US" sz="32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718243" y="1583214"/>
                <a:ext cx="1621509"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E(r)=15%</a:t>
                </a:r>
                <a:endParaRPr lang="zh-CN" altLang="en-US" sz="28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294307" y="2663334"/>
                <a:ext cx="1621509" cy="523220"/>
              </a:xfrm>
              <a:prstGeom prst="rect">
                <a:avLst/>
              </a:prstGeom>
              <a:noFill/>
            </p:spPr>
            <p:txBody>
              <a:bodyPr wrap="square" rtlCol="0">
                <a:spAutoFit/>
              </a:bodyPr>
              <a:lstStyle/>
              <a:p>
                <a:r>
                  <a:rPr lang="en-US" altLang="zh-CN" sz="2800" dirty="0" err="1" smtClean="0">
                    <a:latin typeface="Times New Roman" panose="02020603050405020304" pitchFamily="18" charset="0"/>
                    <a:cs typeface="Times New Roman" panose="02020603050405020304" pitchFamily="18" charset="0"/>
                  </a:rPr>
                  <a:t>r</a:t>
                </a:r>
                <a:r>
                  <a:rPr lang="en-US" altLang="zh-CN" sz="2800" baseline="-25000" dirty="0" err="1" smtClean="0">
                    <a:latin typeface="Times New Roman" panose="02020603050405020304" pitchFamily="18" charset="0"/>
                    <a:cs typeface="Times New Roman" panose="02020603050405020304" pitchFamily="18" charset="0"/>
                  </a:rPr>
                  <a:t>f</a:t>
                </a:r>
                <a:r>
                  <a:rPr lang="en-US" altLang="zh-CN" sz="2800" dirty="0" smtClean="0">
                    <a:latin typeface="Times New Roman" panose="02020603050405020304" pitchFamily="18" charset="0"/>
                    <a:cs typeface="Times New Roman" panose="02020603050405020304" pitchFamily="18" charset="0"/>
                  </a:rPr>
                  <a:t>=7%</a:t>
                </a:r>
                <a:endParaRPr lang="zh-CN" altLang="en-US" sz="28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5220072" y="1696452"/>
                <a:ext cx="108012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P</a:t>
                </a:r>
                <a:endParaRPr lang="zh-CN" altLang="en-US" sz="32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308684" y="2894166"/>
                <a:ext cx="108012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F</a:t>
                </a:r>
                <a:endParaRPr lang="zh-CN" altLang="en-US" sz="3200" dirty="0">
                  <a:latin typeface="Times New Roman" panose="02020603050405020304" pitchFamily="18" charset="0"/>
                  <a:cs typeface="Times New Roman" panose="02020603050405020304" pitchFamily="18" charset="0"/>
                </a:endParaRPr>
              </a:p>
            </p:txBody>
          </p:sp>
          <p:cxnSp>
            <p:nvCxnSpPr>
              <p:cNvPr id="18" name="直接连接符 17"/>
              <p:cNvCxnSpPr/>
              <p:nvPr/>
            </p:nvCxnSpPr>
            <p:spPr>
              <a:xfrm flipV="1">
                <a:off x="2305438" y="2858162"/>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608004" y="3645024"/>
                <a:ext cx="1476164" cy="523220"/>
              </a:xfrm>
              <a:prstGeom prst="rect">
                <a:avLst/>
              </a:prstGeom>
              <a:noFill/>
            </p:spPr>
            <p:txBody>
              <a:bodyPr wrap="square" rtlCol="0">
                <a:spAutoFit/>
              </a:bodyPr>
              <a:lstStyle/>
              <a:p>
                <a:r>
                  <a:rPr lang="el-GR" altLang="zh-CN" sz="2800" dirty="0" smtClean="0">
                    <a:latin typeface="Times New Roman" panose="02020603050405020304" pitchFamily="18" charset="0"/>
                    <a:cs typeface="Times New Roman" panose="02020603050405020304" pitchFamily="18" charset="0"/>
                  </a:rPr>
                  <a:t>σ</a:t>
                </a:r>
                <a:r>
                  <a:rPr lang="en-US" altLang="zh-CN" sz="2800" baseline="-25000" dirty="0" smtClean="0">
                    <a:latin typeface="Times New Roman" panose="02020603050405020304" pitchFamily="18" charset="0"/>
                    <a:cs typeface="Times New Roman" panose="02020603050405020304" pitchFamily="18" charset="0"/>
                  </a:rPr>
                  <a:t>p</a:t>
                </a:r>
                <a:r>
                  <a:rPr lang="en-US" altLang="zh-CN" sz="2800" dirty="0" smtClean="0">
                    <a:latin typeface="Times New Roman" panose="02020603050405020304" pitchFamily="18" charset="0"/>
                    <a:cs typeface="Times New Roman" panose="02020603050405020304" pitchFamily="18" charset="0"/>
                  </a:rPr>
                  <a:t>=22%</a:t>
                </a:r>
                <a:endParaRPr lang="zh-CN" altLang="en-US" sz="28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6017397" y="188640"/>
                <a:ext cx="2420078" cy="584774"/>
              </a:xfrm>
              <a:prstGeom prst="rect">
                <a:avLst/>
              </a:prstGeom>
              <a:noFill/>
            </p:spPr>
            <p:txBody>
              <a:bodyPr wrap="square" rtlCol="0">
                <a:spAutoFit/>
              </a:bodyPr>
              <a:lstStyle/>
              <a:p>
                <a:r>
                  <a:rPr lang="zh-CN" altLang="en-US" sz="3200" b="1" dirty="0" smtClean="0">
                    <a:latin typeface="Times New Roman" panose="02020603050405020304" pitchFamily="18" charset="0"/>
                    <a:cs typeface="Times New Roman" panose="02020603050405020304" pitchFamily="18" charset="0"/>
                  </a:rPr>
                  <a:t>资本配置线</a:t>
                </a:r>
                <a:endParaRPr lang="zh-CN" altLang="en-US" sz="3200" b="1" dirty="0">
                  <a:latin typeface="Times New Roman" panose="02020603050405020304" pitchFamily="18" charset="0"/>
                  <a:cs typeface="Times New Roman" panose="02020603050405020304" pitchFamily="18" charset="0"/>
                </a:endParaRPr>
              </a:p>
            </p:txBody>
          </p:sp>
          <p:sp>
            <p:nvSpPr>
              <p:cNvPr id="23" name="弧形 22"/>
              <p:cNvSpPr/>
              <p:nvPr/>
            </p:nvSpPr>
            <p:spPr>
              <a:xfrm>
                <a:off x="2848744" y="2691209"/>
                <a:ext cx="67072" cy="377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6" name="直接连接符 5"/>
            <p:cNvCxnSpPr/>
            <p:nvPr/>
          </p:nvCxnSpPr>
          <p:spPr>
            <a:xfrm flipV="1">
              <a:off x="5459339" y="5259088"/>
              <a:ext cx="2442094" cy="258144"/>
            </a:xfrm>
            <a:prstGeom prst="line">
              <a:avLst/>
            </a:prstGeom>
          </p:spPr>
          <p:style>
            <a:lnRef idx="3">
              <a:schemeClr val="dk1"/>
            </a:lnRef>
            <a:fillRef idx="0">
              <a:schemeClr val="dk1"/>
            </a:fillRef>
            <a:effectRef idx="2">
              <a:schemeClr val="dk1"/>
            </a:effectRef>
            <a:fontRef idx="minor">
              <a:schemeClr val="tx1"/>
            </a:fontRef>
          </p:style>
        </p:cxnSp>
      </p:grpSp>
      <p:graphicFrame>
        <p:nvGraphicFramePr>
          <p:cNvPr id="26" name="内容占位符 25"/>
          <p:cNvGraphicFramePr>
            <a:graphicFrameLocks noGrp="1" noChangeAspect="1"/>
          </p:cNvGraphicFramePr>
          <p:nvPr>
            <p:ph idx="1"/>
            <p:extLst>
              <p:ext uri="{D42A27DB-BD31-4B8C-83A1-F6EECF244321}">
                <p14:modId xmlns:p14="http://schemas.microsoft.com/office/powerpoint/2010/main" val="1198945494"/>
              </p:ext>
            </p:extLst>
          </p:nvPr>
        </p:nvGraphicFramePr>
        <p:xfrm>
          <a:off x="3326913" y="2264050"/>
          <a:ext cx="1173080" cy="383074"/>
        </p:xfrm>
        <a:graphic>
          <a:graphicData uri="http://schemas.openxmlformats.org/presentationml/2006/ole">
            <mc:AlternateContent xmlns:mc="http://schemas.openxmlformats.org/markup-compatibility/2006">
              <mc:Choice xmlns:v="urn:schemas-microsoft-com:vml" Requires="v">
                <p:oleObj spid="_x0000_s5256" name="公式" r:id="rId3" imgW="622080" imgH="203040" progId="Equation.3">
                  <p:embed/>
                </p:oleObj>
              </mc:Choice>
              <mc:Fallback>
                <p:oleObj name="公式" r:id="rId3" imgW="622080" imgH="203040" progId="Equation.3">
                  <p:embed/>
                  <p:pic>
                    <p:nvPicPr>
                      <p:cNvPr id="0" name=""/>
                      <p:cNvPicPr/>
                      <p:nvPr/>
                    </p:nvPicPr>
                    <p:blipFill>
                      <a:blip r:embed="rId4"/>
                      <a:stretch>
                        <a:fillRect/>
                      </a:stretch>
                    </p:blipFill>
                    <p:spPr>
                      <a:xfrm>
                        <a:off x="3326913" y="2264050"/>
                        <a:ext cx="1173080" cy="383074"/>
                      </a:xfrm>
                      <a:prstGeom prst="rect">
                        <a:avLst/>
                      </a:prstGeom>
                    </p:spPr>
                  </p:pic>
                </p:oleObj>
              </mc:Fallback>
            </mc:AlternateContent>
          </a:graphicData>
        </a:graphic>
      </p:graphicFrame>
      <p:graphicFrame>
        <p:nvGraphicFramePr>
          <p:cNvPr id="27" name="对象 26"/>
          <p:cNvGraphicFramePr>
            <a:graphicFrameLocks noGrp="1" noChangeAspect="1"/>
          </p:cNvGraphicFramePr>
          <p:nvPr>
            <p:extLst>
              <p:ext uri="{D42A27DB-BD31-4B8C-83A1-F6EECF244321}">
                <p14:modId xmlns:p14="http://schemas.microsoft.com/office/powerpoint/2010/main" val="3793220413"/>
              </p:ext>
            </p:extLst>
          </p:nvPr>
        </p:nvGraphicFramePr>
        <p:xfrm>
          <a:off x="5808247" y="1341776"/>
          <a:ext cx="3041650" cy="909637"/>
        </p:xfrm>
        <a:graphic>
          <a:graphicData uri="http://schemas.openxmlformats.org/presentationml/2006/ole">
            <mc:AlternateContent xmlns:mc="http://schemas.openxmlformats.org/markup-compatibility/2006">
              <mc:Choice xmlns:v="urn:schemas-microsoft-com:vml" Requires="v">
                <p:oleObj spid="_x0000_s5257" name="公式" r:id="rId5" imgW="1612800" imgH="482400" progId="Equation.3">
                  <p:embed/>
                </p:oleObj>
              </mc:Choice>
              <mc:Fallback>
                <p:oleObj name="公式" r:id="rId5" imgW="1612800" imgH="482400" progId="Equation.3">
                  <p:embed/>
                  <p:pic>
                    <p:nvPicPr>
                      <p:cNvPr id="0" name="内容占位符 25"/>
                      <p:cNvPicPr>
                        <a:picLocks noGrp="1" noChangeAspect="1" noChangeArrowheads="1"/>
                      </p:cNvPicPr>
                      <p:nvPr/>
                    </p:nvPicPr>
                    <p:blipFill>
                      <a:blip r:embed="rId6"/>
                      <a:srcRect/>
                      <a:stretch>
                        <a:fillRect/>
                      </a:stretch>
                    </p:blipFill>
                    <p:spPr bwMode="auto">
                      <a:xfrm>
                        <a:off x="5808247" y="1341776"/>
                        <a:ext cx="304165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TextBox 27"/>
          <p:cNvSpPr txBox="1"/>
          <p:nvPr/>
        </p:nvSpPr>
        <p:spPr>
          <a:xfrm>
            <a:off x="683568" y="4581128"/>
            <a:ext cx="8183930" cy="954107"/>
          </a:xfrm>
          <a:prstGeom prst="rect">
            <a:avLst/>
          </a:prstGeom>
          <a:noFill/>
        </p:spPr>
        <p:txBody>
          <a:bodyPr wrap="square" rtlCol="0">
            <a:spAutoFit/>
          </a:bodyPr>
          <a:lstStyle/>
          <a:p>
            <a:r>
              <a:rPr lang="zh-CN" altLang="en-US" sz="2800" dirty="0" smtClean="0"/>
              <a:t>非政府投资者不能以无风险利率借入资金，借款利率</a:t>
            </a:r>
            <a:r>
              <a:rPr lang="en-US" altLang="zh-CN" sz="2800" dirty="0" err="1" smtClean="0"/>
              <a:t>r</a:t>
            </a:r>
            <a:r>
              <a:rPr lang="en-US" altLang="zh-CN" sz="2800" baseline="30000" dirty="0" err="1" smtClean="0"/>
              <a:t>B</a:t>
            </a:r>
            <a:r>
              <a:rPr lang="en-US" altLang="zh-CN" sz="2800" baseline="-10000" dirty="0" err="1" smtClean="0"/>
              <a:t>f</a:t>
            </a:r>
            <a:r>
              <a:rPr lang="en-US" altLang="zh-CN" sz="2800" dirty="0" smtClean="0"/>
              <a:t>&gt;</a:t>
            </a:r>
            <a:r>
              <a:rPr lang="en-US" altLang="zh-CN" sz="2800" dirty="0" err="1" smtClean="0"/>
              <a:t>r</a:t>
            </a:r>
            <a:r>
              <a:rPr lang="en-US" altLang="zh-CN" sz="2800" baseline="-25000" dirty="0" err="1" smtClean="0"/>
              <a:t>f</a:t>
            </a:r>
            <a:endParaRPr lang="zh-CN" altLang="en-US" sz="2800" baseline="-25000" dirty="0"/>
          </a:p>
        </p:txBody>
      </p:sp>
    </p:spTree>
    <p:extLst>
      <p:ext uri="{BB962C8B-B14F-4D97-AF65-F5344CB8AC3E}">
        <p14:creationId xmlns:p14="http://schemas.microsoft.com/office/powerpoint/2010/main" val="2612332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b="1" dirty="0"/>
              <a:t>4.5    </a:t>
            </a:r>
            <a:r>
              <a:rPr lang="zh-CN" altLang="en-US" sz="3200" b="1" dirty="0"/>
              <a:t>风险容忍度与资产配置</a:t>
            </a:r>
          </a:p>
        </p:txBody>
      </p:sp>
      <p:sp>
        <p:nvSpPr>
          <p:cNvPr id="3" name="内容占位符 2"/>
          <p:cNvSpPr>
            <a:spLocks noGrp="1"/>
          </p:cNvSpPr>
          <p:nvPr>
            <p:ph idx="1"/>
          </p:nvPr>
        </p:nvSpPr>
        <p:spPr>
          <a:xfrm>
            <a:off x="457200" y="1412776"/>
            <a:ext cx="8229600" cy="5256584"/>
          </a:xfrm>
        </p:spPr>
        <p:txBody>
          <a:bodyPr>
            <a:normAutofit/>
          </a:bodyPr>
          <a:lstStyle/>
          <a:p>
            <a:r>
              <a:rPr lang="zh-CN" altLang="en-US" sz="3000" dirty="0"/>
              <a:t>给定</a:t>
            </a:r>
            <a:r>
              <a:rPr lang="zh-CN" altLang="en-US" sz="3000" dirty="0" smtClean="0"/>
              <a:t>相同的可行集（无风险利率和报酬</a:t>
            </a:r>
            <a:r>
              <a:rPr lang="en-US" altLang="zh-CN" sz="3000" dirty="0" smtClean="0"/>
              <a:t>-</a:t>
            </a:r>
            <a:r>
              <a:rPr lang="zh-CN" altLang="en-US" sz="3000" dirty="0" smtClean="0"/>
              <a:t>波动性比率相同），个人投资者风险厌恶程度不同，将选择不同的头寸。</a:t>
            </a:r>
            <a:endParaRPr lang="en-US" altLang="zh-CN" sz="3000" dirty="0" smtClean="0"/>
          </a:p>
          <a:p>
            <a:r>
              <a:rPr lang="zh-CN" altLang="en-US" sz="3000" dirty="0"/>
              <a:t>对于</a:t>
            </a:r>
            <a:r>
              <a:rPr lang="zh-CN" altLang="en-US" sz="3000" dirty="0" smtClean="0"/>
              <a:t>一个资产组合任意</a:t>
            </a:r>
            <a:r>
              <a:rPr lang="en-US" altLang="zh-CN" sz="3000" dirty="0" smtClean="0"/>
              <a:t>y</a:t>
            </a:r>
            <a:r>
              <a:rPr lang="zh-CN" altLang="en-US" sz="3000" dirty="0" smtClean="0"/>
              <a:t>值，有：</a:t>
            </a:r>
            <a:endParaRPr lang="en-US" altLang="zh-CN" sz="3000" dirty="0" smtClean="0"/>
          </a:p>
          <a:p>
            <a:endParaRPr lang="en-US" altLang="zh-CN" sz="3000"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504036585"/>
              </p:ext>
            </p:extLst>
          </p:nvPr>
        </p:nvGraphicFramePr>
        <p:xfrm>
          <a:off x="611561" y="5229200"/>
          <a:ext cx="7848872" cy="648072"/>
        </p:xfrm>
        <a:graphic>
          <a:graphicData uri="http://schemas.openxmlformats.org/presentationml/2006/ole">
            <mc:AlternateContent xmlns:mc="http://schemas.openxmlformats.org/markup-compatibility/2006">
              <mc:Choice xmlns:v="urn:schemas-microsoft-com:vml" Requires="v">
                <p:oleObj spid="_x0000_s6318" name="公式" r:id="rId3" imgW="3949560" imgH="304560" progId="Equation.3">
                  <p:embed/>
                </p:oleObj>
              </mc:Choice>
              <mc:Fallback>
                <p:oleObj name="公式" r:id="rId3" imgW="3949560" imgH="304560" progId="Equation.3">
                  <p:embed/>
                  <p:pic>
                    <p:nvPicPr>
                      <p:cNvPr id="0" name=""/>
                      <p:cNvPicPr/>
                      <p:nvPr/>
                    </p:nvPicPr>
                    <p:blipFill>
                      <a:blip r:embed="rId4"/>
                      <a:stretch>
                        <a:fillRect/>
                      </a:stretch>
                    </p:blipFill>
                    <p:spPr>
                      <a:xfrm>
                        <a:off x="611561" y="5229200"/>
                        <a:ext cx="7848872" cy="64807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84460026"/>
              </p:ext>
            </p:extLst>
          </p:nvPr>
        </p:nvGraphicFramePr>
        <p:xfrm>
          <a:off x="3779912" y="4293096"/>
          <a:ext cx="1620837" cy="539750"/>
        </p:xfrm>
        <a:graphic>
          <a:graphicData uri="http://schemas.openxmlformats.org/presentationml/2006/ole">
            <mc:AlternateContent xmlns:mc="http://schemas.openxmlformats.org/markup-compatibility/2006">
              <mc:Choice xmlns:v="urn:schemas-microsoft-com:vml" Requires="v">
                <p:oleObj spid="_x0000_s6319" name="公式" r:id="rId5" imgW="761760" imgH="253800" progId="Equation.3">
                  <p:embed/>
                </p:oleObj>
              </mc:Choice>
              <mc:Fallback>
                <p:oleObj name="公式" r:id="rId5" imgW="761760" imgH="253800" progId="Equation.3">
                  <p:embed/>
                  <p:pic>
                    <p:nvPicPr>
                      <p:cNvPr id="0" name="对象 3"/>
                      <p:cNvPicPr>
                        <a:picLocks noChangeAspect="1" noChangeArrowheads="1"/>
                      </p:cNvPicPr>
                      <p:nvPr/>
                    </p:nvPicPr>
                    <p:blipFill>
                      <a:blip r:embed="rId6"/>
                      <a:srcRect/>
                      <a:stretch>
                        <a:fillRect/>
                      </a:stretch>
                    </p:blipFill>
                    <p:spPr bwMode="auto">
                      <a:xfrm>
                        <a:off x="3779912" y="4293096"/>
                        <a:ext cx="1620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28983749"/>
              </p:ext>
            </p:extLst>
          </p:nvPr>
        </p:nvGraphicFramePr>
        <p:xfrm>
          <a:off x="2555776" y="3573016"/>
          <a:ext cx="4032448" cy="576064"/>
        </p:xfrm>
        <a:graphic>
          <a:graphicData uri="http://schemas.openxmlformats.org/presentationml/2006/ole">
            <mc:AlternateContent xmlns:mc="http://schemas.openxmlformats.org/markup-compatibility/2006">
              <mc:Choice xmlns:v="urn:schemas-microsoft-com:vml" Requires="v">
                <p:oleObj spid="_x0000_s6320" name="公式" r:id="rId7" imgW="1841400" imgH="241200" progId="Equation.3">
                  <p:embed/>
                </p:oleObj>
              </mc:Choice>
              <mc:Fallback>
                <p:oleObj name="公式" r:id="rId7" imgW="1841400" imgH="241200" progId="Equation.3">
                  <p:embed/>
                  <p:pic>
                    <p:nvPicPr>
                      <p:cNvPr id="0" name=""/>
                      <p:cNvPicPr/>
                      <p:nvPr/>
                    </p:nvPicPr>
                    <p:blipFill>
                      <a:blip r:embed="rId8"/>
                      <a:stretch>
                        <a:fillRect/>
                      </a:stretch>
                    </p:blipFill>
                    <p:spPr>
                      <a:xfrm>
                        <a:off x="2555776" y="3573016"/>
                        <a:ext cx="4032448" cy="576064"/>
                      </a:xfrm>
                      <a:prstGeom prst="rect">
                        <a:avLst/>
                      </a:prstGeom>
                    </p:spPr>
                  </p:pic>
                </p:oleObj>
              </mc:Fallback>
            </mc:AlternateContent>
          </a:graphicData>
        </a:graphic>
      </p:graphicFrame>
    </p:spTree>
    <p:extLst>
      <p:ext uri="{BB962C8B-B14F-4D97-AF65-F5344CB8AC3E}">
        <p14:creationId xmlns:p14="http://schemas.microsoft.com/office/powerpoint/2010/main" val="2573373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509120"/>
            <a:ext cx="8229600" cy="3384376"/>
          </a:xfrm>
        </p:spPr>
        <p:txBody>
          <a:bodyPr/>
          <a:lstStyle/>
          <a:p>
            <a:r>
              <a:rPr lang="zh-CN" altLang="en-US" dirty="0"/>
              <a:t>风险资产的比例与风险溢价成正比，与风险厌恶程度和风险</a:t>
            </a:r>
            <a:r>
              <a:rPr lang="zh-CN" altLang="en-US" dirty="0" smtClean="0"/>
              <a:t>水平</a:t>
            </a:r>
            <a:r>
              <a:rPr lang="zh-CN" altLang="en-US" dirty="0"/>
              <a:t>成</a:t>
            </a:r>
            <a:r>
              <a:rPr lang="zh-CN" altLang="en-US" dirty="0" smtClean="0"/>
              <a:t>反比。</a:t>
            </a:r>
            <a:endParaRPr lang="en-US" altLang="zh-CN" dirty="0" smtClean="0"/>
          </a:p>
          <a:p>
            <a:r>
              <a:rPr lang="en-US" altLang="zh-CN" dirty="0" smtClean="0"/>
              <a:t>P83(P116)</a:t>
            </a:r>
            <a:r>
              <a:rPr lang="zh-CN" altLang="en-US" dirty="0" smtClean="0"/>
              <a:t>例</a:t>
            </a:r>
            <a:r>
              <a:rPr lang="en-US" altLang="zh-CN" dirty="0" smtClean="0"/>
              <a:t>4-4</a:t>
            </a:r>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38148323"/>
              </p:ext>
            </p:extLst>
          </p:nvPr>
        </p:nvGraphicFramePr>
        <p:xfrm>
          <a:off x="3059832" y="3438575"/>
          <a:ext cx="2484437" cy="998537"/>
        </p:xfrm>
        <a:graphic>
          <a:graphicData uri="http://schemas.openxmlformats.org/presentationml/2006/ole">
            <mc:AlternateContent xmlns:mc="http://schemas.openxmlformats.org/markup-compatibility/2006">
              <mc:Choice xmlns:v="urn:schemas-microsoft-com:vml" Requires="v">
                <p:oleObj spid="_x0000_s7302" name="公式" r:id="rId3" imgW="1168200" imgH="469800" progId="Equation.3">
                  <p:embed/>
                </p:oleObj>
              </mc:Choice>
              <mc:Fallback>
                <p:oleObj name="公式" r:id="rId3" imgW="1168200" imgH="4698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3438575"/>
                        <a:ext cx="2484437" cy="998537"/>
                      </a:xfrm>
                      <a:prstGeom prst="rect">
                        <a:avLst/>
                      </a:prstGeom>
                      <a:solidFill>
                        <a:schemeClr val="accent4">
                          <a:lumMod val="20000"/>
                          <a:lumOff val="80000"/>
                        </a:schemeClr>
                      </a:solidFill>
                      <a:ln>
                        <a:noFill/>
                      </a:ln>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46558091"/>
              </p:ext>
            </p:extLst>
          </p:nvPr>
        </p:nvGraphicFramePr>
        <p:xfrm>
          <a:off x="350588" y="201273"/>
          <a:ext cx="8397875" cy="647700"/>
        </p:xfrm>
        <a:graphic>
          <a:graphicData uri="http://schemas.openxmlformats.org/presentationml/2006/ole">
            <mc:AlternateContent xmlns:mc="http://schemas.openxmlformats.org/markup-compatibility/2006">
              <mc:Choice xmlns:v="urn:schemas-microsoft-com:vml" Requires="v">
                <p:oleObj spid="_x0000_s7303" name="公式" r:id="rId5" imgW="3949560" imgH="304560" progId="Equation.3">
                  <p:embed/>
                </p:oleObj>
              </mc:Choice>
              <mc:Fallback>
                <p:oleObj name="公式" r:id="rId5" imgW="3949560" imgH="304560" progId="Equation.3">
                  <p:embed/>
                  <p:pic>
                    <p:nvPicPr>
                      <p:cNvPr id="0" name="对象 3"/>
                      <p:cNvPicPr>
                        <a:picLocks noChangeAspect="1" noChangeArrowheads="1"/>
                      </p:cNvPicPr>
                      <p:nvPr/>
                    </p:nvPicPr>
                    <p:blipFill>
                      <a:blip r:embed="rId6"/>
                      <a:srcRect/>
                      <a:stretch>
                        <a:fillRect/>
                      </a:stretch>
                    </p:blipFill>
                    <p:spPr bwMode="auto">
                      <a:xfrm>
                        <a:off x="350588" y="201273"/>
                        <a:ext cx="8397875" cy="647700"/>
                      </a:xfrm>
                      <a:prstGeom prst="rect">
                        <a:avLst/>
                      </a:prstGeom>
                      <a:solidFill>
                        <a:schemeClr val="accent4">
                          <a:lumMod val="20000"/>
                          <a:lumOff val="80000"/>
                        </a:schemeClr>
                      </a:solidFill>
                      <a:ln>
                        <a:noFill/>
                      </a:ln>
                      <a:extLst/>
                    </p:spPr>
                  </p:pic>
                </p:oleObj>
              </mc:Fallback>
            </mc:AlternateContent>
          </a:graphicData>
        </a:graphic>
      </p:graphicFrame>
      <p:grpSp>
        <p:nvGrpSpPr>
          <p:cNvPr id="6" name="组合 5"/>
          <p:cNvGrpSpPr/>
          <p:nvPr/>
        </p:nvGrpSpPr>
        <p:grpSpPr>
          <a:xfrm>
            <a:off x="683568" y="936104"/>
            <a:ext cx="7920879" cy="2708920"/>
            <a:chOff x="683568" y="4149080"/>
            <a:chExt cx="7920879" cy="2708920"/>
          </a:xfrm>
        </p:grpSpPr>
        <p:cxnSp>
          <p:nvCxnSpPr>
            <p:cNvPr id="7" name="直接连接符 6"/>
            <p:cNvCxnSpPr/>
            <p:nvPr/>
          </p:nvCxnSpPr>
          <p:spPr>
            <a:xfrm>
              <a:off x="1979712" y="4293096"/>
              <a:ext cx="0" cy="2088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直接连接符 7"/>
            <p:cNvCxnSpPr/>
            <p:nvPr/>
          </p:nvCxnSpPr>
          <p:spPr>
            <a:xfrm>
              <a:off x="1979712" y="6381328"/>
              <a:ext cx="475252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任意多边形 8"/>
            <p:cNvSpPr/>
            <p:nvPr/>
          </p:nvSpPr>
          <p:spPr>
            <a:xfrm>
              <a:off x="1988457" y="4484900"/>
              <a:ext cx="3716814" cy="670359"/>
            </a:xfrm>
            <a:custGeom>
              <a:avLst/>
              <a:gdLst>
                <a:gd name="connsiteX0" fmla="*/ 0 w 3716814"/>
                <a:gd name="connsiteY0" fmla="*/ 609614 h 670359"/>
                <a:gd name="connsiteX1" fmla="*/ 1320800 w 3716814"/>
                <a:gd name="connsiteY1" fmla="*/ 14 h 670359"/>
                <a:gd name="connsiteX2" fmla="*/ 3556000 w 3716814"/>
                <a:gd name="connsiteY2" fmla="*/ 624129 h 670359"/>
                <a:gd name="connsiteX3" fmla="*/ 3541486 w 3716814"/>
                <a:gd name="connsiteY3" fmla="*/ 624129 h 670359"/>
                <a:gd name="connsiteX4" fmla="*/ 3541486 w 3716814"/>
                <a:gd name="connsiteY4" fmla="*/ 624129 h 67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6814" h="670359">
                  <a:moveTo>
                    <a:pt x="0" y="609614"/>
                  </a:moveTo>
                  <a:cubicBezTo>
                    <a:pt x="364066" y="303604"/>
                    <a:pt x="728133" y="-2405"/>
                    <a:pt x="1320800" y="14"/>
                  </a:cubicBezTo>
                  <a:cubicBezTo>
                    <a:pt x="1913467" y="2433"/>
                    <a:pt x="3185886" y="520110"/>
                    <a:pt x="3556000" y="624129"/>
                  </a:cubicBezTo>
                  <a:cubicBezTo>
                    <a:pt x="3926114" y="728148"/>
                    <a:pt x="3541486" y="624129"/>
                    <a:pt x="3541486" y="624129"/>
                  </a:cubicBezTo>
                  <a:lnTo>
                    <a:pt x="3541486" y="62412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TextBox 9"/>
            <p:cNvSpPr txBox="1"/>
            <p:nvPr/>
          </p:nvSpPr>
          <p:spPr>
            <a:xfrm>
              <a:off x="683568" y="4149080"/>
              <a:ext cx="1440160" cy="461665"/>
            </a:xfrm>
            <a:prstGeom prst="rect">
              <a:avLst/>
            </a:prstGeom>
            <a:noFill/>
          </p:spPr>
          <p:txBody>
            <a:bodyPr wrap="square" rtlCol="0">
              <a:spAutoFit/>
            </a:bodyPr>
            <a:lstStyle/>
            <a:p>
              <a:r>
                <a:rPr lang="zh-CN" altLang="en-US" sz="2400" b="1" dirty="0" smtClean="0"/>
                <a:t>效用值</a:t>
              </a:r>
              <a:r>
                <a:rPr lang="en-US" altLang="zh-CN" sz="2400" b="1" dirty="0" smtClean="0"/>
                <a:t>U</a:t>
              </a:r>
              <a:endParaRPr lang="zh-CN" altLang="en-US" sz="2400" b="1" dirty="0"/>
            </a:p>
          </p:txBody>
        </p:sp>
        <p:sp>
          <p:nvSpPr>
            <p:cNvPr id="11" name="TextBox 10"/>
            <p:cNvSpPr txBox="1"/>
            <p:nvPr/>
          </p:nvSpPr>
          <p:spPr>
            <a:xfrm>
              <a:off x="6290428" y="6396335"/>
              <a:ext cx="2314019" cy="461665"/>
            </a:xfrm>
            <a:prstGeom prst="rect">
              <a:avLst/>
            </a:prstGeom>
            <a:noFill/>
          </p:spPr>
          <p:txBody>
            <a:bodyPr wrap="square" rtlCol="0">
              <a:spAutoFit/>
            </a:bodyPr>
            <a:lstStyle/>
            <a:p>
              <a:r>
                <a:rPr lang="zh-CN" altLang="en-US" sz="2400" b="1" dirty="0" smtClean="0"/>
                <a:t>风险资产比例</a:t>
              </a:r>
              <a:r>
                <a:rPr lang="en-US" altLang="zh-CN" sz="2400" b="1" dirty="0" smtClean="0"/>
                <a:t>y</a:t>
              </a:r>
              <a:endParaRPr lang="zh-CN" altLang="en-US" sz="2400" b="1" dirty="0"/>
            </a:p>
          </p:txBody>
        </p:sp>
      </p:grpSp>
    </p:spTree>
    <p:extLst>
      <p:ext uri="{BB962C8B-B14F-4D97-AF65-F5344CB8AC3E}">
        <p14:creationId xmlns:p14="http://schemas.microsoft.com/office/powerpoint/2010/main" val="3303149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1143000"/>
          </a:xfrm>
        </p:spPr>
        <p:txBody>
          <a:bodyPr>
            <a:normAutofit/>
          </a:bodyPr>
          <a:lstStyle/>
          <a:p>
            <a:pPr algn="l"/>
            <a:r>
              <a:rPr lang="zh-CN" altLang="en-US" sz="3200" b="1" dirty="0" smtClean="0"/>
              <a:t>风险资产最优头寸的图解</a:t>
            </a:r>
            <a:endParaRPr lang="zh-CN" altLang="en-US" sz="3200" b="1"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202973076"/>
              </p:ext>
            </p:extLst>
          </p:nvPr>
        </p:nvGraphicFramePr>
        <p:xfrm>
          <a:off x="2484437" y="1052736"/>
          <a:ext cx="3652427" cy="619795"/>
        </p:xfrm>
        <a:graphic>
          <a:graphicData uri="http://schemas.openxmlformats.org/presentationml/2006/ole">
            <mc:AlternateContent xmlns:mc="http://schemas.openxmlformats.org/markup-compatibility/2006">
              <mc:Choice xmlns:v="urn:schemas-microsoft-com:vml" Requires="v">
                <p:oleObj spid="_x0000_s8323" name="公式" r:id="rId3" imgW="1346040" imgH="228600" progId="Equation.3">
                  <p:embed/>
                </p:oleObj>
              </mc:Choice>
              <mc:Fallback>
                <p:oleObj name="公式" r:id="rId3" imgW="1346040" imgH="228600" progId="Equation.3">
                  <p:embed/>
                  <p:pic>
                    <p:nvPicPr>
                      <p:cNvPr id="0" name="对象 3"/>
                      <p:cNvPicPr>
                        <a:picLocks noChangeAspect="1" noChangeArrowheads="1"/>
                      </p:cNvPicPr>
                      <p:nvPr/>
                    </p:nvPicPr>
                    <p:blipFill>
                      <a:blip r:embed="rId4"/>
                      <a:srcRect/>
                      <a:stretch>
                        <a:fillRect/>
                      </a:stretch>
                    </p:blipFill>
                    <p:spPr bwMode="auto">
                      <a:xfrm>
                        <a:off x="2484437" y="1052736"/>
                        <a:ext cx="3652427" cy="619795"/>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18814518"/>
              </p:ext>
            </p:extLst>
          </p:nvPr>
        </p:nvGraphicFramePr>
        <p:xfrm>
          <a:off x="2411760" y="2348880"/>
          <a:ext cx="3641430" cy="618356"/>
        </p:xfrm>
        <a:graphic>
          <a:graphicData uri="http://schemas.openxmlformats.org/presentationml/2006/ole">
            <mc:AlternateContent xmlns:mc="http://schemas.openxmlformats.org/markup-compatibility/2006">
              <mc:Choice xmlns:v="urn:schemas-microsoft-com:vml" Requires="v">
                <p:oleObj spid="_x0000_s8324" name="公式" r:id="rId5" imgW="1346040" imgH="228600" progId="Equation.3">
                  <p:embed/>
                </p:oleObj>
              </mc:Choice>
              <mc:Fallback>
                <p:oleObj name="公式" r:id="rId5" imgW="1346040" imgH="228600" progId="Equation.3">
                  <p:embed/>
                  <p:pic>
                    <p:nvPicPr>
                      <p:cNvPr id="0" name=""/>
                      <p:cNvPicPr/>
                      <p:nvPr/>
                    </p:nvPicPr>
                    <p:blipFill>
                      <a:blip r:embed="rId6"/>
                      <a:stretch>
                        <a:fillRect/>
                      </a:stretch>
                    </p:blipFill>
                    <p:spPr>
                      <a:xfrm>
                        <a:off x="2411760" y="2348880"/>
                        <a:ext cx="3641430" cy="618356"/>
                      </a:xfrm>
                      <a:prstGeom prst="rect">
                        <a:avLst/>
                      </a:prstGeom>
                    </p:spPr>
                  </p:pic>
                </p:oleObj>
              </mc:Fallback>
            </mc:AlternateContent>
          </a:graphicData>
        </a:graphic>
      </p:graphicFrame>
      <p:sp>
        <p:nvSpPr>
          <p:cNvPr id="6" name="TextBox 5"/>
          <p:cNvSpPr txBox="1"/>
          <p:nvPr/>
        </p:nvSpPr>
        <p:spPr>
          <a:xfrm>
            <a:off x="634926" y="1772816"/>
            <a:ext cx="7632848" cy="523220"/>
          </a:xfrm>
          <a:prstGeom prst="rect">
            <a:avLst/>
          </a:prstGeom>
          <a:noFill/>
        </p:spPr>
        <p:txBody>
          <a:bodyPr wrap="square" rtlCol="0">
            <a:spAutoFit/>
          </a:bodyPr>
          <a:lstStyle/>
          <a:p>
            <a:r>
              <a:rPr lang="zh-CN" altLang="en-US" sz="2800" dirty="0" smtClean="0"/>
              <a:t>保持</a:t>
            </a:r>
            <a:r>
              <a:rPr lang="en-US" altLang="zh-CN" sz="2800" dirty="0" smtClean="0"/>
              <a:t>U</a:t>
            </a:r>
            <a:r>
              <a:rPr lang="zh-CN" altLang="en-US" sz="2800" dirty="0" smtClean="0"/>
              <a:t>不变，</a:t>
            </a:r>
            <a:r>
              <a:rPr lang="en-US" altLang="zh-CN" sz="2800" dirty="0" smtClean="0"/>
              <a:t>E</a:t>
            </a:r>
            <a:r>
              <a:rPr lang="zh-CN" altLang="en-US" sz="2800" dirty="0" smtClean="0"/>
              <a:t>（</a:t>
            </a:r>
            <a:r>
              <a:rPr lang="en-US" altLang="zh-CN" sz="2800" dirty="0" smtClean="0"/>
              <a:t>r</a:t>
            </a:r>
            <a:r>
              <a:rPr lang="zh-CN" altLang="en-US" sz="2800" dirty="0" smtClean="0"/>
              <a:t>）与</a:t>
            </a:r>
            <a:r>
              <a:rPr lang="el-GR" altLang="zh-CN" sz="2800" dirty="0" smtClean="0"/>
              <a:t>σ</a:t>
            </a:r>
            <a:r>
              <a:rPr lang="zh-CN" altLang="en-US" sz="2800" dirty="0" smtClean="0"/>
              <a:t>之间的关系：</a:t>
            </a:r>
            <a:endParaRPr lang="en-US" altLang="zh-CN" sz="2800" dirty="0" smtClean="0"/>
          </a:p>
        </p:txBody>
      </p:sp>
      <p:sp>
        <p:nvSpPr>
          <p:cNvPr id="7" name="矩形 6"/>
          <p:cNvSpPr/>
          <p:nvPr/>
        </p:nvSpPr>
        <p:spPr>
          <a:xfrm>
            <a:off x="683568" y="2996952"/>
            <a:ext cx="7848872" cy="954107"/>
          </a:xfrm>
          <a:prstGeom prst="rect">
            <a:avLst/>
          </a:prstGeom>
        </p:spPr>
        <p:txBody>
          <a:bodyPr wrap="square">
            <a:spAutoFit/>
          </a:bodyPr>
          <a:lstStyle/>
          <a:p>
            <a:pPr lvl="0"/>
            <a:r>
              <a:rPr lang="zh-CN" altLang="en-US" sz="2800" dirty="0">
                <a:solidFill>
                  <a:prstClr val="black"/>
                </a:solidFill>
              </a:rPr>
              <a:t>将对应于不同</a:t>
            </a:r>
            <a:r>
              <a:rPr lang="en-US" altLang="zh-CN" sz="2800" dirty="0">
                <a:solidFill>
                  <a:prstClr val="black"/>
                </a:solidFill>
              </a:rPr>
              <a:t>U</a:t>
            </a:r>
            <a:r>
              <a:rPr lang="zh-CN" altLang="en-US" sz="2800" dirty="0">
                <a:solidFill>
                  <a:prstClr val="black"/>
                </a:solidFill>
              </a:rPr>
              <a:t>的期望收益与风险的组合描点在图上得到无差异</a:t>
            </a:r>
            <a:r>
              <a:rPr lang="zh-CN" altLang="en-US" sz="2800" dirty="0" smtClean="0">
                <a:solidFill>
                  <a:prstClr val="black"/>
                </a:solidFill>
              </a:rPr>
              <a:t>曲线：</a:t>
            </a:r>
            <a:endParaRPr lang="zh-CN" altLang="en-US" sz="2800" dirty="0">
              <a:solidFill>
                <a:prstClr val="black"/>
              </a:solidFill>
            </a:endParaRPr>
          </a:p>
        </p:txBody>
      </p:sp>
      <p:grpSp>
        <p:nvGrpSpPr>
          <p:cNvPr id="28" name="组合 27"/>
          <p:cNvGrpSpPr/>
          <p:nvPr/>
        </p:nvGrpSpPr>
        <p:grpSpPr>
          <a:xfrm>
            <a:off x="827584" y="3774231"/>
            <a:ext cx="7364818" cy="3140770"/>
            <a:chOff x="827584" y="3774231"/>
            <a:chExt cx="7364818" cy="3140770"/>
          </a:xfrm>
        </p:grpSpPr>
        <p:cxnSp>
          <p:nvCxnSpPr>
            <p:cNvPr id="9" name="直接连接符 8"/>
            <p:cNvCxnSpPr/>
            <p:nvPr/>
          </p:nvCxnSpPr>
          <p:spPr>
            <a:xfrm>
              <a:off x="1907704" y="3951059"/>
              <a:ext cx="72008" cy="2646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979712" y="6597352"/>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004270" y="3979637"/>
              <a:ext cx="72008" cy="2646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891702" y="3979637"/>
              <a:ext cx="511256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59632" y="3861048"/>
              <a:ext cx="920102"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E(r)</a:t>
              </a:r>
              <a:endParaRPr lang="zh-CN" altLang="en-US" sz="24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7040274" y="6453336"/>
              <a:ext cx="920102" cy="461665"/>
            </a:xfrm>
            <a:prstGeom prst="rect">
              <a:avLst/>
            </a:prstGeom>
            <a:noFill/>
          </p:spPr>
          <p:txBody>
            <a:bodyPr wrap="square" rtlCol="0">
              <a:spAutoFit/>
            </a:bodyPr>
            <a:lstStyle/>
            <a:p>
              <a:r>
                <a:rPr lang="el-GR" altLang="zh-CN" sz="2400" b="1" dirty="0" smtClean="0">
                  <a:latin typeface="Times New Roman" panose="02020603050405020304" pitchFamily="18" charset="0"/>
                  <a:cs typeface="Times New Roman" panose="02020603050405020304" pitchFamily="18" charset="0"/>
                </a:rPr>
                <a:t>σ</a:t>
              </a:r>
              <a:endParaRPr lang="zh-CN" altLang="en-US" sz="24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827584" y="5589240"/>
              <a:ext cx="1152128"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U=0.09</a:t>
              </a:r>
              <a:endParaRPr lang="zh-CN" altLang="en-US" sz="2400"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827584" y="5991671"/>
              <a:ext cx="1152128"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U=0.05</a:t>
              </a:r>
              <a:endParaRPr lang="zh-CN" altLang="en-US" sz="2400" b="1" dirty="0">
                <a:latin typeface="Times New Roman" panose="02020603050405020304" pitchFamily="18" charset="0"/>
                <a:cs typeface="Times New Roman" panose="02020603050405020304" pitchFamily="18" charset="0"/>
              </a:endParaRPr>
            </a:p>
          </p:txBody>
        </p:sp>
        <p:sp>
          <p:nvSpPr>
            <p:cNvPr id="20" name="任意多边形 19"/>
            <p:cNvSpPr/>
            <p:nvPr/>
          </p:nvSpPr>
          <p:spPr>
            <a:xfrm>
              <a:off x="1973943" y="4412343"/>
              <a:ext cx="5036457" cy="1845087"/>
            </a:xfrm>
            <a:custGeom>
              <a:avLst/>
              <a:gdLst>
                <a:gd name="connsiteX0" fmla="*/ 0 w 5036457"/>
                <a:gd name="connsiteY0" fmla="*/ 1843314 h 1850253"/>
                <a:gd name="connsiteX1" fmla="*/ 2104571 w 5036457"/>
                <a:gd name="connsiteY1" fmla="*/ 1567543 h 1850253"/>
                <a:gd name="connsiteX2" fmla="*/ 5036457 w 5036457"/>
                <a:gd name="connsiteY2" fmla="*/ 0 h 1850253"/>
                <a:gd name="connsiteX3" fmla="*/ 5036457 w 5036457"/>
                <a:gd name="connsiteY3" fmla="*/ 0 h 1850253"/>
                <a:gd name="connsiteX0" fmla="*/ 0 w 5036457"/>
                <a:gd name="connsiteY0" fmla="*/ 1843314 h 1845087"/>
                <a:gd name="connsiteX1" fmla="*/ 2278742 w 5036457"/>
                <a:gd name="connsiteY1" fmla="*/ 1465943 h 1845087"/>
                <a:gd name="connsiteX2" fmla="*/ 5036457 w 5036457"/>
                <a:gd name="connsiteY2" fmla="*/ 0 h 1845087"/>
                <a:gd name="connsiteX3" fmla="*/ 5036457 w 5036457"/>
                <a:gd name="connsiteY3" fmla="*/ 0 h 1845087"/>
              </a:gdLst>
              <a:ahLst/>
              <a:cxnLst>
                <a:cxn ang="0">
                  <a:pos x="connsiteX0" y="connsiteY0"/>
                </a:cxn>
                <a:cxn ang="0">
                  <a:pos x="connsiteX1" y="connsiteY1"/>
                </a:cxn>
                <a:cxn ang="0">
                  <a:pos x="connsiteX2" y="connsiteY2"/>
                </a:cxn>
                <a:cxn ang="0">
                  <a:pos x="connsiteX3" y="connsiteY3"/>
                </a:cxn>
              </a:cxnLst>
              <a:rect l="l" t="t" r="r" b="b"/>
              <a:pathLst>
                <a:path w="5036457" h="1845087">
                  <a:moveTo>
                    <a:pt x="0" y="1843314"/>
                  </a:moveTo>
                  <a:cubicBezTo>
                    <a:pt x="632581" y="1859038"/>
                    <a:pt x="1439333" y="1773162"/>
                    <a:pt x="2278742" y="1465943"/>
                  </a:cubicBezTo>
                  <a:cubicBezTo>
                    <a:pt x="3118151" y="1158724"/>
                    <a:pt x="4576838" y="244324"/>
                    <a:pt x="5036457" y="0"/>
                  </a:cubicBezTo>
                  <a:lnTo>
                    <a:pt x="5036457"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1" name="任意多边形 20"/>
            <p:cNvSpPr/>
            <p:nvPr/>
          </p:nvSpPr>
          <p:spPr>
            <a:xfrm>
              <a:off x="1979712" y="4005064"/>
              <a:ext cx="5036457" cy="1845087"/>
            </a:xfrm>
            <a:custGeom>
              <a:avLst/>
              <a:gdLst>
                <a:gd name="connsiteX0" fmla="*/ 0 w 5036457"/>
                <a:gd name="connsiteY0" fmla="*/ 1843314 h 1850253"/>
                <a:gd name="connsiteX1" fmla="*/ 2104571 w 5036457"/>
                <a:gd name="connsiteY1" fmla="*/ 1567543 h 1850253"/>
                <a:gd name="connsiteX2" fmla="*/ 5036457 w 5036457"/>
                <a:gd name="connsiteY2" fmla="*/ 0 h 1850253"/>
                <a:gd name="connsiteX3" fmla="*/ 5036457 w 5036457"/>
                <a:gd name="connsiteY3" fmla="*/ 0 h 1850253"/>
                <a:gd name="connsiteX0" fmla="*/ 0 w 5036457"/>
                <a:gd name="connsiteY0" fmla="*/ 1843314 h 1845087"/>
                <a:gd name="connsiteX1" fmla="*/ 2278742 w 5036457"/>
                <a:gd name="connsiteY1" fmla="*/ 1465943 h 1845087"/>
                <a:gd name="connsiteX2" fmla="*/ 5036457 w 5036457"/>
                <a:gd name="connsiteY2" fmla="*/ 0 h 1845087"/>
                <a:gd name="connsiteX3" fmla="*/ 5036457 w 5036457"/>
                <a:gd name="connsiteY3" fmla="*/ 0 h 1845087"/>
              </a:gdLst>
              <a:ahLst/>
              <a:cxnLst>
                <a:cxn ang="0">
                  <a:pos x="connsiteX0" y="connsiteY0"/>
                </a:cxn>
                <a:cxn ang="0">
                  <a:pos x="connsiteX1" y="connsiteY1"/>
                </a:cxn>
                <a:cxn ang="0">
                  <a:pos x="connsiteX2" y="connsiteY2"/>
                </a:cxn>
                <a:cxn ang="0">
                  <a:pos x="connsiteX3" y="connsiteY3"/>
                </a:cxn>
              </a:cxnLst>
              <a:rect l="l" t="t" r="r" b="b"/>
              <a:pathLst>
                <a:path w="5036457" h="1845087">
                  <a:moveTo>
                    <a:pt x="0" y="1843314"/>
                  </a:moveTo>
                  <a:cubicBezTo>
                    <a:pt x="632581" y="1859038"/>
                    <a:pt x="1439333" y="1773162"/>
                    <a:pt x="2278742" y="1465943"/>
                  </a:cubicBezTo>
                  <a:cubicBezTo>
                    <a:pt x="3118151" y="1158724"/>
                    <a:pt x="4576838" y="244324"/>
                    <a:pt x="5036457" y="0"/>
                  </a:cubicBezTo>
                  <a:lnTo>
                    <a:pt x="5036457"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2" name="TextBox 21"/>
            <p:cNvSpPr txBox="1"/>
            <p:nvPr/>
          </p:nvSpPr>
          <p:spPr>
            <a:xfrm>
              <a:off x="7040274" y="3774231"/>
              <a:ext cx="1152128"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A=4</a:t>
              </a:r>
              <a:endParaRPr lang="zh-CN" altLang="en-US" sz="24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020272" y="4119463"/>
              <a:ext cx="1152128"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A=4</a:t>
              </a:r>
              <a:endParaRPr lang="zh-CN" altLang="en-US" sz="2400" b="1" dirty="0">
                <a:latin typeface="Times New Roman" panose="02020603050405020304" pitchFamily="18" charset="0"/>
                <a:cs typeface="Times New Roman" panose="02020603050405020304" pitchFamily="18" charset="0"/>
              </a:endParaRPr>
            </a:p>
          </p:txBody>
        </p:sp>
        <p:sp>
          <p:nvSpPr>
            <p:cNvPr id="24" name="任意多边形 23"/>
            <p:cNvSpPr/>
            <p:nvPr/>
          </p:nvSpPr>
          <p:spPr>
            <a:xfrm>
              <a:off x="1973943" y="4962872"/>
              <a:ext cx="5065486" cy="914400"/>
            </a:xfrm>
            <a:custGeom>
              <a:avLst/>
              <a:gdLst>
                <a:gd name="connsiteX0" fmla="*/ 0 w 5065486"/>
                <a:gd name="connsiteY0" fmla="*/ 914400 h 914400"/>
                <a:gd name="connsiteX1" fmla="*/ 3338286 w 5065486"/>
                <a:gd name="connsiteY1" fmla="*/ 624114 h 914400"/>
                <a:gd name="connsiteX2" fmla="*/ 5065486 w 5065486"/>
                <a:gd name="connsiteY2" fmla="*/ 0 h 914400"/>
              </a:gdLst>
              <a:ahLst/>
              <a:cxnLst>
                <a:cxn ang="0">
                  <a:pos x="connsiteX0" y="connsiteY0"/>
                </a:cxn>
                <a:cxn ang="0">
                  <a:pos x="connsiteX1" y="connsiteY1"/>
                </a:cxn>
                <a:cxn ang="0">
                  <a:pos x="connsiteX2" y="connsiteY2"/>
                </a:cxn>
              </a:cxnLst>
              <a:rect l="l" t="t" r="r" b="b"/>
              <a:pathLst>
                <a:path w="5065486" h="914400">
                  <a:moveTo>
                    <a:pt x="0" y="914400"/>
                  </a:moveTo>
                  <a:cubicBezTo>
                    <a:pt x="1247019" y="845457"/>
                    <a:pt x="2494038" y="776514"/>
                    <a:pt x="3338286" y="624114"/>
                  </a:cubicBezTo>
                  <a:cubicBezTo>
                    <a:pt x="4182534" y="471714"/>
                    <a:pt x="4624010" y="235857"/>
                    <a:pt x="506548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979712" y="5373216"/>
              <a:ext cx="5065486" cy="914400"/>
            </a:xfrm>
            <a:custGeom>
              <a:avLst/>
              <a:gdLst>
                <a:gd name="connsiteX0" fmla="*/ 0 w 5065486"/>
                <a:gd name="connsiteY0" fmla="*/ 914400 h 914400"/>
                <a:gd name="connsiteX1" fmla="*/ 3338286 w 5065486"/>
                <a:gd name="connsiteY1" fmla="*/ 624114 h 914400"/>
                <a:gd name="connsiteX2" fmla="*/ 5065486 w 5065486"/>
                <a:gd name="connsiteY2" fmla="*/ 0 h 914400"/>
              </a:gdLst>
              <a:ahLst/>
              <a:cxnLst>
                <a:cxn ang="0">
                  <a:pos x="connsiteX0" y="connsiteY0"/>
                </a:cxn>
                <a:cxn ang="0">
                  <a:pos x="connsiteX1" y="connsiteY1"/>
                </a:cxn>
                <a:cxn ang="0">
                  <a:pos x="connsiteX2" y="connsiteY2"/>
                </a:cxn>
              </a:cxnLst>
              <a:rect l="l" t="t" r="r" b="b"/>
              <a:pathLst>
                <a:path w="5065486" h="914400">
                  <a:moveTo>
                    <a:pt x="0" y="914400"/>
                  </a:moveTo>
                  <a:cubicBezTo>
                    <a:pt x="1247019" y="845457"/>
                    <a:pt x="2494038" y="776514"/>
                    <a:pt x="3338286" y="624114"/>
                  </a:cubicBezTo>
                  <a:cubicBezTo>
                    <a:pt x="4182534" y="471714"/>
                    <a:pt x="4624010" y="235857"/>
                    <a:pt x="506548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020272" y="4695527"/>
              <a:ext cx="1152128"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A=2</a:t>
              </a:r>
              <a:endParaRPr lang="zh-CN" altLang="en-US" sz="2400" b="1"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7020272" y="5127575"/>
              <a:ext cx="1152128"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A=2</a:t>
              </a:r>
              <a:endParaRPr lang="zh-CN" altLang="en-US" sz="24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55552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5148" y="3908330"/>
            <a:ext cx="8229600" cy="2400990"/>
          </a:xfrm>
        </p:spPr>
        <p:txBody>
          <a:bodyPr>
            <a:normAutofit/>
          </a:bodyPr>
          <a:lstStyle/>
          <a:p>
            <a:r>
              <a:rPr lang="zh-CN" altLang="en-US" sz="2800" dirty="0"/>
              <a:t>更高</a:t>
            </a:r>
            <a:r>
              <a:rPr lang="zh-CN" altLang="en-US" sz="2800" dirty="0" smtClean="0"/>
              <a:t>的无差异曲线对应更高的效用水平</a:t>
            </a:r>
            <a:endParaRPr lang="en-US" altLang="zh-CN" sz="2800" dirty="0" smtClean="0"/>
          </a:p>
          <a:p>
            <a:r>
              <a:rPr lang="zh-CN" altLang="en-US" sz="2800" dirty="0"/>
              <a:t>更</a:t>
            </a:r>
            <a:r>
              <a:rPr lang="zh-CN" altLang="en-US" sz="2800" dirty="0" smtClean="0"/>
              <a:t>高风险厌恶程度投资者的无差异曲线更陡峭，即需要更高的期望收益补偿同样的组合风险</a:t>
            </a:r>
            <a:endParaRPr lang="zh-CN" altLang="en-US" sz="2800" dirty="0"/>
          </a:p>
        </p:txBody>
      </p:sp>
      <p:grpSp>
        <p:nvGrpSpPr>
          <p:cNvPr id="4" name="组合 3"/>
          <p:cNvGrpSpPr/>
          <p:nvPr/>
        </p:nvGrpSpPr>
        <p:grpSpPr>
          <a:xfrm>
            <a:off x="899592" y="432246"/>
            <a:ext cx="7364818" cy="3140770"/>
            <a:chOff x="827584" y="3774231"/>
            <a:chExt cx="7364818" cy="3140770"/>
          </a:xfrm>
        </p:grpSpPr>
        <p:cxnSp>
          <p:nvCxnSpPr>
            <p:cNvPr id="5" name="直接连接符 4"/>
            <p:cNvCxnSpPr/>
            <p:nvPr/>
          </p:nvCxnSpPr>
          <p:spPr>
            <a:xfrm>
              <a:off x="1907704" y="3951059"/>
              <a:ext cx="72008" cy="2646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979712" y="6597352"/>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004270" y="3979637"/>
              <a:ext cx="72008" cy="2646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91702" y="3979637"/>
              <a:ext cx="511256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59632" y="3861048"/>
              <a:ext cx="920102"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E(r)</a:t>
              </a:r>
              <a:endParaRPr lang="zh-CN" altLang="en-US" sz="24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040274" y="6453336"/>
              <a:ext cx="920102" cy="461665"/>
            </a:xfrm>
            <a:prstGeom prst="rect">
              <a:avLst/>
            </a:prstGeom>
            <a:noFill/>
          </p:spPr>
          <p:txBody>
            <a:bodyPr wrap="square" rtlCol="0">
              <a:spAutoFit/>
            </a:bodyPr>
            <a:lstStyle/>
            <a:p>
              <a:r>
                <a:rPr lang="el-GR" altLang="zh-CN" sz="2400" b="1" dirty="0" smtClean="0">
                  <a:latin typeface="Times New Roman" panose="02020603050405020304" pitchFamily="18" charset="0"/>
                  <a:cs typeface="Times New Roman" panose="02020603050405020304" pitchFamily="18" charset="0"/>
                </a:rPr>
                <a:t>σ</a:t>
              </a:r>
              <a:endParaRPr lang="zh-CN" altLang="en-US" sz="24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27584" y="5589240"/>
              <a:ext cx="1152128"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U=0.09</a:t>
              </a:r>
              <a:endParaRPr lang="zh-CN" altLang="en-US"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27584" y="5991671"/>
              <a:ext cx="1152128"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U=0.05</a:t>
              </a:r>
              <a:endParaRPr lang="zh-CN" altLang="en-US" sz="2400" b="1" dirty="0">
                <a:latin typeface="Times New Roman" panose="02020603050405020304" pitchFamily="18" charset="0"/>
                <a:cs typeface="Times New Roman" panose="02020603050405020304" pitchFamily="18" charset="0"/>
              </a:endParaRPr>
            </a:p>
          </p:txBody>
        </p:sp>
        <p:sp>
          <p:nvSpPr>
            <p:cNvPr id="13" name="任意多边形 12"/>
            <p:cNvSpPr/>
            <p:nvPr/>
          </p:nvSpPr>
          <p:spPr>
            <a:xfrm>
              <a:off x="1973943" y="4412343"/>
              <a:ext cx="5036457" cy="1845087"/>
            </a:xfrm>
            <a:custGeom>
              <a:avLst/>
              <a:gdLst>
                <a:gd name="connsiteX0" fmla="*/ 0 w 5036457"/>
                <a:gd name="connsiteY0" fmla="*/ 1843314 h 1850253"/>
                <a:gd name="connsiteX1" fmla="*/ 2104571 w 5036457"/>
                <a:gd name="connsiteY1" fmla="*/ 1567543 h 1850253"/>
                <a:gd name="connsiteX2" fmla="*/ 5036457 w 5036457"/>
                <a:gd name="connsiteY2" fmla="*/ 0 h 1850253"/>
                <a:gd name="connsiteX3" fmla="*/ 5036457 w 5036457"/>
                <a:gd name="connsiteY3" fmla="*/ 0 h 1850253"/>
                <a:gd name="connsiteX0" fmla="*/ 0 w 5036457"/>
                <a:gd name="connsiteY0" fmla="*/ 1843314 h 1845087"/>
                <a:gd name="connsiteX1" fmla="*/ 2278742 w 5036457"/>
                <a:gd name="connsiteY1" fmla="*/ 1465943 h 1845087"/>
                <a:gd name="connsiteX2" fmla="*/ 5036457 w 5036457"/>
                <a:gd name="connsiteY2" fmla="*/ 0 h 1845087"/>
                <a:gd name="connsiteX3" fmla="*/ 5036457 w 5036457"/>
                <a:gd name="connsiteY3" fmla="*/ 0 h 1845087"/>
              </a:gdLst>
              <a:ahLst/>
              <a:cxnLst>
                <a:cxn ang="0">
                  <a:pos x="connsiteX0" y="connsiteY0"/>
                </a:cxn>
                <a:cxn ang="0">
                  <a:pos x="connsiteX1" y="connsiteY1"/>
                </a:cxn>
                <a:cxn ang="0">
                  <a:pos x="connsiteX2" y="connsiteY2"/>
                </a:cxn>
                <a:cxn ang="0">
                  <a:pos x="connsiteX3" y="connsiteY3"/>
                </a:cxn>
              </a:cxnLst>
              <a:rect l="l" t="t" r="r" b="b"/>
              <a:pathLst>
                <a:path w="5036457" h="1845087">
                  <a:moveTo>
                    <a:pt x="0" y="1843314"/>
                  </a:moveTo>
                  <a:cubicBezTo>
                    <a:pt x="632581" y="1859038"/>
                    <a:pt x="1439333" y="1773162"/>
                    <a:pt x="2278742" y="1465943"/>
                  </a:cubicBezTo>
                  <a:cubicBezTo>
                    <a:pt x="3118151" y="1158724"/>
                    <a:pt x="4576838" y="244324"/>
                    <a:pt x="5036457" y="0"/>
                  </a:cubicBezTo>
                  <a:lnTo>
                    <a:pt x="5036457"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4" name="任意多边形 13"/>
            <p:cNvSpPr/>
            <p:nvPr/>
          </p:nvSpPr>
          <p:spPr>
            <a:xfrm>
              <a:off x="1979712" y="4005064"/>
              <a:ext cx="5036457" cy="1845087"/>
            </a:xfrm>
            <a:custGeom>
              <a:avLst/>
              <a:gdLst>
                <a:gd name="connsiteX0" fmla="*/ 0 w 5036457"/>
                <a:gd name="connsiteY0" fmla="*/ 1843314 h 1850253"/>
                <a:gd name="connsiteX1" fmla="*/ 2104571 w 5036457"/>
                <a:gd name="connsiteY1" fmla="*/ 1567543 h 1850253"/>
                <a:gd name="connsiteX2" fmla="*/ 5036457 w 5036457"/>
                <a:gd name="connsiteY2" fmla="*/ 0 h 1850253"/>
                <a:gd name="connsiteX3" fmla="*/ 5036457 w 5036457"/>
                <a:gd name="connsiteY3" fmla="*/ 0 h 1850253"/>
                <a:gd name="connsiteX0" fmla="*/ 0 w 5036457"/>
                <a:gd name="connsiteY0" fmla="*/ 1843314 h 1845087"/>
                <a:gd name="connsiteX1" fmla="*/ 2278742 w 5036457"/>
                <a:gd name="connsiteY1" fmla="*/ 1465943 h 1845087"/>
                <a:gd name="connsiteX2" fmla="*/ 5036457 w 5036457"/>
                <a:gd name="connsiteY2" fmla="*/ 0 h 1845087"/>
                <a:gd name="connsiteX3" fmla="*/ 5036457 w 5036457"/>
                <a:gd name="connsiteY3" fmla="*/ 0 h 1845087"/>
              </a:gdLst>
              <a:ahLst/>
              <a:cxnLst>
                <a:cxn ang="0">
                  <a:pos x="connsiteX0" y="connsiteY0"/>
                </a:cxn>
                <a:cxn ang="0">
                  <a:pos x="connsiteX1" y="connsiteY1"/>
                </a:cxn>
                <a:cxn ang="0">
                  <a:pos x="connsiteX2" y="connsiteY2"/>
                </a:cxn>
                <a:cxn ang="0">
                  <a:pos x="connsiteX3" y="connsiteY3"/>
                </a:cxn>
              </a:cxnLst>
              <a:rect l="l" t="t" r="r" b="b"/>
              <a:pathLst>
                <a:path w="5036457" h="1845087">
                  <a:moveTo>
                    <a:pt x="0" y="1843314"/>
                  </a:moveTo>
                  <a:cubicBezTo>
                    <a:pt x="632581" y="1859038"/>
                    <a:pt x="1439333" y="1773162"/>
                    <a:pt x="2278742" y="1465943"/>
                  </a:cubicBezTo>
                  <a:cubicBezTo>
                    <a:pt x="3118151" y="1158724"/>
                    <a:pt x="4576838" y="244324"/>
                    <a:pt x="5036457" y="0"/>
                  </a:cubicBezTo>
                  <a:lnTo>
                    <a:pt x="5036457"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TextBox 14"/>
            <p:cNvSpPr txBox="1"/>
            <p:nvPr/>
          </p:nvSpPr>
          <p:spPr>
            <a:xfrm>
              <a:off x="7040274" y="3774231"/>
              <a:ext cx="1152128"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A=4</a:t>
              </a:r>
              <a:endParaRPr lang="zh-CN" altLang="en-US" sz="24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020272" y="4119463"/>
              <a:ext cx="1152128"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A=4</a:t>
              </a:r>
              <a:endParaRPr lang="zh-CN" altLang="en-US" sz="2400" b="1" dirty="0">
                <a:latin typeface="Times New Roman" panose="02020603050405020304" pitchFamily="18" charset="0"/>
                <a:cs typeface="Times New Roman" panose="02020603050405020304" pitchFamily="18" charset="0"/>
              </a:endParaRPr>
            </a:p>
          </p:txBody>
        </p:sp>
        <p:sp>
          <p:nvSpPr>
            <p:cNvPr id="17" name="任意多边形 16"/>
            <p:cNvSpPr/>
            <p:nvPr/>
          </p:nvSpPr>
          <p:spPr>
            <a:xfrm>
              <a:off x="1973943" y="4962872"/>
              <a:ext cx="5065486" cy="914400"/>
            </a:xfrm>
            <a:custGeom>
              <a:avLst/>
              <a:gdLst>
                <a:gd name="connsiteX0" fmla="*/ 0 w 5065486"/>
                <a:gd name="connsiteY0" fmla="*/ 914400 h 914400"/>
                <a:gd name="connsiteX1" fmla="*/ 3338286 w 5065486"/>
                <a:gd name="connsiteY1" fmla="*/ 624114 h 914400"/>
                <a:gd name="connsiteX2" fmla="*/ 5065486 w 5065486"/>
                <a:gd name="connsiteY2" fmla="*/ 0 h 914400"/>
              </a:gdLst>
              <a:ahLst/>
              <a:cxnLst>
                <a:cxn ang="0">
                  <a:pos x="connsiteX0" y="connsiteY0"/>
                </a:cxn>
                <a:cxn ang="0">
                  <a:pos x="connsiteX1" y="connsiteY1"/>
                </a:cxn>
                <a:cxn ang="0">
                  <a:pos x="connsiteX2" y="connsiteY2"/>
                </a:cxn>
              </a:cxnLst>
              <a:rect l="l" t="t" r="r" b="b"/>
              <a:pathLst>
                <a:path w="5065486" h="914400">
                  <a:moveTo>
                    <a:pt x="0" y="914400"/>
                  </a:moveTo>
                  <a:cubicBezTo>
                    <a:pt x="1247019" y="845457"/>
                    <a:pt x="2494038" y="776514"/>
                    <a:pt x="3338286" y="624114"/>
                  </a:cubicBezTo>
                  <a:cubicBezTo>
                    <a:pt x="4182534" y="471714"/>
                    <a:pt x="4624010" y="235857"/>
                    <a:pt x="506548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979712" y="5373216"/>
              <a:ext cx="5065486" cy="914400"/>
            </a:xfrm>
            <a:custGeom>
              <a:avLst/>
              <a:gdLst>
                <a:gd name="connsiteX0" fmla="*/ 0 w 5065486"/>
                <a:gd name="connsiteY0" fmla="*/ 914400 h 914400"/>
                <a:gd name="connsiteX1" fmla="*/ 3338286 w 5065486"/>
                <a:gd name="connsiteY1" fmla="*/ 624114 h 914400"/>
                <a:gd name="connsiteX2" fmla="*/ 5065486 w 5065486"/>
                <a:gd name="connsiteY2" fmla="*/ 0 h 914400"/>
              </a:gdLst>
              <a:ahLst/>
              <a:cxnLst>
                <a:cxn ang="0">
                  <a:pos x="connsiteX0" y="connsiteY0"/>
                </a:cxn>
                <a:cxn ang="0">
                  <a:pos x="connsiteX1" y="connsiteY1"/>
                </a:cxn>
                <a:cxn ang="0">
                  <a:pos x="connsiteX2" y="connsiteY2"/>
                </a:cxn>
              </a:cxnLst>
              <a:rect l="l" t="t" r="r" b="b"/>
              <a:pathLst>
                <a:path w="5065486" h="914400">
                  <a:moveTo>
                    <a:pt x="0" y="914400"/>
                  </a:moveTo>
                  <a:cubicBezTo>
                    <a:pt x="1247019" y="845457"/>
                    <a:pt x="2494038" y="776514"/>
                    <a:pt x="3338286" y="624114"/>
                  </a:cubicBezTo>
                  <a:cubicBezTo>
                    <a:pt x="4182534" y="471714"/>
                    <a:pt x="4624010" y="235857"/>
                    <a:pt x="506548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7020272" y="4695527"/>
              <a:ext cx="1152128"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A=2</a:t>
              </a:r>
              <a:endParaRPr lang="zh-CN" altLang="en-US" sz="2400" b="1"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7020272" y="5127575"/>
              <a:ext cx="1152128"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A=2</a:t>
              </a:r>
              <a:endParaRPr lang="zh-CN" altLang="en-US" sz="24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32886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风险与风险厌恶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smtClean="0"/>
              <a:t>投机：</a:t>
            </a:r>
            <a:r>
              <a:rPr lang="zh-CN" altLang="en-US" dirty="0" smtClean="0"/>
              <a:t>承担一定的投资风险并获取相应的报酬</a:t>
            </a:r>
            <a:endParaRPr lang="en-US" altLang="zh-CN" dirty="0" smtClean="0"/>
          </a:p>
          <a:p>
            <a:r>
              <a:rPr lang="zh-CN" altLang="en-US" b="1" dirty="0"/>
              <a:t>赌博：</a:t>
            </a:r>
            <a:r>
              <a:rPr lang="zh-CN" altLang="en-US" dirty="0" smtClean="0"/>
              <a:t>为了一个不确定的结果下注，为享受冒险的乐趣而承担风险</a:t>
            </a:r>
            <a:endParaRPr lang="en-US" altLang="zh-CN" dirty="0" smtClean="0"/>
          </a:p>
          <a:p>
            <a:r>
              <a:rPr lang="zh-CN" altLang="en-US" dirty="0" smtClean="0"/>
              <a:t>把赌博变成投机需要有足够的风险溢价来补偿风险厌恶投资者</a:t>
            </a:r>
            <a:endParaRPr lang="en-US" altLang="zh-CN" dirty="0" smtClean="0"/>
          </a:p>
          <a:p>
            <a:r>
              <a:rPr lang="zh-CN" altLang="en-US" dirty="0" smtClean="0"/>
              <a:t>公平博弈的风险溢价为零，风险厌恶者不会进行这样的博弈</a:t>
            </a:r>
            <a:endParaRPr lang="en-US" altLang="zh-CN" dirty="0" smtClean="0"/>
          </a:p>
          <a:p>
            <a:r>
              <a:rPr lang="zh-CN" altLang="en-US" b="1" dirty="0"/>
              <a:t>异质预期：</a:t>
            </a:r>
            <a:r>
              <a:rPr lang="zh-CN" altLang="en-US" dirty="0" smtClean="0"/>
              <a:t>参加者把自己的行为看作是投机而不是赌博</a:t>
            </a:r>
            <a:endParaRPr lang="zh-CN" altLang="en-US" dirty="0"/>
          </a:p>
        </p:txBody>
      </p:sp>
    </p:spTree>
    <p:extLst>
      <p:ext uri="{BB962C8B-B14F-4D97-AF65-F5344CB8AC3E}">
        <p14:creationId xmlns:p14="http://schemas.microsoft.com/office/powerpoint/2010/main" val="3217911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61048"/>
            <a:ext cx="8291264" cy="2520280"/>
          </a:xfrm>
        </p:spPr>
        <p:txBody>
          <a:bodyPr>
            <a:normAutofit fontScale="92500" lnSpcReduction="10000"/>
          </a:bodyPr>
          <a:lstStyle/>
          <a:p>
            <a:r>
              <a:rPr lang="zh-CN" altLang="en-US" sz="2800" dirty="0" smtClean="0"/>
              <a:t>资本配置线与最高的无差异曲线的切点即最大效用值的资产组合比例</a:t>
            </a:r>
            <a:endParaRPr lang="en-US" altLang="zh-CN" sz="2800" dirty="0" smtClean="0"/>
          </a:p>
          <a:p>
            <a:r>
              <a:rPr lang="zh-CN" altLang="en-US" sz="2800" dirty="0"/>
              <a:t>资本配置线斜率：每增加一单位标准差整个投资组合增加的期望</a:t>
            </a:r>
            <a:r>
              <a:rPr lang="zh-CN" altLang="en-US" sz="2800" dirty="0" smtClean="0"/>
              <a:t>收益：夏普比率（客观的）</a:t>
            </a:r>
            <a:endParaRPr lang="en-US" altLang="zh-CN" sz="2800" dirty="0" smtClean="0"/>
          </a:p>
          <a:p>
            <a:r>
              <a:rPr lang="zh-CN" altLang="en-US" sz="2800" dirty="0"/>
              <a:t>无差异</a:t>
            </a:r>
            <a:r>
              <a:rPr lang="zh-CN" altLang="en-US" sz="2800" dirty="0" smtClean="0"/>
              <a:t>曲线切线斜率：每增加一单位风险要求的期望收益补偿（主观的）</a:t>
            </a:r>
            <a:endParaRPr lang="zh-CN" altLang="en-US" sz="2800" dirty="0"/>
          </a:p>
          <a:p>
            <a:endParaRPr lang="en-US" altLang="zh-CN" sz="2800" dirty="0" smtClean="0"/>
          </a:p>
          <a:p>
            <a:endParaRPr lang="en-US" altLang="zh-CN" sz="2800" dirty="0"/>
          </a:p>
          <a:p>
            <a:endParaRPr lang="zh-CN" altLang="en-US" sz="2800" dirty="0"/>
          </a:p>
        </p:txBody>
      </p:sp>
      <p:grpSp>
        <p:nvGrpSpPr>
          <p:cNvPr id="4" name="组合 3"/>
          <p:cNvGrpSpPr/>
          <p:nvPr/>
        </p:nvGrpSpPr>
        <p:grpSpPr>
          <a:xfrm>
            <a:off x="611560" y="519063"/>
            <a:ext cx="7040782" cy="3053953"/>
            <a:chOff x="539552" y="3861048"/>
            <a:chExt cx="7040782" cy="3053953"/>
          </a:xfrm>
        </p:grpSpPr>
        <p:sp>
          <p:nvSpPr>
            <p:cNvPr id="12" name="TextBox 11"/>
            <p:cNvSpPr txBox="1"/>
            <p:nvPr/>
          </p:nvSpPr>
          <p:spPr>
            <a:xfrm>
              <a:off x="899592" y="5906889"/>
              <a:ext cx="1152128" cy="461665"/>
            </a:xfrm>
            <a:prstGeom prst="rect">
              <a:avLst/>
            </a:prstGeom>
            <a:ln>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lstStyle>
            <a:p>
              <a:r>
                <a:rPr lang="en-US" altLang="zh-CN" sz="2400" dirty="0" err="1" smtClean="0"/>
                <a:t>r</a:t>
              </a:r>
              <a:r>
                <a:rPr lang="en-US" altLang="zh-CN" sz="2400" baseline="-25000" dirty="0" err="1" smtClean="0"/>
                <a:t>f</a:t>
              </a:r>
              <a:r>
                <a:rPr lang="en-US" altLang="zh-CN" sz="2400" dirty="0" smtClean="0"/>
                <a:t>=0.07</a:t>
              </a:r>
              <a:endParaRPr lang="zh-CN" altLang="en-US" sz="2400" dirty="0"/>
            </a:p>
          </p:txBody>
        </p:sp>
        <p:sp>
          <p:nvSpPr>
            <p:cNvPr id="11" name="TextBox 10"/>
            <p:cNvSpPr txBox="1"/>
            <p:nvPr/>
          </p:nvSpPr>
          <p:spPr>
            <a:xfrm>
              <a:off x="539552" y="4953596"/>
              <a:ext cx="1521881" cy="461665"/>
            </a:xfrm>
            <a:prstGeom prst="rect">
              <a:avLst/>
            </a:prstGeom>
            <a:ln>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lstStyle>
            <a:p>
              <a:r>
                <a:rPr lang="en-US" altLang="zh-CN" sz="2400" dirty="0" smtClean="0"/>
                <a:t>E(</a:t>
              </a:r>
              <a:r>
                <a:rPr lang="en-US" altLang="zh-CN" sz="2400" dirty="0" err="1" smtClean="0"/>
                <a:t>r</a:t>
              </a:r>
              <a:r>
                <a:rPr lang="en-US" altLang="zh-CN" sz="2400" baseline="-25000" dirty="0" err="1" smtClean="0"/>
                <a:t>p</a:t>
              </a:r>
              <a:r>
                <a:rPr lang="en-US" altLang="zh-CN" sz="2400" dirty="0" smtClean="0"/>
                <a:t>)=0.15</a:t>
              </a:r>
              <a:endParaRPr lang="zh-CN" altLang="en-US" sz="2400" dirty="0"/>
            </a:p>
          </p:txBody>
        </p:sp>
        <p:cxnSp>
          <p:nvCxnSpPr>
            <p:cNvPr id="5" name="直接连接符 4"/>
            <p:cNvCxnSpPr/>
            <p:nvPr/>
          </p:nvCxnSpPr>
          <p:spPr>
            <a:xfrm>
              <a:off x="1943708" y="3979637"/>
              <a:ext cx="36004" cy="2617715"/>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1979712" y="6597352"/>
              <a:ext cx="5112568" cy="0"/>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7040274" y="3979637"/>
              <a:ext cx="36004" cy="2646293"/>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1891702" y="3979637"/>
              <a:ext cx="5112568"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259632" y="3861048"/>
              <a:ext cx="920102" cy="369332"/>
            </a:xfrm>
            <a:prstGeom prst="rect">
              <a:avLst/>
            </a:prstGeom>
            <a:ln>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lstStyle>
            <a:p>
              <a:r>
                <a:rPr lang="en-US" altLang="zh-CN" dirty="0"/>
                <a:t>E(r)</a:t>
              </a:r>
              <a:endParaRPr lang="zh-CN" altLang="en-US" dirty="0"/>
            </a:p>
          </p:txBody>
        </p:sp>
        <p:sp>
          <p:nvSpPr>
            <p:cNvPr id="10" name="TextBox 9"/>
            <p:cNvSpPr txBox="1"/>
            <p:nvPr/>
          </p:nvSpPr>
          <p:spPr>
            <a:xfrm>
              <a:off x="6660232" y="6453336"/>
              <a:ext cx="920102" cy="461665"/>
            </a:xfrm>
            <a:prstGeom prst="rect">
              <a:avLst/>
            </a:prstGeom>
            <a:ln>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lstStyle>
            <a:p>
              <a:r>
                <a:rPr lang="el-GR" altLang="zh-CN" dirty="0"/>
                <a:t>σ</a:t>
              </a:r>
              <a:endParaRPr lang="zh-CN" altLang="en-US" dirty="0"/>
            </a:p>
          </p:txBody>
        </p:sp>
      </p:grpSp>
      <p:cxnSp>
        <p:nvCxnSpPr>
          <p:cNvPr id="25" name="直接连接符 24"/>
          <p:cNvCxnSpPr/>
          <p:nvPr/>
        </p:nvCxnSpPr>
        <p:spPr>
          <a:xfrm flipV="1">
            <a:off x="2051720" y="1628800"/>
            <a:ext cx="4032448" cy="1142497"/>
          </a:xfrm>
          <a:prstGeom prst="line">
            <a:avLst/>
          </a:prstGeom>
        </p:spPr>
        <p:style>
          <a:lnRef idx="2">
            <a:schemeClr val="dk1"/>
          </a:lnRef>
          <a:fillRef idx="0">
            <a:schemeClr val="dk1"/>
          </a:fillRef>
          <a:effectRef idx="1">
            <a:schemeClr val="dk1"/>
          </a:effectRef>
          <a:fontRef idx="minor">
            <a:schemeClr val="tx1"/>
          </a:fontRef>
        </p:style>
      </p:cxnSp>
      <p:sp>
        <p:nvSpPr>
          <p:cNvPr id="31" name="任意多边形 30"/>
          <p:cNvSpPr/>
          <p:nvPr/>
        </p:nvSpPr>
        <p:spPr>
          <a:xfrm>
            <a:off x="2051721" y="888395"/>
            <a:ext cx="3600399" cy="1556147"/>
          </a:xfrm>
          <a:custGeom>
            <a:avLst/>
            <a:gdLst>
              <a:gd name="connsiteX0" fmla="*/ 0 w 5036457"/>
              <a:gd name="connsiteY0" fmla="*/ 1843314 h 1850253"/>
              <a:gd name="connsiteX1" fmla="*/ 2104571 w 5036457"/>
              <a:gd name="connsiteY1" fmla="*/ 1567543 h 1850253"/>
              <a:gd name="connsiteX2" fmla="*/ 5036457 w 5036457"/>
              <a:gd name="connsiteY2" fmla="*/ 0 h 1850253"/>
              <a:gd name="connsiteX3" fmla="*/ 5036457 w 5036457"/>
              <a:gd name="connsiteY3" fmla="*/ 0 h 1850253"/>
              <a:gd name="connsiteX0" fmla="*/ 0 w 5036457"/>
              <a:gd name="connsiteY0" fmla="*/ 1843314 h 1845087"/>
              <a:gd name="connsiteX1" fmla="*/ 2278742 w 5036457"/>
              <a:gd name="connsiteY1" fmla="*/ 1465943 h 1845087"/>
              <a:gd name="connsiteX2" fmla="*/ 5036457 w 5036457"/>
              <a:gd name="connsiteY2" fmla="*/ 0 h 1845087"/>
              <a:gd name="connsiteX3" fmla="*/ 5036457 w 5036457"/>
              <a:gd name="connsiteY3" fmla="*/ 0 h 1845087"/>
            </a:gdLst>
            <a:ahLst/>
            <a:cxnLst>
              <a:cxn ang="0">
                <a:pos x="connsiteX0" y="connsiteY0"/>
              </a:cxn>
              <a:cxn ang="0">
                <a:pos x="connsiteX1" y="connsiteY1"/>
              </a:cxn>
              <a:cxn ang="0">
                <a:pos x="connsiteX2" y="connsiteY2"/>
              </a:cxn>
              <a:cxn ang="0">
                <a:pos x="connsiteX3" y="connsiteY3"/>
              </a:cxn>
            </a:cxnLst>
            <a:rect l="l" t="t" r="r" b="b"/>
            <a:pathLst>
              <a:path w="5036457" h="1845087">
                <a:moveTo>
                  <a:pt x="0" y="1843314"/>
                </a:moveTo>
                <a:cubicBezTo>
                  <a:pt x="632581" y="1859038"/>
                  <a:pt x="1439333" y="1773162"/>
                  <a:pt x="2278742" y="1465943"/>
                </a:cubicBezTo>
                <a:cubicBezTo>
                  <a:pt x="3118151" y="1158724"/>
                  <a:pt x="4576838" y="244324"/>
                  <a:pt x="5036457" y="0"/>
                </a:cubicBezTo>
                <a:lnTo>
                  <a:pt x="5036457" y="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2" name="任意多边形 31"/>
          <p:cNvSpPr/>
          <p:nvPr/>
        </p:nvSpPr>
        <p:spPr>
          <a:xfrm>
            <a:off x="2051720" y="1040795"/>
            <a:ext cx="3600399" cy="1556147"/>
          </a:xfrm>
          <a:custGeom>
            <a:avLst/>
            <a:gdLst>
              <a:gd name="connsiteX0" fmla="*/ 0 w 5036457"/>
              <a:gd name="connsiteY0" fmla="*/ 1843314 h 1850253"/>
              <a:gd name="connsiteX1" fmla="*/ 2104571 w 5036457"/>
              <a:gd name="connsiteY1" fmla="*/ 1567543 h 1850253"/>
              <a:gd name="connsiteX2" fmla="*/ 5036457 w 5036457"/>
              <a:gd name="connsiteY2" fmla="*/ 0 h 1850253"/>
              <a:gd name="connsiteX3" fmla="*/ 5036457 w 5036457"/>
              <a:gd name="connsiteY3" fmla="*/ 0 h 1850253"/>
              <a:gd name="connsiteX0" fmla="*/ 0 w 5036457"/>
              <a:gd name="connsiteY0" fmla="*/ 1843314 h 1845087"/>
              <a:gd name="connsiteX1" fmla="*/ 2278742 w 5036457"/>
              <a:gd name="connsiteY1" fmla="*/ 1465943 h 1845087"/>
              <a:gd name="connsiteX2" fmla="*/ 5036457 w 5036457"/>
              <a:gd name="connsiteY2" fmla="*/ 0 h 1845087"/>
              <a:gd name="connsiteX3" fmla="*/ 5036457 w 5036457"/>
              <a:gd name="connsiteY3" fmla="*/ 0 h 1845087"/>
            </a:gdLst>
            <a:ahLst/>
            <a:cxnLst>
              <a:cxn ang="0">
                <a:pos x="connsiteX0" y="connsiteY0"/>
              </a:cxn>
              <a:cxn ang="0">
                <a:pos x="connsiteX1" y="connsiteY1"/>
              </a:cxn>
              <a:cxn ang="0">
                <a:pos x="connsiteX2" y="connsiteY2"/>
              </a:cxn>
              <a:cxn ang="0">
                <a:pos x="connsiteX3" y="connsiteY3"/>
              </a:cxn>
            </a:cxnLst>
            <a:rect l="l" t="t" r="r" b="b"/>
            <a:pathLst>
              <a:path w="5036457" h="1845087">
                <a:moveTo>
                  <a:pt x="0" y="1843314"/>
                </a:moveTo>
                <a:cubicBezTo>
                  <a:pt x="632581" y="1859038"/>
                  <a:pt x="1439333" y="1773162"/>
                  <a:pt x="2278742" y="1465943"/>
                </a:cubicBezTo>
                <a:cubicBezTo>
                  <a:pt x="3118151" y="1158724"/>
                  <a:pt x="4576838" y="244324"/>
                  <a:pt x="5036457" y="0"/>
                </a:cubicBezTo>
                <a:lnTo>
                  <a:pt x="5036457" y="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3" name="任意多边形 32"/>
          <p:cNvSpPr/>
          <p:nvPr/>
        </p:nvSpPr>
        <p:spPr>
          <a:xfrm>
            <a:off x="2051720" y="1193195"/>
            <a:ext cx="3600399" cy="1556147"/>
          </a:xfrm>
          <a:custGeom>
            <a:avLst/>
            <a:gdLst>
              <a:gd name="connsiteX0" fmla="*/ 0 w 5036457"/>
              <a:gd name="connsiteY0" fmla="*/ 1843314 h 1850253"/>
              <a:gd name="connsiteX1" fmla="*/ 2104571 w 5036457"/>
              <a:gd name="connsiteY1" fmla="*/ 1567543 h 1850253"/>
              <a:gd name="connsiteX2" fmla="*/ 5036457 w 5036457"/>
              <a:gd name="connsiteY2" fmla="*/ 0 h 1850253"/>
              <a:gd name="connsiteX3" fmla="*/ 5036457 w 5036457"/>
              <a:gd name="connsiteY3" fmla="*/ 0 h 1850253"/>
              <a:gd name="connsiteX0" fmla="*/ 0 w 5036457"/>
              <a:gd name="connsiteY0" fmla="*/ 1843314 h 1845087"/>
              <a:gd name="connsiteX1" fmla="*/ 2278742 w 5036457"/>
              <a:gd name="connsiteY1" fmla="*/ 1465943 h 1845087"/>
              <a:gd name="connsiteX2" fmla="*/ 5036457 w 5036457"/>
              <a:gd name="connsiteY2" fmla="*/ 0 h 1845087"/>
              <a:gd name="connsiteX3" fmla="*/ 5036457 w 5036457"/>
              <a:gd name="connsiteY3" fmla="*/ 0 h 1845087"/>
            </a:gdLst>
            <a:ahLst/>
            <a:cxnLst>
              <a:cxn ang="0">
                <a:pos x="connsiteX0" y="connsiteY0"/>
              </a:cxn>
              <a:cxn ang="0">
                <a:pos x="connsiteX1" y="connsiteY1"/>
              </a:cxn>
              <a:cxn ang="0">
                <a:pos x="connsiteX2" y="connsiteY2"/>
              </a:cxn>
              <a:cxn ang="0">
                <a:pos x="connsiteX3" y="connsiteY3"/>
              </a:cxn>
            </a:cxnLst>
            <a:rect l="l" t="t" r="r" b="b"/>
            <a:pathLst>
              <a:path w="5036457" h="1845087">
                <a:moveTo>
                  <a:pt x="0" y="1843314"/>
                </a:moveTo>
                <a:cubicBezTo>
                  <a:pt x="632581" y="1859038"/>
                  <a:pt x="1439333" y="1773162"/>
                  <a:pt x="2278742" y="1465943"/>
                </a:cubicBezTo>
                <a:cubicBezTo>
                  <a:pt x="3118151" y="1158724"/>
                  <a:pt x="4576838" y="244324"/>
                  <a:pt x="5036457" y="0"/>
                </a:cubicBezTo>
                <a:lnTo>
                  <a:pt x="5036457" y="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4" name="任意多边形 33"/>
          <p:cNvSpPr/>
          <p:nvPr/>
        </p:nvSpPr>
        <p:spPr>
          <a:xfrm>
            <a:off x="2051720" y="1345595"/>
            <a:ext cx="3600399" cy="1556147"/>
          </a:xfrm>
          <a:custGeom>
            <a:avLst/>
            <a:gdLst>
              <a:gd name="connsiteX0" fmla="*/ 0 w 5036457"/>
              <a:gd name="connsiteY0" fmla="*/ 1843314 h 1850253"/>
              <a:gd name="connsiteX1" fmla="*/ 2104571 w 5036457"/>
              <a:gd name="connsiteY1" fmla="*/ 1567543 h 1850253"/>
              <a:gd name="connsiteX2" fmla="*/ 5036457 w 5036457"/>
              <a:gd name="connsiteY2" fmla="*/ 0 h 1850253"/>
              <a:gd name="connsiteX3" fmla="*/ 5036457 w 5036457"/>
              <a:gd name="connsiteY3" fmla="*/ 0 h 1850253"/>
              <a:gd name="connsiteX0" fmla="*/ 0 w 5036457"/>
              <a:gd name="connsiteY0" fmla="*/ 1843314 h 1845087"/>
              <a:gd name="connsiteX1" fmla="*/ 2278742 w 5036457"/>
              <a:gd name="connsiteY1" fmla="*/ 1465943 h 1845087"/>
              <a:gd name="connsiteX2" fmla="*/ 5036457 w 5036457"/>
              <a:gd name="connsiteY2" fmla="*/ 0 h 1845087"/>
              <a:gd name="connsiteX3" fmla="*/ 5036457 w 5036457"/>
              <a:gd name="connsiteY3" fmla="*/ 0 h 1845087"/>
            </a:gdLst>
            <a:ahLst/>
            <a:cxnLst>
              <a:cxn ang="0">
                <a:pos x="connsiteX0" y="connsiteY0"/>
              </a:cxn>
              <a:cxn ang="0">
                <a:pos x="connsiteX1" y="connsiteY1"/>
              </a:cxn>
              <a:cxn ang="0">
                <a:pos x="connsiteX2" y="connsiteY2"/>
              </a:cxn>
              <a:cxn ang="0">
                <a:pos x="connsiteX3" y="connsiteY3"/>
              </a:cxn>
            </a:cxnLst>
            <a:rect l="l" t="t" r="r" b="b"/>
            <a:pathLst>
              <a:path w="5036457" h="1845087">
                <a:moveTo>
                  <a:pt x="0" y="1843314"/>
                </a:moveTo>
                <a:cubicBezTo>
                  <a:pt x="632581" y="1859038"/>
                  <a:pt x="1439333" y="1773162"/>
                  <a:pt x="2278742" y="1465943"/>
                </a:cubicBezTo>
                <a:cubicBezTo>
                  <a:pt x="3118151" y="1158724"/>
                  <a:pt x="4576838" y="244324"/>
                  <a:pt x="5036457" y="0"/>
                </a:cubicBezTo>
                <a:lnTo>
                  <a:pt x="5036457" y="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36" name="直接连接符 35"/>
          <p:cNvCxnSpPr/>
          <p:nvPr/>
        </p:nvCxnSpPr>
        <p:spPr>
          <a:xfrm>
            <a:off x="2051720" y="1818868"/>
            <a:ext cx="3384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436096" y="1818868"/>
            <a:ext cx="0" cy="1436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131840" y="2444542"/>
            <a:ext cx="0" cy="810825"/>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932040" y="3183359"/>
            <a:ext cx="1296144" cy="461665"/>
          </a:xfrm>
          <a:prstGeom prst="rect">
            <a:avLst/>
          </a:prstGeom>
          <a:ln>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lstStyle>
          <a:p>
            <a:r>
              <a:rPr lang="el-GR" altLang="zh-CN" sz="2400" dirty="0" smtClean="0"/>
              <a:t>σ</a:t>
            </a:r>
            <a:r>
              <a:rPr lang="en-US" altLang="zh-CN" sz="2400" baseline="-25000" dirty="0" smtClean="0"/>
              <a:t>p</a:t>
            </a:r>
            <a:r>
              <a:rPr lang="en-US" altLang="zh-CN" sz="2400" dirty="0" smtClean="0"/>
              <a:t>=0.22</a:t>
            </a:r>
            <a:endParaRPr lang="zh-CN" altLang="en-US" sz="2400" dirty="0"/>
          </a:p>
        </p:txBody>
      </p:sp>
      <p:sp>
        <p:nvSpPr>
          <p:cNvPr id="45" name="TextBox 44"/>
          <p:cNvSpPr txBox="1"/>
          <p:nvPr/>
        </p:nvSpPr>
        <p:spPr>
          <a:xfrm>
            <a:off x="5652120" y="1844824"/>
            <a:ext cx="1424158" cy="369332"/>
          </a:xfrm>
          <a:prstGeom prst="rect">
            <a:avLst/>
          </a:prstGeom>
          <a:noFill/>
        </p:spPr>
        <p:txBody>
          <a:bodyPr wrap="square" rtlCol="0">
            <a:spAutoFit/>
          </a:bodyPr>
          <a:lstStyle/>
          <a:p>
            <a:r>
              <a:rPr lang="zh-CN" altLang="en-US" b="1" dirty="0" smtClean="0"/>
              <a:t>资本配置线</a:t>
            </a:r>
            <a:endParaRPr lang="zh-CN" altLang="en-US" b="1" dirty="0"/>
          </a:p>
        </p:txBody>
      </p:sp>
    </p:spTree>
    <p:extLst>
      <p:ext uri="{BB962C8B-B14F-4D97-AF65-F5344CB8AC3E}">
        <p14:creationId xmlns:p14="http://schemas.microsoft.com/office/powerpoint/2010/main" val="4156699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非正态收益：</a:t>
            </a:r>
            <a:endParaRPr lang="en-US" altLang="zh-CN" dirty="0" smtClean="0"/>
          </a:p>
          <a:p>
            <a:pPr lvl="1"/>
            <a:r>
              <a:rPr lang="zh-CN" altLang="en-US" dirty="0"/>
              <a:t>前述</a:t>
            </a:r>
            <a:r>
              <a:rPr lang="zh-CN" altLang="en-US" dirty="0" smtClean="0"/>
              <a:t>分析以收益为正态分布为假设，用标准差作为风险度量。</a:t>
            </a:r>
            <a:endParaRPr lang="en-US" altLang="zh-CN" dirty="0" smtClean="0"/>
          </a:p>
          <a:p>
            <a:pPr lvl="1"/>
            <a:r>
              <a:rPr lang="zh-CN" altLang="en-US" dirty="0"/>
              <a:t>如果</a:t>
            </a:r>
            <a:r>
              <a:rPr lang="zh-CN" altLang="en-US" dirty="0" smtClean="0"/>
              <a:t>收益分布偏离正态性，极端损失出现的概率大于正态分布的情况，一般由在险价值或预期损失衡量风险。</a:t>
            </a:r>
            <a:endParaRPr lang="en-US" altLang="zh-CN" dirty="0" smtClean="0"/>
          </a:p>
          <a:p>
            <a:pPr lvl="1"/>
            <a:r>
              <a:rPr lang="zh-CN" altLang="en-US" dirty="0" smtClean="0"/>
              <a:t>投资者可能减少风险资产配置，增加无风险资产</a:t>
            </a:r>
            <a:endParaRPr lang="zh-CN" altLang="en-US" dirty="0"/>
          </a:p>
        </p:txBody>
      </p:sp>
    </p:spTree>
    <p:extLst>
      <p:ext uri="{BB962C8B-B14F-4D97-AF65-F5344CB8AC3E}">
        <p14:creationId xmlns:p14="http://schemas.microsoft.com/office/powerpoint/2010/main" val="4005216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4.6    </a:t>
            </a:r>
            <a:r>
              <a:rPr lang="zh-CN" altLang="en-US" sz="4000" b="1" dirty="0" smtClean="0"/>
              <a:t>被动策略：资本市场线</a:t>
            </a:r>
            <a:endParaRPr lang="zh-CN" altLang="en-US" sz="4000" b="1" dirty="0"/>
          </a:p>
        </p:txBody>
      </p:sp>
      <p:sp>
        <p:nvSpPr>
          <p:cNvPr id="3" name="内容占位符 2"/>
          <p:cNvSpPr>
            <a:spLocks noGrp="1"/>
          </p:cNvSpPr>
          <p:nvPr>
            <p:ph idx="1"/>
          </p:nvPr>
        </p:nvSpPr>
        <p:spPr>
          <a:xfrm>
            <a:off x="467544" y="1412776"/>
            <a:ext cx="8208912" cy="5040560"/>
          </a:xfrm>
        </p:spPr>
        <p:txBody>
          <a:bodyPr>
            <a:normAutofit fontScale="92500" lnSpcReduction="20000"/>
          </a:bodyPr>
          <a:lstStyle/>
          <a:p>
            <a:r>
              <a:rPr lang="zh-CN" altLang="en-US" b="1" dirty="0" smtClean="0"/>
              <a:t>被动策略包含两个被动的投资组合，即无风险的短期国债（或货币市场基金）和普通股基金</a:t>
            </a:r>
            <a:r>
              <a:rPr lang="zh-CN" altLang="en-US" dirty="0" smtClean="0"/>
              <a:t>。</a:t>
            </a:r>
            <a:endParaRPr lang="en-US" altLang="zh-CN" dirty="0" smtClean="0"/>
          </a:p>
          <a:p>
            <a:r>
              <a:rPr lang="zh-CN" altLang="en-US" dirty="0" smtClean="0"/>
              <a:t>代表这样策略的资本配置线叫做</a:t>
            </a:r>
            <a:r>
              <a:rPr lang="zh-CN" altLang="en-US" b="1" dirty="0" smtClean="0"/>
              <a:t>资本市场线。</a:t>
            </a:r>
            <a:endParaRPr lang="en-US" altLang="zh-CN" b="1" dirty="0" smtClean="0"/>
          </a:p>
          <a:p>
            <a:r>
              <a:rPr lang="zh-CN" altLang="en-US" dirty="0"/>
              <a:t>被动</a:t>
            </a:r>
            <a:r>
              <a:rPr lang="zh-CN" altLang="en-US" dirty="0" smtClean="0"/>
              <a:t>策略不特意搜集某只股票或某几只股票的信息，坚持分散化多元化策略</a:t>
            </a:r>
            <a:endParaRPr lang="en-US" altLang="zh-CN" dirty="0" smtClean="0"/>
          </a:p>
          <a:p>
            <a:r>
              <a:rPr lang="zh-CN" altLang="en-US" dirty="0"/>
              <a:t>相比较</a:t>
            </a:r>
            <a:r>
              <a:rPr lang="zh-CN" altLang="en-US" dirty="0" smtClean="0"/>
              <a:t>于积极策略：</a:t>
            </a:r>
            <a:endParaRPr lang="en-US" altLang="zh-CN" dirty="0" smtClean="0"/>
          </a:p>
          <a:p>
            <a:pPr lvl="1"/>
            <a:r>
              <a:rPr lang="zh-CN" altLang="en-US" dirty="0"/>
              <a:t>积极</a:t>
            </a:r>
            <a:r>
              <a:rPr lang="zh-CN" altLang="en-US" dirty="0" smtClean="0"/>
              <a:t>策略不是免费的</a:t>
            </a:r>
            <a:endParaRPr lang="en-US" altLang="zh-CN" dirty="0" smtClean="0"/>
          </a:p>
          <a:p>
            <a:pPr lvl="1"/>
            <a:r>
              <a:rPr lang="zh-CN" altLang="en-US" dirty="0"/>
              <a:t>有效</a:t>
            </a:r>
            <a:r>
              <a:rPr lang="zh-CN" altLang="en-US" dirty="0" smtClean="0"/>
              <a:t>市场理论</a:t>
            </a:r>
            <a:endParaRPr lang="en-US" altLang="zh-CN" dirty="0" smtClean="0"/>
          </a:p>
          <a:p>
            <a:r>
              <a:rPr lang="zh-CN" altLang="en-US" dirty="0"/>
              <a:t>在过去</a:t>
            </a:r>
            <a:r>
              <a:rPr lang="zh-CN" altLang="en-US" dirty="0" smtClean="0"/>
              <a:t>几十年，被动指数基金实际上比积极策略的基金表现要好，但任何一年都会存在某个基金比指数基金好，成功的个案鼓励了投资者跑赢大盘</a:t>
            </a:r>
            <a:endParaRPr lang="en-US" altLang="zh-CN" dirty="0" smtClean="0"/>
          </a:p>
        </p:txBody>
      </p:sp>
    </p:spTree>
    <p:extLst>
      <p:ext uri="{BB962C8B-B14F-4D97-AF65-F5344CB8AC3E}">
        <p14:creationId xmlns:p14="http://schemas.microsoft.com/office/powerpoint/2010/main" val="884341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被动投资者根据自己的风险厌恶程度，将投资预算配置在各种投资工具中，因此可以推出典型投资者的风险厌恶系数</a:t>
            </a:r>
            <a:r>
              <a:rPr lang="en-US" altLang="zh-CN" dirty="0"/>
              <a:t>A</a:t>
            </a:r>
            <a:r>
              <a:rPr lang="zh-CN" altLang="en-US" dirty="0" smtClean="0"/>
              <a:t>。</a:t>
            </a:r>
            <a:endParaRPr lang="en-US" altLang="zh-CN" dirty="0" smtClean="0"/>
          </a:p>
          <a:p>
            <a:endParaRPr lang="en-US" altLang="zh-CN" dirty="0"/>
          </a:p>
          <a:p>
            <a:r>
              <a:rPr lang="en-US" altLang="zh-CN" dirty="0" smtClean="0"/>
              <a:t>P87~88</a:t>
            </a:r>
            <a:r>
              <a:rPr lang="zh-CN" altLang="en-US" dirty="0" smtClean="0"/>
              <a:t>（</a:t>
            </a:r>
            <a:r>
              <a:rPr lang="en-US" altLang="zh-CN" dirty="0" smtClean="0"/>
              <a:t>P120</a:t>
            </a:r>
            <a:r>
              <a:rPr lang="zh-CN" altLang="en-US" dirty="0" smtClean="0"/>
              <a:t>）</a:t>
            </a:r>
            <a:endParaRPr lang="en-US" altLang="zh-CN" dirty="0" smtClean="0"/>
          </a:p>
          <a:p>
            <a:r>
              <a:rPr lang="zh-CN" altLang="en-US" dirty="0"/>
              <a:t>概念</a:t>
            </a:r>
            <a:r>
              <a:rPr lang="zh-CN" altLang="en-US" dirty="0" smtClean="0"/>
              <a:t>检查</a:t>
            </a:r>
            <a:r>
              <a:rPr lang="en-US" altLang="zh-CN"/>
              <a:t>4</a:t>
            </a:r>
            <a:r>
              <a:rPr lang="en-US" altLang="zh-CN" smtClean="0"/>
              <a:t>-8</a:t>
            </a:r>
            <a:endParaRPr lang="zh-CN" altLang="en-US" dirty="0"/>
          </a:p>
          <a:p>
            <a:endParaRPr lang="zh-CN" altLang="en-US" dirty="0"/>
          </a:p>
        </p:txBody>
      </p:sp>
    </p:spTree>
    <p:extLst>
      <p:ext uri="{BB962C8B-B14F-4D97-AF65-F5344CB8AC3E}">
        <p14:creationId xmlns:p14="http://schemas.microsoft.com/office/powerpoint/2010/main" val="287880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4624"/>
            <a:ext cx="8712968" cy="6669360"/>
          </a:xfrm>
        </p:spPr>
        <p:txBody>
          <a:bodyPr>
            <a:normAutofit fontScale="92500" lnSpcReduction="10000"/>
          </a:bodyPr>
          <a:lstStyle/>
          <a:p>
            <a:r>
              <a:rPr lang="en-US" altLang="zh-CN" dirty="0" smtClean="0"/>
              <a:t>1</a:t>
            </a:r>
            <a:r>
              <a:rPr lang="zh-CN" altLang="en-US" dirty="0" smtClean="0"/>
              <a:t>、风险厌恶与效用函数</a:t>
            </a:r>
            <a:endParaRPr lang="en-US" altLang="zh-CN" dirty="0" smtClean="0"/>
          </a:p>
          <a:p>
            <a:endParaRPr lang="en-US" altLang="zh-CN" dirty="0"/>
          </a:p>
          <a:p>
            <a:pPr lvl="1"/>
            <a:r>
              <a:rPr lang="en-US" altLang="zh-CN" dirty="0" smtClean="0"/>
              <a:t>U</a:t>
            </a:r>
            <a:r>
              <a:rPr lang="zh-CN" altLang="en-US" dirty="0" smtClean="0"/>
              <a:t>：效用值；</a:t>
            </a:r>
            <a:r>
              <a:rPr lang="en-US" altLang="zh-CN" dirty="0" smtClean="0"/>
              <a:t>A</a:t>
            </a:r>
            <a:r>
              <a:rPr lang="zh-CN" altLang="en-US" dirty="0" smtClean="0"/>
              <a:t>：风险厌恶系数；</a:t>
            </a:r>
            <a:r>
              <a:rPr lang="en-US" altLang="zh-CN" dirty="0" smtClean="0"/>
              <a:t>0.5</a:t>
            </a:r>
            <a:r>
              <a:rPr lang="zh-CN" altLang="en-US" dirty="0" smtClean="0"/>
              <a:t>约定俗成的数值</a:t>
            </a:r>
            <a:endParaRPr lang="en-US" altLang="zh-CN" dirty="0" smtClean="0"/>
          </a:p>
          <a:p>
            <a:pPr lvl="1"/>
            <a:r>
              <a:rPr lang="zh-CN" altLang="en-US" dirty="0" smtClean="0"/>
              <a:t>无风险资产的效用值就是其收益值，</a:t>
            </a:r>
            <a:r>
              <a:rPr lang="el-GR" altLang="zh-CN" dirty="0" smtClean="0"/>
              <a:t>σ</a:t>
            </a:r>
            <a:r>
              <a:rPr lang="zh-CN" altLang="en-US" dirty="0" smtClean="0"/>
              <a:t>为</a:t>
            </a:r>
            <a:r>
              <a:rPr lang="en-US" altLang="zh-CN" dirty="0" smtClean="0"/>
              <a:t>0</a:t>
            </a:r>
          </a:p>
          <a:p>
            <a:pPr lvl="1"/>
            <a:r>
              <a:rPr lang="zh-CN" altLang="en-US" dirty="0"/>
              <a:t>投资者对风险厌恶程度越高（</a:t>
            </a:r>
            <a:r>
              <a:rPr lang="en-US" altLang="zh-CN" dirty="0"/>
              <a:t>A</a:t>
            </a:r>
            <a:r>
              <a:rPr lang="zh-CN" altLang="en-US" dirty="0"/>
              <a:t>越大），对风险要求的补偿就越高</a:t>
            </a:r>
            <a:endParaRPr lang="en-US" altLang="zh-CN" dirty="0"/>
          </a:p>
          <a:p>
            <a:pPr lvl="1"/>
            <a:r>
              <a:rPr lang="zh-CN" altLang="en-US" dirty="0" smtClean="0"/>
              <a:t>可以将风险资产的效用值看做是投资者的确定等价收益率，即无风险资产为达到与风险资产同样的效用所需要的收益率</a:t>
            </a:r>
            <a:endParaRPr lang="en-US" altLang="zh-CN" dirty="0" smtClean="0"/>
          </a:p>
          <a:p>
            <a:pPr lvl="1"/>
            <a:r>
              <a:rPr lang="zh-CN" altLang="en-US" dirty="0"/>
              <a:t>只有</a:t>
            </a:r>
            <a:r>
              <a:rPr lang="zh-CN" altLang="en-US" dirty="0" smtClean="0"/>
              <a:t>当一个投资组合的确定等价收益超过无风险收益率时，这个投资才是值得的</a:t>
            </a:r>
            <a:endParaRPr lang="en-US" altLang="zh-CN" dirty="0" smtClean="0"/>
          </a:p>
          <a:p>
            <a:pPr lvl="1"/>
            <a:r>
              <a:rPr lang="zh-CN" altLang="en-US" dirty="0" smtClean="0"/>
              <a:t>对于风险厌恶程度很高的投资者来说，任何风险组合的效用都可能低于无风险资产</a:t>
            </a:r>
            <a:endParaRPr lang="en-US" altLang="zh-CN" dirty="0" smtClean="0"/>
          </a:p>
          <a:p>
            <a:pPr lvl="1"/>
            <a:r>
              <a:rPr lang="zh-CN" altLang="en-US" dirty="0" smtClean="0"/>
              <a:t>如果风险溢价为零或为负，所有风险厌恶投资者都会选择无风险资产</a:t>
            </a:r>
            <a:endParaRPr lang="en-US" altLang="zh-CN" dirty="0" smtClean="0"/>
          </a:p>
          <a:p>
            <a:pPr lvl="1"/>
            <a:r>
              <a:rPr lang="en-US" altLang="zh-CN" dirty="0" smtClean="0"/>
              <a:t>P74(P109)</a:t>
            </a:r>
            <a:r>
              <a:rPr lang="zh-CN" altLang="en-US" dirty="0" smtClean="0"/>
              <a:t>例</a:t>
            </a:r>
            <a:r>
              <a:rPr lang="en-US" altLang="zh-CN" dirty="0" smtClean="0"/>
              <a:t>4-1</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488093381"/>
              </p:ext>
            </p:extLst>
          </p:nvPr>
        </p:nvGraphicFramePr>
        <p:xfrm>
          <a:off x="2987824" y="476672"/>
          <a:ext cx="3392377" cy="576064"/>
        </p:xfrm>
        <a:graphic>
          <a:graphicData uri="http://schemas.openxmlformats.org/presentationml/2006/ole">
            <mc:AlternateContent xmlns:mc="http://schemas.openxmlformats.org/markup-compatibility/2006">
              <mc:Choice xmlns:v="urn:schemas-microsoft-com:vml" Requires="v">
                <p:oleObj spid="_x0000_s1107" name="公式" r:id="rId3" imgW="1346040" imgH="228600" progId="Equation.3">
                  <p:embed/>
                </p:oleObj>
              </mc:Choice>
              <mc:Fallback>
                <p:oleObj name="公式" r:id="rId3" imgW="1346040" imgH="228600" progId="Equation.3">
                  <p:embed/>
                  <p:pic>
                    <p:nvPicPr>
                      <p:cNvPr id="0" name=""/>
                      <p:cNvPicPr/>
                      <p:nvPr/>
                    </p:nvPicPr>
                    <p:blipFill>
                      <a:blip r:embed="rId4"/>
                      <a:stretch>
                        <a:fillRect/>
                      </a:stretch>
                    </p:blipFill>
                    <p:spPr>
                      <a:xfrm>
                        <a:off x="2987824" y="476672"/>
                        <a:ext cx="3392377" cy="576064"/>
                      </a:xfrm>
                      <a:prstGeom prst="rect">
                        <a:avLst/>
                      </a:prstGeom>
                    </p:spPr>
                  </p:pic>
                </p:oleObj>
              </mc:Fallback>
            </mc:AlternateContent>
          </a:graphicData>
        </a:graphic>
      </p:graphicFrame>
    </p:spTree>
    <p:extLst>
      <p:ext uri="{BB962C8B-B14F-4D97-AF65-F5344CB8AC3E}">
        <p14:creationId xmlns:p14="http://schemas.microsoft.com/office/powerpoint/2010/main" val="1769451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风险中性</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risk neutral</a:t>
            </a:r>
            <a:r>
              <a:rPr lang="zh-CN" altLang="en-US" dirty="0" smtClean="0"/>
              <a:t>）：</a:t>
            </a:r>
            <a:r>
              <a:rPr lang="en-US" altLang="zh-CN" dirty="0" smtClean="0"/>
              <a:t>A=0</a:t>
            </a:r>
          </a:p>
          <a:p>
            <a:pPr lvl="1"/>
            <a:r>
              <a:rPr lang="zh-CN" altLang="en-US" dirty="0"/>
              <a:t>只</a:t>
            </a:r>
            <a:r>
              <a:rPr lang="zh-CN" altLang="en-US" dirty="0" smtClean="0"/>
              <a:t>根据风险资产的期望收益做决策</a:t>
            </a:r>
            <a:endParaRPr lang="en-US" altLang="zh-CN" dirty="0" smtClean="0"/>
          </a:p>
          <a:p>
            <a:endParaRPr lang="en-US" altLang="zh-CN" dirty="0"/>
          </a:p>
          <a:p>
            <a:r>
              <a:rPr lang="zh-CN" altLang="en-US" dirty="0" smtClean="0"/>
              <a:t>风险偏好（</a:t>
            </a:r>
            <a:r>
              <a:rPr lang="en-US" altLang="zh-CN" dirty="0" smtClean="0">
                <a:latin typeface="Times New Roman" panose="02020603050405020304" pitchFamily="18" charset="0"/>
                <a:cs typeface="Times New Roman" panose="02020603050405020304" pitchFamily="18" charset="0"/>
              </a:rPr>
              <a:t>risk lover</a:t>
            </a:r>
            <a:r>
              <a:rPr lang="zh-CN" altLang="en-US" dirty="0" smtClean="0"/>
              <a:t>）：</a:t>
            </a:r>
            <a:r>
              <a:rPr lang="en-US" altLang="zh-CN" dirty="0" smtClean="0"/>
              <a:t>A&lt;0</a:t>
            </a:r>
          </a:p>
          <a:p>
            <a:endParaRPr lang="en-US" altLang="zh-CN" dirty="0"/>
          </a:p>
          <a:p>
            <a:r>
              <a:rPr lang="zh-CN" altLang="en-US" dirty="0" smtClean="0"/>
              <a:t>注意：无风险资产（</a:t>
            </a:r>
            <a:r>
              <a:rPr lang="el-GR" altLang="zh-CN" dirty="0" smtClean="0"/>
              <a:t>σ</a:t>
            </a:r>
            <a:r>
              <a:rPr lang="en-US" altLang="zh-CN" baseline="30000" dirty="0" smtClean="0"/>
              <a:t>2</a:t>
            </a:r>
            <a:r>
              <a:rPr lang="en-US" altLang="zh-CN" dirty="0" smtClean="0"/>
              <a:t>=0</a:t>
            </a:r>
            <a:r>
              <a:rPr lang="zh-CN" altLang="en-US" dirty="0" smtClean="0"/>
              <a:t>）给所有人带来的效用都是一样的</a:t>
            </a:r>
            <a:endParaRPr lang="en-US" altLang="zh-CN" dirty="0"/>
          </a:p>
          <a:p>
            <a:endParaRPr lang="zh-CN" altLang="en-US" dirty="0"/>
          </a:p>
        </p:txBody>
      </p:sp>
    </p:spTree>
    <p:extLst>
      <p:ext uri="{BB962C8B-B14F-4D97-AF65-F5344CB8AC3E}">
        <p14:creationId xmlns:p14="http://schemas.microsoft.com/office/powerpoint/2010/main" val="89248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9208" y="208210"/>
            <a:ext cx="8219256" cy="1519020"/>
          </a:xfrm>
        </p:spPr>
        <p:txBody>
          <a:bodyPr>
            <a:normAutofit lnSpcReduction="10000"/>
          </a:bodyPr>
          <a:lstStyle/>
          <a:p>
            <a:r>
              <a:rPr lang="zh-CN" altLang="en-US" b="1" dirty="0" smtClean="0"/>
              <a:t>无差异曲线（</a:t>
            </a:r>
            <a:r>
              <a:rPr lang="en-US" altLang="zh-CN" b="1" dirty="0" smtClean="0">
                <a:latin typeface="Times New Roman" panose="02020603050405020304" pitchFamily="18" charset="0"/>
                <a:cs typeface="Times New Roman" panose="02020603050405020304" pitchFamily="18" charset="0"/>
              </a:rPr>
              <a:t>indifference curve</a:t>
            </a:r>
            <a:r>
              <a:rPr lang="zh-CN" altLang="en-US" b="1" dirty="0" smtClean="0"/>
              <a:t>）</a:t>
            </a:r>
            <a:endParaRPr lang="en-US" altLang="zh-CN" b="1" dirty="0" smtClean="0"/>
          </a:p>
          <a:p>
            <a:r>
              <a:rPr lang="zh-CN" altLang="en-US" dirty="0" smtClean="0"/>
              <a:t>在均值</a:t>
            </a:r>
            <a:r>
              <a:rPr lang="en-US" altLang="zh-CN" dirty="0" smtClean="0"/>
              <a:t>-</a:t>
            </a:r>
            <a:r>
              <a:rPr lang="zh-CN" altLang="en-US" dirty="0" smtClean="0"/>
              <a:t>方差图中，将效用相同的资产组合连在一起构成</a:t>
            </a:r>
            <a:endParaRPr lang="zh-CN" altLang="en-US" dirty="0"/>
          </a:p>
        </p:txBody>
      </p:sp>
      <p:sp>
        <p:nvSpPr>
          <p:cNvPr id="10" name="弧形 9"/>
          <p:cNvSpPr/>
          <p:nvPr/>
        </p:nvSpPr>
        <p:spPr>
          <a:xfrm>
            <a:off x="-972616" y="-1539552"/>
            <a:ext cx="6192688" cy="6768752"/>
          </a:xfrm>
          <a:prstGeom prst="arc">
            <a:avLst>
              <a:gd name="adj1" fmla="val 207811"/>
              <a:gd name="adj2" fmla="val 5104473"/>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271398765"/>
              </p:ext>
            </p:extLst>
          </p:nvPr>
        </p:nvGraphicFramePr>
        <p:xfrm>
          <a:off x="5215240" y="1296878"/>
          <a:ext cx="3392488" cy="574675"/>
        </p:xfrm>
        <a:graphic>
          <a:graphicData uri="http://schemas.openxmlformats.org/presentationml/2006/ole">
            <mc:AlternateContent xmlns:mc="http://schemas.openxmlformats.org/markup-compatibility/2006">
              <mc:Choice xmlns:v="urn:schemas-microsoft-com:vml" Requires="v">
                <p:oleObj spid="_x0000_s2125" name="公式" r:id="rId3" imgW="1346040" imgH="228600" progId="Equation.3">
                  <p:embed/>
                </p:oleObj>
              </mc:Choice>
              <mc:Fallback>
                <p:oleObj name="公式" r:id="rId3" imgW="1346040" imgH="2286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5240" y="1296878"/>
                        <a:ext cx="33924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p:nvPr/>
        </p:nvGrpSpPr>
        <p:grpSpPr>
          <a:xfrm>
            <a:off x="899592" y="1988840"/>
            <a:ext cx="7488832" cy="4771692"/>
            <a:chOff x="899592" y="1988840"/>
            <a:chExt cx="7488832" cy="4771692"/>
          </a:xfrm>
        </p:grpSpPr>
        <p:sp>
          <p:nvSpPr>
            <p:cNvPr id="17" name="TextBox 16"/>
            <p:cNvSpPr txBox="1"/>
            <p:nvPr/>
          </p:nvSpPr>
          <p:spPr>
            <a:xfrm>
              <a:off x="4139952" y="6237312"/>
              <a:ext cx="1080120" cy="523220"/>
            </a:xfrm>
            <a:prstGeom prst="rect">
              <a:avLst/>
            </a:prstGeom>
            <a:noFill/>
          </p:spPr>
          <p:txBody>
            <a:bodyPr wrap="square" rtlCol="0">
              <a:spAutoFit/>
            </a:bodyPr>
            <a:lstStyle/>
            <a:p>
              <a:r>
                <a:rPr lang="el-GR" altLang="zh-CN" sz="2800" dirty="0" smtClean="0"/>
                <a:t>σ</a:t>
              </a:r>
              <a:r>
                <a:rPr lang="en-US" altLang="zh-CN" sz="2800" baseline="-25000" dirty="0" smtClean="0"/>
                <a:t>p</a:t>
              </a:r>
              <a:endParaRPr lang="zh-CN" altLang="en-US" sz="2800" baseline="-25000" dirty="0"/>
            </a:p>
          </p:txBody>
        </p:sp>
        <p:cxnSp>
          <p:nvCxnSpPr>
            <p:cNvPr id="5" name="直接连接符 4"/>
            <p:cNvCxnSpPr/>
            <p:nvPr/>
          </p:nvCxnSpPr>
          <p:spPr>
            <a:xfrm>
              <a:off x="1690794" y="4033170"/>
              <a:ext cx="5538416"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495966" y="2223632"/>
              <a:ext cx="0" cy="381295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99169" y="6036587"/>
              <a:ext cx="55384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690794" y="2223632"/>
              <a:ext cx="0" cy="381295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07919" y="3968544"/>
              <a:ext cx="1078912" cy="469584"/>
            </a:xfrm>
            <a:prstGeom prst="rect">
              <a:avLst/>
            </a:prstGeom>
            <a:noFill/>
          </p:spPr>
          <p:txBody>
            <a:bodyPr wrap="square" rtlCol="0">
              <a:spAutoFit/>
            </a:bodyPr>
            <a:lstStyle/>
            <a:p>
              <a:r>
                <a:rPr lang="en-US" altLang="zh-CN" sz="2800" dirty="0" smtClean="0"/>
                <a:t>P</a:t>
              </a:r>
              <a:endParaRPr lang="zh-CN" altLang="en-US" sz="2800" dirty="0"/>
            </a:p>
          </p:txBody>
        </p:sp>
        <p:sp>
          <p:nvSpPr>
            <p:cNvPr id="14" name="TextBox 13"/>
            <p:cNvSpPr txBox="1"/>
            <p:nvPr/>
          </p:nvSpPr>
          <p:spPr>
            <a:xfrm>
              <a:off x="971519" y="1988840"/>
              <a:ext cx="1078912" cy="469584"/>
            </a:xfrm>
            <a:prstGeom prst="rect">
              <a:avLst/>
            </a:prstGeom>
            <a:noFill/>
          </p:spPr>
          <p:txBody>
            <a:bodyPr wrap="square" rtlCol="0">
              <a:spAutoFit/>
            </a:bodyPr>
            <a:lstStyle/>
            <a:p>
              <a:r>
                <a:rPr lang="en-US" altLang="zh-CN" sz="2800" dirty="0" smtClean="0"/>
                <a:t>E(r)</a:t>
              </a:r>
              <a:endParaRPr lang="zh-CN" altLang="en-US" sz="2800" dirty="0"/>
            </a:p>
          </p:txBody>
        </p:sp>
        <p:sp>
          <p:nvSpPr>
            <p:cNvPr id="15" name="TextBox 14"/>
            <p:cNvSpPr txBox="1"/>
            <p:nvPr/>
          </p:nvSpPr>
          <p:spPr>
            <a:xfrm>
              <a:off x="899592" y="3757465"/>
              <a:ext cx="1078912" cy="469584"/>
            </a:xfrm>
            <a:prstGeom prst="rect">
              <a:avLst/>
            </a:prstGeom>
            <a:noFill/>
          </p:spPr>
          <p:txBody>
            <a:bodyPr wrap="square" rtlCol="0">
              <a:spAutoFit/>
            </a:bodyPr>
            <a:lstStyle/>
            <a:p>
              <a:r>
                <a:rPr lang="en-US" altLang="zh-CN" sz="2800" dirty="0" smtClean="0"/>
                <a:t>E(</a:t>
              </a:r>
              <a:r>
                <a:rPr lang="en-US" altLang="zh-CN" sz="2800" dirty="0" err="1" smtClean="0"/>
                <a:t>r</a:t>
              </a:r>
              <a:r>
                <a:rPr lang="en-US" altLang="zh-CN" sz="2800" baseline="-25000" dirty="0" err="1" smtClean="0"/>
                <a:t>p</a:t>
              </a:r>
              <a:r>
                <a:rPr lang="en-US" altLang="zh-CN" sz="2800" dirty="0" smtClean="0"/>
                <a:t>)</a:t>
              </a:r>
              <a:endParaRPr lang="zh-CN" altLang="en-US" sz="2800" dirty="0"/>
            </a:p>
          </p:txBody>
        </p:sp>
        <p:sp>
          <p:nvSpPr>
            <p:cNvPr id="16" name="TextBox 15"/>
            <p:cNvSpPr txBox="1"/>
            <p:nvPr/>
          </p:nvSpPr>
          <p:spPr>
            <a:xfrm>
              <a:off x="5215240" y="2869896"/>
              <a:ext cx="2805172" cy="523220"/>
            </a:xfrm>
            <a:prstGeom prst="rect">
              <a:avLst/>
            </a:prstGeom>
            <a:noFill/>
          </p:spPr>
          <p:txBody>
            <a:bodyPr wrap="square" rtlCol="0">
              <a:spAutoFit/>
            </a:bodyPr>
            <a:lstStyle/>
            <a:p>
              <a:r>
                <a:rPr lang="zh-CN" altLang="en-US" sz="2800" dirty="0"/>
                <a:t>无</a:t>
              </a:r>
              <a:r>
                <a:rPr lang="zh-CN" altLang="en-US" sz="2800" dirty="0" smtClean="0"/>
                <a:t>差异曲线</a:t>
              </a:r>
              <a:endParaRPr lang="zh-CN" altLang="en-US" sz="2800" dirty="0"/>
            </a:p>
          </p:txBody>
        </p:sp>
        <p:sp>
          <p:nvSpPr>
            <p:cNvPr id="18" name="TextBox 17"/>
            <p:cNvSpPr txBox="1"/>
            <p:nvPr/>
          </p:nvSpPr>
          <p:spPr>
            <a:xfrm>
              <a:off x="7309512" y="5979485"/>
              <a:ext cx="1078912" cy="469584"/>
            </a:xfrm>
            <a:prstGeom prst="rect">
              <a:avLst/>
            </a:prstGeom>
            <a:noFill/>
          </p:spPr>
          <p:txBody>
            <a:bodyPr wrap="square" rtlCol="0">
              <a:spAutoFit/>
            </a:bodyPr>
            <a:lstStyle/>
            <a:p>
              <a:r>
                <a:rPr lang="el-GR" altLang="zh-CN" sz="2800" dirty="0" smtClean="0"/>
                <a:t>σ</a:t>
              </a:r>
              <a:endParaRPr lang="zh-CN" altLang="en-US" sz="2800" dirty="0"/>
            </a:p>
          </p:txBody>
        </p:sp>
        <p:sp>
          <p:nvSpPr>
            <p:cNvPr id="25" name="TextBox 24"/>
            <p:cNvSpPr txBox="1"/>
            <p:nvPr/>
          </p:nvSpPr>
          <p:spPr>
            <a:xfrm>
              <a:off x="2792928" y="2912831"/>
              <a:ext cx="770960" cy="523220"/>
            </a:xfrm>
            <a:prstGeom prst="rect">
              <a:avLst/>
            </a:prstGeom>
            <a:noFill/>
          </p:spPr>
          <p:txBody>
            <a:bodyPr wrap="square" rtlCol="0">
              <a:spAutoFit/>
            </a:bodyPr>
            <a:lstStyle/>
            <a:p>
              <a:r>
                <a:rPr lang="zh-CN" altLang="en-US" sz="2800" dirty="0" smtClean="0"/>
                <a:t>优</a:t>
              </a:r>
              <a:endParaRPr lang="zh-CN" altLang="en-US" sz="2800" dirty="0"/>
            </a:p>
          </p:txBody>
        </p:sp>
        <p:sp>
          <p:nvSpPr>
            <p:cNvPr id="26" name="TextBox 25"/>
            <p:cNvSpPr txBox="1"/>
            <p:nvPr/>
          </p:nvSpPr>
          <p:spPr>
            <a:xfrm>
              <a:off x="5047375" y="4411816"/>
              <a:ext cx="770960" cy="523220"/>
            </a:xfrm>
            <a:prstGeom prst="rect">
              <a:avLst/>
            </a:prstGeom>
            <a:noFill/>
          </p:spPr>
          <p:txBody>
            <a:bodyPr wrap="square" rtlCol="0">
              <a:spAutoFit/>
            </a:bodyPr>
            <a:lstStyle/>
            <a:p>
              <a:r>
                <a:rPr lang="zh-CN" altLang="en-US" sz="2800" dirty="0" smtClean="0"/>
                <a:t>劣</a:t>
              </a:r>
              <a:endParaRPr lang="zh-CN" altLang="en-US" sz="2800" dirty="0"/>
            </a:p>
          </p:txBody>
        </p:sp>
      </p:grpSp>
    </p:spTree>
    <p:extLst>
      <p:ext uri="{BB962C8B-B14F-4D97-AF65-F5344CB8AC3E}">
        <p14:creationId xmlns:p14="http://schemas.microsoft.com/office/powerpoint/2010/main" val="671545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5576" y="912987"/>
            <a:ext cx="8136985" cy="4460229"/>
            <a:chOff x="971519" y="484050"/>
            <a:chExt cx="8136985" cy="4460229"/>
          </a:xfrm>
        </p:grpSpPr>
        <p:grpSp>
          <p:nvGrpSpPr>
            <p:cNvPr id="5" name="组合 4"/>
            <p:cNvGrpSpPr/>
            <p:nvPr/>
          </p:nvGrpSpPr>
          <p:grpSpPr>
            <a:xfrm>
              <a:off x="971519" y="484050"/>
              <a:ext cx="7416905" cy="4460229"/>
              <a:chOff x="971519" y="1988840"/>
              <a:chExt cx="7416905" cy="4460229"/>
            </a:xfrm>
          </p:grpSpPr>
          <p:cxnSp>
            <p:nvCxnSpPr>
              <p:cNvPr id="7" name="直接连接符 6"/>
              <p:cNvCxnSpPr/>
              <p:nvPr/>
            </p:nvCxnSpPr>
            <p:spPr>
              <a:xfrm>
                <a:off x="1690794" y="4501742"/>
                <a:ext cx="5538416" cy="0"/>
              </a:xfrm>
              <a:prstGeom prst="line">
                <a:avLst/>
              </a:prstGeom>
              <a:ln/>
            </p:spPr>
            <p:style>
              <a:lnRef idx="2">
                <a:schemeClr val="dk1"/>
              </a:lnRef>
              <a:fillRef idx="0">
                <a:schemeClr val="dk1"/>
              </a:fillRef>
              <a:effectRef idx="1">
                <a:schemeClr val="dk1"/>
              </a:effectRef>
              <a:fontRef idx="minor">
                <a:schemeClr val="tx1"/>
              </a:fontRef>
            </p:style>
          </p:cxnSp>
          <p:cxnSp>
            <p:nvCxnSpPr>
              <p:cNvPr id="9" name="直接连接符 8"/>
              <p:cNvCxnSpPr/>
              <p:nvPr/>
            </p:nvCxnSpPr>
            <p:spPr>
              <a:xfrm>
                <a:off x="1699169" y="6036587"/>
                <a:ext cx="55384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90794" y="2223632"/>
                <a:ext cx="0" cy="381295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71519" y="1988840"/>
                <a:ext cx="1078912" cy="469584"/>
              </a:xfrm>
              <a:prstGeom prst="rect">
                <a:avLst/>
              </a:prstGeom>
              <a:noFill/>
            </p:spPr>
            <p:txBody>
              <a:bodyPr wrap="square" rtlCol="0">
                <a:spAutoFit/>
              </a:bodyPr>
              <a:lstStyle/>
              <a:p>
                <a:r>
                  <a:rPr lang="en-US" altLang="zh-CN" sz="2800" dirty="0" smtClean="0"/>
                  <a:t>E(r)</a:t>
                </a:r>
                <a:endParaRPr lang="zh-CN" altLang="en-US" sz="2800" dirty="0"/>
              </a:p>
            </p:txBody>
          </p:sp>
          <p:sp>
            <p:nvSpPr>
              <p:cNvPr id="15" name="TextBox 14"/>
              <p:cNvSpPr txBox="1"/>
              <p:nvPr/>
            </p:nvSpPr>
            <p:spPr>
              <a:xfrm>
                <a:off x="7309512" y="5979485"/>
                <a:ext cx="1078912" cy="469584"/>
              </a:xfrm>
              <a:prstGeom prst="rect">
                <a:avLst/>
              </a:prstGeom>
              <a:noFill/>
            </p:spPr>
            <p:txBody>
              <a:bodyPr wrap="square" rtlCol="0">
                <a:spAutoFit/>
              </a:bodyPr>
              <a:lstStyle/>
              <a:p>
                <a:r>
                  <a:rPr lang="el-GR" altLang="zh-CN" sz="2800" dirty="0" smtClean="0"/>
                  <a:t>σ</a:t>
                </a:r>
                <a:endParaRPr lang="zh-CN" altLang="en-US" sz="2800" dirty="0"/>
              </a:p>
            </p:txBody>
          </p:sp>
        </p:grpSp>
        <p:sp>
          <p:nvSpPr>
            <p:cNvPr id="20" name="任意多边形 19"/>
            <p:cNvSpPr/>
            <p:nvPr/>
          </p:nvSpPr>
          <p:spPr>
            <a:xfrm>
              <a:off x="1669143" y="580571"/>
              <a:ext cx="2960914" cy="2380343"/>
            </a:xfrm>
            <a:custGeom>
              <a:avLst/>
              <a:gdLst>
                <a:gd name="connsiteX0" fmla="*/ 0 w 2960914"/>
                <a:gd name="connsiteY0" fmla="*/ 2380343 h 2380343"/>
                <a:gd name="connsiteX1" fmla="*/ 2220686 w 2960914"/>
                <a:gd name="connsiteY1" fmla="*/ 914400 h 2380343"/>
                <a:gd name="connsiteX2" fmla="*/ 2960914 w 2960914"/>
                <a:gd name="connsiteY2" fmla="*/ 0 h 2380343"/>
                <a:gd name="connsiteX3" fmla="*/ 2960914 w 2960914"/>
                <a:gd name="connsiteY3" fmla="*/ 0 h 2380343"/>
              </a:gdLst>
              <a:ahLst/>
              <a:cxnLst>
                <a:cxn ang="0">
                  <a:pos x="connsiteX0" y="connsiteY0"/>
                </a:cxn>
                <a:cxn ang="0">
                  <a:pos x="connsiteX1" y="connsiteY1"/>
                </a:cxn>
                <a:cxn ang="0">
                  <a:pos x="connsiteX2" y="connsiteY2"/>
                </a:cxn>
                <a:cxn ang="0">
                  <a:pos x="connsiteX3" y="connsiteY3"/>
                </a:cxn>
              </a:cxnLst>
              <a:rect l="l" t="t" r="r" b="b"/>
              <a:pathLst>
                <a:path w="2960914" h="2380343">
                  <a:moveTo>
                    <a:pt x="0" y="2380343"/>
                  </a:moveTo>
                  <a:cubicBezTo>
                    <a:pt x="863600" y="1845733"/>
                    <a:pt x="1727200" y="1311124"/>
                    <a:pt x="2220686" y="914400"/>
                  </a:cubicBezTo>
                  <a:cubicBezTo>
                    <a:pt x="2714172" y="517676"/>
                    <a:pt x="2960914" y="0"/>
                    <a:pt x="2960914" y="0"/>
                  </a:cubicBezTo>
                  <a:lnTo>
                    <a:pt x="2960914"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1699168" y="953634"/>
              <a:ext cx="4312992" cy="2007280"/>
            </a:xfrm>
            <a:custGeom>
              <a:avLst/>
              <a:gdLst>
                <a:gd name="connsiteX0" fmla="*/ 0 w 2960914"/>
                <a:gd name="connsiteY0" fmla="*/ 2380343 h 2380343"/>
                <a:gd name="connsiteX1" fmla="*/ 2220686 w 2960914"/>
                <a:gd name="connsiteY1" fmla="*/ 914400 h 2380343"/>
                <a:gd name="connsiteX2" fmla="*/ 2960914 w 2960914"/>
                <a:gd name="connsiteY2" fmla="*/ 0 h 2380343"/>
                <a:gd name="connsiteX3" fmla="*/ 2960914 w 2960914"/>
                <a:gd name="connsiteY3" fmla="*/ 0 h 2380343"/>
              </a:gdLst>
              <a:ahLst/>
              <a:cxnLst>
                <a:cxn ang="0">
                  <a:pos x="connsiteX0" y="connsiteY0"/>
                </a:cxn>
                <a:cxn ang="0">
                  <a:pos x="connsiteX1" y="connsiteY1"/>
                </a:cxn>
                <a:cxn ang="0">
                  <a:pos x="connsiteX2" y="connsiteY2"/>
                </a:cxn>
                <a:cxn ang="0">
                  <a:pos x="connsiteX3" y="connsiteY3"/>
                </a:cxn>
              </a:cxnLst>
              <a:rect l="l" t="t" r="r" b="b"/>
              <a:pathLst>
                <a:path w="2960914" h="2380343">
                  <a:moveTo>
                    <a:pt x="0" y="2380343"/>
                  </a:moveTo>
                  <a:cubicBezTo>
                    <a:pt x="863600" y="1845733"/>
                    <a:pt x="1727200" y="1311124"/>
                    <a:pt x="2220686" y="914400"/>
                  </a:cubicBezTo>
                  <a:cubicBezTo>
                    <a:pt x="2714172" y="517676"/>
                    <a:pt x="2960914" y="0"/>
                    <a:pt x="2960914" y="0"/>
                  </a:cubicBezTo>
                  <a:lnTo>
                    <a:pt x="2960914"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699169" y="1628800"/>
              <a:ext cx="4961063" cy="1368152"/>
            </a:xfrm>
            <a:custGeom>
              <a:avLst/>
              <a:gdLst>
                <a:gd name="connsiteX0" fmla="*/ 0 w 2960914"/>
                <a:gd name="connsiteY0" fmla="*/ 2380343 h 2380343"/>
                <a:gd name="connsiteX1" fmla="*/ 2220686 w 2960914"/>
                <a:gd name="connsiteY1" fmla="*/ 914400 h 2380343"/>
                <a:gd name="connsiteX2" fmla="*/ 2960914 w 2960914"/>
                <a:gd name="connsiteY2" fmla="*/ 0 h 2380343"/>
                <a:gd name="connsiteX3" fmla="*/ 2960914 w 2960914"/>
                <a:gd name="connsiteY3" fmla="*/ 0 h 2380343"/>
              </a:gdLst>
              <a:ahLst/>
              <a:cxnLst>
                <a:cxn ang="0">
                  <a:pos x="connsiteX0" y="connsiteY0"/>
                </a:cxn>
                <a:cxn ang="0">
                  <a:pos x="connsiteX1" y="connsiteY1"/>
                </a:cxn>
                <a:cxn ang="0">
                  <a:pos x="connsiteX2" y="connsiteY2"/>
                </a:cxn>
                <a:cxn ang="0">
                  <a:pos x="connsiteX3" y="connsiteY3"/>
                </a:cxn>
              </a:cxnLst>
              <a:rect l="l" t="t" r="r" b="b"/>
              <a:pathLst>
                <a:path w="2960914" h="2380343">
                  <a:moveTo>
                    <a:pt x="0" y="2380343"/>
                  </a:moveTo>
                  <a:cubicBezTo>
                    <a:pt x="863600" y="1845733"/>
                    <a:pt x="1727200" y="1311124"/>
                    <a:pt x="2220686" y="914400"/>
                  </a:cubicBezTo>
                  <a:cubicBezTo>
                    <a:pt x="2714172" y="517676"/>
                    <a:pt x="2960914" y="0"/>
                    <a:pt x="2960914" y="0"/>
                  </a:cubicBezTo>
                  <a:lnTo>
                    <a:pt x="2960914"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flipV="1">
              <a:off x="1699169" y="2996952"/>
              <a:ext cx="5113463" cy="792088"/>
            </a:xfrm>
            <a:custGeom>
              <a:avLst/>
              <a:gdLst>
                <a:gd name="connsiteX0" fmla="*/ 0 w 2960914"/>
                <a:gd name="connsiteY0" fmla="*/ 2380343 h 2380343"/>
                <a:gd name="connsiteX1" fmla="*/ 2220686 w 2960914"/>
                <a:gd name="connsiteY1" fmla="*/ 914400 h 2380343"/>
                <a:gd name="connsiteX2" fmla="*/ 2960914 w 2960914"/>
                <a:gd name="connsiteY2" fmla="*/ 0 h 2380343"/>
                <a:gd name="connsiteX3" fmla="*/ 2960914 w 2960914"/>
                <a:gd name="connsiteY3" fmla="*/ 0 h 2380343"/>
              </a:gdLst>
              <a:ahLst/>
              <a:cxnLst>
                <a:cxn ang="0">
                  <a:pos x="connsiteX0" y="connsiteY0"/>
                </a:cxn>
                <a:cxn ang="0">
                  <a:pos x="connsiteX1" y="connsiteY1"/>
                </a:cxn>
                <a:cxn ang="0">
                  <a:pos x="connsiteX2" y="connsiteY2"/>
                </a:cxn>
                <a:cxn ang="0">
                  <a:pos x="connsiteX3" y="connsiteY3"/>
                </a:cxn>
              </a:cxnLst>
              <a:rect l="l" t="t" r="r" b="b"/>
              <a:pathLst>
                <a:path w="2960914" h="2380343">
                  <a:moveTo>
                    <a:pt x="0" y="2380343"/>
                  </a:moveTo>
                  <a:cubicBezTo>
                    <a:pt x="863600" y="1845733"/>
                    <a:pt x="1727200" y="1311124"/>
                    <a:pt x="2220686" y="914400"/>
                  </a:cubicBezTo>
                  <a:cubicBezTo>
                    <a:pt x="2714172" y="517676"/>
                    <a:pt x="2960914" y="0"/>
                    <a:pt x="2960914" y="0"/>
                  </a:cubicBezTo>
                  <a:lnTo>
                    <a:pt x="2960914"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4572000" y="588213"/>
              <a:ext cx="1858257" cy="373063"/>
            </a:xfrm>
            <a:prstGeom prst="rect">
              <a:avLst/>
            </a:prstGeom>
            <a:noFill/>
          </p:spPr>
          <p:txBody>
            <a:bodyPr wrap="square" rtlCol="0">
              <a:spAutoFit/>
            </a:bodyPr>
            <a:lstStyle/>
            <a:p>
              <a:r>
                <a:rPr lang="zh-CN" altLang="en-US" b="1" dirty="0"/>
                <a:t>高风险厌恶</a:t>
              </a:r>
            </a:p>
          </p:txBody>
        </p:sp>
        <p:sp>
          <p:nvSpPr>
            <p:cNvPr id="25" name="TextBox 24"/>
            <p:cNvSpPr txBox="1"/>
            <p:nvPr/>
          </p:nvSpPr>
          <p:spPr>
            <a:xfrm>
              <a:off x="5990711" y="961276"/>
              <a:ext cx="1858257" cy="373063"/>
            </a:xfrm>
            <a:prstGeom prst="rect">
              <a:avLst/>
            </a:prstGeom>
            <a:noFill/>
          </p:spPr>
          <p:txBody>
            <a:bodyPr wrap="square" rtlCol="0">
              <a:spAutoFit/>
            </a:bodyPr>
            <a:lstStyle/>
            <a:p>
              <a:r>
                <a:rPr lang="zh-CN" altLang="en-US" b="1" dirty="0" smtClean="0"/>
                <a:t>中等风险</a:t>
              </a:r>
              <a:r>
                <a:rPr lang="zh-CN" altLang="en-US" b="1" dirty="0"/>
                <a:t>厌恶</a:t>
              </a:r>
            </a:p>
          </p:txBody>
        </p:sp>
        <p:sp>
          <p:nvSpPr>
            <p:cNvPr id="26" name="TextBox 25"/>
            <p:cNvSpPr txBox="1"/>
            <p:nvPr/>
          </p:nvSpPr>
          <p:spPr>
            <a:xfrm>
              <a:off x="6300081" y="1775844"/>
              <a:ext cx="1858257" cy="373063"/>
            </a:xfrm>
            <a:prstGeom prst="rect">
              <a:avLst/>
            </a:prstGeom>
            <a:noFill/>
          </p:spPr>
          <p:txBody>
            <a:bodyPr wrap="square" rtlCol="0">
              <a:spAutoFit/>
            </a:bodyPr>
            <a:lstStyle/>
            <a:p>
              <a:r>
                <a:rPr lang="zh-CN" altLang="en-US" b="1" dirty="0" smtClean="0"/>
                <a:t>低风险</a:t>
              </a:r>
              <a:r>
                <a:rPr lang="zh-CN" altLang="en-US" b="1" dirty="0"/>
                <a:t>厌恶</a:t>
              </a:r>
            </a:p>
          </p:txBody>
        </p:sp>
        <p:sp>
          <p:nvSpPr>
            <p:cNvPr id="27" name="TextBox 26"/>
            <p:cNvSpPr txBox="1"/>
            <p:nvPr/>
          </p:nvSpPr>
          <p:spPr>
            <a:xfrm>
              <a:off x="5378039" y="3717032"/>
              <a:ext cx="1858257" cy="373063"/>
            </a:xfrm>
            <a:prstGeom prst="rect">
              <a:avLst/>
            </a:prstGeom>
            <a:noFill/>
          </p:spPr>
          <p:txBody>
            <a:bodyPr wrap="square" rtlCol="0">
              <a:spAutoFit/>
            </a:bodyPr>
            <a:lstStyle/>
            <a:p>
              <a:r>
                <a:rPr lang="zh-CN" altLang="en-US" b="1" dirty="0" smtClean="0"/>
                <a:t>风险</a:t>
              </a:r>
              <a:r>
                <a:rPr lang="zh-CN" altLang="en-US" b="1" dirty="0"/>
                <a:t>爱好</a:t>
              </a:r>
            </a:p>
          </p:txBody>
        </p:sp>
        <p:sp>
          <p:nvSpPr>
            <p:cNvPr id="18" name="TextBox 17"/>
            <p:cNvSpPr txBox="1"/>
            <p:nvPr/>
          </p:nvSpPr>
          <p:spPr>
            <a:xfrm>
              <a:off x="7250247" y="2780928"/>
              <a:ext cx="1858257" cy="373063"/>
            </a:xfrm>
            <a:prstGeom prst="rect">
              <a:avLst/>
            </a:prstGeom>
            <a:noFill/>
          </p:spPr>
          <p:txBody>
            <a:bodyPr wrap="square" rtlCol="0">
              <a:spAutoFit/>
            </a:bodyPr>
            <a:lstStyle/>
            <a:p>
              <a:r>
                <a:rPr lang="zh-CN" altLang="en-US" b="1" dirty="0" smtClean="0"/>
                <a:t>风险</a:t>
              </a:r>
              <a:r>
                <a:rPr lang="zh-CN" altLang="en-US" b="1" dirty="0"/>
                <a:t>中性</a:t>
              </a:r>
            </a:p>
          </p:txBody>
        </p:sp>
      </p:grpSp>
      <p:sp>
        <p:nvSpPr>
          <p:cNvPr id="3" name="文本框 2"/>
          <p:cNvSpPr txBox="1"/>
          <p:nvPr/>
        </p:nvSpPr>
        <p:spPr>
          <a:xfrm>
            <a:off x="1483225" y="5589240"/>
            <a:ext cx="5530042" cy="461665"/>
          </a:xfrm>
          <a:prstGeom prst="rect">
            <a:avLst/>
          </a:prstGeom>
          <a:noFill/>
        </p:spPr>
        <p:txBody>
          <a:bodyPr wrap="square" rtlCol="0">
            <a:spAutoFit/>
          </a:bodyPr>
          <a:lstStyle/>
          <a:p>
            <a:pPr algn="ctr"/>
            <a:r>
              <a:rPr lang="zh-CN" altLang="en-US" sz="2400" b="1" dirty="0" smtClean="0"/>
              <a:t>不同风险厌恶程度投资者的效用</a:t>
            </a:r>
            <a:r>
              <a:rPr lang="zh-CN" altLang="en-US" sz="2400" b="1" dirty="0"/>
              <a:t>曲线</a:t>
            </a:r>
          </a:p>
        </p:txBody>
      </p:sp>
    </p:spTree>
    <p:extLst>
      <p:ext uri="{BB962C8B-B14F-4D97-AF65-F5344CB8AC3E}">
        <p14:creationId xmlns:p14="http://schemas.microsoft.com/office/powerpoint/2010/main" val="86254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估计风险厌恶</a:t>
            </a:r>
            <a:r>
              <a:rPr lang="zh-CN" altLang="en-US" dirty="0" smtClean="0"/>
              <a:t>系数：</a:t>
            </a:r>
            <a:endParaRPr lang="en-US" altLang="zh-CN" dirty="0" smtClean="0"/>
          </a:p>
          <a:p>
            <a:pPr lvl="1"/>
            <a:r>
              <a:rPr lang="zh-CN" altLang="en-US" dirty="0"/>
              <a:t>调查</a:t>
            </a:r>
            <a:r>
              <a:rPr lang="zh-CN" altLang="en-US" dirty="0" smtClean="0"/>
              <a:t>问卷</a:t>
            </a:r>
            <a:r>
              <a:rPr lang="en-US" altLang="zh-CN" dirty="0" smtClean="0"/>
              <a:t>P77(P110)</a:t>
            </a:r>
          </a:p>
          <a:p>
            <a:pPr lvl="1"/>
            <a:r>
              <a:rPr lang="zh-CN" altLang="en-US" dirty="0" smtClean="0"/>
              <a:t>观察投资者的账户：其投资组合随时间的变化</a:t>
            </a:r>
            <a:endParaRPr lang="zh-CN" altLang="en-US" dirty="0"/>
          </a:p>
        </p:txBody>
      </p:sp>
    </p:spTree>
    <p:extLst>
      <p:ext uri="{BB962C8B-B14F-4D97-AF65-F5344CB8AC3E}">
        <p14:creationId xmlns:p14="http://schemas.microsoft.com/office/powerpoint/2010/main" val="1840222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200" b="1" dirty="0" smtClean="0"/>
              <a:t>4.2    </a:t>
            </a:r>
            <a:r>
              <a:rPr lang="zh-CN" altLang="en-US" sz="3200" b="1" dirty="0" smtClean="0"/>
              <a:t>风险资产与无风险资产组合的资本配置</a:t>
            </a:r>
            <a:endParaRPr lang="zh-CN" altLang="en-US" sz="3200" b="1" dirty="0"/>
          </a:p>
        </p:txBody>
      </p:sp>
      <p:graphicFrame>
        <p:nvGraphicFramePr>
          <p:cNvPr id="5" name="图示 4"/>
          <p:cNvGraphicFramePr/>
          <p:nvPr>
            <p:extLst>
              <p:ext uri="{D42A27DB-BD31-4B8C-83A1-F6EECF244321}">
                <p14:modId xmlns:p14="http://schemas.microsoft.com/office/powerpoint/2010/main" val="1763591374"/>
              </p:ext>
            </p:extLst>
          </p:nvPr>
        </p:nvGraphicFramePr>
        <p:xfrm>
          <a:off x="539552" y="1052736"/>
          <a:ext cx="8208912" cy="253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内容占位符 5"/>
          <p:cNvSpPr>
            <a:spLocks noGrp="1"/>
          </p:cNvSpPr>
          <p:nvPr>
            <p:ph idx="1"/>
          </p:nvPr>
        </p:nvSpPr>
        <p:spPr>
          <a:xfrm>
            <a:off x="467544" y="3933056"/>
            <a:ext cx="8424936" cy="2520280"/>
          </a:xfrm>
        </p:spPr>
        <p:txBody>
          <a:bodyPr>
            <a:normAutofit fontScale="77500" lnSpcReduction="20000"/>
          </a:bodyPr>
          <a:lstStyle/>
          <a:p>
            <a:r>
              <a:rPr lang="zh-CN" altLang="en-US" dirty="0"/>
              <a:t>风险资产占总资产比重为</a:t>
            </a:r>
            <a:r>
              <a:rPr lang="en-US" altLang="zh-CN" dirty="0">
                <a:latin typeface="Times New Roman" panose="02020603050405020304" pitchFamily="18" charset="0"/>
                <a:cs typeface="Times New Roman" panose="02020603050405020304" pitchFamily="18" charset="0"/>
              </a:rPr>
              <a:t>y</a:t>
            </a:r>
            <a:r>
              <a:rPr lang="zh-CN" altLang="en-US" dirty="0"/>
              <a:t>，无风险资产占比为</a:t>
            </a:r>
            <a:r>
              <a:rPr lang="en-US" altLang="zh-CN" dirty="0">
                <a:latin typeface="Times New Roman" panose="02020603050405020304" pitchFamily="18" charset="0"/>
                <a:cs typeface="Times New Roman" panose="02020603050405020304" pitchFamily="18" charset="0"/>
              </a:rPr>
              <a:t>1-y</a:t>
            </a:r>
            <a:endParaRPr lang="zh-CN" altLang="en-US" dirty="0">
              <a:latin typeface="Times New Roman" panose="02020603050405020304" pitchFamily="18" charset="0"/>
              <a:cs typeface="Times New Roman" panose="02020603050405020304" pitchFamily="18" charset="0"/>
            </a:endParaRPr>
          </a:p>
          <a:p>
            <a:r>
              <a:rPr lang="zh-CN" altLang="en-US" dirty="0" smtClean="0"/>
              <a:t>假设风险资产中权益</a:t>
            </a:r>
            <a:r>
              <a:rPr lang="en-US" altLang="zh-CN" dirty="0" smtClean="0">
                <a:latin typeface="Times New Roman" panose="02020603050405020304" pitchFamily="18" charset="0"/>
                <a:cs typeface="Times New Roman" panose="02020603050405020304" pitchFamily="18" charset="0"/>
              </a:rPr>
              <a:t>(E)</a:t>
            </a:r>
            <a:r>
              <a:rPr lang="zh-CN" altLang="en-US" dirty="0" smtClean="0"/>
              <a:t>与债券</a:t>
            </a:r>
            <a:r>
              <a:rPr lang="en-US" altLang="zh-CN" dirty="0">
                <a:latin typeface="Times New Roman" panose="02020603050405020304" pitchFamily="18" charset="0"/>
                <a:cs typeface="Times New Roman" panose="02020603050405020304" pitchFamily="18" charset="0"/>
              </a:rPr>
              <a:t>(B)</a:t>
            </a:r>
            <a:r>
              <a:rPr lang="zh-CN" altLang="en-US" dirty="0" smtClean="0"/>
              <a:t>的比例不变；可以认为持有单一基金。基金以固定比例持有</a:t>
            </a:r>
            <a:r>
              <a:rPr lang="en-US" altLang="zh-CN" dirty="0" smtClean="0"/>
              <a:t>E</a:t>
            </a:r>
            <a:r>
              <a:rPr lang="zh-CN" altLang="en-US" dirty="0" smtClean="0"/>
              <a:t>和</a:t>
            </a:r>
            <a:r>
              <a:rPr lang="en-US" altLang="zh-CN" dirty="0" smtClean="0"/>
              <a:t>B</a:t>
            </a:r>
            <a:r>
              <a:rPr lang="zh-CN" altLang="en-US" dirty="0" smtClean="0"/>
              <a:t>，这样就可以把风险资产组合看做单一的风险资产</a:t>
            </a:r>
            <a:endParaRPr lang="en-US" altLang="zh-CN" dirty="0" smtClean="0"/>
          </a:p>
          <a:p>
            <a:r>
              <a:rPr lang="zh-CN" altLang="en-US" dirty="0">
                <a:latin typeface="Times New Roman" panose="02020603050405020304" pitchFamily="18" charset="0"/>
                <a:cs typeface="Times New Roman" panose="02020603050405020304" pitchFamily="18" charset="0"/>
              </a:rPr>
              <a:t>风险</a:t>
            </a:r>
            <a:r>
              <a:rPr lang="zh-CN" altLang="en-US" dirty="0" smtClean="0">
                <a:latin typeface="Times New Roman" panose="02020603050405020304" pitchFamily="18" charset="0"/>
                <a:cs typeface="Times New Roman" panose="02020603050405020304" pitchFamily="18" charset="0"/>
              </a:rPr>
              <a:t>资产中的资产权重不变，因而其收益率的概率分布不发生变化，变化的只是无风险资产与风险资产完整组合的收益率的概率分布</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876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b="1" dirty="0"/>
              <a:t>4.3 </a:t>
            </a:r>
            <a:r>
              <a:rPr lang="zh-CN" altLang="en-US" sz="3200" b="1" dirty="0"/>
              <a:t>无风险资产</a:t>
            </a:r>
          </a:p>
        </p:txBody>
      </p:sp>
      <p:sp>
        <p:nvSpPr>
          <p:cNvPr id="3" name="内容占位符 2"/>
          <p:cNvSpPr>
            <a:spLocks noGrp="1"/>
          </p:cNvSpPr>
          <p:nvPr>
            <p:ph idx="1"/>
          </p:nvPr>
        </p:nvSpPr>
        <p:spPr/>
        <p:txBody>
          <a:bodyPr/>
          <a:lstStyle/>
          <a:p>
            <a:r>
              <a:rPr lang="zh-CN" altLang="en-US" dirty="0" smtClean="0"/>
              <a:t>短期国债：</a:t>
            </a:r>
            <a:endParaRPr lang="en-US" altLang="zh-CN" dirty="0" smtClean="0"/>
          </a:p>
          <a:p>
            <a:pPr lvl="1"/>
            <a:r>
              <a:rPr lang="zh-CN" altLang="en-US" dirty="0" smtClean="0"/>
              <a:t>凭借税收和控制货币供给的能力，无违约风险</a:t>
            </a:r>
            <a:endParaRPr lang="en-US" altLang="zh-CN" dirty="0" smtClean="0"/>
          </a:p>
          <a:p>
            <a:pPr lvl="1"/>
            <a:r>
              <a:rPr lang="zh-CN" altLang="en-US" dirty="0" smtClean="0"/>
              <a:t>期限短，因而价值对</a:t>
            </a:r>
            <a:r>
              <a:rPr lang="zh-CN" altLang="en-US" dirty="0"/>
              <a:t>通货膨胀率</a:t>
            </a:r>
            <a:r>
              <a:rPr lang="zh-CN" altLang="en-US" dirty="0" smtClean="0"/>
              <a:t>变动不敏感</a:t>
            </a:r>
            <a:endParaRPr lang="en-US" altLang="zh-CN" dirty="0" smtClean="0"/>
          </a:p>
          <a:p>
            <a:r>
              <a:rPr lang="zh-CN" altLang="en-US" dirty="0"/>
              <a:t>货币市场</a:t>
            </a:r>
            <a:r>
              <a:rPr lang="zh-CN" altLang="en-US" dirty="0" smtClean="0"/>
              <a:t>基金：大多数投资者最易接触到的无风险资产</a:t>
            </a:r>
            <a:endParaRPr lang="en-US" altLang="zh-CN" dirty="0" smtClean="0"/>
          </a:p>
          <a:p>
            <a:pPr lvl="1"/>
            <a:r>
              <a:rPr lang="zh-CN" altLang="en-US" dirty="0" smtClean="0"/>
              <a:t>多数货币市场基金持有三种类型的证券：短期国债、银行可转换存单、商业票据</a:t>
            </a:r>
            <a:endParaRPr lang="zh-CN" altLang="en-US" dirty="0"/>
          </a:p>
        </p:txBody>
      </p:sp>
    </p:spTree>
    <p:extLst>
      <p:ext uri="{BB962C8B-B14F-4D97-AF65-F5344CB8AC3E}">
        <p14:creationId xmlns:p14="http://schemas.microsoft.com/office/powerpoint/2010/main" val="1523443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16332</TotalTime>
  <Words>1398</Words>
  <Application>Microsoft Office PowerPoint</Application>
  <PresentationFormat>全屏显示(4:3)</PresentationFormat>
  <Paragraphs>192</Paragraphs>
  <Slides>23</Slides>
  <Notes>1</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2</vt:i4>
      </vt:variant>
      <vt:variant>
        <vt:lpstr>幻灯片标题</vt:lpstr>
      </vt:variant>
      <vt:variant>
        <vt:i4>23</vt:i4>
      </vt:variant>
    </vt:vector>
  </HeadingPairs>
  <TitlesOfParts>
    <vt:vector size="32" baseType="lpstr">
      <vt:lpstr>宋体</vt:lpstr>
      <vt:lpstr>Arial</vt:lpstr>
      <vt:lpstr>Calibri</vt:lpstr>
      <vt:lpstr>Times New Roman</vt:lpstr>
      <vt:lpstr>Wingdings</vt:lpstr>
      <vt:lpstr>Office 主题​​</vt:lpstr>
      <vt:lpstr>自定义设计方案</vt:lpstr>
      <vt:lpstr>公式</vt:lpstr>
      <vt:lpstr>Microsoft 公式 3.0</vt:lpstr>
      <vt:lpstr>第4章   风险厌恶与风险资产配置</vt:lpstr>
      <vt:lpstr>4.1   风险与风险厌恶</vt:lpstr>
      <vt:lpstr>PowerPoint 演示文稿</vt:lpstr>
      <vt:lpstr>PowerPoint 演示文稿</vt:lpstr>
      <vt:lpstr>PowerPoint 演示文稿</vt:lpstr>
      <vt:lpstr>PowerPoint 演示文稿</vt:lpstr>
      <vt:lpstr>PowerPoint 演示文稿</vt:lpstr>
      <vt:lpstr>4.2    风险资产与无风险资产组合的资本配置</vt:lpstr>
      <vt:lpstr>4.3 无风险资产</vt:lpstr>
      <vt:lpstr>4.4    单一风险资产与单一无风险资产的投资组合</vt:lpstr>
      <vt:lpstr>PowerPoint 演示文稿</vt:lpstr>
      <vt:lpstr>PowerPoint 演示文稿</vt:lpstr>
      <vt:lpstr>PowerPoint 演示文稿</vt:lpstr>
      <vt:lpstr>PowerPoint 演示文稿</vt:lpstr>
      <vt:lpstr>PowerPoint 演示文稿</vt:lpstr>
      <vt:lpstr>4.5    风险容忍度与资产配置</vt:lpstr>
      <vt:lpstr>PowerPoint 演示文稿</vt:lpstr>
      <vt:lpstr>风险资产最优头寸的图解</vt:lpstr>
      <vt:lpstr>PowerPoint 演示文稿</vt:lpstr>
      <vt:lpstr>PowerPoint 演示文稿</vt:lpstr>
      <vt:lpstr>PowerPoint 演示文稿</vt:lpstr>
      <vt:lpstr>4.6    被动策略：资本市场线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风险厌恶与风险资产配置</dc:title>
  <dc:creator>mm w</dc:creator>
  <cp:lastModifiedBy>Windows 用户</cp:lastModifiedBy>
  <cp:revision>102</cp:revision>
  <dcterms:created xsi:type="dcterms:W3CDTF">2016-02-25T03:19:46Z</dcterms:created>
  <dcterms:modified xsi:type="dcterms:W3CDTF">2019-03-19T10:07:00Z</dcterms:modified>
</cp:coreProperties>
</file>