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59" r:id="rId9"/>
    <p:sldId id="266" r:id="rId10"/>
    <p:sldId id="267" r:id="rId11"/>
    <p:sldId id="268" r:id="rId12"/>
    <p:sldId id="278" r:id="rId13"/>
    <p:sldId id="276" r:id="rId14"/>
    <p:sldId id="270" r:id="rId15"/>
    <p:sldId id="279" r:id="rId16"/>
    <p:sldId id="269" r:id="rId17"/>
    <p:sldId id="275" r:id="rId18"/>
    <p:sldId id="280" r:id="rId19"/>
    <p:sldId id="271" r:id="rId20"/>
    <p:sldId id="281" r:id="rId21"/>
    <p:sldId id="274" r:id="rId22"/>
    <p:sldId id="277" r:id="rId23"/>
    <p:sldId id="272" r:id="rId24"/>
    <p:sldId id="282" r:id="rId25"/>
    <p:sldId id="273" r:id="rId26"/>
    <p:sldId id="283" r:id="rId27"/>
  </p:sldIdLst>
  <p:sldSz cx="9144000" cy="5143500" type="screen16x9"/>
  <p:notesSz cx="6858000" cy="9144000"/>
  <p:embeddedFontLst>
    <p:embeddedFont>
      <p:font typeface="Engravers MT" panose="02090707080505020304" pitchFamily="18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1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5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92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0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1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24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01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68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00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8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15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1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1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8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5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1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3D315-1ACA-4764-B666-A253D437710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1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656B-45CF-4CDA-9272-2B9C294458C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1FD5-4B83-4FBC-AD5B-C09DA2BFE6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2.xml"/><Relationship Id="rId4" Type="http://schemas.openxmlformats.org/officeDocument/2006/relationships/audio" Target="../media/media2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814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dirty="0"/>
              <a:t> A presentation on online module that focuses on phishing attacks :</a:t>
            </a:r>
            <a:endParaRPr sz="2933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" dirty="0"/>
            </a:br>
            <a:r>
              <a:rPr lang="en-US" sz="2700" dirty="0"/>
              <a:t>Explain how to recognize phishing emails and fake websites.</a:t>
            </a:r>
            <a:br>
              <a:rPr lang="en-US" sz="2700" dirty="0"/>
            </a:br>
            <a:r>
              <a:rPr lang="en-US" sz="2700" dirty="0"/>
              <a:t>Social engineering tactics used by attackers,</a:t>
            </a:r>
            <a:br>
              <a:rPr lang="en-US" sz="2700" dirty="0"/>
            </a:br>
            <a:r>
              <a:rPr lang="en-US" sz="2700" dirty="0"/>
              <a:t>Best practices and tips to avoid falling victim of phishing attack.</a:t>
            </a:r>
            <a:br>
              <a:rPr lang="en-US" sz="2700" dirty="0"/>
            </a:br>
            <a:r>
              <a:rPr lang="en-US" sz="2700" dirty="0"/>
              <a:t>Real-world examples and interactive quizzes</a:t>
            </a:r>
            <a:br>
              <a:rPr lang="en" sz="2700" dirty="0"/>
            </a:br>
            <a:br>
              <a:rPr lang="en" sz="2600" dirty="0">
                <a:highlight>
                  <a:srgbClr val="FFFF00"/>
                </a:highlight>
              </a:rPr>
            </a:br>
            <a:br>
              <a:rPr lang="en" sz="2600" dirty="0">
                <a:highlight>
                  <a:srgbClr val="FFFF00"/>
                </a:highlight>
              </a:rPr>
            </a:br>
            <a:br>
              <a:rPr lang="en" sz="2600" dirty="0">
                <a:highlight>
                  <a:srgbClr val="FFFF00"/>
                </a:highlight>
              </a:rPr>
            </a:br>
            <a:br>
              <a:rPr lang="en" sz="2600" dirty="0">
                <a:highlight>
                  <a:srgbClr val="FFFF00"/>
                </a:highlight>
              </a:rPr>
            </a:b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0B622-7609-4566-8AD6-9CD63F91C111}"/>
              </a:ext>
            </a:extLst>
          </p:cNvPr>
          <p:cNvSpPr txBox="1"/>
          <p:nvPr/>
        </p:nvSpPr>
        <p:spPr>
          <a:xfrm>
            <a:off x="3065819" y="2329376"/>
            <a:ext cx="30123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Don’t delete this slide, keep this hidden.</a:t>
            </a:r>
            <a:br>
              <a:rPr lang="en-US" sz="1050" dirty="0"/>
            </a:br>
            <a:r>
              <a:rPr lang="en-US" sz="1050" dirty="0"/>
              <a:t>This allows our interactive code to run properly!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5023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2250016" cy="3743068"/>
          </a:xfrm>
        </p:spPr>
        <p:txBody>
          <a:bodyPr>
            <a:normAutofit fontScale="90000"/>
          </a:bodyPr>
          <a:lstStyle/>
          <a:p>
            <a:r>
              <a:rPr lang="en-US" dirty="0"/>
              <a:t>1. Which of the following is common red flag indicating an email might be a phishing attempt?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An email containing only text without links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 personalized salutation using your full name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 message from your known colleague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 generic greeting like “Dear Customer” 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328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40758" cy="3708166"/>
          </a:xfrm>
        </p:spPr>
        <p:txBody>
          <a:bodyPr>
            <a:normAutofit fontScale="90000"/>
          </a:bodyPr>
          <a:lstStyle/>
          <a:p>
            <a:r>
              <a:rPr lang="en-US" dirty="0"/>
              <a:t>2. What is the most secure approach to analyze a suspicious executable email attachment?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Open it directly on your work computer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Upload it to a public forum for advice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Scan it after opening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Use an isolated virtual machine or sandbox environment 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16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05857" cy="3540642"/>
          </a:xfrm>
        </p:spPr>
        <p:txBody>
          <a:bodyPr>
            <a:normAutofit fontScale="90000"/>
          </a:bodyPr>
          <a:lstStyle/>
          <a:p>
            <a:r>
              <a:rPr lang="en-US" dirty="0"/>
              <a:t>3. Which indicator might suggest a website is part of a phishing scam?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Use of a verified security seal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Well-structured navigation menus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Legitimate company branding 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Misspelling in the domain name 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24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124373" cy="3540642"/>
          </a:xfrm>
        </p:spPr>
        <p:txBody>
          <a:bodyPr>
            <a:normAutofit/>
          </a:bodyPr>
          <a:lstStyle/>
          <a:p>
            <a:r>
              <a:rPr lang="en-US" dirty="0"/>
              <a:t>4. What is smishing?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Phishing via email attachments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Phishing via voice calls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Phishing through social media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Phishing via SMS or text messages 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606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2110413" cy="3757027"/>
          </a:xfrm>
        </p:spPr>
        <p:txBody>
          <a:bodyPr>
            <a:normAutofit fontScale="90000"/>
          </a:bodyPr>
          <a:lstStyle/>
          <a:p>
            <a:r>
              <a:rPr lang="en-US" dirty="0"/>
              <a:t>5. When you receive an unsolicited email with a link, what is the safest first action?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Click the link to see the content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Delete the email without checking further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165544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Reply asking the sender to verify their identity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Hover over the link to view the actual URL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8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145314" cy="3519702"/>
          </a:xfrm>
        </p:spPr>
        <p:txBody>
          <a:bodyPr>
            <a:normAutofit/>
          </a:bodyPr>
          <a:lstStyle/>
          <a:p>
            <a:r>
              <a:rPr lang="en-US" dirty="0"/>
              <a:t>6. What is spear phishing?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Phishing conducted via phone calls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697281" y="56959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 general email sent to many recipients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165544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Malware downloaded from compromised websites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 targeted phishing attack using personal information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726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85581" cy="3722126"/>
          </a:xfrm>
        </p:spPr>
        <p:txBody>
          <a:bodyPr>
            <a:normAutofit/>
          </a:bodyPr>
          <a:lstStyle/>
          <a:p>
            <a:r>
              <a:rPr lang="en-US" dirty="0"/>
              <a:t>7. What is the purpose of sandboxing suspicious email attachments?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Increase email load speed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697281" y="56959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Send attachments to colleagues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165544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Block attachments permanently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Execute code in a controlled environment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877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26798" cy="3533662"/>
          </a:xfrm>
        </p:spPr>
        <p:txBody>
          <a:bodyPr>
            <a:normAutofit/>
          </a:bodyPr>
          <a:lstStyle/>
          <a:p>
            <a:r>
              <a:rPr lang="en-US" dirty="0"/>
              <a:t>8. What is a telltale sign of a suspicious email attachment?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 document with a .docx extension from a known colleague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 PDF file from a trusted vendor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An image file with a .jpg extension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An unexpected .exe or .</a:t>
            </a:r>
            <a:r>
              <a:rPr lang="en-US" sz="1050" dirty="0" err="1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scr</a:t>
            </a:r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 file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98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43036" cy="3554602"/>
          </a:xfrm>
        </p:spPr>
        <p:txBody>
          <a:bodyPr>
            <a:normAutofit fontScale="90000"/>
          </a:bodyPr>
          <a:lstStyle/>
          <a:p>
            <a:r>
              <a:rPr lang="en-US" dirty="0"/>
              <a:t>9. Which of the following is a secure practice when creating passwords?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Using “password123” for easy recall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Reusing old passwords across accounts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Writing passwords on a sticky note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Including symbols, numbers, and uppercase letters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85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Phishing is a form of social engineering and a scam where an attackers deceives victims into revealing or giving out sensitive information or installing malware such as viruses, worms, adware, or ransomware on victim’s systems.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61698" cy="3736086"/>
          </a:xfrm>
        </p:spPr>
        <p:txBody>
          <a:bodyPr>
            <a:normAutofit fontScale="90000"/>
          </a:bodyPr>
          <a:lstStyle/>
          <a:p>
            <a:r>
              <a:rPr lang="en-US" dirty="0"/>
              <a:t>10. Type practice helps protect against phishing by strengthening account security?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Using the same password on multiple sites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Turning off automatic updates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Sharing passwords with trusted friends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Enabling two-factor authentication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4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33778" cy="3791928"/>
          </a:xfrm>
        </p:spPr>
        <p:txBody>
          <a:bodyPr>
            <a:normAutofit/>
          </a:bodyPr>
          <a:lstStyle/>
          <a:p>
            <a:r>
              <a:rPr lang="en-US" dirty="0"/>
              <a:t>11. How can you verify that a website uses a secure connection?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URL begins with “ http://”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The page has high-resolution images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It loads faster than other sites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Brower shows a padlock icon and “https://”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4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201155" cy="3603464"/>
          </a:xfrm>
        </p:spPr>
        <p:txBody>
          <a:bodyPr>
            <a:normAutofit fontScale="90000"/>
          </a:bodyPr>
          <a:lstStyle/>
          <a:p>
            <a:r>
              <a:rPr lang="en-US" dirty="0"/>
              <a:t>12. Which method provides the strongest protection against account compromise?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Complex passwords without two-factor authentication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SMS-based two-factor authentication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Email-based one-time codes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Hardware security keys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25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47738" cy="3736086"/>
          </a:xfrm>
        </p:spPr>
        <p:txBody>
          <a:bodyPr>
            <a:normAutofit/>
          </a:bodyPr>
          <a:lstStyle/>
          <a:p>
            <a:r>
              <a:rPr lang="en-US" dirty="0"/>
              <a:t>13. Why is it dangerous to click on shortened URLs from unknown sources?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They are always safe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They always lead to government websites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They cannot contain malware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They hide the final destination</a:t>
            </a: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47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2354718" cy="3624404"/>
          </a:xfrm>
        </p:spPr>
        <p:txBody>
          <a:bodyPr>
            <a:normAutofit fontScale="90000"/>
          </a:bodyPr>
          <a:lstStyle/>
          <a:p>
            <a:r>
              <a:rPr lang="en-US" dirty="0"/>
              <a:t>14. How should you report a suspected phishing email within an organization?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Post about it on a public forum</a:t>
            </a: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Ignore it without alerting anyone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Reply to the sender asking for their identity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Forward it to the IT or security team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9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2F2-2B4E-4537-8F3A-36116C41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2445216" cy="3659305"/>
          </a:xfrm>
        </p:spPr>
        <p:txBody>
          <a:bodyPr>
            <a:normAutofit fontScale="90000"/>
          </a:bodyPr>
          <a:lstStyle/>
          <a:p>
            <a:r>
              <a:rPr lang="en-US" dirty="0"/>
              <a:t>15. What is the risk of downloading free software from unverified third-party sites?</a:t>
            </a:r>
            <a:endParaRPr lang="en-IN" dirty="0"/>
          </a:p>
        </p:txBody>
      </p:sp>
      <p:sp>
        <p:nvSpPr>
          <p:cNvPr id="5" name="a4">
            <a:extLst>
              <a:ext uri="{FF2B5EF4-FFF2-40B4-BE49-F238E27FC236}">
                <a16:creationId xmlns:a16="http://schemas.microsoft.com/office/drawing/2014/main" id="{DFACDAA1-79D4-4579-ADC7-F53AD17D5DDC}"/>
              </a:ext>
            </a:extLst>
          </p:cNvPr>
          <p:cNvSpPr/>
          <p:nvPr/>
        </p:nvSpPr>
        <p:spPr>
          <a:xfrm>
            <a:off x="2756916" y="273367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It always improves systems performance</a:t>
            </a:r>
          </a:p>
        </p:txBody>
      </p:sp>
      <p:sp>
        <p:nvSpPr>
          <p:cNvPr id="6" name="a3">
            <a:extLst>
              <a:ext uri="{FF2B5EF4-FFF2-40B4-BE49-F238E27FC236}">
                <a16:creationId xmlns:a16="http://schemas.microsoft.com/office/drawing/2014/main" id="{6EB235AF-5C7E-4A6F-92F9-5A2E131FEAB9}"/>
              </a:ext>
            </a:extLst>
          </p:cNvPr>
          <p:cNvSpPr/>
          <p:nvPr/>
        </p:nvSpPr>
        <p:spPr>
          <a:xfrm>
            <a:off x="2756916" y="571500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It often contains built-in antivirus tools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515FCDA1-49BE-403A-9625-58186408809F}"/>
              </a:ext>
            </a:extLst>
          </p:cNvPr>
          <p:cNvSpPr/>
          <p:nvPr/>
        </p:nvSpPr>
        <p:spPr>
          <a:xfrm>
            <a:off x="2756916" y="38195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It never affects your privacy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1F1CC475-74CD-43EA-918A-7AD9D3232C59}"/>
              </a:ext>
            </a:extLst>
          </p:cNvPr>
          <p:cNvSpPr/>
          <p:nvPr/>
        </p:nvSpPr>
        <p:spPr>
          <a:xfrm>
            <a:off x="2756916" y="1647825"/>
            <a:ext cx="5856732" cy="754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tilliumText22L Rg" pitchFamily="50" charset="0"/>
                <a:ea typeface="Roboto Th" pitchFamily="2" charset="0"/>
                <a:cs typeface="Segoe UI" panose="020B0502040204020203" pitchFamily="34" charset="0"/>
              </a:rPr>
              <a:t>It might install adware or malware</a:t>
            </a:r>
            <a:endParaRPr lang="en-IN" sz="1050" dirty="0">
              <a:solidFill>
                <a:schemeClr val="tx1"/>
              </a:solidFill>
              <a:latin typeface="TitilliumText22L Rg" pitchFamily="50" charset="0"/>
              <a:ea typeface="Roboto Th" pitchFamily="2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A7449E-9291-4775-9D4F-9ED1B9CBAD41}"/>
              </a:ext>
            </a:extLst>
          </p:cNvPr>
          <p:cNvSpPr/>
          <p:nvPr/>
        </p:nvSpPr>
        <p:spPr>
          <a:xfrm>
            <a:off x="189690" y="4333046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NEXT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Wrong">
            <a:hlinkClick r:id="" action="ppaction://media"/>
            <a:extLst>
              <a:ext uri="{FF2B5EF4-FFF2-40B4-BE49-F238E27FC236}">
                <a16:creationId xmlns:a16="http://schemas.microsoft.com/office/drawing/2014/main" id="{4648508E-B098-4479-8E70-AA1338579F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757074" y="-466423"/>
            <a:ext cx="365522" cy="365522"/>
          </a:xfrm>
          <a:prstGeom prst="rect">
            <a:avLst/>
          </a:prstGeom>
        </p:spPr>
      </p:pic>
      <p:pic>
        <p:nvPicPr>
          <p:cNvPr id="12" name="correct">
            <a:hlinkClick r:id="" action="ppaction://media"/>
            <a:extLst>
              <a:ext uri="{FF2B5EF4-FFF2-40B4-BE49-F238E27FC236}">
                <a16:creationId xmlns:a16="http://schemas.microsoft.com/office/drawing/2014/main" id="{6AD2EB9F-2B76-409F-B6CD-A9779FFA084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28" y="-441443"/>
            <a:ext cx="365522" cy="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75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0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4" grpId="0" animBg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6B941-6CB9-46A0-99E8-6519CC588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taking part in this quiz!</a:t>
            </a:r>
            <a:endParaRPr lang="en-IN" dirty="0"/>
          </a:p>
        </p:txBody>
      </p:sp>
      <p:sp>
        <p:nvSpPr>
          <p:cNvPr id="6" name="Rectangl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70B8607-5689-4DD5-9E99-D71EF7E0CD79}"/>
              </a:ext>
            </a:extLst>
          </p:cNvPr>
          <p:cNvSpPr/>
          <p:nvPr/>
        </p:nvSpPr>
        <p:spPr>
          <a:xfrm>
            <a:off x="907273" y="3687183"/>
            <a:ext cx="1210235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EXIT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077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6824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Check spellings and grammatical expressions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Check emails properly before proceeding(especially the domain names)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Requests for sensitive information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Unsolicited attachments or links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3AE9-8848-E797-9303-1C20E5F7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4" y="131865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identify phishing email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2EED5-95E9-A8A9-DCAD-355AB94B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057" y="1853850"/>
            <a:ext cx="7812094" cy="3015861"/>
          </a:xfrm>
        </p:spPr>
        <p:txBody>
          <a:bodyPr>
            <a:normAutofit fontScale="92500" lnSpcReduction="10000"/>
          </a:bodyPr>
          <a:lstStyle/>
          <a:p>
            <a:pPr marL="146050" indent="0">
              <a:buNone/>
            </a:pPr>
            <a:r>
              <a:rPr lang="en-US" sz="1500" dirty="0"/>
              <a:t>  </a:t>
            </a: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STOP Method</a:t>
            </a:r>
            <a:endParaRPr lang="en-US" sz="1500" dirty="0"/>
          </a:p>
          <a:p>
            <a:pPr marL="146050" indent="0">
              <a:buNone/>
            </a:pPr>
            <a:r>
              <a:rPr lang="en-US" sz="1500" dirty="0"/>
              <a:t>                              Is the email….</a:t>
            </a:r>
            <a:endParaRPr lang="en-US" dirty="0"/>
          </a:p>
          <a:p>
            <a:pPr marL="14605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Engravers MT" panose="02090707080505020304" pitchFamily="18" charset="0"/>
              </a:rPr>
              <a:t>S</a:t>
            </a:r>
            <a:r>
              <a:rPr lang="en-US" sz="1600" dirty="0"/>
              <a:t>uspicious?</a:t>
            </a:r>
          </a:p>
          <a:p>
            <a:pPr marL="14605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Engravers MT" panose="02090707080505020304" pitchFamily="18" charset="0"/>
              </a:rPr>
              <a:t>T</a:t>
            </a:r>
            <a:r>
              <a:rPr lang="en-US" sz="1600" dirty="0"/>
              <a:t>elling you to click?</a:t>
            </a:r>
          </a:p>
          <a:p>
            <a:pPr marL="14605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Engravers MT" panose="02090707080505020304" pitchFamily="18" charset="0"/>
              </a:rPr>
              <a:t>O</a:t>
            </a:r>
            <a:r>
              <a:rPr lang="en-US" sz="1600" dirty="0"/>
              <a:t>ffering something amazing?</a:t>
            </a:r>
          </a:p>
          <a:p>
            <a:pPr marL="146050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Engravers MT" panose="02090707080505020304" pitchFamily="18" charset="0"/>
              </a:rPr>
              <a:t>P</a:t>
            </a:r>
            <a:r>
              <a:rPr lang="en-US" sz="1600" dirty="0"/>
              <a:t>ushing you to act quickly?</a:t>
            </a:r>
          </a:p>
        </p:txBody>
      </p:sp>
    </p:spTree>
    <p:extLst>
      <p:ext uri="{BB962C8B-B14F-4D97-AF65-F5344CB8AC3E}">
        <p14:creationId xmlns:p14="http://schemas.microsoft.com/office/powerpoint/2010/main" val="24113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596D5-319E-C3B1-682A-1362A1E2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2" y="595420"/>
            <a:ext cx="6932428" cy="44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7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7827F-AD8D-F1F8-0970-C6FDFE73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84" y="1107948"/>
            <a:ext cx="7450740" cy="38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FD83-B151-5459-ACB8-2325183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Engineering tactics used by attackers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7183-D465-6B67-DA2F-C82FA46E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9" y="1743740"/>
            <a:ext cx="7843992" cy="32854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Phishing</a:t>
            </a:r>
            <a:r>
              <a:rPr lang="en-US" dirty="0"/>
              <a:t> : Attacker use deceptive emails ,websites and text messages to steal sensitive personal or organizational information from unsuspecting victims.</a:t>
            </a:r>
          </a:p>
          <a:p>
            <a:r>
              <a:rPr lang="en-US" b="1" dirty="0"/>
              <a:t>Spear Phishing</a:t>
            </a:r>
            <a:r>
              <a:rPr lang="en-US" dirty="0"/>
              <a:t>: Attacker carry out targeted attacks against individual or organization.</a:t>
            </a:r>
          </a:p>
          <a:p>
            <a:r>
              <a:rPr lang="en-US" b="1" dirty="0"/>
              <a:t>Baiting</a:t>
            </a:r>
            <a:r>
              <a:rPr lang="en-US" dirty="0"/>
              <a:t> : The attacker usually promises the victim a reward in return for sensitive information or knowledge of its whereabouts. example  Giving out of malware-infected USB</a:t>
            </a:r>
          </a:p>
          <a:p>
            <a:r>
              <a:rPr lang="en-US" b="1" dirty="0"/>
              <a:t>Malware:</a:t>
            </a:r>
            <a:r>
              <a:rPr lang="en-US" dirty="0"/>
              <a:t> Attacker sends malicious software , and trick victims with an urgently worded message into installing the malware on their device(s)</a:t>
            </a:r>
          </a:p>
          <a:p>
            <a:r>
              <a:rPr lang="en-US" b="1" dirty="0"/>
              <a:t>Pretexting</a:t>
            </a:r>
            <a:r>
              <a:rPr lang="en-US" dirty="0"/>
              <a:t>: This involves the perpetrator assuming a false identity to trick victims into giving up information.</a:t>
            </a:r>
          </a:p>
          <a:p>
            <a:r>
              <a:rPr lang="en-US" b="1" dirty="0"/>
              <a:t>Tailgating</a:t>
            </a:r>
            <a:r>
              <a:rPr lang="en-US" dirty="0"/>
              <a:t> : This targets an individual who can give a criminal physical access to a secure building or area.</a:t>
            </a:r>
          </a:p>
          <a:p>
            <a:r>
              <a:rPr lang="en-US" b="1" dirty="0"/>
              <a:t>Vishing </a:t>
            </a:r>
            <a:r>
              <a:rPr lang="en-US" dirty="0"/>
              <a:t>: Attacker leave urgent voicemails to convince victims they must act quickly to protect themselves from arrest or another risk.</a:t>
            </a:r>
          </a:p>
          <a:p>
            <a:r>
              <a:rPr lang="en-US" b="1" dirty="0"/>
              <a:t>Water-Holing</a:t>
            </a:r>
            <a:r>
              <a:rPr lang="en-US" dirty="0"/>
              <a:t>: Technique use to infect a website and its visitors with malware.</a:t>
            </a:r>
          </a:p>
        </p:txBody>
      </p:sp>
    </p:spTree>
    <p:extLst>
      <p:ext uri="{BB962C8B-B14F-4D97-AF65-F5344CB8AC3E}">
        <p14:creationId xmlns:p14="http://schemas.microsoft.com/office/powerpoint/2010/main" val="44607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08345" y="1616149"/>
            <a:ext cx="8109806" cy="3274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>
              <a:solidFill>
                <a:schemeClr val="bg2"/>
              </a:solidFill>
              <a:highlight>
                <a:srgbClr val="FFFF00"/>
              </a:highlight>
            </a:endParaRP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Don’t respond to phishing (suspicious) emails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If things look “</a:t>
            </a:r>
            <a:r>
              <a:rPr lang="en-US" sz="1600" dirty="0" err="1"/>
              <a:t>phishy</a:t>
            </a:r>
            <a:r>
              <a:rPr lang="en-US" sz="1600" dirty="0"/>
              <a:t>”, verify with the sender through a different medium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Avoid sharing personal information to emails you are unsure .(Never give out personal information)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Be mindful of emails that require your urgent attention in providing information.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Think before you click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Beware of pop-ups</a:t>
            </a:r>
          </a:p>
          <a:p>
            <a:pPr marL="285750" indent="-285750">
              <a:spcAft>
                <a:spcPts val="1200"/>
              </a:spcAft>
            </a:pPr>
            <a:r>
              <a:rPr lang="en-US" sz="1600" dirty="0"/>
              <a:t>When you are in doubt, throw it out. You are the last line of defense.</a:t>
            </a:r>
          </a:p>
          <a:p>
            <a:pPr marL="285750" indent="-285750">
              <a:spcAft>
                <a:spcPts val="1200"/>
              </a:spcAft>
            </a:pPr>
            <a:endParaRPr lang="en-US" sz="1400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0A06-7B2A-4506-AAA5-CE5898339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Phishing awareness training with </a:t>
            </a:r>
            <a:r>
              <a:rPr lang="en-US" sz="2400" dirty="0"/>
              <a:t>Randomly Shuffled quiz  answer options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3ECFC-0EDD-4DE0-8226-4E194A5B9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John Raymond </a:t>
            </a:r>
            <a:r>
              <a:rPr lang="en-US" dirty="0" err="1"/>
              <a:t>Huzey</a:t>
            </a:r>
            <a:endParaRPr lang="en-IN" dirty="0"/>
          </a:p>
        </p:txBody>
      </p:sp>
      <p:sp>
        <p:nvSpPr>
          <p:cNvPr id="7" name="Rectangle 6">
            <a:hlinkClick r:id="" action="ppaction://macro?name=StartGame"/>
            <a:extLst>
              <a:ext uri="{FF2B5EF4-FFF2-40B4-BE49-F238E27FC236}">
                <a16:creationId xmlns:a16="http://schemas.microsoft.com/office/drawing/2014/main" id="{0516DE1C-A31C-46B1-B4E7-BCEA45A0ADF5}"/>
              </a:ext>
            </a:extLst>
          </p:cNvPr>
          <p:cNvSpPr/>
          <p:nvPr/>
        </p:nvSpPr>
        <p:spPr>
          <a:xfrm>
            <a:off x="5253852" y="4275885"/>
            <a:ext cx="1373519" cy="482481"/>
          </a:xfrm>
          <a:prstGeom prst="rect">
            <a:avLst/>
          </a:prstGeom>
          <a:solidFill>
            <a:srgbClr val="E3E3E3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START</a:t>
            </a:r>
            <a:endParaRPr lang="en-IN" sz="2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0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ppt7C5B.tmp</Template>
  <TotalTime>669</TotalTime>
  <Words>1126</Words>
  <Application>Microsoft Office PowerPoint</Application>
  <PresentationFormat>On-screen Show (16:9)</PresentationFormat>
  <Paragraphs>165</Paragraphs>
  <Slides>26</Slides>
  <Notes>21</Notes>
  <HiddenSlides>1</HiddenSlides>
  <MMClips>30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Engravers MT</vt:lpstr>
      <vt:lpstr>Lato</vt:lpstr>
      <vt:lpstr>TitilliumText22L Rg</vt:lpstr>
      <vt:lpstr>Roboto</vt:lpstr>
      <vt:lpstr>Raleway</vt:lpstr>
      <vt:lpstr>Arial</vt:lpstr>
      <vt:lpstr>Streamline</vt:lpstr>
      <vt:lpstr> A presentation on online module that focuses on phishing attacks :  Explain how to recognize phishing emails and fake websites. Social engineering tactics used by attackers, Best practices and tips to avoid falling victim of phishing attack. Real-world examples and interactive quizzes     </vt:lpstr>
      <vt:lpstr>What is phishing?</vt:lpstr>
      <vt:lpstr>Learn to spot phishing emails</vt:lpstr>
      <vt:lpstr>How to identify phishing email</vt:lpstr>
      <vt:lpstr>PowerPoint Presentation</vt:lpstr>
      <vt:lpstr>PowerPoint Presentation</vt:lpstr>
      <vt:lpstr>Social Engineering tactics used by attackers</vt:lpstr>
      <vt:lpstr>How do we stop getting phished?</vt:lpstr>
      <vt:lpstr>Phishing awareness training with Randomly Shuffled quiz  answer options</vt:lpstr>
      <vt:lpstr>PowerPoint Presentation</vt:lpstr>
      <vt:lpstr>1. Which of the following is common red flag indicating an email might be a phishing attempt?</vt:lpstr>
      <vt:lpstr>2. What is the most secure approach to analyze a suspicious executable email attachment?</vt:lpstr>
      <vt:lpstr>3. Which indicator might suggest a website is part of a phishing scam?</vt:lpstr>
      <vt:lpstr>4. What is smishing?</vt:lpstr>
      <vt:lpstr>5. When you receive an unsolicited email with a link, what is the safest first action?</vt:lpstr>
      <vt:lpstr>6. What is spear phishing?</vt:lpstr>
      <vt:lpstr>7. What is the purpose of sandboxing suspicious email attachments?</vt:lpstr>
      <vt:lpstr>8. What is a telltale sign of a suspicious email attachment?</vt:lpstr>
      <vt:lpstr>9. Which of the following is a secure practice when creating passwords?</vt:lpstr>
      <vt:lpstr>10. Type practice helps protect against phishing by strengthening account security?</vt:lpstr>
      <vt:lpstr>11. How can you verify that a website uses a secure connection?</vt:lpstr>
      <vt:lpstr>12. Which method provides the strongest protection against account compromise?</vt:lpstr>
      <vt:lpstr>13. Why is it dangerous to click on shortened URLs from unknown sources?</vt:lpstr>
      <vt:lpstr>14. How should you report a suspected phishing email within an organization?</vt:lpstr>
      <vt:lpstr>15. What is the risk of downloading free software from unverified third-party sites?</vt:lpstr>
      <vt:lpstr>Thank you for taking part in this quiz!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Raymond</dc:creator>
  <cp:lastModifiedBy>John Raymond</cp:lastModifiedBy>
  <cp:revision>10</cp:revision>
  <dcterms:modified xsi:type="dcterms:W3CDTF">2025-06-03T11:46:12Z</dcterms:modified>
</cp:coreProperties>
</file>