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7" r:id="rId3"/>
  </p:sldMasterIdLst>
  <p:notesMasterIdLst>
    <p:notesMasterId r:id="rId6"/>
  </p:notesMasterIdLst>
  <p:handoutMasterIdLst>
    <p:handoutMasterId r:id="rId31"/>
  </p:handoutMasterIdLst>
  <p:sldIdLst>
    <p:sldId id="326" r:id="rId4"/>
    <p:sldId id="267" r:id="rId5"/>
    <p:sldId id="353" r:id="rId7"/>
    <p:sldId id="352" r:id="rId8"/>
    <p:sldId id="444" r:id="rId9"/>
    <p:sldId id="441" r:id="rId10"/>
    <p:sldId id="442" r:id="rId11"/>
    <p:sldId id="443" r:id="rId12"/>
    <p:sldId id="446" r:id="rId13"/>
    <p:sldId id="450" r:id="rId14"/>
    <p:sldId id="448" r:id="rId15"/>
    <p:sldId id="354" r:id="rId16"/>
    <p:sldId id="452" r:id="rId17"/>
    <p:sldId id="453" r:id="rId18"/>
    <p:sldId id="456" r:id="rId19"/>
    <p:sldId id="454" r:id="rId20"/>
    <p:sldId id="458" r:id="rId21"/>
    <p:sldId id="465" r:id="rId22"/>
    <p:sldId id="459" r:id="rId23"/>
    <p:sldId id="461" r:id="rId24"/>
    <p:sldId id="462" r:id="rId25"/>
    <p:sldId id="463" r:id="rId26"/>
    <p:sldId id="468" r:id="rId27"/>
    <p:sldId id="466" r:id="rId28"/>
    <p:sldId id="469" r:id="rId29"/>
    <p:sldId id="4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祖俊 胡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F4E96-B1D0-40F9-B430-205BFCCBD9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9" Type="http://schemas.openxmlformats.org/officeDocument/2006/relationships/theme" Target="../theme/theme1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9" Type="http://schemas.openxmlformats.org/officeDocument/2006/relationships/theme" Target="../theme/theme2.xml"/><Relationship Id="rId48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95.xml"/><Relationship Id="rId46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3.xml"/><Relationship Id="rId44" Type="http://schemas.openxmlformats.org/officeDocument/2006/relationships/slideLayout" Target="../slideLayouts/slideLayout92.xml"/><Relationship Id="rId43" Type="http://schemas.openxmlformats.org/officeDocument/2006/relationships/slideLayout" Target="../slideLayouts/slideLayout91.xml"/><Relationship Id="rId42" Type="http://schemas.openxmlformats.org/officeDocument/2006/relationships/slideLayout" Target="../slideLayouts/slideLayout90.xml"/><Relationship Id="rId41" Type="http://schemas.openxmlformats.org/officeDocument/2006/relationships/slideLayout" Target="../slideLayouts/slideLayout89.xml"/><Relationship Id="rId4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52.xml"/><Relationship Id="rId39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/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569695" y="6219521"/>
              <a:ext cx="1610360" cy="368301"/>
              <a:chOff x="5718280" y="6153190"/>
              <a:chExt cx="1610360" cy="368301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718280" y="6153190"/>
                <a:ext cx="16103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python</a:t>
                </a:r>
                <a:endParaRPr lang="en-US" sz="1800" dirty="0">
                  <a:latin typeface="Socialico" pitchFamily="2" charset="0"/>
                </a:endParaRP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800" dirty="0">
                  <a:latin typeface="Socialico" pitchFamily="2" charset="0"/>
                </a:endParaRP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800" dirty="0">
                  <a:latin typeface="Socialico" pitchFamily="2" charset="0"/>
                </a:endParaRP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  <a:endParaRPr lang="en-US" sz="1400" b="1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  <a:endParaRPr lang="en-US" sz="1400" b="1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/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569695" y="6219521"/>
              <a:ext cx="1610360" cy="368301"/>
              <a:chOff x="5718280" y="6153190"/>
              <a:chExt cx="1610360" cy="368301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718280" y="6153190"/>
                <a:ext cx="16103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python</a:t>
                </a:r>
                <a:endParaRPr lang="en-US" sz="1800" dirty="0">
                  <a:latin typeface="Socialico" pitchFamily="2" charset="0"/>
                </a:endParaRP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800" dirty="0">
                  <a:latin typeface="Socialico" pitchFamily="2" charset="0"/>
                </a:endParaRP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800" dirty="0">
                  <a:latin typeface="Socialico" pitchFamily="2" charset="0"/>
                </a:endParaRP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  <a:endParaRPr lang="en-US" sz="1400" b="1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  <a:endParaRPr lang="en-US" sz="1400" b="1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17624" y="-22615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/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endParaRPr lang="en-US" sz="1600" b="0" spc="6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74730" y="2617491"/>
            <a:ext cx="2724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python</a:t>
            </a:r>
            <a:r>
              <a:rPr lang="zh-CN" altLang="en-US" sz="3600" dirty="0"/>
              <a:t>入门</a:t>
            </a:r>
            <a:endParaRPr lang="zh-CN" alt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678879" y="5078043"/>
            <a:ext cx="68694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胡祖俊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动态类型</a:t>
              </a:r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语言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44830" y="2557780"/>
            <a:ext cx="111518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类型不用事先定义，自动检验</a:t>
            </a:r>
            <a:endParaRPr lang="zh-CN" altLang="en-US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动态类型语言是指在运行期间才去做数据类型检查</a:t>
            </a:r>
            <a:endParaRPr lang="zh-CN" altLang="en-US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zh-CN" sz="3200">
                <a:sym typeface="+mn-ea"/>
              </a:rPr>
              <a:t>a=1</a:t>
            </a:r>
            <a:r>
              <a:rPr lang="zh-CN" altLang="en-US" sz="3200">
                <a:ea typeface="宋体" panose="02010600030101010101" pitchFamily="2" charset="-122"/>
                <a:sym typeface="+mn-ea"/>
              </a:rPr>
              <a:t>，即声明了</a:t>
            </a:r>
            <a:r>
              <a:rPr lang="en-US" altLang="zh-CN" sz="3200"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200">
                <a:ea typeface="宋体" panose="02010600030101010101" pitchFamily="2" charset="-122"/>
                <a:sym typeface="+mn-ea"/>
              </a:rPr>
              <a:t>是整数类型，如果后面又写了</a:t>
            </a:r>
            <a:r>
              <a:rPr lang="en-US" altLang="zh-CN" sz="3200">
                <a:ea typeface="宋体" panose="02010600030101010101" pitchFamily="2" charset="-122"/>
                <a:sym typeface="+mn-ea"/>
              </a:rPr>
              <a:t>a=“abc”</a:t>
            </a:r>
            <a:r>
              <a:rPr lang="zh-CN" altLang="en-US" sz="3200">
                <a:ea typeface="宋体" panose="02010600030101010101" pitchFamily="2" charset="-122"/>
                <a:sym typeface="+mn-ea"/>
              </a:rPr>
              <a:t>，那</a:t>
            </a:r>
            <a:r>
              <a:rPr lang="en-US" altLang="zh-CN" sz="3200"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200">
                <a:ea typeface="宋体" panose="02010600030101010101" pitchFamily="2" charset="-122"/>
                <a:sym typeface="+mn-ea"/>
              </a:rPr>
              <a:t>就变成了字符串类型</a:t>
            </a:r>
            <a:endParaRPr lang="zh-CN" altLang="en-US" sz="32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面向对象</a:t>
              </a:r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语言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504690" y="2717800"/>
            <a:ext cx="39846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封装</a:t>
            </a:r>
            <a:endParaRPr lang="zh-CN" altLang="en-US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继承</a:t>
            </a:r>
            <a:endParaRPr lang="zh-CN" altLang="en-US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多态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/>
          <p:cNvSpPr/>
          <p:nvPr/>
        </p:nvSpPr>
        <p:spPr>
          <a:xfrm>
            <a:off x="0" y="-1524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0373" y="5005456"/>
            <a:ext cx="257124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36117" y="2684146"/>
            <a:ext cx="5289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Titillium" panose="00000500000000000000" pitchFamily="50" charset="0"/>
              </a:rPr>
              <a:t>类型、运算、方法</a:t>
            </a:r>
            <a:endParaRPr lang="zh-CN" altLang="en-US" sz="4800" b="1" dirty="0">
              <a:latin typeface="Titillium" panose="00000500000000000000" pitchFamily="50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5019175" y="5114083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spc="400" dirty="0">
                <a:solidFill>
                  <a:schemeClr val="bg1"/>
                </a:solidFill>
                <a:latin typeface="+mn-lt"/>
              </a:rPr>
              <a:t>2</a:t>
            </a:r>
            <a:endParaRPr lang="en-US" sz="1800" spc="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类型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375535" y="1870075"/>
            <a:ext cx="78187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整数 </a:t>
            </a:r>
            <a:r>
              <a:rPr lang="en-US" altLang="zh-CN" sz="3200">
                <a:sym typeface="+mn-ea"/>
              </a:rPr>
              <a:t>a = 1</a:t>
            </a:r>
            <a:endParaRPr lang="zh-CN" altLang="en-US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浮点数 </a:t>
            </a:r>
            <a:r>
              <a:rPr lang="en-US" altLang="zh-CN" sz="3200">
                <a:sym typeface="+mn-ea"/>
              </a:rPr>
              <a:t>b = 2.1</a:t>
            </a:r>
            <a:endParaRPr lang="zh-CN" altLang="en-US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字符串 </a:t>
            </a:r>
            <a:r>
              <a:rPr lang="en-US" altLang="zh-CN" sz="3200">
                <a:sym typeface="+mn-ea"/>
              </a:rPr>
              <a:t>c = “abc”     d = 'ab'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zh-CN" sz="3200">
                <a:sym typeface="+mn-ea"/>
              </a:rPr>
              <a:t>布尔值 e = True      g = False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zh-CN" sz="3200">
                <a:sym typeface="+mn-ea"/>
              </a:rPr>
              <a:t>空值    h = None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运算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837180" y="2011680"/>
            <a:ext cx="78187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+ </a:t>
            </a:r>
            <a:r>
              <a:rPr lang="en-US" altLang="zh-CN" sz="3200">
                <a:sym typeface="+mn-ea"/>
              </a:rPr>
              <a:t>- * </a:t>
            </a:r>
            <a:r>
              <a:rPr lang="en-US" altLang="zh-CN" sz="3200">
                <a:sym typeface="+mn-ea"/>
              </a:rPr>
              <a:t>%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按浮点数的方法除    </a:t>
            </a:r>
            <a:r>
              <a:rPr lang="en-US" altLang="zh-CN" sz="3200">
                <a:sym typeface="+mn-ea"/>
              </a:rPr>
              <a:t>/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整除                  </a:t>
            </a:r>
            <a:r>
              <a:rPr lang="en-US" altLang="zh-CN" sz="3200">
                <a:sym typeface="+mn-ea"/>
              </a:rPr>
              <a:t>//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zh-CN" sz="3200">
                <a:sym typeface="+mn-ea"/>
              </a:rPr>
              <a:t>= == != &gt; &lt; 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altLang="zh-CN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编码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715260" y="2209800"/>
            <a:ext cx="78187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ASCII</a:t>
            </a:r>
            <a:endParaRPr lang="en-US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UTF-8</a:t>
            </a:r>
            <a:endParaRPr lang="en-US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Unicode</a:t>
            </a:r>
            <a:endParaRPr lang="en-US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逻辑比较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837180" y="2011680"/>
            <a:ext cx="78187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+ </a:t>
            </a:r>
            <a:r>
              <a:rPr lang="en-US" altLang="zh-CN" sz="3200">
                <a:sym typeface="+mn-ea"/>
              </a:rPr>
              <a:t>- * </a:t>
            </a:r>
            <a:r>
              <a:rPr lang="en-US" altLang="zh-CN" sz="3200">
                <a:sym typeface="+mn-ea"/>
              </a:rPr>
              <a:t>%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按浮点数的方法除    </a:t>
            </a:r>
            <a:r>
              <a:rPr lang="en-US" altLang="zh-CN" sz="3200">
                <a:sym typeface="+mn-ea"/>
              </a:rPr>
              <a:t>/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整除                  </a:t>
            </a:r>
            <a:r>
              <a:rPr lang="en-US" altLang="zh-CN" sz="3200">
                <a:sym typeface="+mn-ea"/>
              </a:rPr>
              <a:t>//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zh-CN" sz="3200">
                <a:sym typeface="+mn-ea"/>
              </a:rPr>
              <a:t>= == != &gt; &lt; 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altLang="zh-CN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list</a:t>
              </a:r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  <a:ea typeface="宋体" panose="02010600030101010101" pitchFamily="2" charset="-122"/>
                </a:rPr>
                <a:t>（列表）</a:t>
              </a:r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、tuple（元组）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837180" y="2011680"/>
            <a:ext cx="78187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+ </a:t>
            </a:r>
            <a:r>
              <a:rPr lang="en-US" altLang="zh-CN" sz="3200">
                <a:sym typeface="+mn-ea"/>
              </a:rPr>
              <a:t>- * </a:t>
            </a:r>
            <a:r>
              <a:rPr lang="en-US" altLang="zh-CN" sz="3200">
                <a:sym typeface="+mn-ea"/>
              </a:rPr>
              <a:t>%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按浮点数的方法除    </a:t>
            </a:r>
            <a:r>
              <a:rPr lang="en-US" altLang="zh-CN" sz="3200">
                <a:sym typeface="+mn-ea"/>
              </a:rPr>
              <a:t>/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整除                  </a:t>
            </a:r>
            <a:r>
              <a:rPr lang="en-US" altLang="zh-CN" sz="3200">
                <a:sym typeface="+mn-ea"/>
              </a:rPr>
              <a:t>//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zh-CN" sz="3200">
                <a:sym typeface="+mn-ea"/>
              </a:rPr>
              <a:t>= == != &gt; &lt; </a:t>
            </a:r>
            <a:endParaRPr lang="en-US" altLang="zh-CN" sz="3200"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altLang="zh-CN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/>
          <p:cNvSpPr/>
          <p:nvPr/>
        </p:nvSpPr>
        <p:spPr>
          <a:xfrm>
            <a:off x="0" y="-1524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0373" y="5005456"/>
            <a:ext cx="257124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36117" y="2684146"/>
            <a:ext cx="5289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Titillium" panose="00000500000000000000" pitchFamily="50" charset="0"/>
              </a:rPr>
              <a:t>条件循环</a:t>
            </a:r>
            <a:endParaRPr lang="zh-CN" altLang="en-US" sz="4800" b="1" dirty="0">
              <a:latin typeface="Titillium" panose="00000500000000000000" pitchFamily="50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5019175" y="5114083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spc="400" dirty="0">
                <a:solidFill>
                  <a:schemeClr val="bg1"/>
                </a:solidFill>
                <a:latin typeface="+mn-lt"/>
              </a:rPr>
              <a:t>2</a:t>
            </a:r>
            <a:endParaRPr lang="en-US" sz="1800" spc="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条件语句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309495" y="2030095"/>
            <a:ext cx="78187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https://www.liaoxuefeng.com/wiki/1016959663602400/1017092876846880</a:t>
            </a:r>
            <a:endParaRPr lang="en-US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0">
            <a:off x="1729105" y="2380615"/>
            <a:ext cx="2247900" cy="307975"/>
            <a:chOff x="4472113" y="1292717"/>
            <a:chExt cx="3232227" cy="30777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5707944" y="1333790"/>
              <a:ext cx="760569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spc="400" dirty="0">
                  <a:solidFill>
                    <a:schemeClr val="tx1"/>
                  </a:solidFill>
                  <a:latin typeface="+mj-lt"/>
                </a:rPr>
                <a:t>hzj</a:t>
              </a:r>
              <a:endParaRPr lang="en-US" altLang="zh-CN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4472113" y="1292717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  <a:endParaRPr lang="en-US" sz="14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7279224" y="1292717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  <a:endParaRPr lang="en-US" sz="14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5979" y="555168"/>
            <a:ext cx="4146743" cy="822960"/>
            <a:chOff x="7223860" y="1309772"/>
            <a:chExt cx="4146743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2" y="1481651"/>
              <a:ext cx="30416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848361"/>
            <a:ext cx="3861476" cy="822960"/>
            <a:chOff x="7223860" y="1309772"/>
            <a:chExt cx="386147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434393" y="1482286"/>
              <a:ext cx="265094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tillium" panose="00000500000000000000" pitchFamily="50" charset="0"/>
                </a:rPr>
                <a:t>条件、循环</a:t>
              </a:r>
              <a:endParaRPr lang="zh-CN" altLang="en-US" sz="2400" b="1" dirty="0">
                <a:latin typeface="Titillium" panose="00000500000000000000" pitchFamily="50" charset="0"/>
              </a:endParaRPr>
            </a:p>
          </p:txBody>
        </p:sp>
      </p:grpSp>
      <p:sp>
        <p:nvSpPr>
          <p:cNvPr id="6" name="TextBox 6"/>
          <p:cNvSpPr txBox="1"/>
          <p:nvPr userDrawn="1"/>
        </p:nvSpPr>
        <p:spPr>
          <a:xfrm>
            <a:off x="1237581" y="3026176"/>
            <a:ext cx="35081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dirty="0">
                <a:sym typeface="+mn-ea"/>
              </a:rPr>
              <a:t>python</a:t>
            </a:r>
            <a:r>
              <a:rPr lang="zh-CN" altLang="en-US" sz="3600" dirty="0">
                <a:sym typeface="+mn-ea"/>
              </a:rPr>
              <a:t>入门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8347307" y="725985"/>
            <a:ext cx="26509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latin typeface="Titillium" panose="00000500000000000000" pitchFamily="50" charset="0"/>
              </a:rPr>
              <a:t>introduction</a:t>
            </a:r>
            <a:endParaRPr lang="en-US" altLang="zh-CN" sz="2400" b="1" dirty="0">
              <a:latin typeface="Titillium" panose="00000500000000000000" pitchFamily="50" charset="0"/>
            </a:endParaRPr>
          </a:p>
        </p:txBody>
      </p:sp>
      <p:grpSp>
        <p:nvGrpSpPr>
          <p:cNvPr id="25" name="Group 15"/>
          <p:cNvGrpSpPr/>
          <p:nvPr/>
        </p:nvGrpSpPr>
        <p:grpSpPr>
          <a:xfrm>
            <a:off x="7125979" y="1675943"/>
            <a:ext cx="4146743" cy="822960"/>
            <a:chOff x="7223860" y="1309772"/>
            <a:chExt cx="4146743" cy="822960"/>
          </a:xfrm>
        </p:grpSpPr>
        <p:grpSp>
          <p:nvGrpSpPr>
            <p:cNvPr id="26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TextBox 13"/>
            <p:cNvSpPr txBox="1"/>
            <p:nvPr/>
          </p:nvSpPr>
          <p:spPr>
            <a:xfrm>
              <a:off x="8328982" y="1481651"/>
              <a:ext cx="30416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sp>
        <p:nvSpPr>
          <p:cNvPr id="33" name="TextBox 18"/>
          <p:cNvSpPr txBox="1"/>
          <p:nvPr/>
        </p:nvSpPr>
        <p:spPr>
          <a:xfrm>
            <a:off x="8347307" y="1848030"/>
            <a:ext cx="26509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latin typeface="Titillium" panose="00000500000000000000" pitchFamily="50" charset="0"/>
                <a:sym typeface="+mn-ea"/>
              </a:rPr>
              <a:t>类型、运算、方法</a:t>
            </a:r>
            <a:endParaRPr lang="zh-CN" altLang="en-US" sz="2400" b="1" dirty="0">
              <a:latin typeface="Titillium" panose="00000500000000000000" pitchFamily="50" charset="0"/>
            </a:endParaRPr>
          </a:p>
        </p:txBody>
      </p:sp>
      <p:grpSp>
        <p:nvGrpSpPr>
          <p:cNvPr id="34" name="Group 15"/>
          <p:cNvGrpSpPr/>
          <p:nvPr/>
        </p:nvGrpSpPr>
        <p:grpSpPr>
          <a:xfrm>
            <a:off x="7145029" y="3957498"/>
            <a:ext cx="4146743" cy="822960"/>
            <a:chOff x="7223860" y="1309772"/>
            <a:chExt cx="4146743" cy="822960"/>
          </a:xfrm>
        </p:grpSpPr>
        <p:grpSp>
          <p:nvGrpSpPr>
            <p:cNvPr id="3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6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37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8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TextBox 13"/>
            <p:cNvSpPr txBox="1"/>
            <p:nvPr/>
          </p:nvSpPr>
          <p:spPr>
            <a:xfrm>
              <a:off x="8328982" y="1481651"/>
              <a:ext cx="30416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sp>
        <p:nvSpPr>
          <p:cNvPr id="41" name="TextBox 18"/>
          <p:cNvSpPr txBox="1"/>
          <p:nvPr/>
        </p:nvSpPr>
        <p:spPr>
          <a:xfrm>
            <a:off x="8347307" y="4139110"/>
            <a:ext cx="26509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Titillium" panose="00000500000000000000" pitchFamily="50" charset="0"/>
              </a:rPr>
              <a:t>函数</a:t>
            </a:r>
            <a:endParaRPr lang="zh-CN" altLang="en-US" sz="2400" b="1" dirty="0">
              <a:latin typeface="Titillium" panose="000005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循环语句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309495" y="2030095"/>
            <a:ext cx="78187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https://www.liaoxuefeng.com/wiki/1016959663602400/1017100774566304</a:t>
            </a:r>
            <a:endParaRPr lang="en-US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dict和set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309495" y="2030095"/>
            <a:ext cx="78187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https://www.liaoxuefeng.com/wiki/1016959663602400/1017104324028448</a:t>
            </a:r>
            <a:endParaRPr lang="en-US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/>
          <p:cNvSpPr/>
          <p:nvPr/>
        </p:nvSpPr>
        <p:spPr>
          <a:xfrm>
            <a:off x="0" y="-1524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0373" y="5005456"/>
            <a:ext cx="257124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36117" y="2684146"/>
            <a:ext cx="5289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Titillium" panose="00000500000000000000" pitchFamily="50" charset="0"/>
              </a:rPr>
              <a:t>函数</a:t>
            </a:r>
            <a:endParaRPr lang="zh-CN" altLang="en-US" sz="4800" b="1" dirty="0">
              <a:latin typeface="Titillium" panose="00000500000000000000" pitchFamily="50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5019175" y="5114083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spc="400" dirty="0">
                <a:solidFill>
                  <a:schemeClr val="bg1"/>
                </a:solidFill>
                <a:latin typeface="+mn-lt"/>
              </a:rPr>
              <a:t>2</a:t>
            </a:r>
            <a:endParaRPr lang="en-US" sz="1800" spc="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函数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309495" y="2030095"/>
            <a:ext cx="78187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https://www.liaoxuefeng.com/wiki/1016959663602400/1017105451316128</a:t>
            </a:r>
            <a:endParaRPr lang="en-US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/>
          <p:cNvSpPr/>
          <p:nvPr/>
        </p:nvSpPr>
        <p:spPr>
          <a:xfrm>
            <a:off x="0" y="-1524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0373" y="5005456"/>
            <a:ext cx="257124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36117" y="2684146"/>
            <a:ext cx="5289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Titillium" panose="00000500000000000000" pitchFamily="50" charset="0"/>
              </a:rPr>
              <a:t>一些高级特性</a:t>
            </a:r>
            <a:endParaRPr lang="zh-CN" altLang="en-US" sz="4800" b="1" dirty="0">
              <a:latin typeface="Titillium" panose="00000500000000000000" pitchFamily="50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5019175" y="5114083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spc="400" dirty="0">
                <a:solidFill>
                  <a:schemeClr val="bg1"/>
                </a:solidFill>
                <a:latin typeface="+mn-lt"/>
              </a:rPr>
              <a:t>2</a:t>
            </a:r>
            <a:endParaRPr lang="en-US" sz="1800" spc="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一些高级特性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309495" y="2030095"/>
            <a:ext cx="78187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https://www.liaoxuefeng.com/wiki/1016959663602400/1017269965565856</a:t>
            </a:r>
            <a:endParaRPr lang="en-US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</p:sp>
      <p:sp>
        <p:nvSpPr>
          <p:cNvPr id="3" name="文本框 2"/>
          <p:cNvSpPr txBox="1"/>
          <p:nvPr/>
        </p:nvSpPr>
        <p:spPr>
          <a:xfrm>
            <a:off x="5002432" y="261505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/>
              <a:t>谢谢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0373" y="5005456"/>
            <a:ext cx="257124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tillium" panose="00000500000000000000" pitchFamily="50" charset="0"/>
                <a:sym typeface="+mn-ea"/>
              </a:rPr>
              <a:t>introduction</a:t>
            </a:r>
            <a:endParaRPr lang="en-US" altLang="zh-CN" sz="28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5019175" y="5114083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spc="400" dirty="0">
                <a:solidFill>
                  <a:schemeClr val="bg1"/>
                </a:solidFill>
                <a:latin typeface="+mn-lt"/>
              </a:rPr>
              <a:t>1</a:t>
            </a:r>
            <a:endParaRPr lang="en-US" sz="1800" spc="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推荐书目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604571"/>
              <a:chOff x="4472113" y="319593"/>
              <a:chExt cx="3232227" cy="604571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581185" y="360666"/>
                <a:ext cx="1014095" cy="563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latin typeface="Titillium" panose="00000500000000000000" pitchFamily="50" charset="0"/>
                    <a:sym typeface="+mn-ea"/>
                  </a:rPr>
                  <a:t>introduction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2055495"/>
            <a:ext cx="11106150" cy="30111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安装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604571"/>
              <a:chOff x="4472113" y="319593"/>
              <a:chExt cx="3232227" cy="604571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581185" y="360666"/>
                <a:ext cx="1014095" cy="563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latin typeface="Titillium" panose="00000500000000000000" pitchFamily="50" charset="0"/>
                    <a:sym typeface="+mn-ea"/>
                  </a:rPr>
                  <a:t>introduction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3893185" y="1256665"/>
            <a:ext cx="5685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https://www.python.org/downloads/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975" y="1788160"/>
            <a:ext cx="8870950" cy="4928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995" y="2628265"/>
            <a:ext cx="1706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python3</a:t>
            </a:r>
            <a:endParaRPr lang="en-US" altLang="zh-CN" sz="2400"/>
          </a:p>
          <a:p>
            <a:r>
              <a:rPr lang="en-US" altLang="zh-CN" sz="2400"/>
              <a:t>python2</a:t>
            </a:r>
            <a:endParaRPr lang="en-US" altLang="zh-CN" sz="2400"/>
          </a:p>
          <a:p>
            <a:r>
              <a:rPr lang="zh-CN" altLang="en-US" sz="2400"/>
              <a:t>不向下兼容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80060" y="4313555"/>
            <a:ext cx="2163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B0F0"/>
                </a:solidFill>
              </a:rPr>
              <a:t>https://blog.csdn.net/pangzhaowen/article/details/80650478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最</a:t>
              </a:r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常用</a:t>
              </a:r>
              <a:r>
                <a:rPr lang="en-US" altLang="zh-CN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IDE</a:t>
              </a:r>
              <a:endParaRPr lang="en-US" altLang="zh-CN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1560830"/>
            <a:ext cx="3159760" cy="4182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10" y="1878965"/>
            <a:ext cx="6835775" cy="3545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introduction</a:t>
              </a:r>
              <a:endParaRPr lang="en-US" altLang="zh-CN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874520"/>
            <a:ext cx="11041380" cy="3749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8965" y="1256665"/>
            <a:ext cx="7022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https://www.liaoxuefeng.com/wiki/1016959663602400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和</a:t>
              </a:r>
              <a:r>
                <a:rPr lang="en-US" altLang="zh-CN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C</a:t>
              </a:r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语言的区别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527935" y="2092325"/>
            <a:ext cx="71361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6000">
                <a:solidFill>
                  <a:schemeClr val="bg1">
                    <a:lumMod val="10000"/>
                  </a:schemeClr>
                </a:solidFill>
              </a:rPr>
              <a:t>动</a:t>
            </a:r>
            <a:r>
              <a:rPr lang="zh-CN" altLang="en-US" sz="6000">
                <a:solidFill>
                  <a:schemeClr val="bg1">
                    <a:lumMod val="10000"/>
                  </a:schemeClr>
                </a:solidFill>
              </a:rPr>
              <a:t>态（脚本）语言</a:t>
            </a:r>
            <a:endParaRPr lang="zh-CN" altLang="en-US" sz="6000">
              <a:solidFill>
                <a:schemeClr val="bg1">
                  <a:lumMod val="10000"/>
                </a:schemeClr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6000">
                <a:solidFill>
                  <a:schemeClr val="bg1">
                    <a:lumMod val="10000"/>
                  </a:schemeClr>
                </a:solidFill>
                <a:sym typeface="+mn-ea"/>
              </a:rPr>
              <a:t>动态类型语言</a:t>
            </a:r>
            <a:endParaRPr lang="zh-CN" altLang="en-US" sz="6000">
              <a:solidFill>
                <a:schemeClr val="bg1">
                  <a:lumMod val="10000"/>
                </a:schemeClr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6000">
                <a:solidFill>
                  <a:schemeClr val="bg1">
                    <a:lumMod val="10000"/>
                  </a:schemeClr>
                </a:solidFill>
              </a:rPr>
              <a:t>面向对象语言</a:t>
            </a:r>
            <a:endParaRPr lang="zh-CN" altLang="en-US" sz="600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/>
          <p:cNvGrpSpPr/>
          <p:nvPr/>
        </p:nvGrpSpPr>
        <p:grpSpPr>
          <a:xfrm>
            <a:off x="3054157" y="283692"/>
            <a:ext cx="6132848" cy="972659"/>
            <a:chOff x="3569959" y="811072"/>
            <a:chExt cx="6132848" cy="972659"/>
          </a:xfrm>
        </p:grpSpPr>
        <p:sp>
          <p:nvSpPr>
            <p:cNvPr id="33" name="TextBox 14"/>
            <p:cNvSpPr txBox="1"/>
            <p:nvPr/>
          </p:nvSpPr>
          <p:spPr>
            <a:xfrm>
              <a:off x="3569959" y="1138571"/>
              <a:ext cx="613284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动态</a:t>
              </a:r>
              <a:r>
                <a:rPr lang="zh-CN" altLang="en-US" sz="3600" b="1" dirty="0">
                  <a:solidFill>
                    <a:schemeClr val="tx1"/>
                  </a:solidFill>
                  <a:latin typeface="Titillium" panose="00000500000000000000" pitchFamily="50" charset="0"/>
                </a:rPr>
                <a:t>语言</a:t>
              </a:r>
              <a:endParaRPr lang="zh-CN" altLang="en-US" sz="3600" b="1" dirty="0">
                <a:solidFill>
                  <a:schemeClr val="tx1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16"/>
              <p:cNvSpPr txBox="1"/>
              <p:nvPr userDrawn="1"/>
            </p:nvSpPr>
            <p:spPr>
              <a:xfrm>
                <a:off x="5607219" y="360666"/>
                <a:ext cx="962025" cy="25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400" dirty="0">
                    <a:solidFill>
                      <a:schemeClr val="tx1"/>
                    </a:solidFill>
                    <a:latin typeface="+mj-lt"/>
                  </a:rPr>
                  <a:t>python</a:t>
                </a:r>
                <a:endParaRPr lang="en-US" altLang="zh-CN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  <a:endParaRPr lang="en-US" sz="140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20065" y="2350770"/>
            <a:ext cx="111518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3200">
                <a:sym typeface="+mn-ea"/>
              </a:rPr>
              <a:t>它是一类在运行时可以改变其结构的语言：例如新的函数、对象、甚至代码可以被引进，已有的函数可以被删除或是其他结构上的变化。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宽屏</PresentationFormat>
  <Paragraphs>248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Montserrat</vt:lpstr>
      <vt:lpstr>Socialico</vt:lpstr>
      <vt:lpstr>Segoe Print</vt:lpstr>
      <vt:lpstr>Lato Light</vt:lpstr>
      <vt:lpstr>Source Sans Pro</vt:lpstr>
      <vt:lpstr>Source Sans Pro Black</vt:lpstr>
      <vt:lpstr>微软雅黑</vt:lpstr>
      <vt:lpstr>Titillium</vt:lpstr>
      <vt:lpstr>Titillium Bd</vt:lpstr>
      <vt:lpstr>Arial Unicode MS</vt:lpstr>
      <vt:lpstr>Calibri</vt:lpstr>
      <vt:lpstr>等线</vt:lpstr>
      <vt:lpstr>Bahnschrift Condensed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Master.</cp:lastModifiedBy>
  <cp:revision>226</cp:revision>
  <dcterms:created xsi:type="dcterms:W3CDTF">2019-07-10T00:23:00Z</dcterms:created>
  <dcterms:modified xsi:type="dcterms:W3CDTF">2019-12-11T06:52:39Z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