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6" r:id="rId11"/>
    <p:sldId id="265" r:id="rId12"/>
    <p:sldId id="267" r:id="rId13"/>
    <p:sldId id="268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9"/>
    <p:restoredTop sz="67551"/>
  </p:normalViewPr>
  <p:slideViewPr>
    <p:cSldViewPr snapToGrid="0">
      <p:cViewPr varScale="1">
        <p:scale>
          <a:sx n="84" d="100"/>
          <a:sy n="84" d="100"/>
        </p:scale>
        <p:origin x="2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1A2C1-4A1F-1446-B5DB-8CD75A3C195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329C7-B568-B84B-91D2-284E41CA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07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quickdraw.withgoogle.com</a:t>
            </a:r>
            <a:r>
              <a:rPr lang="en-US" dirty="0"/>
              <a:t>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329C7-B568-B84B-91D2-284E41CADD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9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ai.org/machine-learning-model/text2img" TargetMode="External"/><Relationship Id="rId2" Type="http://schemas.openxmlformats.org/officeDocument/2006/relationships/hyperlink" Target="https://transformer.huggingface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ichpoem.net/#/shisanbai/poe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fn3KWM1kuAw" TargetMode="External"/><Relationship Id="rId3" Type="http://schemas.openxmlformats.org/officeDocument/2006/relationships/hyperlink" Target="https://www.youtube.com/watch?v=_ZYEjYnmPlA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www.youtube.com/watch?v=WXuK6gekU1Y" TargetMode="External"/><Relationship Id="rId4" Type="http://schemas.openxmlformats.org/officeDocument/2006/relationships/image" Target="../media/image4.jpe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5618-829D-DD62-6F6D-0A4EEBA96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CCC26-E4E5-21BF-8E8B-0036AFC5F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 2022</a:t>
            </a:r>
          </a:p>
        </p:txBody>
      </p:sp>
    </p:spTree>
    <p:extLst>
      <p:ext uri="{BB962C8B-B14F-4D97-AF65-F5344CB8AC3E}">
        <p14:creationId xmlns:p14="http://schemas.microsoft.com/office/powerpoint/2010/main" val="185352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Discriminative and Generative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93A55-E674-3AA5-BF22-BD6B6C864828}"/>
              </a:ext>
            </a:extLst>
          </p:cNvPr>
          <p:cNvSpPr txBox="1"/>
          <p:nvPr/>
        </p:nvSpPr>
        <p:spPr>
          <a:xfrm>
            <a:off x="1077686" y="1589314"/>
            <a:ext cx="99604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Generative Model Demos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https://transformer.huggingface.co/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https://deepai.org/machine-learning-model/text2img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https://www.aichpoem.net/#/shisanbai/poem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3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An Example to Predict Dog / Cat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0A404F-C54D-6E78-776C-4BFA0CFE3EC4}"/>
              </a:ext>
            </a:extLst>
          </p:cNvPr>
          <p:cNvSpPr/>
          <p:nvPr/>
        </p:nvSpPr>
        <p:spPr>
          <a:xfrm>
            <a:off x="4672692" y="2226128"/>
            <a:ext cx="1774372" cy="85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149EAB-4D7E-7F17-C3F0-4BF0B68E7E93}"/>
              </a:ext>
            </a:extLst>
          </p:cNvPr>
          <p:cNvCxnSpPr/>
          <p:nvPr/>
        </p:nvCxnSpPr>
        <p:spPr>
          <a:xfrm>
            <a:off x="3695699" y="2416629"/>
            <a:ext cx="8382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457394-8E5F-C2AE-E65C-2308957DEBC0}"/>
              </a:ext>
            </a:extLst>
          </p:cNvPr>
          <p:cNvCxnSpPr/>
          <p:nvPr/>
        </p:nvCxnSpPr>
        <p:spPr>
          <a:xfrm>
            <a:off x="3695699" y="2928258"/>
            <a:ext cx="8382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document 7">
            <a:extLst>
              <a:ext uri="{FF2B5EF4-FFF2-40B4-BE49-F238E27FC236}">
                <a16:creationId xmlns:a16="http://schemas.microsoft.com/office/drawing/2014/main" id="{47AD1734-500D-9A83-E7B5-599B33AAC01A}"/>
              </a:ext>
            </a:extLst>
          </p:cNvPr>
          <p:cNvSpPr/>
          <p:nvPr/>
        </p:nvSpPr>
        <p:spPr>
          <a:xfrm>
            <a:off x="2604407" y="1970314"/>
            <a:ext cx="952499" cy="685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Training Data</a:t>
            </a:r>
          </a:p>
        </p:txBody>
      </p:sp>
      <p:sp>
        <p:nvSpPr>
          <p:cNvPr id="9" name="Multidocument 8">
            <a:extLst>
              <a:ext uri="{FF2B5EF4-FFF2-40B4-BE49-F238E27FC236}">
                <a16:creationId xmlns:a16="http://schemas.microsoft.com/office/drawing/2014/main" id="{65D1D0F8-2A40-3C67-65E2-42AF4A1CA826}"/>
              </a:ext>
            </a:extLst>
          </p:cNvPr>
          <p:cNvSpPr/>
          <p:nvPr/>
        </p:nvSpPr>
        <p:spPr>
          <a:xfrm>
            <a:off x="2604406" y="2824842"/>
            <a:ext cx="952500" cy="685800"/>
          </a:xfrm>
          <a:prstGeom prst="flowChartMulti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Validation Data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5459557-A072-ABDE-9917-9FBE35F4D9EB}"/>
              </a:ext>
            </a:extLst>
          </p:cNvPr>
          <p:cNvSpPr/>
          <p:nvPr/>
        </p:nvSpPr>
        <p:spPr>
          <a:xfrm>
            <a:off x="5407478" y="3328305"/>
            <a:ext cx="253094" cy="364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 descr="Group Of 10 Guys - Login User Icon Png Transparent PNG - 400x400 - Free  Download on NicePNG">
            <a:extLst>
              <a:ext uri="{FF2B5EF4-FFF2-40B4-BE49-F238E27FC236}">
                <a16:creationId xmlns:a16="http://schemas.microsoft.com/office/drawing/2014/main" id="{77027CF5-3C9A-E58F-5C73-6DE24C5D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37" y="2226128"/>
            <a:ext cx="1349820" cy="9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E3FE35E1-2E5A-1025-6E90-CC5C71065B77}"/>
              </a:ext>
            </a:extLst>
          </p:cNvPr>
          <p:cNvSpPr/>
          <p:nvPr/>
        </p:nvSpPr>
        <p:spPr>
          <a:xfrm rot="10800000">
            <a:off x="6557286" y="2571748"/>
            <a:ext cx="359229" cy="168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53211258-871B-D685-4CF8-0D716000536E}"/>
              </a:ext>
            </a:extLst>
          </p:cNvPr>
          <p:cNvSpPr/>
          <p:nvPr/>
        </p:nvSpPr>
        <p:spPr>
          <a:xfrm>
            <a:off x="5001978" y="3853541"/>
            <a:ext cx="1094022" cy="762000"/>
          </a:xfrm>
          <a:prstGeom prst="flowChartDocumen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Model Spec</a:t>
            </a:r>
          </a:p>
          <a:p>
            <a:pPr algn="ctr"/>
            <a:r>
              <a:rPr lang="en-US" sz="1100" dirty="0"/>
              <a:t>(Knowledge)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41F6A9-9916-6E82-51DE-3B193C7240B4}"/>
              </a:ext>
            </a:extLst>
          </p:cNvPr>
          <p:cNvSpPr/>
          <p:nvPr/>
        </p:nvSpPr>
        <p:spPr>
          <a:xfrm>
            <a:off x="4672692" y="5151657"/>
            <a:ext cx="1774372" cy="859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8CAA90B8-D60C-7553-6BE7-FB1503632962}"/>
              </a:ext>
            </a:extLst>
          </p:cNvPr>
          <p:cNvSpPr/>
          <p:nvPr/>
        </p:nvSpPr>
        <p:spPr>
          <a:xfrm>
            <a:off x="5520417" y="4686291"/>
            <a:ext cx="253094" cy="3646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document 14">
            <a:extLst>
              <a:ext uri="{FF2B5EF4-FFF2-40B4-BE49-F238E27FC236}">
                <a16:creationId xmlns:a16="http://schemas.microsoft.com/office/drawing/2014/main" id="{B30633D9-C9A1-29EA-223E-BBA99A652551}"/>
              </a:ext>
            </a:extLst>
          </p:cNvPr>
          <p:cNvSpPr/>
          <p:nvPr/>
        </p:nvSpPr>
        <p:spPr>
          <a:xfrm>
            <a:off x="2743199" y="5238743"/>
            <a:ext cx="952500" cy="685800"/>
          </a:xfrm>
          <a:prstGeom prst="flowChartMulti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Real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B9B0FC-5F4A-4E73-4A06-6EA283FC83D9}"/>
              </a:ext>
            </a:extLst>
          </p:cNvPr>
          <p:cNvCxnSpPr>
            <a:cxnSpLocks/>
          </p:cNvCxnSpPr>
          <p:nvPr/>
        </p:nvCxnSpPr>
        <p:spPr>
          <a:xfrm>
            <a:off x="3834492" y="5538101"/>
            <a:ext cx="6994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518A7E-4E39-EEC1-E420-2EC110B167B8}"/>
              </a:ext>
            </a:extLst>
          </p:cNvPr>
          <p:cNvCxnSpPr>
            <a:cxnSpLocks/>
          </p:cNvCxnSpPr>
          <p:nvPr/>
        </p:nvCxnSpPr>
        <p:spPr>
          <a:xfrm>
            <a:off x="6557286" y="5524488"/>
            <a:ext cx="69940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document 18">
            <a:extLst>
              <a:ext uri="{FF2B5EF4-FFF2-40B4-BE49-F238E27FC236}">
                <a16:creationId xmlns:a16="http://schemas.microsoft.com/office/drawing/2014/main" id="{219422F9-BADB-AAEB-F684-FF8238F29C17}"/>
              </a:ext>
            </a:extLst>
          </p:cNvPr>
          <p:cNvSpPr/>
          <p:nvPr/>
        </p:nvSpPr>
        <p:spPr>
          <a:xfrm>
            <a:off x="7424057" y="5151657"/>
            <a:ext cx="952500" cy="685800"/>
          </a:xfrm>
          <a:prstGeom prst="flowChartMulti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37943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An Example to Predict Dog / Cat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F52133-EF51-313A-822A-58B3711E9BF4}"/>
              </a:ext>
            </a:extLst>
          </p:cNvPr>
          <p:cNvSpPr txBox="1"/>
          <p:nvPr/>
        </p:nvSpPr>
        <p:spPr>
          <a:xfrm>
            <a:off x="913775" y="22755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github.com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/huzza2/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AI_Fundation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6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The Concern about AI</a:t>
            </a:r>
          </a:p>
        </p:txBody>
      </p:sp>
      <p:pic>
        <p:nvPicPr>
          <p:cNvPr id="10242" name="Picture 2" descr="Why We Should Talk Seriously About a Nation-Wide Privacy Act">
            <a:extLst>
              <a:ext uri="{FF2B5EF4-FFF2-40B4-BE49-F238E27FC236}">
                <a16:creationId xmlns:a16="http://schemas.microsoft.com/office/drawing/2014/main" id="{82F2A356-C7A5-4E44-FC30-8921B289C4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579" y="1787979"/>
            <a:ext cx="228600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ole of Security Guard Services in a Digital Age | Security Industry News">
            <a:extLst>
              <a:ext uri="{FF2B5EF4-FFF2-40B4-BE49-F238E27FC236}">
                <a16:creationId xmlns:a16="http://schemas.microsoft.com/office/drawing/2014/main" id="{02DB17A7-98C3-F9B6-2C7E-456FC9D96C9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543" y="1787978"/>
            <a:ext cx="228600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ovid-19 pandemic leading to permanent job losses similar to the Great  Recession, according to leading macroeconomic influencers - Pharmaceutical  Technology">
            <a:extLst>
              <a:ext uri="{FF2B5EF4-FFF2-40B4-BE49-F238E27FC236}">
                <a16:creationId xmlns:a16="http://schemas.microsoft.com/office/drawing/2014/main" id="{D330BD94-BA6C-FF09-0F88-62CF5341724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578" y="3782784"/>
            <a:ext cx="228600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Out of Control - Critical Voter">
            <a:extLst>
              <a:ext uri="{FF2B5EF4-FFF2-40B4-BE49-F238E27FC236}">
                <a16:creationId xmlns:a16="http://schemas.microsoft.com/office/drawing/2014/main" id="{01AE9CE6-80EB-620E-008A-AC6CC85395C9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543" y="3778092"/>
            <a:ext cx="228600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ADC40-D743-E5C8-4D65-B6AF0366DE25}"/>
              </a:ext>
            </a:extLst>
          </p:cNvPr>
          <p:cNvSpPr txBox="1"/>
          <p:nvPr/>
        </p:nvSpPr>
        <p:spPr>
          <a:xfrm>
            <a:off x="3420836" y="3342458"/>
            <a:ext cx="227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Privacy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80FBA-24FB-65EA-8464-821B34323AA8}"/>
              </a:ext>
            </a:extLst>
          </p:cNvPr>
          <p:cNvSpPr txBox="1"/>
          <p:nvPr/>
        </p:nvSpPr>
        <p:spPr>
          <a:xfrm>
            <a:off x="6393542" y="3342951"/>
            <a:ext cx="227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92734-0765-0ED1-F5D4-8DE66ABCE6F8}"/>
              </a:ext>
            </a:extLst>
          </p:cNvPr>
          <p:cNvSpPr txBox="1"/>
          <p:nvPr/>
        </p:nvSpPr>
        <p:spPr>
          <a:xfrm>
            <a:off x="3413577" y="5349208"/>
            <a:ext cx="2285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Job Loss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60CEF-692C-B833-78FC-FD4A2A07E80A}"/>
              </a:ext>
            </a:extLst>
          </p:cNvPr>
          <p:cNvSpPr txBox="1"/>
          <p:nvPr/>
        </p:nvSpPr>
        <p:spPr>
          <a:xfrm>
            <a:off x="6393541" y="5365385"/>
            <a:ext cx="2278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Out of control</a:t>
            </a:r>
          </a:p>
        </p:txBody>
      </p:sp>
    </p:spTree>
    <p:extLst>
      <p:ext uri="{BB962C8B-B14F-4D97-AF65-F5344CB8AC3E}">
        <p14:creationId xmlns:p14="http://schemas.microsoft.com/office/powerpoint/2010/main" val="276176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4672EB-02A8-48AB-BCFB-00B78DBA6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55A803-13A1-44E9-ACA9-889A5CC39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98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82C52F-0333-430E-AF00-FA48A518A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286708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9CCFFE-A385-4D35-8504-960F050EF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69"/>
          <a:stretch/>
        </p:blipFill>
        <p:spPr>
          <a:xfrm>
            <a:off x="0" y="0"/>
            <a:ext cx="12192000" cy="16274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D41804-3572-46FD-8124-D3079B642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51" t="72447" r="32841"/>
          <a:stretch/>
        </p:blipFill>
        <p:spPr>
          <a:xfrm>
            <a:off x="6526134" y="3384053"/>
            <a:ext cx="2305206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16A1D8-3445-4B94-B595-2285C05E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9" t="72447" r="62822"/>
          <a:stretch/>
        </p:blipFill>
        <p:spPr>
          <a:xfrm>
            <a:off x="5443064" y="3371019"/>
            <a:ext cx="1451918" cy="1889621"/>
          </a:xfrm>
          <a:custGeom>
            <a:avLst/>
            <a:gdLst>
              <a:gd name="connsiteX0" fmla="*/ 8425821 w 12192000"/>
              <a:gd name="connsiteY0" fmla="*/ 2921316 h 3611460"/>
              <a:gd name="connsiteX1" fmla="*/ 8425821 w 12192000"/>
              <a:gd name="connsiteY1" fmla="*/ 3598426 h 3611460"/>
              <a:gd name="connsiteX2" fmla="*/ 9652455 w 12192000"/>
              <a:gd name="connsiteY2" fmla="*/ 3598426 h 3611460"/>
              <a:gd name="connsiteX3" fmla="*/ 9652455 w 12192000"/>
              <a:gd name="connsiteY3" fmla="*/ 2921316 h 3611460"/>
              <a:gd name="connsiteX4" fmla="*/ 0 w 12192000"/>
              <a:gd name="connsiteY4" fmla="*/ 0 h 3611460"/>
              <a:gd name="connsiteX5" fmla="*/ 12192000 w 12192000"/>
              <a:gd name="connsiteY5" fmla="*/ 0 h 3611460"/>
              <a:gd name="connsiteX6" fmla="*/ 12192000 w 12192000"/>
              <a:gd name="connsiteY6" fmla="*/ 3611460 h 3611460"/>
              <a:gd name="connsiteX7" fmla="*/ 0 w 12192000"/>
              <a:gd name="connsiteY7" fmla="*/ 3611460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61146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A7483C-C90B-453F-AB53-60D8FDE6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45" t="47340"/>
          <a:stretch/>
        </p:blipFill>
        <p:spPr>
          <a:xfrm>
            <a:off x="8965579" y="1675248"/>
            <a:ext cx="3237619" cy="3611460"/>
          </a:xfrm>
          <a:custGeom>
            <a:avLst/>
            <a:gdLst>
              <a:gd name="connsiteX0" fmla="*/ 2237500 w 3237619"/>
              <a:gd name="connsiteY0" fmla="*/ 2921316 h 3611460"/>
              <a:gd name="connsiteX1" fmla="*/ 2237500 w 3237619"/>
              <a:gd name="connsiteY1" fmla="*/ 3598426 h 3611460"/>
              <a:gd name="connsiteX2" fmla="*/ 2563236 w 3237619"/>
              <a:gd name="connsiteY2" fmla="*/ 3598426 h 3611460"/>
              <a:gd name="connsiteX3" fmla="*/ 2563236 w 3237619"/>
              <a:gd name="connsiteY3" fmla="*/ 2921316 h 3611460"/>
              <a:gd name="connsiteX4" fmla="*/ 0 w 3237619"/>
              <a:gd name="connsiteY4" fmla="*/ 0 h 3611460"/>
              <a:gd name="connsiteX5" fmla="*/ 3237619 w 3237619"/>
              <a:gd name="connsiteY5" fmla="*/ 0 h 3611460"/>
              <a:gd name="connsiteX6" fmla="*/ 3237619 w 3237619"/>
              <a:gd name="connsiteY6" fmla="*/ 3611460 h 3611460"/>
              <a:gd name="connsiteX7" fmla="*/ 557562 w 3237619"/>
              <a:gd name="connsiteY7" fmla="*/ 3611460 h 3611460"/>
              <a:gd name="connsiteX8" fmla="*/ 557562 w 3237619"/>
              <a:gd name="connsiteY8" fmla="*/ 2822752 h 3611460"/>
              <a:gd name="connsiteX9" fmla="*/ 0 w 3237619"/>
              <a:gd name="connsiteY9" fmla="*/ 2822752 h 361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7619" h="3611460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6A1E2-EA42-2EAA-7958-5275E041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490" y="2049411"/>
            <a:ext cx="8689976" cy="1844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875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23F24-6964-5C96-4AA5-2B306849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Agenda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A6993C-6BED-87AD-309D-0A2990980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32900"/>
              </p:ext>
            </p:extLst>
          </p:nvPr>
        </p:nvGraphicFramePr>
        <p:xfrm>
          <a:off x="4589602" y="564684"/>
          <a:ext cx="6876384" cy="572863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876384">
                  <a:extLst>
                    <a:ext uri="{9D8B030D-6E8A-4147-A177-3AD203B41FA5}">
                      <a16:colId xmlns:a16="http://schemas.microsoft.com/office/drawing/2014/main" val="3415614828"/>
                    </a:ext>
                  </a:extLst>
                </a:gridCol>
              </a:tblGrid>
              <a:tr h="716079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What is AI</a:t>
                      </a:r>
                    </a:p>
                  </a:txBody>
                  <a:tcPr>
                    <a:solidFill>
                      <a:schemeClr val="accent5">
                        <a:tint val="2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78772"/>
                  </a:ext>
                </a:extLst>
              </a:tr>
              <a:tr h="71607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noProof="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AI in Daily Life</a:t>
                      </a:r>
                    </a:p>
                  </a:txBody>
                  <a:tcPr>
                    <a:solidFill>
                      <a:schemeClr val="accent5">
                        <a:tint val="4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393300"/>
                  </a:ext>
                </a:extLst>
              </a:tr>
              <a:tr h="71607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noProof="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AI Development History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800" b="1" kern="1200" dirty="0">
                        <a:solidFill>
                          <a:srgbClr val="002060"/>
                        </a:solidFill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tint val="2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410555"/>
                  </a:ext>
                </a:extLst>
              </a:tr>
              <a:tr h="71607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AI, Machine Learning &amp; Deep Learning</a:t>
                      </a:r>
                    </a:p>
                  </a:txBody>
                  <a:tcPr>
                    <a:solidFill>
                      <a:schemeClr val="accent5">
                        <a:tint val="4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9664"/>
                  </a:ext>
                </a:extLst>
              </a:tr>
              <a:tr h="71607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How to Let Machine to Learn</a:t>
                      </a:r>
                    </a:p>
                  </a:txBody>
                  <a:tcPr>
                    <a:solidFill>
                      <a:schemeClr val="accent5">
                        <a:tint val="2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159889"/>
                  </a:ext>
                </a:extLst>
              </a:tr>
              <a:tr h="71607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Discriminative and Generative Model</a:t>
                      </a:r>
                    </a:p>
                  </a:txBody>
                  <a:tcPr>
                    <a:solidFill>
                      <a:schemeClr val="accent5">
                        <a:tint val="4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699934"/>
                  </a:ext>
                </a:extLst>
              </a:tr>
              <a:tr h="71607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An Example to Predict Dog / Cat</a:t>
                      </a:r>
                    </a:p>
                  </a:txBody>
                  <a:tcPr>
                    <a:solidFill>
                      <a:schemeClr val="accent5">
                        <a:tint val="4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345304"/>
                  </a:ext>
                </a:extLst>
              </a:tr>
              <a:tr h="71607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The Concern about AI</a:t>
                      </a:r>
                    </a:p>
                  </a:txBody>
                  <a:tcPr>
                    <a:solidFill>
                      <a:schemeClr val="accent5">
                        <a:tint val="40000"/>
                        <a:alpha val="5578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254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30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/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What is AI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BA76D-ABEA-F5FD-8721-36F849121BFC}"/>
              </a:ext>
            </a:extLst>
          </p:cNvPr>
          <p:cNvSpPr txBox="1"/>
          <p:nvPr/>
        </p:nvSpPr>
        <p:spPr>
          <a:xfrm>
            <a:off x="1077686" y="1589314"/>
            <a:ext cx="9960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Intelligence?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Given some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environment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(inputs), according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knowledge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can do some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predictions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finish some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assigned task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1BFDC-890D-DA9E-5252-D0994FDFA155}"/>
              </a:ext>
            </a:extLst>
          </p:cNvPr>
          <p:cNvSpPr txBox="1"/>
          <p:nvPr/>
        </p:nvSpPr>
        <p:spPr>
          <a:xfrm>
            <a:off x="1077686" y="3289602"/>
            <a:ext cx="99604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is AI (Artificial Intelligence)?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Teach/build machine to have some intelligence,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like human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5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AI in Daily Life</a:t>
            </a:r>
            <a:endParaRPr lang="en-US" dirty="0"/>
          </a:p>
        </p:txBody>
      </p:sp>
      <p:pic>
        <p:nvPicPr>
          <p:cNvPr id="1026" name="Picture 2" descr="New Rules Could Finally Clear the Way for Self-Driving Cars | WIRED">
            <a:hlinkClick r:id="rId3"/>
            <a:extLst>
              <a:ext uri="{FF2B5EF4-FFF2-40B4-BE49-F238E27FC236}">
                <a16:creationId xmlns:a16="http://schemas.microsoft.com/office/drawing/2014/main" id="{4938CEEF-2165-B180-B475-F9F2B0163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2317976"/>
            <a:ext cx="3580504" cy="187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joy the GO with Alpha Go. How AlphaGo Zero beat AlphaGo | by Bryan Lee |  Medium">
            <a:hlinkClick r:id="rId5"/>
            <a:extLst>
              <a:ext uri="{FF2B5EF4-FFF2-40B4-BE49-F238E27FC236}">
                <a16:creationId xmlns:a16="http://schemas.microsoft.com/office/drawing/2014/main" id="{7D4FA659-9B6D-877A-8690-7C2430F7C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94" y="2307151"/>
            <a:ext cx="3384561" cy="189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3 ways you're using AI in your daily life">
            <a:extLst>
              <a:ext uri="{FF2B5EF4-FFF2-40B4-BE49-F238E27FC236}">
                <a16:creationId xmlns:a16="http://schemas.microsoft.com/office/drawing/2014/main" id="{0D6ECF5F-68C1-5CB7-14A3-831C2B4BE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9" y="4467678"/>
            <a:ext cx="3154416" cy="131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ston Dynamics - Mobile Robot Guide">
            <a:hlinkClick r:id="rId8"/>
            <a:extLst>
              <a:ext uri="{FF2B5EF4-FFF2-40B4-BE49-F238E27FC236}">
                <a16:creationId xmlns:a16="http://schemas.microsoft.com/office/drawing/2014/main" id="{5D014352-3A73-11EA-4C4E-ED9A4FFAC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526" y="1445078"/>
            <a:ext cx="2679700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F25B8F-BEBE-1BDA-13C3-6CF4E2331EA8}"/>
              </a:ext>
            </a:extLst>
          </p:cNvPr>
          <p:cNvSpPr txBox="1"/>
          <p:nvPr/>
        </p:nvSpPr>
        <p:spPr>
          <a:xfrm>
            <a:off x="4495800" y="4343108"/>
            <a:ext cx="29064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E-Commerce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Chatbots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Amusement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Marketing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0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AI Development History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BC2D4-640F-E4C4-38B1-2D5811BA5058}"/>
              </a:ext>
            </a:extLst>
          </p:cNvPr>
          <p:cNvSpPr txBox="1"/>
          <p:nvPr/>
        </p:nvSpPr>
        <p:spPr>
          <a:xfrm>
            <a:off x="1077686" y="1589314"/>
            <a:ext cx="996042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to teach / build AI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Phase 1 (1950 ~ 1960):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Symbolic AI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Let computer think like people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(Even people doesn’t know how people thinking …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Phase 2 (1980 ~ 1990):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Expert System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Write down expert knowledge and put it into Computer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(Too many rules to write it out and hard to describe …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Phase 3 (2010 ~ Now):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Put the data that human see, let computer to learn knowledge</a:t>
            </a:r>
          </a:p>
        </p:txBody>
      </p:sp>
      <p:pic>
        <p:nvPicPr>
          <p:cNvPr id="2050" name="Picture 2" descr="Why did HL7 Version 3 fail? - Health Archetextures &amp; Interoperababble">
            <a:extLst>
              <a:ext uri="{FF2B5EF4-FFF2-40B4-BE49-F238E27FC236}">
                <a16:creationId xmlns:a16="http://schemas.microsoft.com/office/drawing/2014/main" id="{FC78DA46-F811-A89D-52D7-7426115A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894" y="1935843"/>
            <a:ext cx="1035049" cy="5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y did HL7 Version 3 fail? - Health Archetextures &amp; Interoperababble">
            <a:extLst>
              <a:ext uri="{FF2B5EF4-FFF2-40B4-BE49-F238E27FC236}">
                <a16:creationId xmlns:a16="http://schemas.microsoft.com/office/drawing/2014/main" id="{F5DDBAA4-BEA8-0706-A73B-D7027F660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1" y="3429000"/>
            <a:ext cx="1035049" cy="5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19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AI, Machine Learning &amp; Deep Learning</a:t>
            </a:r>
            <a:endParaRPr lang="en-US" dirty="0"/>
          </a:p>
        </p:txBody>
      </p:sp>
      <p:sp>
        <p:nvSpPr>
          <p:cNvPr id="3" name="Connector 2">
            <a:extLst>
              <a:ext uri="{FF2B5EF4-FFF2-40B4-BE49-F238E27FC236}">
                <a16:creationId xmlns:a16="http://schemas.microsoft.com/office/drawing/2014/main" id="{F7BE5B7B-4692-73FA-D126-E6EEA072140C}"/>
              </a:ext>
            </a:extLst>
          </p:cNvPr>
          <p:cNvSpPr/>
          <p:nvPr/>
        </p:nvSpPr>
        <p:spPr>
          <a:xfrm>
            <a:off x="1670957" y="2122715"/>
            <a:ext cx="8850086" cy="30697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FCD45-33AB-A3C1-1998-811AEDDA3A39}"/>
              </a:ext>
            </a:extLst>
          </p:cNvPr>
          <p:cNvSpPr txBox="1"/>
          <p:nvPr/>
        </p:nvSpPr>
        <p:spPr>
          <a:xfrm>
            <a:off x="2688771" y="3124592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3ADCE7-1E00-A63E-1060-4BB2C188B991}"/>
              </a:ext>
            </a:extLst>
          </p:cNvPr>
          <p:cNvSpPr/>
          <p:nvPr/>
        </p:nvSpPr>
        <p:spPr>
          <a:xfrm>
            <a:off x="4060372" y="2612571"/>
            <a:ext cx="4669971" cy="21989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AE924-4EC5-F392-45A7-697630762515}"/>
              </a:ext>
            </a:extLst>
          </p:cNvPr>
          <p:cNvSpPr txBox="1"/>
          <p:nvPr/>
        </p:nvSpPr>
        <p:spPr>
          <a:xfrm>
            <a:off x="4661807" y="3065697"/>
            <a:ext cx="182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799D0C-F7DF-AC6C-8FAC-C8C9E5AA8239}"/>
              </a:ext>
            </a:extLst>
          </p:cNvPr>
          <p:cNvSpPr/>
          <p:nvPr/>
        </p:nvSpPr>
        <p:spPr>
          <a:xfrm>
            <a:off x="6490607" y="3460988"/>
            <a:ext cx="1183822" cy="7368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18033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How to Let Machine to Learn</a:t>
            </a:r>
          </a:p>
        </p:txBody>
      </p:sp>
      <p:pic>
        <p:nvPicPr>
          <p:cNvPr id="4098" name="Picture 2" descr="Machine learning diagram">
            <a:extLst>
              <a:ext uri="{FF2B5EF4-FFF2-40B4-BE49-F238E27FC236}">
                <a16:creationId xmlns:a16="http://schemas.microsoft.com/office/drawing/2014/main" id="{689B412F-2BD6-3658-0BF4-D6101B740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666" y="1661627"/>
            <a:ext cx="6840764" cy="489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58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Discriminative and Generative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DCC1E-5D96-19CA-B429-594DBD732CCF}"/>
              </a:ext>
            </a:extLst>
          </p:cNvPr>
          <p:cNvSpPr txBox="1"/>
          <p:nvPr/>
        </p:nvSpPr>
        <p:spPr>
          <a:xfrm>
            <a:off x="1406687" y="4513107"/>
            <a:ext cx="96749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In General, A Discriminative model ‌models the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decision boundary between the classes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 Generative Model ‌explicitly models the 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actual distribution of each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292929"/>
              </a:solidFill>
              <a:latin typeface="source-serif-pro"/>
            </a:endParaRPr>
          </a:p>
          <a:p>
            <a:r>
              <a:rPr lang="en-US" b="1" dirty="0">
                <a:solidFill>
                  <a:srgbClr val="292929"/>
                </a:solidFill>
                <a:latin typeface="source-serif-pro"/>
              </a:rPr>
              <a:t>Refer:  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https://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medium.com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/@</a:t>
            </a:r>
            <a:r>
              <a:rPr lang="en-US" dirty="0" err="1">
                <a:solidFill>
                  <a:srgbClr val="292929"/>
                </a:solidFill>
                <a:latin typeface="source-serif-pro"/>
              </a:rPr>
              <a:t>mlengineer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/generative-and-discriminative-models-af5637a66a3</a:t>
            </a:r>
            <a:endParaRPr lang="en-US" dirty="0"/>
          </a:p>
        </p:txBody>
      </p:sp>
      <p:pic>
        <p:nvPicPr>
          <p:cNvPr id="5124" name="Picture 4" descr="machine learning - What is the difference between a generative and a  discriminative algorithm? - Stack Overflow">
            <a:extLst>
              <a:ext uri="{FF2B5EF4-FFF2-40B4-BE49-F238E27FC236}">
                <a16:creationId xmlns:a16="http://schemas.microsoft.com/office/drawing/2014/main" id="{FB503D25-88D7-C641-A61E-525F53CD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1933421"/>
            <a:ext cx="5932715" cy="236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08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8F12-AD34-5828-A67E-B105C81F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016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rPr>
              <a:t>Discriminative and Generative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E7DAA-F919-A49B-F697-21BCD5204264}"/>
              </a:ext>
            </a:extLst>
          </p:cNvPr>
          <p:cNvSpPr txBox="1"/>
          <p:nvPr/>
        </p:nvSpPr>
        <p:spPr>
          <a:xfrm>
            <a:off x="1077686" y="1589314"/>
            <a:ext cx="996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Discriminative Model Use Cases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D0CE52-D00B-5015-E0DA-CF69D2D88C88}"/>
              </a:ext>
            </a:extLst>
          </p:cNvPr>
          <p:cNvCxnSpPr>
            <a:cxnSpLocks/>
          </p:cNvCxnSpPr>
          <p:nvPr/>
        </p:nvCxnSpPr>
        <p:spPr>
          <a:xfrm>
            <a:off x="6226629" y="2438399"/>
            <a:ext cx="0" cy="32766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93D63F-62FB-17AB-3712-D1DF072D973D}"/>
              </a:ext>
            </a:extLst>
          </p:cNvPr>
          <p:cNvSpPr txBox="1"/>
          <p:nvPr/>
        </p:nvSpPr>
        <p:spPr>
          <a:xfrm>
            <a:off x="2792191" y="2579054"/>
            <a:ext cx="19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26E12-8FBB-EB03-965B-58A238D7CE58}"/>
              </a:ext>
            </a:extLst>
          </p:cNvPr>
          <p:cNvSpPr txBox="1"/>
          <p:nvPr/>
        </p:nvSpPr>
        <p:spPr>
          <a:xfrm>
            <a:off x="7701647" y="2240500"/>
            <a:ext cx="228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Yes / No (or probability )</a:t>
            </a:r>
          </a:p>
        </p:txBody>
      </p:sp>
      <p:pic>
        <p:nvPicPr>
          <p:cNvPr id="11266" name="Picture 2" descr="Email Icon Black Simple transparent PNG - StickPNG">
            <a:extLst>
              <a:ext uri="{FF2B5EF4-FFF2-40B4-BE49-F238E27FC236}">
                <a16:creationId xmlns:a16="http://schemas.microsoft.com/office/drawing/2014/main" id="{A8AEB1B9-C986-B66B-DE9D-0E06EB1EA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134" y="2409777"/>
            <a:ext cx="545637" cy="54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8D60B9-7BF5-8831-B242-1281601949A3}"/>
              </a:ext>
            </a:extLst>
          </p:cNvPr>
          <p:cNvSpPr txBox="1"/>
          <p:nvPr/>
        </p:nvSpPr>
        <p:spPr>
          <a:xfrm>
            <a:off x="2792191" y="3082203"/>
            <a:ext cx="19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06580-7100-9E66-61B0-0A73C2FA9960}"/>
              </a:ext>
            </a:extLst>
          </p:cNvPr>
          <p:cNvSpPr txBox="1"/>
          <p:nvPr/>
        </p:nvSpPr>
        <p:spPr>
          <a:xfrm>
            <a:off x="2792191" y="3484974"/>
            <a:ext cx="19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Illness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159E2-A3C0-CD98-CB55-1BDC559BE033}"/>
              </a:ext>
            </a:extLst>
          </p:cNvPr>
          <p:cNvSpPr txBox="1"/>
          <p:nvPr/>
        </p:nvSpPr>
        <p:spPr>
          <a:xfrm>
            <a:off x="2797292" y="3978015"/>
            <a:ext cx="19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9EB7F2-AE9F-D685-9E1C-C2A73255B890}"/>
              </a:ext>
            </a:extLst>
          </p:cNvPr>
          <p:cNvCxnSpPr/>
          <p:nvPr/>
        </p:nvCxnSpPr>
        <p:spPr>
          <a:xfrm>
            <a:off x="5236029" y="2763720"/>
            <a:ext cx="2079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B0CC9C-5FF2-02E3-5C70-62052A8C3742}"/>
              </a:ext>
            </a:extLst>
          </p:cNvPr>
          <p:cNvSpPr txBox="1"/>
          <p:nvPr/>
        </p:nvSpPr>
        <p:spPr>
          <a:xfrm>
            <a:off x="7739067" y="2577459"/>
            <a:ext cx="19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Spam  or not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E2D088-6968-BADD-5B4E-0D5F188FE0CF}"/>
              </a:ext>
            </a:extLst>
          </p:cNvPr>
          <p:cNvCxnSpPr/>
          <p:nvPr/>
        </p:nvCxnSpPr>
        <p:spPr>
          <a:xfrm>
            <a:off x="5241472" y="3266869"/>
            <a:ext cx="2079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DF24C8-A7C4-77C6-842D-515123961466}"/>
              </a:ext>
            </a:extLst>
          </p:cNvPr>
          <p:cNvSpPr txBox="1"/>
          <p:nvPr/>
        </p:nvSpPr>
        <p:spPr>
          <a:xfrm>
            <a:off x="7739067" y="3014497"/>
            <a:ext cx="228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will click or not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72BC45-8403-99F1-AFA6-DDF500577558}"/>
              </a:ext>
            </a:extLst>
          </p:cNvPr>
          <p:cNvCxnSpPr/>
          <p:nvPr/>
        </p:nvCxnSpPr>
        <p:spPr>
          <a:xfrm>
            <a:off x="5236029" y="3691412"/>
            <a:ext cx="2079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8F64797-29C1-566A-6F82-31CE7E0E42B8}"/>
              </a:ext>
            </a:extLst>
          </p:cNvPr>
          <p:cNvSpPr txBox="1"/>
          <p:nvPr/>
        </p:nvSpPr>
        <p:spPr>
          <a:xfrm>
            <a:off x="7761514" y="3484974"/>
            <a:ext cx="228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will click or not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BDDDE4-72CE-3B30-ACC8-368112032DC5}"/>
              </a:ext>
            </a:extLst>
          </p:cNvPr>
          <p:cNvCxnSpPr/>
          <p:nvPr/>
        </p:nvCxnSpPr>
        <p:spPr>
          <a:xfrm>
            <a:off x="5236029" y="4147847"/>
            <a:ext cx="2079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BA96F1-C48E-ED55-4FC9-E3A194764BC0}"/>
              </a:ext>
            </a:extLst>
          </p:cNvPr>
          <p:cNvSpPr txBox="1"/>
          <p:nvPr/>
        </p:nvSpPr>
        <p:spPr>
          <a:xfrm>
            <a:off x="7739066" y="4000191"/>
            <a:ext cx="228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Detect object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774204-C4E4-E99E-B59A-960132D6465E}"/>
              </a:ext>
            </a:extLst>
          </p:cNvPr>
          <p:cNvSpPr txBox="1"/>
          <p:nvPr/>
        </p:nvSpPr>
        <p:spPr>
          <a:xfrm>
            <a:off x="2797292" y="4470668"/>
            <a:ext cx="19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14DD54-6AC1-0EF9-6040-4CB38AC08F05}"/>
              </a:ext>
            </a:extLst>
          </p:cNvPr>
          <p:cNvCxnSpPr/>
          <p:nvPr/>
        </p:nvCxnSpPr>
        <p:spPr>
          <a:xfrm>
            <a:off x="5236029" y="4712144"/>
            <a:ext cx="2079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83455F-4E44-0E9A-1142-7674E30CCCCE}"/>
              </a:ext>
            </a:extLst>
          </p:cNvPr>
          <p:cNvSpPr txBox="1"/>
          <p:nvPr/>
        </p:nvSpPr>
        <p:spPr>
          <a:xfrm>
            <a:off x="7756413" y="4515408"/>
            <a:ext cx="228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 will buy or not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6AEF2F-358E-636E-E19F-E7533948B29B}"/>
              </a:ext>
            </a:extLst>
          </p:cNvPr>
          <p:cNvSpPr txBox="1"/>
          <p:nvPr/>
        </p:nvSpPr>
        <p:spPr>
          <a:xfrm>
            <a:off x="2797292" y="4963321"/>
            <a:ext cx="199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Transaction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FAC736-56D4-1FF4-C07D-1683EE56127A}"/>
              </a:ext>
            </a:extLst>
          </p:cNvPr>
          <p:cNvCxnSpPr/>
          <p:nvPr/>
        </p:nvCxnSpPr>
        <p:spPr>
          <a:xfrm>
            <a:off x="5236029" y="5147987"/>
            <a:ext cx="2079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C1236F-290F-B2DC-9472-634583A37E63}"/>
              </a:ext>
            </a:extLst>
          </p:cNvPr>
          <p:cNvSpPr txBox="1"/>
          <p:nvPr/>
        </p:nvSpPr>
        <p:spPr>
          <a:xfrm>
            <a:off x="7756413" y="4963321"/>
            <a:ext cx="228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Safe or not</a:t>
            </a:r>
          </a:p>
        </p:txBody>
      </p:sp>
    </p:spTree>
    <p:extLst>
      <p:ext uri="{BB962C8B-B14F-4D97-AF65-F5344CB8AC3E}">
        <p14:creationId xmlns:p14="http://schemas.microsoft.com/office/powerpoint/2010/main" val="1351517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{005276BB-C877-1844-A6F5-4F3893273A71}tf10001073</Template>
  <TotalTime>2165</TotalTime>
  <Words>391</Words>
  <Application>Microsoft Macintosh PowerPoint</Application>
  <PresentationFormat>Widescreen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source-serif-pro</vt:lpstr>
      <vt:lpstr>Arial</vt:lpstr>
      <vt:lpstr>Bookman Old Style</vt:lpstr>
      <vt:lpstr>Calibri</vt:lpstr>
      <vt:lpstr>Tw Cen MT</vt:lpstr>
      <vt:lpstr>Droplet</vt:lpstr>
      <vt:lpstr>AI Introduction</vt:lpstr>
      <vt:lpstr>Agenda</vt:lpstr>
      <vt:lpstr>What is AI</vt:lpstr>
      <vt:lpstr>AI in Daily Life</vt:lpstr>
      <vt:lpstr>AI Development History</vt:lpstr>
      <vt:lpstr>AI, Machine Learning &amp; Deep Learning</vt:lpstr>
      <vt:lpstr>How to Let Machine to Learn</vt:lpstr>
      <vt:lpstr>Discriminative and Generative Model</vt:lpstr>
      <vt:lpstr>Discriminative and Generative Model</vt:lpstr>
      <vt:lpstr>Discriminative and Generative Model</vt:lpstr>
      <vt:lpstr>An Example to Predict Dog / Cat</vt:lpstr>
      <vt:lpstr>An Example to Predict Dog / Cat</vt:lpstr>
      <vt:lpstr>The Concern about AI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Introduction</dc:title>
  <dc:creator>Zhanghao Hu</dc:creator>
  <cp:lastModifiedBy>Zhanghao Hu</cp:lastModifiedBy>
  <cp:revision>26</cp:revision>
  <dcterms:created xsi:type="dcterms:W3CDTF">2022-10-31T21:41:20Z</dcterms:created>
  <dcterms:modified xsi:type="dcterms:W3CDTF">2022-11-13T17:04:06Z</dcterms:modified>
</cp:coreProperties>
</file>