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13716000" cx="24387175"/>
  <p:notesSz cx="6858000" cy="9144000"/>
  <p:embeddedFontLst>
    <p:embeddedFont>
      <p:font typeface="Montserra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Montserrat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Montserrat-bold.fntdata"/><Relationship Id="rId6" Type="http://schemas.openxmlformats.org/officeDocument/2006/relationships/slide" Target="slides/slide2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Energy Efficiency is crucial in meeting our environmental goals and battling global warming.</a:t>
            </a:r>
            <a:endParaRPr/>
          </a:p>
        </p:txBody>
      </p:sp>
      <p:sp>
        <p:nvSpPr>
          <p:cNvPr id="25" name="Google Shape;2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50f271bc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g550f271bc1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47e2ab882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g547e2ab882_0_1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50f271bc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1" name="Google Shape;161;g550f271bc1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50f271bc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g550f271bc1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547e2ab88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" name="Google Shape;31;g547e2ab882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" name="Google Shape;5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47e2ab88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" name="Google Shape;59;g547e2ab882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50fe79153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5" name="Google Shape;65;g550fe79153_1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50f271bc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Energy Efficiency is crucial in meeting our environmental goals and battling global warming.</a:t>
            </a:r>
            <a:endParaRPr/>
          </a:p>
        </p:txBody>
      </p:sp>
      <p:sp>
        <p:nvSpPr>
          <p:cNvPr id="90" name="Google Shape;90;g550f271bc1_0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50f271bc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g550f271bc1_0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50f271bc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Energy Efficiency is crucial in meeting our environmental goals and battling global warming.</a:t>
            </a:r>
            <a:endParaRPr/>
          </a:p>
        </p:txBody>
      </p:sp>
      <p:sp>
        <p:nvSpPr>
          <p:cNvPr id="131" name="Google Shape;131;g550f271bc1_0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with Placeholder">
  <p:cSld name="Slide with Placehol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>
            <p:ph idx="2" type="pic"/>
          </p:nvPr>
        </p:nvSpPr>
        <p:spPr>
          <a:xfrm>
            <a:off x="0" y="0"/>
            <a:ext cx="7737487" cy="137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Slide with Placeholder">
  <p:cSld name="1_Slide with Placehol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/>
          <p:nvPr>
            <p:ph idx="2" type="pic"/>
          </p:nvPr>
        </p:nvSpPr>
        <p:spPr>
          <a:xfrm>
            <a:off x="16649688" y="0"/>
            <a:ext cx="7737487" cy="137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Portfolio Three">
  <p:cSld name="2_Portfolio Thre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/>
          <p:nvPr>
            <p:ph idx="2" type="pic"/>
          </p:nvPr>
        </p:nvSpPr>
        <p:spPr>
          <a:xfrm>
            <a:off x="16332202" y="0"/>
            <a:ext cx="8054974" cy="137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5"/>
          <p:cNvSpPr/>
          <p:nvPr>
            <p:ph idx="3" type="pic"/>
          </p:nvPr>
        </p:nvSpPr>
        <p:spPr>
          <a:xfrm>
            <a:off x="0" y="0"/>
            <a:ext cx="8054974" cy="137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5"/>
          <p:cNvSpPr/>
          <p:nvPr>
            <p:ph idx="4" type="pic"/>
          </p:nvPr>
        </p:nvSpPr>
        <p:spPr>
          <a:xfrm>
            <a:off x="8166100" y="0"/>
            <a:ext cx="8054974" cy="137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Placeholder">
  <p:cSld name="3_Placehol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/>
          <p:nvPr>
            <p:ph idx="2" type="pic"/>
          </p:nvPr>
        </p:nvSpPr>
        <p:spPr>
          <a:xfrm>
            <a:off x="1755553" y="6068412"/>
            <a:ext cx="6308379" cy="63321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6"/>
          <p:cNvSpPr/>
          <p:nvPr>
            <p:ph idx="3" type="pic"/>
          </p:nvPr>
        </p:nvSpPr>
        <p:spPr>
          <a:xfrm>
            <a:off x="9080235" y="6068412"/>
            <a:ext cx="6308379" cy="63321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6"/>
          <p:cNvSpPr/>
          <p:nvPr>
            <p:ph idx="4" type="pic"/>
          </p:nvPr>
        </p:nvSpPr>
        <p:spPr>
          <a:xfrm>
            <a:off x="16404916" y="6068412"/>
            <a:ext cx="6308379" cy="63321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Placeholder">
  <p:cSld name="1_Placehol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/>
          <p:nvPr>
            <p:ph idx="2" type="pic"/>
          </p:nvPr>
        </p:nvSpPr>
        <p:spPr>
          <a:xfrm>
            <a:off x="0" y="8255000"/>
            <a:ext cx="24387177" cy="54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676618" y="730250"/>
            <a:ext cx="21033937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Montserrat"/>
              <a:buNone/>
              <a:defRPr b="0" i="0" sz="6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676618" y="3651250"/>
            <a:ext cx="21033937" cy="87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Relationship Id="rId6" Type="http://schemas.openxmlformats.org/officeDocument/2006/relationships/image" Target="../media/image11.png"/><Relationship Id="rId7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Relationship Id="rId6" Type="http://schemas.openxmlformats.org/officeDocument/2006/relationships/image" Target="../media/image11.png"/><Relationship Id="rId7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20.png"/><Relationship Id="rId5" Type="http://schemas.openxmlformats.org/officeDocument/2006/relationships/image" Target="../media/image1.png"/><Relationship Id="rId6" Type="http://schemas.openxmlformats.org/officeDocument/2006/relationships/image" Target="../media/image19.png"/><Relationship Id="rId7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6.jpg"/><Relationship Id="rId5" Type="http://schemas.openxmlformats.org/officeDocument/2006/relationships/image" Target="../media/image17.png"/><Relationship Id="rId6" Type="http://schemas.openxmlformats.org/officeDocument/2006/relationships/image" Target="../media/image7.png"/><Relationship Id="rId7" Type="http://schemas.openxmlformats.org/officeDocument/2006/relationships/image" Target="../media/image1.png"/><Relationship Id="rId8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/>
        </p:nvSpPr>
        <p:spPr>
          <a:xfrm>
            <a:off x="1759630" y="766741"/>
            <a:ext cx="16830300" cy="22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25"/>
              <a:buFont typeface="Montserrat"/>
              <a:buNone/>
            </a:pPr>
            <a:r>
              <a:rPr b="1" lang="en-US" sz="12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Problem</a:t>
            </a:r>
            <a:endParaRPr/>
          </a:p>
        </p:txBody>
      </p:sp>
      <p:sp>
        <p:nvSpPr>
          <p:cNvPr id="28" name="Google Shape;28;p8"/>
          <p:cNvSpPr txBox="1"/>
          <p:nvPr/>
        </p:nvSpPr>
        <p:spPr>
          <a:xfrm>
            <a:off x="1718800" y="3161550"/>
            <a:ext cx="21489900" cy="73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</a:pPr>
            <a:r>
              <a:rPr lang="en-US" sz="4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Americans spend $130 billion a year on </a:t>
            </a:r>
            <a:r>
              <a:rPr b="1" lang="en-US" sz="6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standby power devices</a:t>
            </a:r>
            <a:endParaRPr b="1" sz="6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</a:pPr>
            <a:r>
              <a:rPr lang="en-US" sz="4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$450 is </a:t>
            </a:r>
            <a:r>
              <a:rPr b="1" lang="en-US" sz="6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wasted</a:t>
            </a:r>
            <a:r>
              <a:rPr lang="en-US" sz="4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each year in electricity costs by </a:t>
            </a:r>
            <a:r>
              <a:rPr i="1" lang="en-US" sz="4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every</a:t>
            </a:r>
            <a:r>
              <a:rPr lang="en-US" sz="4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household in the United States</a:t>
            </a:r>
            <a:endParaRPr sz="4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</a:pPr>
            <a:r>
              <a:rPr lang="en-US" sz="4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Electricity waste is set to </a:t>
            </a:r>
            <a:r>
              <a:rPr b="1" lang="en-US" sz="6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double</a:t>
            </a:r>
            <a:r>
              <a:rPr b="1" lang="en-US" sz="4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by 2025 without proper steps taken</a:t>
            </a:r>
            <a:endParaRPr sz="4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</a:pPr>
            <a:r>
              <a:t/>
            </a:r>
            <a:endParaRPr sz="3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/>
          <p:nvPr/>
        </p:nvSpPr>
        <p:spPr>
          <a:xfrm>
            <a:off x="1759630" y="766741"/>
            <a:ext cx="18476400" cy="22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25"/>
              <a:buFont typeface="Montserrat"/>
              <a:buNone/>
            </a:pPr>
            <a:r>
              <a:rPr b="1" lang="en-US" sz="12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Target Market</a:t>
            </a:r>
            <a:endParaRPr/>
          </a:p>
        </p:txBody>
      </p:sp>
      <p:pic>
        <p:nvPicPr>
          <p:cNvPr id="140" name="Google Shape;14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04449" y="0"/>
            <a:ext cx="2982725" cy="298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7"/>
          <p:cNvSpPr txBox="1"/>
          <p:nvPr/>
        </p:nvSpPr>
        <p:spPr>
          <a:xfrm>
            <a:off x="1718800" y="3161550"/>
            <a:ext cx="21489900" cy="73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</a:pPr>
            <a:r>
              <a:rPr lang="en-US" sz="4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Our Target client consists of Energy companies across Canada and the United States </a:t>
            </a:r>
            <a:endParaRPr sz="4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</a:pPr>
            <a:r>
              <a:t/>
            </a:r>
            <a:endParaRPr sz="4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</a:pPr>
            <a:r>
              <a:t/>
            </a:r>
            <a:endParaRPr sz="4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</a:pPr>
            <a:r>
              <a:t/>
            </a:r>
            <a:endParaRPr sz="4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</a:pPr>
            <a:r>
              <a:t/>
            </a:r>
            <a:endParaRPr sz="4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</a:pPr>
            <a:r>
              <a:t/>
            </a:r>
            <a:endParaRPr sz="4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17"/>
          <p:cNvSpPr txBox="1"/>
          <p:nvPr/>
        </p:nvSpPr>
        <p:spPr>
          <a:xfrm>
            <a:off x="5446950" y="7715850"/>
            <a:ext cx="6048900" cy="28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EnerConnect </a:t>
            </a:r>
            <a:endParaRPr b="1" sz="4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Allows incentivized pooling of resources within communities </a:t>
            </a:r>
            <a:endParaRPr sz="3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1925" y="6116375"/>
            <a:ext cx="6167875" cy="309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44000" y="9806450"/>
            <a:ext cx="9586410" cy="285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997768" y="5502700"/>
            <a:ext cx="4459704" cy="285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0"/>
            <a:ext cx="24387177" cy="1371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/>
          <p:nvPr/>
        </p:nvSpPr>
        <p:spPr>
          <a:xfrm>
            <a:off x="1759630" y="766741"/>
            <a:ext cx="18476400" cy="22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25"/>
              <a:buFont typeface="Montserrat"/>
              <a:buNone/>
            </a:pPr>
            <a:r>
              <a:rPr b="1" lang="en-US" sz="12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Target Market</a:t>
            </a:r>
            <a:endParaRPr/>
          </a:p>
        </p:txBody>
      </p:sp>
      <p:pic>
        <p:nvPicPr>
          <p:cNvPr id="152" name="Google Shape;15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04449" y="0"/>
            <a:ext cx="2982725" cy="298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8"/>
          <p:cNvSpPr txBox="1"/>
          <p:nvPr/>
        </p:nvSpPr>
        <p:spPr>
          <a:xfrm>
            <a:off x="1718800" y="3161550"/>
            <a:ext cx="21489900" cy="73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</a:pPr>
            <a:r>
              <a:rPr lang="en-US" sz="4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Our Target client consists of Energy companies across Canada and the United States </a:t>
            </a:r>
            <a:endParaRPr sz="4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</a:pPr>
            <a:r>
              <a:t/>
            </a:r>
            <a:endParaRPr sz="4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</a:pPr>
            <a:r>
              <a:t/>
            </a:r>
            <a:endParaRPr sz="4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</a:pPr>
            <a:r>
              <a:t/>
            </a:r>
            <a:endParaRPr sz="4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</a:pPr>
            <a:r>
              <a:t/>
            </a:r>
            <a:endParaRPr sz="4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</a:pPr>
            <a:r>
              <a:t/>
            </a:r>
            <a:endParaRPr sz="4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18"/>
          <p:cNvSpPr txBox="1"/>
          <p:nvPr/>
        </p:nvSpPr>
        <p:spPr>
          <a:xfrm>
            <a:off x="5446950" y="7715850"/>
            <a:ext cx="6048900" cy="28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EnerConnect </a:t>
            </a:r>
            <a:endParaRPr b="1" sz="4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Allows incentivized pooling of resources within communities </a:t>
            </a:r>
            <a:endParaRPr sz="3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5" name="Google Shape;15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1925" y="6116375"/>
            <a:ext cx="6167875" cy="309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44000" y="9806450"/>
            <a:ext cx="9586410" cy="285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997768" y="5502700"/>
            <a:ext cx="4459704" cy="285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0"/>
            <a:ext cx="24387176" cy="1380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/>
        </p:nvSpPr>
        <p:spPr>
          <a:xfrm>
            <a:off x="1759630" y="766741"/>
            <a:ext cx="18476400" cy="22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25"/>
              <a:buFont typeface="Montserrat"/>
              <a:buNone/>
            </a:pPr>
            <a:r>
              <a:t/>
            </a:r>
            <a:endParaRPr/>
          </a:p>
        </p:txBody>
      </p:sp>
      <p:pic>
        <p:nvPicPr>
          <p:cNvPr id="164" name="Google Shape;16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04449" y="0"/>
            <a:ext cx="2982725" cy="298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9"/>
          <p:cNvSpPr txBox="1"/>
          <p:nvPr/>
        </p:nvSpPr>
        <p:spPr>
          <a:xfrm>
            <a:off x="5446950" y="7715850"/>
            <a:ext cx="6048900" cy="28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EnerConnect </a:t>
            </a:r>
            <a:endParaRPr b="1" sz="4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Allows incentivized pooling of resources within communities </a:t>
            </a:r>
            <a:endParaRPr sz="3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2955380" y="3246591"/>
            <a:ext cx="18476400" cy="22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25"/>
              <a:buFont typeface="Montserrat"/>
              <a:buNone/>
            </a:pPr>
            <a:r>
              <a:rPr b="1" lang="en-US" sz="12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b="1" sz="12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25"/>
              <a:buFont typeface="Montserrat"/>
              <a:buNone/>
            </a:pPr>
            <a:r>
              <a:t/>
            </a:r>
            <a:endParaRPr b="1" sz="12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25"/>
              <a:buFont typeface="Montserrat"/>
              <a:buNone/>
            </a:pPr>
            <a:r>
              <a:rPr b="1" lang="en-US" sz="6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“Fighting Energy Waste in a Simple, Streamlined Process while building meaning connections”</a:t>
            </a:r>
            <a:endParaRPr b="1" sz="6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/>
        </p:nvSpPr>
        <p:spPr>
          <a:xfrm>
            <a:off x="2955380" y="3246591"/>
            <a:ext cx="18476400" cy="22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25"/>
              <a:buFont typeface="Montserrat"/>
              <a:buNone/>
            </a:pPr>
            <a:r>
              <a:rPr b="1" lang="en-US" sz="12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Thank You For Listening!</a:t>
            </a:r>
            <a:endParaRPr/>
          </a:p>
        </p:txBody>
      </p:sp>
      <p:sp>
        <p:nvSpPr>
          <p:cNvPr id="172" name="Google Shape;172;p20"/>
          <p:cNvSpPr txBox="1"/>
          <p:nvPr/>
        </p:nvSpPr>
        <p:spPr>
          <a:xfrm>
            <a:off x="7128385" y="7454200"/>
            <a:ext cx="10130400" cy="49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</a:pPr>
            <a:r>
              <a:rPr lang="en-US" sz="4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Any Questions?</a:t>
            </a:r>
            <a:endParaRPr sz="4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</a:pPr>
            <a:r>
              <a:t/>
            </a:r>
            <a:endParaRPr sz="3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3" name="Google Shape;17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04449" y="0"/>
            <a:ext cx="2982725" cy="298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9302025" y="3939450"/>
            <a:ext cx="5783100" cy="58371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" name="Google Shape;34;p9"/>
          <p:cNvSpPr txBox="1"/>
          <p:nvPr/>
        </p:nvSpPr>
        <p:spPr>
          <a:xfrm>
            <a:off x="1759630" y="766741"/>
            <a:ext cx="18476400" cy="22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25"/>
              <a:buFont typeface="Montserrat"/>
              <a:buNone/>
            </a:pPr>
            <a:r>
              <a:rPr b="1" lang="en-US" sz="12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/>
          </a:p>
        </p:txBody>
      </p:sp>
      <p:sp>
        <p:nvSpPr>
          <p:cNvPr id="35" name="Google Shape;35;p9"/>
          <p:cNvSpPr/>
          <p:nvPr/>
        </p:nvSpPr>
        <p:spPr>
          <a:xfrm>
            <a:off x="16848325" y="3939450"/>
            <a:ext cx="5783100" cy="58371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" name="Google Shape;36;p9"/>
          <p:cNvSpPr/>
          <p:nvPr/>
        </p:nvSpPr>
        <p:spPr>
          <a:xfrm>
            <a:off x="1892050" y="3939450"/>
            <a:ext cx="5783100" cy="58371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7" name="Google Shape;3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4413" y="4931250"/>
            <a:ext cx="3634650" cy="36346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9"/>
          <p:cNvSpPr txBox="1"/>
          <p:nvPr/>
        </p:nvSpPr>
        <p:spPr>
          <a:xfrm>
            <a:off x="8909025" y="9940700"/>
            <a:ext cx="70770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lang="en-US" sz="4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Community </a:t>
            </a:r>
            <a:endParaRPr b="1" sz="4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Encourage Sharing of Energy</a:t>
            </a:r>
            <a:endParaRPr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4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" name="Google Shape;39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9100" y="5143500"/>
            <a:ext cx="3429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9"/>
          <p:cNvSpPr txBox="1"/>
          <p:nvPr/>
        </p:nvSpPr>
        <p:spPr>
          <a:xfrm>
            <a:off x="1245100" y="9940700"/>
            <a:ext cx="70770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lang="en-US" sz="4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Turn-Off</a:t>
            </a:r>
            <a:endParaRPr b="1" sz="4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Reduce Usage of Stand-by Devices</a:t>
            </a:r>
            <a:endParaRPr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4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" name="Google Shape;41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248513" y="5366642"/>
            <a:ext cx="2982725" cy="2982725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9"/>
          <p:cNvSpPr txBox="1"/>
          <p:nvPr/>
        </p:nvSpPr>
        <p:spPr>
          <a:xfrm>
            <a:off x="16201375" y="9940700"/>
            <a:ext cx="70770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lang="en-US" sz="4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Recommend</a:t>
            </a:r>
            <a:r>
              <a:rPr b="1" lang="en-US" sz="4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4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Promote Energy Saving Strategies</a:t>
            </a:r>
            <a:endParaRPr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4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oogle Shape;47;p10"/>
          <p:cNvCxnSpPr/>
          <p:nvPr/>
        </p:nvCxnSpPr>
        <p:spPr>
          <a:xfrm>
            <a:off x="1498741" y="-1748367"/>
            <a:ext cx="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8" name="Google Shape;48;p10"/>
          <p:cNvCxnSpPr/>
          <p:nvPr/>
        </p:nvCxnSpPr>
        <p:spPr>
          <a:xfrm>
            <a:off x="1498741" y="-1748367"/>
            <a:ext cx="0" cy="0"/>
          </a:xfrm>
          <a:prstGeom prst="straightConnector1">
            <a:avLst/>
          </a:prstGeom>
          <a:noFill/>
          <a:ln>
            <a:noFill/>
          </a:ln>
        </p:spPr>
      </p:cxnSp>
      <p:pic>
        <p:nvPicPr>
          <p:cNvPr id="49" name="Google Shape;49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1088" y="2095500"/>
            <a:ext cx="9525000" cy="95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/>
        </p:nvSpPr>
        <p:spPr>
          <a:xfrm>
            <a:off x="1759630" y="766741"/>
            <a:ext cx="18476533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25"/>
              <a:buFont typeface="Montserrat"/>
              <a:buNone/>
            </a:pPr>
            <a:r>
              <a:rPr b="1" lang="en-US" sz="12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Who We Are</a:t>
            </a:r>
            <a:endParaRPr/>
          </a:p>
        </p:txBody>
      </p:sp>
      <p:pic>
        <p:nvPicPr>
          <p:cNvPr id="55" name="Google Shape;5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04449" y="0"/>
            <a:ext cx="2982725" cy="298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4250" y="5649182"/>
            <a:ext cx="19678650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/>
        </p:nvSpPr>
        <p:spPr>
          <a:xfrm>
            <a:off x="1440750" y="7493525"/>
            <a:ext cx="6048900" cy="28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EnerConnect </a:t>
            </a:r>
            <a:endParaRPr b="1" sz="4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Allows incentivized pooling of resources within communities </a:t>
            </a:r>
            <a:endParaRPr sz="3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2" name="Google Shape;6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4387174" cy="137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/>
        </p:nvSpPr>
        <p:spPr>
          <a:xfrm>
            <a:off x="1718800" y="3161550"/>
            <a:ext cx="21489900" cy="73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</a:pPr>
            <a:r>
              <a:t/>
            </a:r>
            <a:endParaRPr sz="4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</a:pPr>
            <a:r>
              <a:t/>
            </a:r>
            <a:endParaRPr sz="4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</a:pPr>
            <a:r>
              <a:t/>
            </a:r>
            <a:endParaRPr sz="4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</a:pPr>
            <a:r>
              <a:t/>
            </a:r>
            <a:endParaRPr sz="4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</a:pPr>
            <a:r>
              <a:t/>
            </a:r>
            <a:endParaRPr sz="4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1759625" y="3161550"/>
            <a:ext cx="19644900" cy="81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1759630" y="766741"/>
            <a:ext cx="18476400" cy="22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25"/>
              <a:buFont typeface="Montserrat"/>
              <a:buNone/>
            </a:pPr>
            <a:r>
              <a:rPr b="1" lang="en-US" sz="12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How it Works</a:t>
            </a:r>
            <a:endParaRPr b="1" sz="12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932175" y="4862675"/>
            <a:ext cx="3894600" cy="3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1" name="Google Shape;7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5525" y="5044500"/>
            <a:ext cx="2757275" cy="187080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3"/>
          <p:cNvSpPr txBox="1"/>
          <p:nvPr/>
        </p:nvSpPr>
        <p:spPr>
          <a:xfrm>
            <a:off x="4391900" y="5629350"/>
            <a:ext cx="70770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lang="en-US" sz="4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CSV Files</a:t>
            </a:r>
            <a:endParaRPr b="1" sz="4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4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4675" y="3079250"/>
            <a:ext cx="2216100" cy="221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4675" y="5044500"/>
            <a:ext cx="2216100" cy="221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5525" y="3264350"/>
            <a:ext cx="2216100" cy="221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3"/>
          <p:cNvCxnSpPr/>
          <p:nvPr/>
        </p:nvCxnSpPr>
        <p:spPr>
          <a:xfrm flipH="1" rot="10800000">
            <a:off x="6540750" y="4178750"/>
            <a:ext cx="2514000" cy="17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7" name="Google Shape;77;p13"/>
          <p:cNvCxnSpPr/>
          <p:nvPr/>
        </p:nvCxnSpPr>
        <p:spPr>
          <a:xfrm flipH="1" rot="10800000">
            <a:off x="6540750" y="4862675"/>
            <a:ext cx="2514000" cy="17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8" name="Google Shape;78;p13"/>
          <p:cNvCxnSpPr/>
          <p:nvPr/>
        </p:nvCxnSpPr>
        <p:spPr>
          <a:xfrm flipH="1" rot="10800000">
            <a:off x="6540750" y="5546600"/>
            <a:ext cx="2514000" cy="17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79" name="Google Shape;7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02224" y="3590400"/>
            <a:ext cx="2982725" cy="29827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3"/>
          <p:cNvSpPr txBox="1"/>
          <p:nvPr/>
        </p:nvSpPr>
        <p:spPr>
          <a:xfrm>
            <a:off x="9054750" y="6914450"/>
            <a:ext cx="70770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lang="en-US" sz="4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Processing</a:t>
            </a:r>
            <a:endParaRPr b="1" sz="4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Parses data based on devices on and devices with most consumption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Identifies maximum consumption 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Identifies</a:t>
            </a:r>
            <a:r>
              <a:rPr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possible tips to save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4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433700" y="6998450"/>
            <a:ext cx="70770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lang="en-US" sz="4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Collection</a:t>
            </a:r>
            <a:endParaRPr b="1" sz="4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Smart Plugs collect data on the name and power consumption of each device plugged into smart plug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4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2" name="Google Shape;82;p13"/>
          <p:cNvCxnSpPr/>
          <p:nvPr/>
        </p:nvCxnSpPr>
        <p:spPr>
          <a:xfrm flipH="1" rot="10800000">
            <a:off x="14508875" y="2776550"/>
            <a:ext cx="2772000" cy="1419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3" name="Google Shape;83;p13"/>
          <p:cNvCxnSpPr/>
          <p:nvPr/>
        </p:nvCxnSpPr>
        <p:spPr>
          <a:xfrm>
            <a:off x="14637875" y="5784825"/>
            <a:ext cx="2557500" cy="1421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84" name="Google Shape;8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104800" y="907075"/>
            <a:ext cx="3634875" cy="36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16629525" y="448275"/>
            <a:ext cx="70770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lang="en-US" sz="4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Output</a:t>
            </a:r>
            <a:endParaRPr b="1" sz="4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Amazon ECHO 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4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148300" y="6174750"/>
            <a:ext cx="3767700" cy="37677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16383738" y="5972175"/>
            <a:ext cx="70770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1" sz="4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Mobile Phone Application 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4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1759624" y="766750"/>
            <a:ext cx="19386300" cy="22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25"/>
              <a:buFont typeface="Montserrat"/>
              <a:buNone/>
            </a:pPr>
            <a:r>
              <a:rPr b="1" lang="en-US" sz="12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 little bit of sharing...</a:t>
            </a:r>
            <a:endParaRPr b="1" sz="12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1718800" y="3161550"/>
            <a:ext cx="21489900" cy="73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</a:pPr>
            <a:r>
              <a:t/>
            </a:r>
            <a:endParaRPr sz="4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</a:pPr>
            <a:r>
              <a:t/>
            </a:r>
            <a:endParaRPr sz="3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000" y="3161550"/>
            <a:ext cx="4097050" cy="40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1513" y="3940125"/>
            <a:ext cx="5070731" cy="285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57950" y="4472125"/>
            <a:ext cx="1475900" cy="14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975238" y="4976100"/>
            <a:ext cx="1475900" cy="14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840200" y="3281450"/>
            <a:ext cx="1475900" cy="14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83100" y="4757350"/>
            <a:ext cx="1475900" cy="14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83100" y="3281450"/>
            <a:ext cx="1475900" cy="14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83100" y="6452000"/>
            <a:ext cx="1475900" cy="14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514150" y="6546000"/>
            <a:ext cx="1475900" cy="14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854175" y="3940125"/>
            <a:ext cx="1550275" cy="155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404449" y="0"/>
            <a:ext cx="2982725" cy="298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246025" y="5580425"/>
            <a:ext cx="1550275" cy="155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404450" y="3731850"/>
            <a:ext cx="1550275" cy="155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796300" y="5490400"/>
            <a:ext cx="1550275" cy="155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792150" y="4181938"/>
            <a:ext cx="1550275" cy="155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145925" y="7040675"/>
            <a:ext cx="1550275" cy="155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836900" y="6651825"/>
            <a:ext cx="1550275" cy="1550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14"/>
          <p:cNvCxnSpPr/>
          <p:nvPr/>
        </p:nvCxnSpPr>
        <p:spPr>
          <a:xfrm>
            <a:off x="5172575" y="4948525"/>
            <a:ext cx="1111800" cy="171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12004200" y="4948525"/>
            <a:ext cx="1111800" cy="171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3" name="Google Shape;113;p14"/>
          <p:cNvCxnSpPr/>
          <p:nvPr/>
        </p:nvCxnSpPr>
        <p:spPr>
          <a:xfrm>
            <a:off x="18742375" y="5201525"/>
            <a:ext cx="1111800" cy="171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114" name="Google Shape;11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000" y="8590950"/>
            <a:ext cx="4097050" cy="4097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p14"/>
          <p:cNvCxnSpPr/>
          <p:nvPr/>
        </p:nvCxnSpPr>
        <p:spPr>
          <a:xfrm>
            <a:off x="5172575" y="10554450"/>
            <a:ext cx="1111800" cy="171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116" name="Google Shape;116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06600" y="8671675"/>
            <a:ext cx="4240574" cy="4097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14"/>
          <p:cNvCxnSpPr/>
          <p:nvPr/>
        </p:nvCxnSpPr>
        <p:spPr>
          <a:xfrm>
            <a:off x="11969400" y="10554450"/>
            <a:ext cx="1111800" cy="171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118" name="Google Shape;11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21700" y="9283025"/>
            <a:ext cx="2712900" cy="2712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14"/>
          <p:cNvCxnSpPr/>
          <p:nvPr/>
        </p:nvCxnSpPr>
        <p:spPr>
          <a:xfrm>
            <a:off x="17885250" y="10554450"/>
            <a:ext cx="1111800" cy="171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120" name="Google Shape;12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854175" y="9864338"/>
            <a:ext cx="1550275" cy="155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/>
          <p:nvPr/>
        </p:nvSpPr>
        <p:spPr>
          <a:xfrm>
            <a:off x="1718800" y="3161550"/>
            <a:ext cx="21489900" cy="73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</a:pPr>
            <a:r>
              <a:t/>
            </a:r>
            <a:endParaRPr sz="4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</a:pPr>
            <a:r>
              <a:t/>
            </a:r>
            <a:endParaRPr sz="4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</a:pPr>
            <a:r>
              <a:t/>
            </a:r>
            <a:endParaRPr sz="4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</a:pPr>
            <a:r>
              <a:t/>
            </a:r>
            <a:endParaRPr sz="4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</a:pPr>
            <a:r>
              <a:t/>
            </a:r>
            <a:endParaRPr sz="4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15"/>
          <p:cNvSpPr txBox="1"/>
          <p:nvPr/>
        </p:nvSpPr>
        <p:spPr>
          <a:xfrm>
            <a:off x="1759625" y="3161550"/>
            <a:ext cx="19644900" cy="81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Montserrat"/>
                <a:ea typeface="Montserrat"/>
                <a:cs typeface="Montserrat"/>
                <a:sym typeface="Montserrat"/>
              </a:rPr>
              <a:t>A monthly subscription charge for the application on the app-store</a:t>
            </a:r>
            <a:endParaRPr sz="4800">
              <a:latin typeface="Montserrat"/>
              <a:ea typeface="Montserrat"/>
              <a:cs typeface="Montserrat"/>
              <a:sym typeface="Montserrat"/>
            </a:endParaRPr>
          </a:p>
          <a:p>
            <a:pPr indent="-5334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</a:pPr>
            <a:r>
              <a:rPr lang="en-US" sz="4800">
                <a:latin typeface="Montserrat"/>
                <a:ea typeface="Montserrat"/>
                <a:cs typeface="Montserrat"/>
                <a:sym typeface="Montserrat"/>
              </a:rPr>
              <a:t>Price of $9.00</a:t>
            </a:r>
            <a:endParaRPr sz="4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Montserrat"/>
                <a:ea typeface="Montserrat"/>
                <a:cs typeface="Montserrat"/>
                <a:sym typeface="Montserrat"/>
              </a:rPr>
              <a:t>Smart plug sold separately</a:t>
            </a:r>
            <a:endParaRPr sz="4800">
              <a:latin typeface="Montserrat"/>
              <a:ea typeface="Montserrat"/>
              <a:cs typeface="Montserrat"/>
              <a:sym typeface="Montserrat"/>
            </a:endParaRPr>
          </a:p>
          <a:p>
            <a:pPr indent="-5334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</a:pPr>
            <a:r>
              <a:rPr lang="en-US" sz="4800">
                <a:latin typeface="Montserrat"/>
                <a:ea typeface="Montserrat"/>
                <a:cs typeface="Montserrat"/>
                <a:sym typeface="Montserrat"/>
              </a:rPr>
              <a:t>Retail Price of $24.99</a:t>
            </a:r>
            <a:endParaRPr sz="4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Montserrat"/>
                <a:ea typeface="Montserrat"/>
                <a:cs typeface="Montserrat"/>
                <a:sym typeface="Montserrat"/>
              </a:rPr>
              <a:t>Incentives</a:t>
            </a:r>
            <a:endParaRPr sz="4800">
              <a:latin typeface="Montserrat"/>
              <a:ea typeface="Montserrat"/>
              <a:cs typeface="Montserrat"/>
              <a:sym typeface="Montserrat"/>
            </a:endParaRPr>
          </a:p>
          <a:p>
            <a:pPr indent="-5334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</a:pPr>
            <a:r>
              <a:rPr lang="en-US" sz="4800">
                <a:latin typeface="Montserrat"/>
                <a:ea typeface="Montserrat"/>
                <a:cs typeface="Montserrat"/>
                <a:sym typeface="Montserrat"/>
              </a:rPr>
              <a:t>If you host 3 meetups or more, $5.00 discount per month </a:t>
            </a:r>
            <a:endParaRPr sz="4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15"/>
          <p:cNvSpPr txBox="1"/>
          <p:nvPr/>
        </p:nvSpPr>
        <p:spPr>
          <a:xfrm>
            <a:off x="1759630" y="766741"/>
            <a:ext cx="18476400" cy="22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25"/>
              <a:buFont typeface="Montserrat"/>
              <a:buNone/>
            </a:pPr>
            <a:r>
              <a:rPr b="1" lang="en-US" sz="12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Business Model</a:t>
            </a:r>
            <a:endParaRPr b="1" sz="12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8" name="Google Shape;12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04449" y="0"/>
            <a:ext cx="2982725" cy="298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/>
          <p:nvPr/>
        </p:nvSpPr>
        <p:spPr>
          <a:xfrm>
            <a:off x="1759630" y="766741"/>
            <a:ext cx="16830300" cy="22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25"/>
              <a:buFont typeface="Montserrat"/>
              <a:buNone/>
            </a:pPr>
            <a:r>
              <a:rPr b="1" lang="en-US" sz="12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Flexibility</a:t>
            </a:r>
            <a:endParaRPr b="1" sz="12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1718800" y="3161550"/>
            <a:ext cx="21489900" cy="73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</a:pPr>
            <a:r>
              <a:rPr lang="en-US" sz="4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Our application works directly with </a:t>
            </a:r>
            <a:r>
              <a:rPr b="1" lang="en-US" sz="4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Amazon Alexa</a:t>
            </a:r>
            <a:r>
              <a:rPr lang="en-US" sz="4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to output means by which users can save electricity</a:t>
            </a:r>
            <a:endParaRPr sz="4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</a:pPr>
            <a:r>
              <a:t/>
            </a:r>
            <a:endParaRPr sz="4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</a:pPr>
            <a:r>
              <a:rPr b="1" lang="en-US" sz="4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Future</a:t>
            </a:r>
            <a:r>
              <a:rPr lang="en-US" sz="4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- Additional devices can be added to work with our platform </a:t>
            </a:r>
            <a:endParaRPr sz="4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</a:pPr>
            <a:r>
              <a:t/>
            </a:r>
            <a:endParaRPr sz="3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lack Minimal 1">
      <a:dk1>
        <a:srgbClr val="000000"/>
      </a:dk1>
      <a:lt1>
        <a:srgbClr val="FFFFFF"/>
      </a:lt1>
      <a:dk2>
        <a:srgbClr val="000000"/>
      </a:dk2>
      <a:lt2>
        <a:srgbClr val="F6F7FA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B0B1B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