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68" r:id="rId4"/>
    <p:sldId id="269" r:id="rId5"/>
    <p:sldId id="259" r:id="rId6"/>
    <p:sldId id="261" r:id="rId7"/>
    <p:sldId id="263" r:id="rId8"/>
    <p:sldId id="264" r:id="rId9"/>
    <p:sldId id="271" r:id="rId10"/>
    <p:sldId id="272" r:id="rId11"/>
    <p:sldId id="273" r:id="rId12"/>
    <p:sldId id="274" r:id="rId13"/>
    <p:sldId id="281" r:id="rId14"/>
    <p:sldId id="278" r:id="rId15"/>
    <p:sldId id="279" r:id="rId16"/>
    <p:sldId id="283" r:id="rId17"/>
    <p:sldId id="277" r:id="rId18"/>
    <p:sldId id="282" r:id="rId19"/>
    <p:sldId id="285" r:id="rId20"/>
    <p:sldId id="284" r:id="rId21"/>
    <p:sldId id="260" r:id="rId22"/>
    <p:sldId id="270" r:id="rId23"/>
    <p:sldId id="26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96F8E-BBD1-46A0-9BEF-BE8897EB2E19}" type="datetimeFigureOut">
              <a:rPr lang="en-IN" smtClean="0"/>
              <a:t>20-12-22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60B63-40BD-4EA6-9807-3999D7A4F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9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60B63-40BD-4EA6-9807-3999D7A4F4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164EB92-1B72-47C4-B48C-EA3DE4ABE9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6F9463-93BC-4115-B73D-704B2B324E08}" type="datetimeFigureOut">
              <a:rPr lang="en-US" smtClean="0"/>
              <a:t>12/20/2022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4193/subbphys.2020.0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python/micropython/tree/master/ports/esp8266" TargetMode="External"/><Relationship Id="rId2" Type="http://schemas.openxmlformats.org/officeDocument/2006/relationships/hyperlink" Target="https://github.com/glenn20/micropython-espnow-im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chiesms/ESPNOW-One-To-Many-Communication-cod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142999"/>
          </a:xfrm>
        </p:spPr>
        <p:txBody>
          <a:bodyPr>
            <a:normAutofit fontScale="90000"/>
          </a:bodyPr>
          <a:lstStyle/>
          <a:p>
            <a:r>
              <a:rPr lang="en-US" dirty="0"/>
              <a:t>P2P Communication between NodeMCUs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7600"/>
            <a:ext cx="6400800" cy="1142999"/>
          </a:xfrm>
        </p:spPr>
        <p:txBody>
          <a:bodyPr/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ABHAY GOYAL (202211034)</a:t>
            </a:r>
          </a:p>
          <a:p>
            <a:r>
              <a:rPr lang="en-US" dirty="0"/>
              <a:t>HARSH VARSHNEY (202211001)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8A70FB-231D-6B83-D6C5-ACEF65A15018}"/>
              </a:ext>
            </a:extLst>
          </p:cNvPr>
          <p:cNvSpPr txBox="1">
            <a:spLocks/>
          </p:cNvSpPr>
          <p:nvPr/>
        </p:nvSpPr>
        <p:spPr>
          <a:xfrm>
            <a:off x="685800" y="1590041"/>
            <a:ext cx="7772400" cy="1142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Programming Lab – PC503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7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Many-to-one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953" y="2173831"/>
            <a:ext cx="6650492" cy="36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73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https://bit.ly/3MiOOva</a:t>
            </a:r>
          </a:p>
        </p:txBody>
      </p:sp>
    </p:spTree>
    <p:extLst>
      <p:ext uri="{BB962C8B-B14F-4D97-AF65-F5344CB8AC3E}">
        <p14:creationId xmlns:p14="http://schemas.microsoft.com/office/powerpoint/2010/main" val="27192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Mesh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3927" y="2173831"/>
            <a:ext cx="6586543" cy="36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https://bit.ly/3CkdRJJ</a:t>
            </a:r>
          </a:p>
        </p:txBody>
      </p:sp>
    </p:spTree>
    <p:extLst>
      <p:ext uri="{BB962C8B-B14F-4D97-AF65-F5344CB8AC3E}">
        <p14:creationId xmlns:p14="http://schemas.microsoft.com/office/powerpoint/2010/main" val="5317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876-9CF3-5F35-DC69-01578F65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Flow Chart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2A6D07-5A9A-D180-A7B7-D3A343B7209B}"/>
              </a:ext>
            </a:extLst>
          </p:cNvPr>
          <p:cNvSpPr/>
          <p:nvPr/>
        </p:nvSpPr>
        <p:spPr>
          <a:xfrm>
            <a:off x="762000" y="2078032"/>
            <a:ext cx="1219200" cy="473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Input signal from the first module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B31486A-A3CB-1DE5-9BAB-ECF37CEC9D53}"/>
              </a:ext>
            </a:extLst>
          </p:cNvPr>
          <p:cNvSpPr/>
          <p:nvPr/>
        </p:nvSpPr>
        <p:spPr>
          <a:xfrm>
            <a:off x="2514600" y="1826388"/>
            <a:ext cx="1981200" cy="95370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Check if module connected to internet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438921-7E20-21F6-FDC0-856D7926106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981200" y="2303241"/>
            <a:ext cx="533400" cy="1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1AE286-C1A5-CC62-F5B7-6C087E8614B9}"/>
              </a:ext>
            </a:extLst>
          </p:cNvPr>
          <p:cNvSpPr/>
          <p:nvPr/>
        </p:nvSpPr>
        <p:spPr>
          <a:xfrm>
            <a:off x="4930721" y="1846041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Send data to Interface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D81A4-0595-0DF4-DA93-CC3A9C59E41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495800" y="2303241"/>
            <a:ext cx="43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F4956F-A36E-8B25-7ED2-FB0724D1D63E}"/>
              </a:ext>
            </a:extLst>
          </p:cNvPr>
          <p:cNvSpPr/>
          <p:nvPr/>
        </p:nvSpPr>
        <p:spPr>
          <a:xfrm>
            <a:off x="3048000" y="3161094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Send signal to next module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737A-A9FF-CAA5-1581-1E287E9DE19A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3505200" y="2780094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74C7FB5-E757-F7F9-D73D-AC50BF513205}"/>
              </a:ext>
            </a:extLst>
          </p:cNvPr>
          <p:cNvSpPr/>
          <p:nvPr/>
        </p:nvSpPr>
        <p:spPr>
          <a:xfrm>
            <a:off x="2514600" y="4456494"/>
            <a:ext cx="1981200" cy="95370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Check if module connected to internet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8B1262-FBD2-99A5-F7C1-A1A24CA36904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3505200" y="4075494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A00084-DF86-B8D7-FAA8-B158DC4F8C0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00200" y="3618294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DBDAC5-ADCB-5A31-BBC1-854D9DC43F5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600200" y="493334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2E2631-64BA-31F5-BB03-60D2D2A993D2}"/>
              </a:ext>
            </a:extLst>
          </p:cNvPr>
          <p:cNvCxnSpPr>
            <a:cxnSpLocks/>
          </p:cNvCxnSpPr>
          <p:nvPr/>
        </p:nvCxnSpPr>
        <p:spPr>
          <a:xfrm flipV="1">
            <a:off x="1600200" y="3618293"/>
            <a:ext cx="0" cy="131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345B2A-E408-D613-6A6D-E31C5C53DCE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495800" y="4933347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1F31DA-E015-E162-1DF7-22BE83DFBBD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387921" y="2760441"/>
            <a:ext cx="0" cy="21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7CF6D27-E91A-5185-50C0-39BBE16777B9}"/>
              </a:ext>
            </a:extLst>
          </p:cNvPr>
          <p:cNvSpPr txBox="1"/>
          <p:nvPr/>
        </p:nvSpPr>
        <p:spPr>
          <a:xfrm>
            <a:off x="4495800" y="2078032"/>
            <a:ext cx="47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2CECA2-1E41-4B9E-87F3-31EA6787DC94}"/>
              </a:ext>
            </a:extLst>
          </p:cNvPr>
          <p:cNvSpPr txBox="1"/>
          <p:nvPr/>
        </p:nvSpPr>
        <p:spPr>
          <a:xfrm>
            <a:off x="4648202" y="4651618"/>
            <a:ext cx="47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244566-A6B8-FD4F-D5EA-1C7D594047C4}"/>
              </a:ext>
            </a:extLst>
          </p:cNvPr>
          <p:cNvSpPr txBox="1"/>
          <p:nvPr/>
        </p:nvSpPr>
        <p:spPr>
          <a:xfrm>
            <a:off x="2064997" y="46504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571FD0-A31C-21F7-BA02-8A5F0D7F4346}"/>
              </a:ext>
            </a:extLst>
          </p:cNvPr>
          <p:cNvSpPr txBox="1"/>
          <p:nvPr/>
        </p:nvSpPr>
        <p:spPr>
          <a:xfrm>
            <a:off x="3523249" y="27959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F690020-E279-BBC4-A0DF-6294DCD55B29}"/>
              </a:ext>
            </a:extLst>
          </p:cNvPr>
          <p:cNvSpPr/>
          <p:nvPr/>
        </p:nvSpPr>
        <p:spPr>
          <a:xfrm>
            <a:off x="6477000" y="1846041"/>
            <a:ext cx="12192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Output signal to server connected to internet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9CDE85-4464-1EAA-BFF7-EA198C10FE28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>
            <a:off x="5845121" y="2303241"/>
            <a:ext cx="631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0560-394B-053F-AA03-6EE3A3B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Test Code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DF65-5E28-8C9E-E4FA-3AE945CA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48200"/>
          </a:xfrm>
        </p:spPr>
        <p:txBody>
          <a:bodyPr>
            <a:normAutofit fontScale="47500" lnSpcReduction="2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//Arduino test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ode for printing IP assigned by Router.</a:t>
            </a:r>
          </a:p>
          <a:p>
            <a:endParaRPr lang="en-IN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"ESP8266WiFi.h"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parameters to be configured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"HARRY-Redmiy2"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Write here your router's username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* password = 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"9837080356"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Write here your router's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passward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Connect to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password);</a:t>
            </a: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while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not connected yet, print '.'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then after it connected, get out of the loop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!= WL_CONNECTED) {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//print a new line, then print </a:t>
            </a:r>
            <a:r>
              <a:rPr lang="en-IN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connected and the IP address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 connected"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Print the IP address</a:t>
            </a:r>
            <a:endParaRPr lang="en-IN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localIP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Nothing</a:t>
            </a:r>
          </a:p>
          <a:p>
            <a:r>
              <a:rPr lang="en-IN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32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B3A7-4257-33E7-14B7-1400E408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Test Code - 1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2DB6F-8575-3FCF-4D9D-A123C97F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7620000" cy="4593752"/>
          </a:xfrm>
        </p:spPr>
      </p:pic>
    </p:spTree>
    <p:extLst>
      <p:ext uri="{BB962C8B-B14F-4D97-AF65-F5344CB8AC3E}">
        <p14:creationId xmlns:p14="http://schemas.microsoft.com/office/powerpoint/2010/main" val="287078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414-4EF4-42FA-89CC-E0736017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Test Code - 1 Output (Cont…)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67B58-387D-24F6-36A2-6188619E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314" y="1600200"/>
            <a:ext cx="5669771" cy="1950889"/>
          </a:xfrm>
        </p:spPr>
      </p:pic>
    </p:spTree>
    <p:extLst>
      <p:ext uri="{BB962C8B-B14F-4D97-AF65-F5344CB8AC3E}">
        <p14:creationId xmlns:p14="http://schemas.microsoft.com/office/powerpoint/2010/main" val="358699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0067-EFF8-0B8E-B034-01DC71F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Test Code - 2 Algorithm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C60FE9-23D5-5E0D-648F-65E18ED0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7620000" cy="536416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# Test code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MicroPython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on NodeMCU for GPIO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Activate.WLAN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Enable.ESPNOW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Enable.ESPNOW.P2P()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peer  = b'\xa0\x20\xa6\x14\x68\xc6’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latin typeface="Arial Unicode MS"/>
              </a:rPr>
              <a:t>ESPNOW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.add_peer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(peer)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def SEND():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</a:t>
            </a:r>
            <a:r>
              <a:rPr lang="en-US" altLang="en-US" sz="1400" dirty="0" err="1">
                <a:latin typeface="Arial Unicode MS"/>
              </a:rPr>
              <a:t>ESPNOW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(peer,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print("Data Sent successfully.")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def RECV():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while True: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        host, </a:t>
            </a:r>
            <a:r>
              <a:rPr kumimoji="0" lang="en-IN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msg</a:t>
            </a:r>
            <a:r>
              <a:rPr kumimoji="0" lang="en-IN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lang="en-IN" altLang="en-US" sz="1400" dirty="0" err="1">
                <a:latin typeface="Arial Unicode MS"/>
              </a:rPr>
              <a:t>ESPNOW</a:t>
            </a:r>
            <a:r>
              <a:rPr kumimoji="0" lang="en-IN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.recv</a:t>
            </a:r>
            <a:r>
              <a:rPr kumimoji="0" lang="en-IN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	print("Data Received Successfully")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                  break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6927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F617-70B2-6CF2-E07A-235A24B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7B91-3A4C-8A5D-29E6-6E7B98F0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Writing code in MicroPython requires less memory as compared to Arduino IDE code.</a:t>
            </a:r>
          </a:p>
          <a:p>
            <a:r>
              <a:rPr lang="en-IN" dirty="0"/>
              <a:t>MicroPython provides a vast collection of libraries as compared to Arduino IDE.</a:t>
            </a:r>
          </a:p>
          <a:p>
            <a:r>
              <a:rPr lang="en-IN" dirty="0"/>
              <a:t>MicroPython code requires interpreter while Arduino IDE code is directly compiled and uploaded.</a:t>
            </a:r>
          </a:p>
          <a:p>
            <a:r>
              <a:rPr lang="en-IN" dirty="0"/>
              <a:t>MicroPython code can even be run using REPL without uploading it on device. </a:t>
            </a:r>
          </a:p>
          <a:p>
            <a:r>
              <a:rPr lang="en-IN" dirty="0"/>
              <a:t>Serial Communication through MicroPython is relatively easy as compared to Arduino IDE.</a:t>
            </a:r>
          </a:p>
        </p:txBody>
      </p:sp>
    </p:spTree>
    <p:extLst>
      <p:ext uri="{BB962C8B-B14F-4D97-AF65-F5344CB8AC3E}">
        <p14:creationId xmlns:p14="http://schemas.microsoft.com/office/powerpoint/2010/main" val="94564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25EA-92E8-A2D9-3B1A-FA9E8E66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18B1-29EA-051B-82F9-F54CDAAA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 – way communication between 2 NodeMCUs successfully established using both Arduino and MicroPython.</a:t>
            </a:r>
          </a:p>
          <a:p>
            <a:r>
              <a:rPr lang="en-IN" dirty="0"/>
              <a:t>2 – way communication between 2 NodeMCUs successfully established using both Arduino and MicroPython.</a:t>
            </a:r>
          </a:p>
          <a:p>
            <a:r>
              <a:rPr lang="en-IN" dirty="0"/>
              <a:t>Multi – way communication algorithm designed and analysed for MicroPython.</a:t>
            </a:r>
          </a:p>
        </p:txBody>
      </p:sp>
    </p:spTree>
    <p:extLst>
      <p:ext uri="{BB962C8B-B14F-4D97-AF65-F5344CB8AC3E}">
        <p14:creationId xmlns:p14="http://schemas.microsoft.com/office/powerpoint/2010/main" val="341873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4519-99D0-F56E-3051-EA49CC70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Result (Cont…)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F7313-96D5-35FF-5650-AB373FACC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1371600"/>
            <a:ext cx="8009467" cy="4505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8214B-E699-6FA3-8B2D-500E5902BF2F}"/>
              </a:ext>
            </a:extLst>
          </p:cNvPr>
          <p:cNvSpPr txBox="1"/>
          <p:nvPr/>
        </p:nvSpPr>
        <p:spPr>
          <a:xfrm>
            <a:off x="2057399" y="6096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2-way communication using MicroPython</a:t>
            </a:r>
          </a:p>
        </p:txBody>
      </p:sp>
    </p:spTree>
    <p:extLst>
      <p:ext uri="{BB962C8B-B14F-4D97-AF65-F5344CB8AC3E}">
        <p14:creationId xmlns:p14="http://schemas.microsoft.com/office/powerpoint/2010/main" val="387257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problem of communication exists - </a:t>
            </a:r>
          </a:p>
          <a:p>
            <a:r>
              <a:rPr lang="en-US" dirty="0"/>
              <a:t>In mountains, hilly areas (within an area and to other areas), </a:t>
            </a:r>
          </a:p>
          <a:p>
            <a:r>
              <a:rPr lang="en-US" dirty="0"/>
              <a:t>Between the outside and inside areas of tunnels, and</a:t>
            </a:r>
          </a:p>
          <a:p>
            <a:r>
              <a:rPr lang="en-US" dirty="0"/>
              <a:t>Remote, rural and forest areas.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got a motivation to develop a system to solve this problem and improve connectivity in such areas. </a:t>
            </a:r>
          </a:p>
        </p:txBody>
      </p:sp>
    </p:spTree>
    <p:extLst>
      <p:ext uri="{BB962C8B-B14F-4D97-AF65-F5344CB8AC3E}">
        <p14:creationId xmlns:p14="http://schemas.microsoft.com/office/powerpoint/2010/main" val="41998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9C60-AD84-47E5-E9C2-3502B24B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2CE7-ACDA-5869-704A-1B9DE624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1-way communication, one device works as host and other as client. So, a device can either receive or send data.</a:t>
            </a:r>
          </a:p>
          <a:p>
            <a:r>
              <a:rPr lang="en-IN" dirty="0"/>
              <a:t>In 2-way communication, either device can send or receive data. </a:t>
            </a:r>
          </a:p>
          <a:p>
            <a:r>
              <a:rPr lang="en-IN" dirty="0"/>
              <a:t>ESP-NOW protocol is used to implement 2 – way communication. </a:t>
            </a:r>
          </a:p>
          <a:p>
            <a:r>
              <a:rPr lang="en-IN" dirty="0"/>
              <a:t>ESP-NOW protocol can be also used for Multi – way communication or Many – to – Many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04380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By using ESP-NOW protocol, 2 – way communication was successfully established. There will be communication between two and more devices at subsequent positions without the internet.</a:t>
            </a:r>
          </a:p>
          <a:p>
            <a:r>
              <a:rPr lang="en-IN" dirty="0"/>
              <a:t>It will help solve the connection dropout problem in tunnels or affected areas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4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2A1-1423-82BD-AA11-0C066657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FF59-428D-E48D-063F-995A1A6B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go for more communication modes to make communication more effective and create a network of devices.</a:t>
            </a:r>
          </a:p>
          <a:p>
            <a:r>
              <a:rPr lang="en-US" dirty="0"/>
              <a:t>A local network of devices can be used in communication for emergency, relief and for disaster management purposes.</a:t>
            </a:r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20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F5E4-CC00-6068-2232-3245004E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FCEF-0ED4-299A-76E2-47EEE648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754562"/>
          </a:xfrm>
        </p:spPr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Parihar, Yogendra Singh. (2019). Internet of Things and NodeMCU A review of use of NodeMCU ESP8266 in IoT products. 6. 1085. © 2019 JETIR June 2019, Volume 6, Issue 6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P2P (Bilateral) Communication Between NodeMCU Esp8266 Boards Using Arduino IDE (doi:</a:t>
            </a:r>
            <a:r>
              <a:rPr lang="en-IN" b="0" i="0" u="sng" dirty="0">
                <a:effectLst/>
                <a:latin typeface="Roboto" panose="02000000000000000000" pitchFamily="2" charset="0"/>
                <a:hlinkClick r:id="rId2"/>
              </a:rPr>
              <a:t>10.24193/subbphys.2020.08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)</a:t>
            </a:r>
          </a:p>
          <a:p>
            <a:endParaRPr lang="en-IN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9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8696-FE46-3644-7630-71E627D6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A8C5-A19E-F699-FF19-A6082413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hlinkClick r:id="rId2"/>
              </a:rPr>
              <a:t>https://github.com/hv-harsh/Programming_Lab_Project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hlinkClick r:id="rId2"/>
              </a:rPr>
              <a:t>https://docs.micropython.org/en/latest/esp8266/tutorial/index.html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hlinkClick r:id="rId2"/>
              </a:rPr>
              <a:t>https://github.com/espressif/esp-now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hlinkClick r:id="rId2"/>
              </a:rPr>
              <a:t>https://github.com/glenn20/micropython-espnow-images</a:t>
            </a:r>
            <a:endParaRPr lang="en-IN" b="0" i="0" dirty="0">
              <a:solidFill>
                <a:srgbClr val="111111"/>
              </a:solidFill>
              <a:effectLst/>
            </a:endParaRPr>
          </a:p>
          <a:p>
            <a:r>
              <a:rPr lang="en-IN" dirty="0">
                <a:hlinkClick r:id="rId3"/>
              </a:rPr>
              <a:t>https://github.com/micropython/micropython/tree/master/ports/esp8266</a:t>
            </a:r>
            <a:endParaRPr lang="en-IN" dirty="0"/>
          </a:p>
          <a:p>
            <a:r>
              <a:rPr lang="en-IN" dirty="0">
                <a:hlinkClick r:id="rId4"/>
              </a:rPr>
              <a:t>https://github.com/techiesms/ESPNOW-One-To-Many-Communication-codes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9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6342-858A-670D-A74A-24C0161D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State of the Art Technology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370B1-D1A9-807D-2C7C-25E48DE28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620000" cy="4343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1CDCE-153E-CC5C-C7E2-C54CC22F29C9}"/>
              </a:ext>
            </a:extLst>
          </p:cNvPr>
          <p:cNvSpPr txBox="1"/>
          <p:nvPr/>
        </p:nvSpPr>
        <p:spPr>
          <a:xfrm>
            <a:off x="2209800" y="6188630"/>
            <a:ext cx="388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https://bit.ly/3MhRN6W</a:t>
            </a:r>
          </a:p>
        </p:txBody>
      </p:sp>
    </p:spTree>
    <p:extLst>
      <p:ext uri="{BB962C8B-B14F-4D97-AF65-F5344CB8AC3E}">
        <p14:creationId xmlns:p14="http://schemas.microsoft.com/office/powerpoint/2010/main" val="20310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2562-2A71-0D9E-DF70-0E56A0E8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418F-438A-7676-367C-82D5DFDB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676400"/>
            <a:ext cx="7239000" cy="3749128"/>
          </a:xfrm>
        </p:spPr>
        <p:txBody>
          <a:bodyPr/>
          <a:lstStyle/>
          <a:p>
            <a:r>
              <a:rPr lang="en-IN" dirty="0"/>
              <a:t>2-way P2P communication between 2 NodeMCUs.</a:t>
            </a:r>
          </a:p>
          <a:p>
            <a:r>
              <a:rPr lang="en-IN" dirty="0"/>
              <a:t>2-way P2P communication between multiple NodeMCUs for increased connectivity and range.</a:t>
            </a:r>
          </a:p>
        </p:txBody>
      </p:sp>
    </p:spTree>
    <p:extLst>
      <p:ext uri="{BB962C8B-B14F-4D97-AF65-F5344CB8AC3E}">
        <p14:creationId xmlns:p14="http://schemas.microsoft.com/office/powerpoint/2010/main" val="359501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(Hardware)</a:t>
            </a:r>
          </a:p>
          <a:p>
            <a:pPr marL="893763" lvl="1" indent="-538163"/>
            <a:r>
              <a:rPr lang="en-US" dirty="0"/>
              <a:t>NodeMCU Modules</a:t>
            </a:r>
          </a:p>
          <a:p>
            <a:pPr marL="893763" lvl="1" indent="-538163"/>
            <a:r>
              <a:rPr lang="en-US" dirty="0"/>
              <a:t>USB Cable</a:t>
            </a:r>
          </a:p>
          <a:p>
            <a:pPr marL="893763" lvl="1" indent="-538163"/>
            <a:r>
              <a:rPr lang="en-US" dirty="0"/>
              <a:t>Connecting wires</a:t>
            </a:r>
          </a:p>
          <a:p>
            <a:pPr marL="893763" lvl="1" indent="-538163"/>
            <a:r>
              <a:rPr lang="en-US" dirty="0"/>
              <a:t>Breadboard (in development phase)</a:t>
            </a:r>
          </a:p>
          <a:p>
            <a:pPr marL="893763" lvl="1" indent="-538163"/>
            <a:r>
              <a:rPr lang="en-US" dirty="0"/>
              <a:t>Custom PCB (in implementation phase) </a:t>
            </a:r>
          </a:p>
          <a:p>
            <a:r>
              <a:rPr lang="en-US" dirty="0"/>
              <a:t>Backend (Software)</a:t>
            </a:r>
          </a:p>
          <a:p>
            <a:pPr marL="893763" lvl="1" indent="-538163"/>
            <a:r>
              <a:rPr lang="en-US" dirty="0"/>
              <a:t>Arduino IDE (For Arduino Programming)</a:t>
            </a:r>
          </a:p>
          <a:p>
            <a:pPr marL="893763" lvl="1" indent="-538163"/>
            <a:r>
              <a:rPr lang="en-US" dirty="0"/>
              <a:t>Thonny IDE (For MicroPython Programming)</a:t>
            </a:r>
          </a:p>
        </p:txBody>
      </p:sp>
    </p:spTree>
    <p:extLst>
      <p:ext uri="{BB962C8B-B14F-4D97-AF65-F5344CB8AC3E}">
        <p14:creationId xmlns:p14="http://schemas.microsoft.com/office/powerpoint/2010/main" val="7336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NodeMCU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open-source firmware and development kit that helps us to prototype our IoT product within a few Lua script lines</a:t>
            </a:r>
            <a:r>
              <a:rPr lang="en-US" dirty="0"/>
              <a:t>.</a:t>
            </a:r>
          </a:p>
          <a:p>
            <a:r>
              <a:rPr lang="en-US" dirty="0"/>
              <a:t>The name "NodeMCU" combines “Node" (connecting point) and "MCU" (micro-controller unit).</a:t>
            </a:r>
          </a:p>
          <a:p>
            <a:r>
              <a:rPr lang="en-US" dirty="0"/>
              <a:t>NodeMCU Development board features Wi-Fi capability, analog pins, digital pins, and serial communication protocols.</a:t>
            </a:r>
          </a:p>
          <a:p>
            <a:r>
              <a:rPr lang="en-IN" dirty="0"/>
              <a:t>It uses many open-source projects, such as </a:t>
            </a:r>
            <a:r>
              <a:rPr lang="en-IN" dirty="0" err="1"/>
              <a:t>lua-cjson</a:t>
            </a:r>
            <a:r>
              <a:rPr lang="en-IN" dirty="0"/>
              <a:t>, MicroPython, Arduino and SPIFFS.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1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NodeMCU V3 Pin Diagram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4727" y="1417638"/>
            <a:ext cx="6004946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6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One-way Communication Between Two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771" y="1907721"/>
            <a:ext cx="6966857" cy="418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65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https://bit.ly/3ywa1fp</a:t>
            </a:r>
          </a:p>
        </p:txBody>
      </p:sp>
    </p:spTree>
    <p:extLst>
      <p:ext uri="{BB962C8B-B14F-4D97-AF65-F5344CB8AC3E}">
        <p14:creationId xmlns:p14="http://schemas.microsoft.com/office/powerpoint/2010/main" val="246115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One-to-many Communication of NodeMCUs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953" y="1907721"/>
            <a:ext cx="6650492" cy="418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6BF85-8549-9EEA-AEB1-20790E74AA44}"/>
              </a:ext>
            </a:extLst>
          </p:cNvPr>
          <p:cNvSpPr txBox="1"/>
          <p:nvPr/>
        </p:nvSpPr>
        <p:spPr>
          <a:xfrm>
            <a:off x="2437563" y="6398695"/>
            <a:ext cx="373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Source- https://bit.ly/3CLA6cM</a:t>
            </a:r>
          </a:p>
        </p:txBody>
      </p:sp>
    </p:spTree>
    <p:extLst>
      <p:ext uri="{BB962C8B-B14F-4D97-AF65-F5344CB8AC3E}">
        <p14:creationId xmlns:p14="http://schemas.microsoft.com/office/powerpoint/2010/main" val="368686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1242</TotalTime>
  <Words>1044</Words>
  <Application>Microsoft Office PowerPoint</Application>
  <PresentationFormat>On-screen Show (4:3)</PresentationFormat>
  <Paragraphs>141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Calibri</vt:lpstr>
      <vt:lpstr>Cambria</vt:lpstr>
      <vt:lpstr>Consolas</vt:lpstr>
      <vt:lpstr>Roboto</vt:lpstr>
      <vt:lpstr>Adjacency</vt:lpstr>
      <vt:lpstr>P2P Communication between NodeMCUs</vt:lpstr>
      <vt:lpstr>Motivation</vt:lpstr>
      <vt:lpstr>State of the Art Technology</vt:lpstr>
      <vt:lpstr>Project Objective</vt:lpstr>
      <vt:lpstr>Components Required</vt:lpstr>
      <vt:lpstr>NodeMCU</vt:lpstr>
      <vt:lpstr>NodeMCU V3 Pin Diagram</vt:lpstr>
      <vt:lpstr>One-way Communication Between Two NodeMCUs</vt:lpstr>
      <vt:lpstr>One-to-many Communication of NodeMCUs</vt:lpstr>
      <vt:lpstr>Many-to-one Communication of NodeMCUs</vt:lpstr>
      <vt:lpstr>Mesh Communication of NodeMCUs</vt:lpstr>
      <vt:lpstr>Flow Chart</vt:lpstr>
      <vt:lpstr>Test Code - 1</vt:lpstr>
      <vt:lpstr>Test Code - 1 Output</vt:lpstr>
      <vt:lpstr>Test Code - 1 Output (Cont…)</vt:lpstr>
      <vt:lpstr>Test Code - 2 Algorithm</vt:lpstr>
      <vt:lpstr>Observations</vt:lpstr>
      <vt:lpstr>Results</vt:lpstr>
      <vt:lpstr>Result (Cont…)</vt:lpstr>
      <vt:lpstr>Discussion</vt:lpstr>
      <vt:lpstr>Conclusion</vt:lpstr>
      <vt:lpstr>Future Work</vt:lpstr>
      <vt:lpstr>References</vt:lpstr>
      <vt:lpstr>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between two NodeMCU</dc:title>
  <dc:creator>dell</dc:creator>
  <cp:lastModifiedBy>Harsh Varshney</cp:lastModifiedBy>
  <cp:revision>38</cp:revision>
  <dcterms:created xsi:type="dcterms:W3CDTF">2022-10-07T11:00:08Z</dcterms:created>
  <dcterms:modified xsi:type="dcterms:W3CDTF">2022-12-20T18:18:23Z</dcterms:modified>
</cp:coreProperties>
</file>