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latsi" panose="020B0604020202020204" charset="0"/>
      <p:regular r:id="rId18"/>
    </p:embeddedFon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1" d="100"/>
          <a:sy n="71" d="100"/>
        </p:scale>
        <p:origin x="7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CA"/>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CA"/>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CA"/>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3624982" y="3612115"/>
            <a:ext cx="14643288" cy="1152443"/>
          </a:xfrm>
          <a:prstGeom prst="rect">
            <a:avLst/>
          </a:prstGeom>
        </p:spPr>
        <p:txBody>
          <a:bodyPr lIns="0" tIns="0" rIns="0" bIns="0" rtlCol="0" anchor="t">
            <a:spAutoFit/>
          </a:bodyPr>
          <a:lstStyle/>
          <a:p>
            <a:pPr algn="ctr">
              <a:lnSpc>
                <a:spcPts val="8537"/>
              </a:lnSpc>
            </a:pPr>
            <a:r>
              <a:rPr lang="en-US" sz="8801">
                <a:solidFill>
                  <a:srgbClr val="000000"/>
                </a:solidFill>
                <a:latin typeface="Alatsi"/>
                <a:ea typeface="Alatsi"/>
                <a:cs typeface="Alatsi"/>
                <a:sym typeface="Alatsi"/>
              </a:rPr>
              <a:t>BDAT 1001 - FINAL PROJECT</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4" name="TextBox 14"/>
          <p:cNvSpPr txBox="1"/>
          <p:nvPr/>
        </p:nvSpPr>
        <p:spPr>
          <a:xfrm>
            <a:off x="5091388" y="6728712"/>
            <a:ext cx="10792743" cy="2529588"/>
          </a:xfrm>
          <a:prstGeom prst="rect">
            <a:avLst/>
          </a:prstGeom>
        </p:spPr>
        <p:txBody>
          <a:bodyPr lIns="0" tIns="0" rIns="0" bIns="0" rtlCol="0" anchor="t">
            <a:spAutoFit/>
          </a:bodyPr>
          <a:lstStyle/>
          <a:p>
            <a:pPr algn="ctr">
              <a:lnSpc>
                <a:spcPts val="5547"/>
              </a:lnSpc>
            </a:pPr>
            <a:r>
              <a:rPr lang="en-US" sz="3962">
                <a:solidFill>
                  <a:srgbClr val="000000"/>
                </a:solidFill>
                <a:latin typeface="Alatsi"/>
                <a:ea typeface="Alatsi"/>
                <a:cs typeface="Alatsi"/>
                <a:sym typeface="Alatsi"/>
              </a:rPr>
              <a:t>Presented By </a:t>
            </a:r>
          </a:p>
          <a:p>
            <a:pPr algn="ctr">
              <a:lnSpc>
                <a:spcPts val="1553"/>
              </a:lnSpc>
            </a:pPr>
            <a:endParaRPr lang="en-US" sz="3962">
              <a:solidFill>
                <a:srgbClr val="000000"/>
              </a:solidFill>
              <a:latin typeface="Alatsi"/>
              <a:ea typeface="Alatsi"/>
              <a:cs typeface="Alatsi"/>
              <a:sym typeface="Alatsi"/>
            </a:endParaRPr>
          </a:p>
          <a:p>
            <a:pPr algn="ctr">
              <a:lnSpc>
                <a:spcPts val="4350"/>
              </a:lnSpc>
            </a:pPr>
            <a:r>
              <a:rPr lang="en-US" sz="3107">
                <a:solidFill>
                  <a:srgbClr val="000000"/>
                </a:solidFill>
                <a:latin typeface="Alatsi"/>
                <a:ea typeface="Alatsi"/>
                <a:cs typeface="Alatsi"/>
                <a:sym typeface="Alatsi"/>
              </a:rPr>
              <a:t>Hellyben Vaghasiya</a:t>
            </a:r>
          </a:p>
          <a:p>
            <a:pPr algn="ctr">
              <a:lnSpc>
                <a:spcPts val="4350"/>
              </a:lnSpc>
            </a:pPr>
            <a:r>
              <a:rPr lang="en-US" sz="3107">
                <a:solidFill>
                  <a:srgbClr val="000000"/>
                </a:solidFill>
                <a:latin typeface="Alatsi"/>
                <a:ea typeface="Alatsi"/>
                <a:cs typeface="Alatsi"/>
                <a:sym typeface="Alatsi"/>
              </a:rPr>
              <a:t>Vishesh Shukla</a:t>
            </a:r>
          </a:p>
          <a:p>
            <a:pPr algn="ctr">
              <a:lnSpc>
                <a:spcPts val="4350"/>
              </a:lnSpc>
            </a:pPr>
            <a:r>
              <a:rPr lang="en-US" sz="3107">
                <a:solidFill>
                  <a:srgbClr val="000000"/>
                </a:solidFill>
                <a:latin typeface="Alatsi"/>
                <a:ea typeface="Alatsi"/>
                <a:cs typeface="Alatsi"/>
                <a:sym typeface="Alatsi"/>
              </a:rPr>
              <a:t>Saikrishna Vinjamoori</a:t>
            </a: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733869" y="445517"/>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CREATE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194341" y="1780918"/>
            <a:ext cx="15336892" cy="8154618"/>
          </a:xfrm>
          <a:custGeom>
            <a:avLst/>
            <a:gdLst/>
            <a:ahLst/>
            <a:cxnLst/>
            <a:rect l="l" t="t" r="r" b="b"/>
            <a:pathLst>
              <a:path w="15336892" h="8154618">
                <a:moveTo>
                  <a:pt x="0" y="0"/>
                </a:moveTo>
                <a:lnTo>
                  <a:pt x="15336892" y="0"/>
                </a:lnTo>
                <a:lnTo>
                  <a:pt x="15336892" y="8154618"/>
                </a:lnTo>
                <a:lnTo>
                  <a:pt x="0" y="8154618"/>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733869" y="445517"/>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EDIT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759262" y="1991289"/>
            <a:ext cx="14769475" cy="7882852"/>
          </a:xfrm>
          <a:custGeom>
            <a:avLst/>
            <a:gdLst/>
            <a:ahLst/>
            <a:cxnLst/>
            <a:rect l="l" t="t" r="r" b="b"/>
            <a:pathLst>
              <a:path w="14769475" h="7882852">
                <a:moveTo>
                  <a:pt x="0" y="0"/>
                </a:moveTo>
                <a:lnTo>
                  <a:pt x="14769476" y="0"/>
                </a:lnTo>
                <a:lnTo>
                  <a:pt x="14769476" y="7882852"/>
                </a:lnTo>
                <a:lnTo>
                  <a:pt x="0" y="7882852"/>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733869" y="684213"/>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DETAILS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756551" y="2019614"/>
            <a:ext cx="14774898" cy="7874189"/>
          </a:xfrm>
          <a:custGeom>
            <a:avLst/>
            <a:gdLst/>
            <a:ahLst/>
            <a:cxnLst/>
            <a:rect l="l" t="t" r="r" b="b"/>
            <a:pathLst>
              <a:path w="14774898" h="7874189">
                <a:moveTo>
                  <a:pt x="0" y="0"/>
                </a:moveTo>
                <a:lnTo>
                  <a:pt x="14774898" y="0"/>
                </a:lnTo>
                <a:lnTo>
                  <a:pt x="14774898" y="7874188"/>
                </a:lnTo>
                <a:lnTo>
                  <a:pt x="0" y="7874188"/>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733869" y="445517"/>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DELETE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505099" y="1780918"/>
            <a:ext cx="15332111" cy="8159718"/>
          </a:xfrm>
          <a:custGeom>
            <a:avLst/>
            <a:gdLst/>
            <a:ahLst/>
            <a:cxnLst/>
            <a:rect l="l" t="t" r="r" b="b"/>
            <a:pathLst>
              <a:path w="15332111" h="8159718">
                <a:moveTo>
                  <a:pt x="0" y="0"/>
                </a:moveTo>
                <a:lnTo>
                  <a:pt x="15332111" y="0"/>
                </a:lnTo>
                <a:lnTo>
                  <a:pt x="15332111" y="8159718"/>
                </a:lnTo>
                <a:lnTo>
                  <a:pt x="0" y="8159718"/>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426334" y="476270"/>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 ADMIN LOGIN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0" name="Freeform 10"/>
          <p:cNvSpPr/>
          <p:nvPr/>
        </p:nvSpPr>
        <p:spPr>
          <a:xfrm>
            <a:off x="2047750" y="2067838"/>
            <a:ext cx="13868104" cy="7433304"/>
          </a:xfrm>
          <a:custGeom>
            <a:avLst/>
            <a:gdLst/>
            <a:ahLst/>
            <a:cxnLst/>
            <a:rect l="l" t="t" r="r" b="b"/>
            <a:pathLst>
              <a:path w="13868104" h="7433304">
                <a:moveTo>
                  <a:pt x="0" y="0"/>
                </a:moveTo>
                <a:lnTo>
                  <a:pt x="13868105" y="0"/>
                </a:lnTo>
                <a:lnTo>
                  <a:pt x="13868105" y="7433303"/>
                </a:lnTo>
                <a:lnTo>
                  <a:pt x="0" y="7433303"/>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1882242" y="537777"/>
            <a:ext cx="13987872"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ADMIN CAN CHANGE THE STATUS</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430718" y="1981198"/>
            <a:ext cx="14890920" cy="7924917"/>
          </a:xfrm>
          <a:custGeom>
            <a:avLst/>
            <a:gdLst/>
            <a:ahLst/>
            <a:cxnLst/>
            <a:rect l="l" t="t" r="r" b="b"/>
            <a:pathLst>
              <a:path w="14890920" h="7924917">
                <a:moveTo>
                  <a:pt x="0" y="0"/>
                </a:moveTo>
                <a:lnTo>
                  <a:pt x="14890920" y="0"/>
                </a:lnTo>
                <a:lnTo>
                  <a:pt x="14890920" y="7924917"/>
                </a:lnTo>
                <a:lnTo>
                  <a:pt x="0" y="7924917"/>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id="3" name="Group 3"/>
          <p:cNvGrpSpPr/>
          <p:nvPr/>
        </p:nvGrpSpPr>
        <p:grpSpPr>
          <a:xfrm>
            <a:off x="-31071" y="0"/>
            <a:ext cx="4239083" cy="10287000"/>
            <a:chOff x="0" y="0"/>
            <a:chExt cx="5652111" cy="13716000"/>
          </a:xfrm>
        </p:grpSpPr>
        <p:grpSp>
          <p:nvGrpSpPr>
            <p:cNvPr id="4" name="Group 4"/>
            <p:cNvGrpSpPr/>
            <p:nvPr/>
          </p:nvGrpSpPr>
          <p:grpSpPr>
            <a:xfrm>
              <a:off x="2826056" y="0"/>
              <a:ext cx="2826056" cy="13716000"/>
              <a:chOff x="0" y="0"/>
              <a:chExt cx="558233" cy="2709333"/>
            </a:xfrm>
          </p:grpSpPr>
          <p:sp>
            <p:nvSpPr>
              <p:cNvPr id="5" name="Freeform 5"/>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CA"/>
              </a:p>
            </p:txBody>
          </p:sp>
          <p:sp>
            <p:nvSpPr>
              <p:cNvPr id="6" name="TextBox 6"/>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13028" y="0"/>
              <a:ext cx="2826056" cy="13716000"/>
              <a:chOff x="0" y="0"/>
              <a:chExt cx="558233" cy="2709333"/>
            </a:xfrm>
          </p:grpSpPr>
          <p:sp>
            <p:nvSpPr>
              <p:cNvPr id="8" name="Freeform 8"/>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CA"/>
              </a:p>
            </p:txBody>
          </p:sp>
          <p:sp>
            <p:nvSpPr>
              <p:cNvPr id="9" name="TextBox 9"/>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2826056" cy="13716000"/>
              <a:chOff x="0" y="0"/>
              <a:chExt cx="558233" cy="2709333"/>
            </a:xfrm>
          </p:grpSpPr>
          <p:sp>
            <p:nvSpPr>
              <p:cNvPr id="11" name="Freeform 11"/>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CA"/>
              </a:p>
            </p:txBody>
          </p:sp>
          <p:sp>
            <p:nvSpPr>
              <p:cNvPr id="12" name="TextBox 12"/>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3" name="Freeform 13"/>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4" name="Freeform 14"/>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 name="TextBox 3"/>
          <p:cNvSpPr txBox="1"/>
          <p:nvPr/>
        </p:nvSpPr>
        <p:spPr>
          <a:xfrm>
            <a:off x="2301846" y="34363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OUR TEAMS</a:t>
            </a:r>
          </a:p>
        </p:txBody>
      </p:sp>
      <p:grpSp>
        <p:nvGrpSpPr>
          <p:cNvPr id="4" name="Group 4"/>
          <p:cNvGrpSpPr/>
          <p:nvPr/>
        </p:nvGrpSpPr>
        <p:grpSpPr>
          <a:xfrm>
            <a:off x="15915855" y="0"/>
            <a:ext cx="1449213" cy="1673225"/>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CA"/>
            </a:p>
          </p:txBody>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grpSp>
        <p:nvGrpSpPr>
          <p:cNvPr id="8" name="Group 8"/>
          <p:cNvGrpSpPr>
            <a:grpSpLocks noChangeAspect="1"/>
          </p:cNvGrpSpPr>
          <p:nvPr/>
        </p:nvGrpSpPr>
        <p:grpSpPr>
          <a:xfrm>
            <a:off x="1028700" y="2497336"/>
            <a:ext cx="3710878" cy="3710863"/>
            <a:chOff x="0" y="0"/>
            <a:chExt cx="6350025" cy="6350000"/>
          </a:xfrm>
        </p:grpSpPr>
        <p:sp>
          <p:nvSpPr>
            <p:cNvPr id="9" name="Freeform 9"/>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6236" r="-6236"/>
              </a:stretch>
            </a:blipFill>
          </p:spPr>
          <p:txBody>
            <a:bodyPr/>
            <a:lstStyle/>
            <a:p>
              <a:endParaRPr lang="en-CA"/>
            </a:p>
          </p:txBody>
        </p:sp>
      </p:grpSp>
      <p:grpSp>
        <p:nvGrpSpPr>
          <p:cNvPr id="10" name="Group 10"/>
          <p:cNvGrpSpPr/>
          <p:nvPr/>
        </p:nvGrpSpPr>
        <p:grpSpPr>
          <a:xfrm>
            <a:off x="1028700" y="6208199"/>
            <a:ext cx="3710878" cy="2364514"/>
            <a:chOff x="0" y="0"/>
            <a:chExt cx="541635" cy="345122"/>
          </a:xfrm>
        </p:grpSpPr>
        <p:sp>
          <p:nvSpPr>
            <p:cNvPr id="11" name="Freeform 11"/>
            <p:cNvSpPr/>
            <p:nvPr/>
          </p:nvSpPr>
          <p:spPr>
            <a:xfrm>
              <a:off x="0" y="0"/>
              <a:ext cx="541635" cy="345122"/>
            </a:xfrm>
            <a:custGeom>
              <a:avLst/>
              <a:gdLst/>
              <a:ahLst/>
              <a:cxnLst/>
              <a:rect l="l" t="t" r="r" b="b"/>
              <a:pathLst>
                <a:path w="541635" h="345122">
                  <a:moveTo>
                    <a:pt x="0" y="0"/>
                  </a:moveTo>
                  <a:lnTo>
                    <a:pt x="541635" y="0"/>
                  </a:lnTo>
                  <a:lnTo>
                    <a:pt x="541635" y="345122"/>
                  </a:lnTo>
                  <a:lnTo>
                    <a:pt x="0" y="345122"/>
                  </a:lnTo>
                  <a:close/>
                </a:path>
              </a:pathLst>
            </a:custGeom>
            <a:solidFill>
              <a:srgbClr val="9FC3D0"/>
            </a:solidFill>
          </p:spPr>
          <p:txBody>
            <a:bodyPr/>
            <a:lstStyle/>
            <a:p>
              <a:endParaRPr lang="en-CA"/>
            </a:p>
          </p:txBody>
        </p:sp>
        <p:sp>
          <p:nvSpPr>
            <p:cNvPr id="12" name="TextBox 12"/>
            <p:cNvSpPr txBox="1"/>
            <p:nvPr/>
          </p:nvSpPr>
          <p:spPr>
            <a:xfrm>
              <a:off x="0" y="-28575"/>
              <a:ext cx="541635" cy="373697"/>
            </a:xfrm>
            <a:prstGeom prst="rect">
              <a:avLst/>
            </a:prstGeom>
          </p:spPr>
          <p:txBody>
            <a:bodyPr lIns="15688" tIns="15688" rIns="15688" bIns="15688" rtlCol="0" anchor="ctr"/>
            <a:lstStyle/>
            <a:p>
              <a:pPr algn="ctr">
                <a:lnSpc>
                  <a:spcPts val="2507"/>
                </a:lnSpc>
                <a:spcBef>
                  <a:spcPct val="0"/>
                </a:spcBef>
              </a:pPr>
              <a:endParaRPr/>
            </a:p>
          </p:txBody>
        </p:sp>
      </p:grpSp>
      <p:grpSp>
        <p:nvGrpSpPr>
          <p:cNvPr id="13" name="Group 13"/>
          <p:cNvGrpSpPr>
            <a:grpSpLocks noChangeAspect="1"/>
          </p:cNvGrpSpPr>
          <p:nvPr/>
        </p:nvGrpSpPr>
        <p:grpSpPr>
          <a:xfrm>
            <a:off x="6321015" y="2497336"/>
            <a:ext cx="3710878" cy="3710863"/>
            <a:chOff x="0" y="0"/>
            <a:chExt cx="6350025" cy="6350000"/>
          </a:xfrm>
        </p:grpSpPr>
        <p:sp>
          <p:nvSpPr>
            <p:cNvPr id="14" name="Freeform 14"/>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5"/>
              <a:stretch>
                <a:fillRect t="-2241" b="-48444"/>
              </a:stretch>
            </a:blipFill>
          </p:spPr>
          <p:txBody>
            <a:bodyPr/>
            <a:lstStyle/>
            <a:p>
              <a:endParaRPr lang="en-CA"/>
            </a:p>
          </p:txBody>
        </p:sp>
      </p:grpSp>
      <p:grpSp>
        <p:nvGrpSpPr>
          <p:cNvPr id="15" name="Group 15"/>
          <p:cNvGrpSpPr/>
          <p:nvPr/>
        </p:nvGrpSpPr>
        <p:grpSpPr>
          <a:xfrm>
            <a:off x="6321015" y="6208199"/>
            <a:ext cx="3710878" cy="2364514"/>
            <a:chOff x="0" y="0"/>
            <a:chExt cx="541635" cy="345122"/>
          </a:xfrm>
        </p:grpSpPr>
        <p:sp>
          <p:nvSpPr>
            <p:cNvPr id="16" name="Freeform 16"/>
            <p:cNvSpPr/>
            <p:nvPr/>
          </p:nvSpPr>
          <p:spPr>
            <a:xfrm>
              <a:off x="0" y="0"/>
              <a:ext cx="541635" cy="345122"/>
            </a:xfrm>
            <a:custGeom>
              <a:avLst/>
              <a:gdLst/>
              <a:ahLst/>
              <a:cxnLst/>
              <a:rect l="l" t="t" r="r" b="b"/>
              <a:pathLst>
                <a:path w="541635" h="345122">
                  <a:moveTo>
                    <a:pt x="0" y="0"/>
                  </a:moveTo>
                  <a:lnTo>
                    <a:pt x="541635" y="0"/>
                  </a:lnTo>
                  <a:lnTo>
                    <a:pt x="541635" y="345122"/>
                  </a:lnTo>
                  <a:lnTo>
                    <a:pt x="0" y="345122"/>
                  </a:lnTo>
                  <a:close/>
                </a:path>
              </a:pathLst>
            </a:custGeom>
            <a:solidFill>
              <a:srgbClr val="9FC3D0"/>
            </a:solidFill>
          </p:spPr>
          <p:txBody>
            <a:bodyPr/>
            <a:lstStyle/>
            <a:p>
              <a:endParaRPr lang="en-CA"/>
            </a:p>
          </p:txBody>
        </p:sp>
        <p:sp>
          <p:nvSpPr>
            <p:cNvPr id="17" name="TextBox 17"/>
            <p:cNvSpPr txBox="1"/>
            <p:nvPr/>
          </p:nvSpPr>
          <p:spPr>
            <a:xfrm>
              <a:off x="0" y="-28575"/>
              <a:ext cx="541635" cy="373697"/>
            </a:xfrm>
            <a:prstGeom prst="rect">
              <a:avLst/>
            </a:prstGeom>
          </p:spPr>
          <p:txBody>
            <a:bodyPr lIns="15688" tIns="15688" rIns="15688" bIns="15688" rtlCol="0" anchor="ctr"/>
            <a:lstStyle/>
            <a:p>
              <a:pPr algn="ctr">
                <a:lnSpc>
                  <a:spcPts val="2507"/>
                </a:lnSpc>
                <a:spcBef>
                  <a:spcPct val="0"/>
                </a:spcBef>
              </a:pPr>
              <a:endParaRPr/>
            </a:p>
          </p:txBody>
        </p:sp>
      </p:grpSp>
      <p:grpSp>
        <p:nvGrpSpPr>
          <p:cNvPr id="18" name="Group 18"/>
          <p:cNvGrpSpPr>
            <a:grpSpLocks noChangeAspect="1"/>
          </p:cNvGrpSpPr>
          <p:nvPr/>
        </p:nvGrpSpPr>
        <p:grpSpPr>
          <a:xfrm>
            <a:off x="11613043" y="2497336"/>
            <a:ext cx="3710878" cy="3710863"/>
            <a:chOff x="0" y="0"/>
            <a:chExt cx="6350025" cy="6350000"/>
          </a:xfrm>
        </p:grpSpPr>
        <p:sp>
          <p:nvSpPr>
            <p:cNvPr id="19" name="Freeform 19"/>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6"/>
              <a:stretch>
                <a:fillRect t="-16747" b="-16747"/>
              </a:stretch>
            </a:blipFill>
          </p:spPr>
          <p:txBody>
            <a:bodyPr/>
            <a:lstStyle/>
            <a:p>
              <a:endParaRPr lang="en-CA"/>
            </a:p>
          </p:txBody>
        </p:sp>
      </p:grpSp>
      <p:grpSp>
        <p:nvGrpSpPr>
          <p:cNvPr id="20" name="Group 20"/>
          <p:cNvGrpSpPr/>
          <p:nvPr/>
        </p:nvGrpSpPr>
        <p:grpSpPr>
          <a:xfrm>
            <a:off x="11613043" y="6208199"/>
            <a:ext cx="3710878" cy="2364514"/>
            <a:chOff x="0" y="0"/>
            <a:chExt cx="541635" cy="345122"/>
          </a:xfrm>
        </p:grpSpPr>
        <p:sp>
          <p:nvSpPr>
            <p:cNvPr id="21" name="Freeform 21"/>
            <p:cNvSpPr/>
            <p:nvPr/>
          </p:nvSpPr>
          <p:spPr>
            <a:xfrm>
              <a:off x="0" y="0"/>
              <a:ext cx="541635" cy="345122"/>
            </a:xfrm>
            <a:custGeom>
              <a:avLst/>
              <a:gdLst/>
              <a:ahLst/>
              <a:cxnLst/>
              <a:rect l="l" t="t" r="r" b="b"/>
              <a:pathLst>
                <a:path w="541635" h="345122">
                  <a:moveTo>
                    <a:pt x="0" y="0"/>
                  </a:moveTo>
                  <a:lnTo>
                    <a:pt x="541635" y="0"/>
                  </a:lnTo>
                  <a:lnTo>
                    <a:pt x="541635" y="345122"/>
                  </a:lnTo>
                  <a:lnTo>
                    <a:pt x="0" y="345122"/>
                  </a:lnTo>
                  <a:close/>
                </a:path>
              </a:pathLst>
            </a:custGeom>
            <a:solidFill>
              <a:srgbClr val="9FC3D0"/>
            </a:solidFill>
          </p:spPr>
          <p:txBody>
            <a:bodyPr/>
            <a:lstStyle/>
            <a:p>
              <a:endParaRPr lang="en-CA"/>
            </a:p>
          </p:txBody>
        </p:sp>
        <p:sp>
          <p:nvSpPr>
            <p:cNvPr id="22" name="TextBox 22"/>
            <p:cNvSpPr txBox="1"/>
            <p:nvPr/>
          </p:nvSpPr>
          <p:spPr>
            <a:xfrm>
              <a:off x="0" y="-28575"/>
              <a:ext cx="541635" cy="373697"/>
            </a:xfrm>
            <a:prstGeom prst="rect">
              <a:avLst/>
            </a:prstGeom>
          </p:spPr>
          <p:txBody>
            <a:bodyPr lIns="15688" tIns="15688" rIns="15688" bIns="15688" rtlCol="0" anchor="ctr"/>
            <a:lstStyle/>
            <a:p>
              <a:pPr algn="ctr">
                <a:lnSpc>
                  <a:spcPts val="2507"/>
                </a:lnSpc>
                <a:spcBef>
                  <a:spcPct val="0"/>
                </a:spcBef>
              </a:pPr>
              <a:endParaRPr/>
            </a:p>
          </p:txBody>
        </p:sp>
      </p:grpSp>
      <p:sp>
        <p:nvSpPr>
          <p:cNvPr id="23" name="TextBox 23"/>
          <p:cNvSpPr txBox="1"/>
          <p:nvPr/>
        </p:nvSpPr>
        <p:spPr>
          <a:xfrm>
            <a:off x="1298673" y="6855786"/>
            <a:ext cx="3170932" cy="905508"/>
          </a:xfrm>
          <a:prstGeom prst="rect">
            <a:avLst/>
          </a:prstGeom>
        </p:spPr>
        <p:txBody>
          <a:bodyPr lIns="0" tIns="0" rIns="0" bIns="0" rtlCol="0" anchor="t">
            <a:spAutoFit/>
          </a:bodyPr>
          <a:lstStyle/>
          <a:p>
            <a:pPr algn="ctr">
              <a:lnSpc>
                <a:spcPts val="3640"/>
              </a:lnSpc>
            </a:pPr>
            <a:r>
              <a:rPr lang="en-US" sz="2600">
                <a:solidFill>
                  <a:srgbClr val="000000"/>
                </a:solidFill>
                <a:latin typeface="Canva Sans Bold"/>
                <a:ea typeface="Canva Sans Bold"/>
                <a:cs typeface="Canva Sans Bold"/>
                <a:sym typeface="Canva Sans Bold"/>
              </a:rPr>
              <a:t>Hellyben Vaghasiya</a:t>
            </a:r>
          </a:p>
          <a:p>
            <a:pPr algn="ctr">
              <a:lnSpc>
                <a:spcPts val="3640"/>
              </a:lnSpc>
            </a:pPr>
            <a:r>
              <a:rPr lang="en-US" sz="2600">
                <a:solidFill>
                  <a:srgbClr val="000000"/>
                </a:solidFill>
                <a:latin typeface="Canva Sans Bold"/>
                <a:ea typeface="Canva Sans Bold"/>
                <a:cs typeface="Canva Sans Bold"/>
                <a:sym typeface="Canva Sans Bold"/>
              </a:rPr>
              <a:t>200544282</a:t>
            </a:r>
          </a:p>
        </p:txBody>
      </p:sp>
      <p:sp>
        <p:nvSpPr>
          <p:cNvPr id="24" name="TextBox 24"/>
          <p:cNvSpPr txBox="1"/>
          <p:nvPr/>
        </p:nvSpPr>
        <p:spPr>
          <a:xfrm>
            <a:off x="6966630" y="6855786"/>
            <a:ext cx="2419648" cy="905508"/>
          </a:xfrm>
          <a:prstGeom prst="rect">
            <a:avLst/>
          </a:prstGeom>
        </p:spPr>
        <p:txBody>
          <a:bodyPr lIns="0" tIns="0" rIns="0" bIns="0" rtlCol="0" anchor="t">
            <a:spAutoFit/>
          </a:bodyPr>
          <a:lstStyle/>
          <a:p>
            <a:pPr algn="ctr">
              <a:lnSpc>
                <a:spcPts val="3640"/>
              </a:lnSpc>
            </a:pPr>
            <a:r>
              <a:rPr lang="en-US" sz="2600">
                <a:solidFill>
                  <a:srgbClr val="000000"/>
                </a:solidFill>
                <a:latin typeface="Canva Sans Bold"/>
                <a:ea typeface="Canva Sans Bold"/>
                <a:cs typeface="Canva Sans Bold"/>
                <a:sym typeface="Canva Sans Bold"/>
              </a:rPr>
              <a:t>Vishesh Shukla</a:t>
            </a:r>
          </a:p>
          <a:p>
            <a:pPr algn="ctr">
              <a:lnSpc>
                <a:spcPts val="3640"/>
              </a:lnSpc>
            </a:pPr>
            <a:r>
              <a:rPr lang="en-US" sz="2600">
                <a:solidFill>
                  <a:srgbClr val="000000"/>
                </a:solidFill>
                <a:latin typeface="Canva Sans Bold"/>
                <a:ea typeface="Canva Sans Bold"/>
                <a:cs typeface="Canva Sans Bold"/>
                <a:sym typeface="Canva Sans Bold"/>
              </a:rPr>
              <a:t>200591496</a:t>
            </a:r>
          </a:p>
        </p:txBody>
      </p:sp>
      <p:sp>
        <p:nvSpPr>
          <p:cNvPr id="25" name="TextBox 25"/>
          <p:cNvSpPr txBox="1"/>
          <p:nvPr/>
        </p:nvSpPr>
        <p:spPr>
          <a:xfrm>
            <a:off x="11712310" y="6952301"/>
            <a:ext cx="3512344" cy="905510"/>
          </a:xfrm>
          <a:prstGeom prst="rect">
            <a:avLst/>
          </a:prstGeom>
        </p:spPr>
        <p:txBody>
          <a:bodyPr lIns="0" tIns="0" rIns="0" bIns="0" rtlCol="0" anchor="t">
            <a:spAutoFit/>
          </a:bodyPr>
          <a:lstStyle/>
          <a:p>
            <a:pPr algn="ctr">
              <a:lnSpc>
                <a:spcPts val="3639"/>
              </a:lnSpc>
            </a:pPr>
            <a:r>
              <a:rPr lang="en-US" sz="2599">
                <a:solidFill>
                  <a:srgbClr val="000000"/>
                </a:solidFill>
                <a:latin typeface="Canva Sans Bold"/>
                <a:ea typeface="Canva Sans Bold"/>
                <a:cs typeface="Canva Sans Bold"/>
                <a:sym typeface="Canva Sans Bold"/>
              </a:rPr>
              <a:t>Saikrishna Vinjamoori</a:t>
            </a:r>
          </a:p>
          <a:p>
            <a:pPr algn="ctr">
              <a:lnSpc>
                <a:spcPts val="3639"/>
              </a:lnSpc>
            </a:pPr>
            <a:r>
              <a:rPr lang="en-US" sz="2599">
                <a:solidFill>
                  <a:srgbClr val="000000"/>
                </a:solidFill>
                <a:latin typeface="Canva Sans Bold"/>
                <a:ea typeface="Canva Sans Bold"/>
                <a:cs typeface="Canva Sans Bold"/>
                <a:sym typeface="Canva Sans Bold"/>
              </a:rPr>
              <a:t>200594584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11690768" cy="0"/>
          </a:xfrm>
          <a:prstGeom prst="line">
            <a:avLst/>
          </a:prstGeom>
          <a:ln w="114300" cap="flat">
            <a:solidFill>
              <a:srgbClr val="9FC3D0"/>
            </a:solidFill>
            <a:prstDash val="solid"/>
            <a:headEnd type="none" w="sm" len="sm"/>
            <a:tailEnd type="none" w="sm" len="sm"/>
          </a:ln>
        </p:spPr>
        <p:txBody>
          <a:bodyPr/>
          <a:lstStyle/>
          <a:p>
            <a:endParaRPr lang="en-CA"/>
          </a:p>
        </p:txBody>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Freeform 4"/>
          <p:cNvSpPr/>
          <p:nvPr/>
        </p:nvSpPr>
        <p:spPr>
          <a:xfrm>
            <a:off x="14505159" y="624448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grpSp>
        <p:nvGrpSpPr>
          <p:cNvPr id="5" name="Group 5"/>
          <p:cNvGrpSpPr/>
          <p:nvPr/>
        </p:nvGrpSpPr>
        <p:grpSpPr>
          <a:xfrm>
            <a:off x="11674621" y="2797221"/>
            <a:ext cx="6488139" cy="4823511"/>
            <a:chOff x="0" y="0"/>
            <a:chExt cx="8541430" cy="6350000"/>
          </a:xfrm>
        </p:grpSpPr>
        <p:sp>
          <p:nvSpPr>
            <p:cNvPr id="6" name="Freeform 6"/>
            <p:cNvSpPr/>
            <p:nvPr/>
          </p:nvSpPr>
          <p:spPr>
            <a:xfrm>
              <a:off x="0" y="0"/>
              <a:ext cx="8541430" cy="6350000"/>
            </a:xfrm>
            <a:custGeom>
              <a:avLst/>
              <a:gdLst/>
              <a:ahLst/>
              <a:cxnLst/>
              <a:rect l="l" t="t" r="r" b="b"/>
              <a:pathLst>
                <a:path w="8541430" h="6350000">
                  <a:moveTo>
                    <a:pt x="0" y="0"/>
                  </a:moveTo>
                  <a:lnTo>
                    <a:pt x="8541430" y="0"/>
                  </a:lnTo>
                  <a:lnTo>
                    <a:pt x="8541430" y="6350000"/>
                  </a:lnTo>
                  <a:lnTo>
                    <a:pt x="0" y="6350000"/>
                  </a:lnTo>
                  <a:close/>
                </a:path>
              </a:pathLst>
            </a:custGeom>
            <a:blipFill>
              <a:blip r:embed="rId4"/>
              <a:stretch>
                <a:fillRect l="-1668" r="-1668"/>
              </a:stretch>
            </a:blipFill>
          </p:spPr>
          <p:txBody>
            <a:bodyPr/>
            <a:lstStyle/>
            <a:p>
              <a:endParaRPr lang="en-CA"/>
            </a:p>
          </p:txBody>
        </p:sp>
      </p:grpSp>
      <p:sp>
        <p:nvSpPr>
          <p:cNvPr id="7" name="TextBox 7"/>
          <p:cNvSpPr txBox="1"/>
          <p:nvPr/>
        </p:nvSpPr>
        <p:spPr>
          <a:xfrm>
            <a:off x="2553980" y="3842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PROJECT SUMMARY</a:t>
            </a:r>
          </a:p>
        </p:txBody>
      </p:sp>
      <p:grpSp>
        <p:nvGrpSpPr>
          <p:cNvPr id="8" name="Group 8"/>
          <p:cNvGrpSpPr/>
          <p:nvPr/>
        </p:nvGrpSpPr>
        <p:grpSpPr>
          <a:xfrm>
            <a:off x="15915855" y="0"/>
            <a:ext cx="1449213" cy="1673225"/>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2" name="TextBox 12"/>
          <p:cNvSpPr txBox="1"/>
          <p:nvPr/>
        </p:nvSpPr>
        <p:spPr>
          <a:xfrm>
            <a:off x="636455" y="2740071"/>
            <a:ext cx="10793714" cy="5982197"/>
          </a:xfrm>
          <a:prstGeom prst="rect">
            <a:avLst/>
          </a:prstGeom>
        </p:spPr>
        <p:txBody>
          <a:bodyPr lIns="0" tIns="0" rIns="0" bIns="0" rtlCol="0" anchor="t">
            <a:spAutoFit/>
          </a:bodyPr>
          <a:lstStyle/>
          <a:p>
            <a:pPr marL="643472" lvl="1" indent="-321736" algn="l">
              <a:lnSpc>
                <a:spcPts val="4172"/>
              </a:lnSpc>
              <a:buFont typeface="Arial"/>
              <a:buChar char="•"/>
            </a:pPr>
            <a:r>
              <a:rPr lang="en-US" sz="2980">
                <a:solidFill>
                  <a:srgbClr val="000000"/>
                </a:solidFill>
                <a:latin typeface="Alatsi"/>
                <a:ea typeface="Alatsi"/>
                <a:cs typeface="Alatsi"/>
                <a:sym typeface="Alatsi"/>
              </a:rPr>
              <a:t>Create a ASP.NET Core web app with user protected by authorization.</a:t>
            </a:r>
          </a:p>
          <a:p>
            <a:pPr algn="l">
              <a:lnSpc>
                <a:spcPts val="4172"/>
              </a:lnSpc>
            </a:pPr>
            <a:endParaRPr lang="en-US" sz="2980">
              <a:solidFill>
                <a:srgbClr val="000000"/>
              </a:solidFill>
              <a:latin typeface="Alatsi"/>
              <a:ea typeface="Alatsi"/>
              <a:cs typeface="Alatsi"/>
              <a:sym typeface="Alatsi"/>
            </a:endParaRPr>
          </a:p>
          <a:p>
            <a:pPr marL="643472" lvl="1" indent="-321736" algn="l">
              <a:lnSpc>
                <a:spcPts val="4172"/>
              </a:lnSpc>
              <a:buFont typeface="Arial"/>
              <a:buChar char="•"/>
            </a:pPr>
            <a:r>
              <a:rPr lang="en-US" sz="2980">
                <a:solidFill>
                  <a:srgbClr val="000000"/>
                </a:solidFill>
                <a:latin typeface="Alatsi"/>
                <a:ea typeface="Alatsi"/>
                <a:cs typeface="Alatsi"/>
                <a:sym typeface="Alatsi"/>
              </a:rPr>
              <a:t>This web app is built using ASP.NET Core, a powerful and flexible framework for building web applications. It incorporates authentication and authorization mechanisms to protect user data, ensuring that only authorized users can access sensitive information. By implementing these security features, the app provides a secure environment for managing and interacting with user data.</a:t>
            </a:r>
          </a:p>
          <a:p>
            <a:pPr algn="l">
              <a:lnSpc>
                <a:spcPts val="1932"/>
              </a:lnSpc>
            </a:pPr>
            <a:endParaRPr lang="en-US" sz="2980">
              <a:solidFill>
                <a:srgbClr val="000000"/>
              </a:solidFill>
              <a:latin typeface="Alatsi"/>
              <a:ea typeface="Alatsi"/>
              <a:cs typeface="Alatsi"/>
              <a:sym typeface="Alatsi"/>
            </a:endParaRPr>
          </a:p>
          <a:p>
            <a:pPr algn="l">
              <a:lnSpc>
                <a:spcPts val="4172"/>
              </a:lnSpc>
            </a:pPr>
            <a:endParaRPr lang="en-US" sz="2980">
              <a:solidFill>
                <a:srgbClr val="000000"/>
              </a:solidFill>
              <a:latin typeface="Alatsi"/>
              <a:ea typeface="Alatsi"/>
              <a:cs typeface="Alatsi"/>
              <a:sym typeface="Alats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4114942"/>
            <a:ext cx="13180039" cy="1252849"/>
          </a:xfrm>
          <a:prstGeom prst="rect">
            <a:avLst/>
          </a:prstGeom>
        </p:spPr>
        <p:txBody>
          <a:bodyPr lIns="0" tIns="0" rIns="0" bIns="0" rtlCol="0" anchor="t">
            <a:spAutoFit/>
          </a:bodyPr>
          <a:lstStyle/>
          <a:p>
            <a:pPr algn="ctr">
              <a:lnSpc>
                <a:spcPts val="10220"/>
              </a:lnSpc>
            </a:pPr>
            <a:r>
              <a:rPr lang="en-US" sz="7300">
                <a:solidFill>
                  <a:srgbClr val="000000"/>
                </a:solidFill>
                <a:latin typeface="Alatsi"/>
                <a:ea typeface="Alatsi"/>
                <a:cs typeface="Alatsi"/>
                <a:sym typeface="Alatsi"/>
              </a:rPr>
              <a:t>PART1-DEMONSTRATION</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426334" y="476270"/>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REGISTER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0" name="Freeform 10"/>
          <p:cNvSpPr/>
          <p:nvPr/>
        </p:nvSpPr>
        <p:spPr>
          <a:xfrm>
            <a:off x="1448057" y="1936292"/>
            <a:ext cx="14704275" cy="7972474"/>
          </a:xfrm>
          <a:custGeom>
            <a:avLst/>
            <a:gdLst/>
            <a:ahLst/>
            <a:cxnLst/>
            <a:rect l="l" t="t" r="r" b="b"/>
            <a:pathLst>
              <a:path w="14704275" h="7972474">
                <a:moveTo>
                  <a:pt x="0" y="0"/>
                </a:moveTo>
                <a:lnTo>
                  <a:pt x="14704275" y="0"/>
                </a:lnTo>
                <a:lnTo>
                  <a:pt x="14704275" y="7972474"/>
                </a:lnTo>
                <a:lnTo>
                  <a:pt x="0" y="7972474"/>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733869" y="445517"/>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MANAGE YOUR ACCOUNT</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718246" y="1891340"/>
            <a:ext cx="14851508" cy="8114183"/>
          </a:xfrm>
          <a:custGeom>
            <a:avLst/>
            <a:gdLst/>
            <a:ahLst/>
            <a:cxnLst/>
            <a:rect l="l" t="t" r="r" b="b"/>
            <a:pathLst>
              <a:path w="14851508" h="8114183">
                <a:moveTo>
                  <a:pt x="0" y="0"/>
                </a:moveTo>
                <a:lnTo>
                  <a:pt x="14851508" y="0"/>
                </a:lnTo>
                <a:lnTo>
                  <a:pt x="14851508" y="8114183"/>
                </a:lnTo>
                <a:lnTo>
                  <a:pt x="0" y="8114183"/>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426334" y="476270"/>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 LOGIN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0" name="Freeform 10"/>
          <p:cNvSpPr/>
          <p:nvPr/>
        </p:nvSpPr>
        <p:spPr>
          <a:xfrm>
            <a:off x="2047750" y="2067838"/>
            <a:ext cx="13868104" cy="7433304"/>
          </a:xfrm>
          <a:custGeom>
            <a:avLst/>
            <a:gdLst/>
            <a:ahLst/>
            <a:cxnLst/>
            <a:rect l="l" t="t" r="r" b="b"/>
            <a:pathLst>
              <a:path w="13868104" h="7433304">
                <a:moveTo>
                  <a:pt x="0" y="0"/>
                </a:moveTo>
                <a:lnTo>
                  <a:pt x="13868105" y="0"/>
                </a:lnTo>
                <a:lnTo>
                  <a:pt x="13868105" y="7433303"/>
                </a:lnTo>
                <a:lnTo>
                  <a:pt x="0" y="7433303"/>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656986" y="562679"/>
            <a:ext cx="10451219" cy="1309366"/>
          </a:xfrm>
          <a:prstGeom prst="rect">
            <a:avLst/>
          </a:prstGeom>
        </p:spPr>
        <p:txBody>
          <a:bodyPr lIns="0" tIns="0" rIns="0" bIns="0" rtlCol="0" anchor="t">
            <a:spAutoFit/>
          </a:bodyPr>
          <a:lstStyle/>
          <a:p>
            <a:pPr algn="ctr">
              <a:lnSpc>
                <a:spcPts val="10780"/>
              </a:lnSpc>
            </a:pPr>
            <a:r>
              <a:rPr lang="en-US" sz="7700">
                <a:solidFill>
                  <a:srgbClr val="000000"/>
                </a:solidFill>
                <a:latin typeface="Alatsi"/>
                <a:ea typeface="Alatsi"/>
                <a:cs typeface="Alatsi"/>
                <a:sym typeface="Alatsi"/>
              </a:rPr>
              <a:t>HOME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0" name="Freeform 10"/>
          <p:cNvSpPr/>
          <p:nvPr/>
        </p:nvSpPr>
        <p:spPr>
          <a:xfrm>
            <a:off x="1773176" y="1872044"/>
            <a:ext cx="14142679" cy="7625732"/>
          </a:xfrm>
          <a:custGeom>
            <a:avLst/>
            <a:gdLst/>
            <a:ahLst/>
            <a:cxnLst/>
            <a:rect l="l" t="t" r="r" b="b"/>
            <a:pathLst>
              <a:path w="14142679" h="7625732">
                <a:moveTo>
                  <a:pt x="0" y="0"/>
                </a:moveTo>
                <a:lnTo>
                  <a:pt x="14142679" y="0"/>
                </a:lnTo>
                <a:lnTo>
                  <a:pt x="14142679" y="7625733"/>
                </a:lnTo>
                <a:lnTo>
                  <a:pt x="0" y="7625733"/>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FC3D0"/>
        </a:solidFill>
        <a:effectLst/>
      </p:bgPr>
    </p:bg>
    <p:spTree>
      <p:nvGrpSpPr>
        <p:cNvPr id="1" name=""/>
        <p:cNvGrpSpPr/>
        <p:nvPr/>
      </p:nvGrpSpPr>
      <p:grpSpPr>
        <a:xfrm>
          <a:off x="0" y="0"/>
          <a:ext cx="0" cy="0"/>
          <a:chOff x="0" y="0"/>
          <a:chExt cx="0" cy="0"/>
        </a:xfrm>
      </p:grpSpPr>
      <p:sp>
        <p:nvSpPr>
          <p:cNvPr id="2" name="TextBox 2"/>
          <p:cNvSpPr txBox="1"/>
          <p:nvPr/>
        </p:nvSpPr>
        <p:spPr>
          <a:xfrm>
            <a:off x="3733869" y="445517"/>
            <a:ext cx="10451219" cy="1335401"/>
          </a:xfrm>
          <a:prstGeom prst="rect">
            <a:avLst/>
          </a:prstGeom>
        </p:spPr>
        <p:txBody>
          <a:bodyPr lIns="0" tIns="0" rIns="0" bIns="0" rtlCol="0" anchor="t">
            <a:spAutoFit/>
          </a:bodyPr>
          <a:lstStyle/>
          <a:p>
            <a:pPr algn="ctr">
              <a:lnSpc>
                <a:spcPts val="10920"/>
              </a:lnSpc>
            </a:pPr>
            <a:r>
              <a:rPr lang="en-US" sz="7800">
                <a:solidFill>
                  <a:srgbClr val="000000"/>
                </a:solidFill>
                <a:latin typeface="Alatsi"/>
                <a:ea typeface="Alatsi"/>
                <a:cs typeface="Alatsi"/>
                <a:sym typeface="Alatsi"/>
              </a:rPr>
              <a:t>INDEX PAGE</a:t>
            </a:r>
          </a:p>
        </p:txBody>
      </p:sp>
      <p:sp>
        <p:nvSpPr>
          <p:cNvPr id="3" name="AutoShape 3"/>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CA"/>
          </a:p>
        </p:txBody>
      </p:sp>
      <p:sp>
        <p:nvSpPr>
          <p:cNvPr id="4" name="AutoShape 4"/>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CA"/>
          </a:p>
        </p:txBody>
      </p:sp>
      <p:grpSp>
        <p:nvGrpSpPr>
          <p:cNvPr id="5" name="Group 5"/>
          <p:cNvGrpSpPr/>
          <p:nvPr/>
        </p:nvGrpSpPr>
        <p:grpSpPr>
          <a:xfrm>
            <a:off x="15915855" y="0"/>
            <a:ext cx="1449213" cy="1673225"/>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1973B7"/>
            </a:solidFill>
          </p:spPr>
          <p:txBody>
            <a:bodyPr/>
            <a:lstStyle/>
            <a:p>
              <a:endParaRPr lang="en-CA"/>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882242" y="2058082"/>
            <a:ext cx="14523515" cy="7729385"/>
          </a:xfrm>
          <a:custGeom>
            <a:avLst/>
            <a:gdLst/>
            <a:ahLst/>
            <a:cxnLst/>
            <a:rect l="l" t="t" r="r" b="b"/>
            <a:pathLst>
              <a:path w="14523515" h="7729385">
                <a:moveTo>
                  <a:pt x="0" y="0"/>
                </a:moveTo>
                <a:lnTo>
                  <a:pt x="14523516" y="0"/>
                </a:lnTo>
                <a:lnTo>
                  <a:pt x="14523516" y="7729385"/>
                </a:lnTo>
                <a:lnTo>
                  <a:pt x="0" y="7729385"/>
                </a:lnTo>
                <a:lnTo>
                  <a:pt x="0" y="0"/>
                </a:lnTo>
                <a:close/>
              </a:path>
            </a:pathLst>
          </a:custGeom>
          <a:blipFill>
            <a:blip r:embed="rId4"/>
            <a:stretch>
              <a:fillRect/>
            </a:stretch>
          </a:blipFill>
        </p:spPr>
        <p:txBody>
          <a:bodyPr/>
          <a:lstStyle/>
          <a:p>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Custom</PresentationFormat>
  <Paragraphs>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Canva Sans Bold</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BDAT</dc:title>
  <dc:creator>Yug Patel</dc:creator>
  <cp:lastModifiedBy>Yug Patel</cp:lastModifiedBy>
  <cp:revision>1</cp:revision>
  <dcterms:created xsi:type="dcterms:W3CDTF">2006-08-16T00:00:00Z</dcterms:created>
  <dcterms:modified xsi:type="dcterms:W3CDTF">2024-08-05T18:02:35Z</dcterms:modified>
  <dc:identifier>DAGMMzLVjbg</dc:identifier>
</cp:coreProperties>
</file>