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C95A-944D-4E62-BF8A-AB16D01FDD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5D2F44-606B-40EB-A70C-D206CFF997AC}">
      <dgm:prSet/>
      <dgm:spPr/>
      <dgm:t>
        <a:bodyPr/>
        <a:lstStyle/>
        <a:p>
          <a:r>
            <a:rPr lang="en-GB"/>
            <a:t>East Toronto may be a good location to start looking at prospective neighbourhoods for a new restaurant.</a:t>
          </a:r>
          <a:endParaRPr lang="en-US"/>
        </a:p>
      </dgm:t>
    </dgm:pt>
    <dgm:pt modelId="{89074848-194A-44B4-8CFB-6F442E64C3D1}" type="parTrans" cxnId="{70D71971-3D37-4055-B640-6B452D5C0CDE}">
      <dgm:prSet/>
      <dgm:spPr/>
      <dgm:t>
        <a:bodyPr/>
        <a:lstStyle/>
        <a:p>
          <a:endParaRPr lang="en-US"/>
        </a:p>
      </dgm:t>
    </dgm:pt>
    <dgm:pt modelId="{138F973A-0B5F-431E-B4B4-AE60D0A3342F}" type="sibTrans" cxnId="{70D71971-3D37-4055-B640-6B452D5C0CDE}">
      <dgm:prSet/>
      <dgm:spPr/>
      <dgm:t>
        <a:bodyPr/>
        <a:lstStyle/>
        <a:p>
          <a:endParaRPr lang="en-US"/>
        </a:p>
      </dgm:t>
    </dgm:pt>
    <dgm:pt modelId="{ECA6AED9-3910-4D4D-96D1-2C502765573D}">
      <dgm:prSet/>
      <dgm:spPr/>
      <dgm:t>
        <a:bodyPr/>
        <a:lstStyle/>
        <a:p>
          <a:r>
            <a:rPr lang="en-GB"/>
            <a:t>It might be worth giving some thought to other neighbourhoods like Moore Park and Yorkville in Central Toronto alongside Parkdale and Roncesvalles in West Toronto. </a:t>
          </a:r>
          <a:endParaRPr lang="en-US"/>
        </a:p>
      </dgm:t>
    </dgm:pt>
    <dgm:pt modelId="{5B29D325-3265-41B8-A8CB-4CD25357D73A}" type="parTrans" cxnId="{E4A74785-DA50-4729-878D-D52998F3401D}">
      <dgm:prSet/>
      <dgm:spPr/>
      <dgm:t>
        <a:bodyPr/>
        <a:lstStyle/>
        <a:p>
          <a:endParaRPr lang="en-US"/>
        </a:p>
      </dgm:t>
    </dgm:pt>
    <dgm:pt modelId="{433F38C8-7A54-4618-9663-4967111FF60F}" type="sibTrans" cxnId="{E4A74785-DA50-4729-878D-D52998F3401D}">
      <dgm:prSet/>
      <dgm:spPr/>
      <dgm:t>
        <a:bodyPr/>
        <a:lstStyle/>
        <a:p>
          <a:endParaRPr lang="en-US"/>
        </a:p>
      </dgm:t>
    </dgm:pt>
    <dgm:pt modelId="{80CCC99A-66B3-4F34-885C-DACE169296B5}">
      <dgm:prSet/>
      <dgm:spPr/>
      <dgm:t>
        <a:bodyPr/>
        <a:lstStyle/>
        <a:p>
          <a:r>
            <a:rPr lang="en-GB"/>
            <a:t>Both these boroughs have Japanese restaurant so there may be a point of view that people are enjoying the cuisine and so might like to try a new Japanese restaurant.</a:t>
          </a:r>
          <a:endParaRPr lang="en-US"/>
        </a:p>
      </dgm:t>
    </dgm:pt>
    <dgm:pt modelId="{30E37A11-3127-43E3-B8EF-3AD29BDB85BE}" type="parTrans" cxnId="{40823496-AF0E-4B12-911C-3535D08B2AD6}">
      <dgm:prSet/>
      <dgm:spPr/>
      <dgm:t>
        <a:bodyPr/>
        <a:lstStyle/>
        <a:p>
          <a:endParaRPr lang="en-US"/>
        </a:p>
      </dgm:t>
    </dgm:pt>
    <dgm:pt modelId="{950BDCFD-6968-4791-995E-6DF244A1C425}" type="sibTrans" cxnId="{40823496-AF0E-4B12-911C-3535D08B2AD6}">
      <dgm:prSet/>
      <dgm:spPr/>
      <dgm:t>
        <a:bodyPr/>
        <a:lstStyle/>
        <a:p>
          <a:endParaRPr lang="en-US"/>
        </a:p>
      </dgm:t>
    </dgm:pt>
    <dgm:pt modelId="{372A1DAB-ACC1-9242-A598-ECBC532EA86A}" type="pres">
      <dgm:prSet presAssocID="{05BEC95A-944D-4E62-BF8A-AB16D01FDD74}" presName="vert0" presStyleCnt="0">
        <dgm:presLayoutVars>
          <dgm:dir/>
          <dgm:animOne val="branch"/>
          <dgm:animLvl val="lvl"/>
        </dgm:presLayoutVars>
      </dgm:prSet>
      <dgm:spPr/>
    </dgm:pt>
    <dgm:pt modelId="{8241A73D-C1C1-5E47-8E87-402D3DFB1C14}" type="pres">
      <dgm:prSet presAssocID="{F25D2F44-606B-40EB-A70C-D206CFF997AC}" presName="thickLine" presStyleLbl="alignNode1" presStyleIdx="0" presStyleCnt="3"/>
      <dgm:spPr/>
    </dgm:pt>
    <dgm:pt modelId="{3EA62CCC-1AF3-E249-A1EC-84E65725434A}" type="pres">
      <dgm:prSet presAssocID="{F25D2F44-606B-40EB-A70C-D206CFF997AC}" presName="horz1" presStyleCnt="0"/>
      <dgm:spPr/>
    </dgm:pt>
    <dgm:pt modelId="{DE9B7903-2D2C-224E-A225-0519EE388C33}" type="pres">
      <dgm:prSet presAssocID="{F25D2F44-606B-40EB-A70C-D206CFF997AC}" presName="tx1" presStyleLbl="revTx" presStyleIdx="0" presStyleCnt="3"/>
      <dgm:spPr/>
    </dgm:pt>
    <dgm:pt modelId="{959BECCA-A46A-3B43-AB10-2466A5CFEE24}" type="pres">
      <dgm:prSet presAssocID="{F25D2F44-606B-40EB-A70C-D206CFF997AC}" presName="vert1" presStyleCnt="0"/>
      <dgm:spPr/>
    </dgm:pt>
    <dgm:pt modelId="{D696C371-AD0A-B241-8EFD-0F598B7E6C85}" type="pres">
      <dgm:prSet presAssocID="{ECA6AED9-3910-4D4D-96D1-2C502765573D}" presName="thickLine" presStyleLbl="alignNode1" presStyleIdx="1" presStyleCnt="3"/>
      <dgm:spPr/>
    </dgm:pt>
    <dgm:pt modelId="{A6A21DE6-9B10-E345-9112-B22BC14D8F27}" type="pres">
      <dgm:prSet presAssocID="{ECA6AED9-3910-4D4D-96D1-2C502765573D}" presName="horz1" presStyleCnt="0"/>
      <dgm:spPr/>
    </dgm:pt>
    <dgm:pt modelId="{42EF6C69-FD0F-174F-8CF9-372C02A4BB54}" type="pres">
      <dgm:prSet presAssocID="{ECA6AED9-3910-4D4D-96D1-2C502765573D}" presName="tx1" presStyleLbl="revTx" presStyleIdx="1" presStyleCnt="3"/>
      <dgm:spPr/>
    </dgm:pt>
    <dgm:pt modelId="{6F9745B6-31AE-F245-8044-99223625B1CF}" type="pres">
      <dgm:prSet presAssocID="{ECA6AED9-3910-4D4D-96D1-2C502765573D}" presName="vert1" presStyleCnt="0"/>
      <dgm:spPr/>
    </dgm:pt>
    <dgm:pt modelId="{F003ECAF-2EC7-EB4B-8D55-AEB727AA65FA}" type="pres">
      <dgm:prSet presAssocID="{80CCC99A-66B3-4F34-885C-DACE169296B5}" presName="thickLine" presStyleLbl="alignNode1" presStyleIdx="2" presStyleCnt="3"/>
      <dgm:spPr/>
    </dgm:pt>
    <dgm:pt modelId="{B4158E1D-BCB8-254B-AD97-B9DF62B1AD49}" type="pres">
      <dgm:prSet presAssocID="{80CCC99A-66B3-4F34-885C-DACE169296B5}" presName="horz1" presStyleCnt="0"/>
      <dgm:spPr/>
    </dgm:pt>
    <dgm:pt modelId="{A64A8C54-3521-7B46-83A2-F76F28E19744}" type="pres">
      <dgm:prSet presAssocID="{80CCC99A-66B3-4F34-885C-DACE169296B5}" presName="tx1" presStyleLbl="revTx" presStyleIdx="2" presStyleCnt="3"/>
      <dgm:spPr/>
    </dgm:pt>
    <dgm:pt modelId="{DCD894B5-B51C-6345-A8C3-B134B1F6733A}" type="pres">
      <dgm:prSet presAssocID="{80CCC99A-66B3-4F34-885C-DACE169296B5}" presName="vert1" presStyleCnt="0"/>
      <dgm:spPr/>
    </dgm:pt>
  </dgm:ptLst>
  <dgm:cxnLst>
    <dgm:cxn modelId="{70D71971-3D37-4055-B640-6B452D5C0CDE}" srcId="{05BEC95A-944D-4E62-BF8A-AB16D01FDD74}" destId="{F25D2F44-606B-40EB-A70C-D206CFF997AC}" srcOrd="0" destOrd="0" parTransId="{89074848-194A-44B4-8CFB-6F442E64C3D1}" sibTransId="{138F973A-0B5F-431E-B4B4-AE60D0A3342F}"/>
    <dgm:cxn modelId="{E4A74785-DA50-4729-878D-D52998F3401D}" srcId="{05BEC95A-944D-4E62-BF8A-AB16D01FDD74}" destId="{ECA6AED9-3910-4D4D-96D1-2C502765573D}" srcOrd="1" destOrd="0" parTransId="{5B29D325-3265-41B8-A8CB-4CD25357D73A}" sibTransId="{433F38C8-7A54-4618-9663-4967111FF60F}"/>
    <dgm:cxn modelId="{40823496-AF0E-4B12-911C-3535D08B2AD6}" srcId="{05BEC95A-944D-4E62-BF8A-AB16D01FDD74}" destId="{80CCC99A-66B3-4F34-885C-DACE169296B5}" srcOrd="2" destOrd="0" parTransId="{30E37A11-3127-43E3-B8EF-3AD29BDB85BE}" sibTransId="{950BDCFD-6968-4791-995E-6DF244A1C425}"/>
    <dgm:cxn modelId="{6366DF9B-3BB7-C34C-977D-84AFC006CA45}" type="presOf" srcId="{F25D2F44-606B-40EB-A70C-D206CFF997AC}" destId="{DE9B7903-2D2C-224E-A225-0519EE388C33}" srcOrd="0" destOrd="0" presId="urn:microsoft.com/office/officeart/2008/layout/LinedList"/>
    <dgm:cxn modelId="{B15FC2A5-CE9B-574E-8675-E4C4DFE64172}" type="presOf" srcId="{80CCC99A-66B3-4F34-885C-DACE169296B5}" destId="{A64A8C54-3521-7B46-83A2-F76F28E19744}" srcOrd="0" destOrd="0" presId="urn:microsoft.com/office/officeart/2008/layout/LinedList"/>
    <dgm:cxn modelId="{15E74FA8-8D8C-8C4E-992A-03504C99C5BF}" type="presOf" srcId="{ECA6AED9-3910-4D4D-96D1-2C502765573D}" destId="{42EF6C69-FD0F-174F-8CF9-372C02A4BB54}" srcOrd="0" destOrd="0" presId="urn:microsoft.com/office/officeart/2008/layout/LinedList"/>
    <dgm:cxn modelId="{A8C86DC1-5D72-C94E-85D4-754C5B38B05C}" type="presOf" srcId="{05BEC95A-944D-4E62-BF8A-AB16D01FDD74}" destId="{372A1DAB-ACC1-9242-A598-ECBC532EA86A}" srcOrd="0" destOrd="0" presId="urn:microsoft.com/office/officeart/2008/layout/LinedList"/>
    <dgm:cxn modelId="{D5F47A68-9907-AA43-A20B-4E3C3AFAEF79}" type="presParOf" srcId="{372A1DAB-ACC1-9242-A598-ECBC532EA86A}" destId="{8241A73D-C1C1-5E47-8E87-402D3DFB1C14}" srcOrd="0" destOrd="0" presId="urn:microsoft.com/office/officeart/2008/layout/LinedList"/>
    <dgm:cxn modelId="{AEEB2407-35B9-5D42-BB11-D2899E80BA79}" type="presParOf" srcId="{372A1DAB-ACC1-9242-A598-ECBC532EA86A}" destId="{3EA62CCC-1AF3-E249-A1EC-84E65725434A}" srcOrd="1" destOrd="0" presId="urn:microsoft.com/office/officeart/2008/layout/LinedList"/>
    <dgm:cxn modelId="{F2FAE7C8-7A07-9842-9ABB-CC9ABA9BEB84}" type="presParOf" srcId="{3EA62CCC-1AF3-E249-A1EC-84E65725434A}" destId="{DE9B7903-2D2C-224E-A225-0519EE388C33}" srcOrd="0" destOrd="0" presId="urn:microsoft.com/office/officeart/2008/layout/LinedList"/>
    <dgm:cxn modelId="{234C90C2-E90B-1F40-95BC-D172CFB041B7}" type="presParOf" srcId="{3EA62CCC-1AF3-E249-A1EC-84E65725434A}" destId="{959BECCA-A46A-3B43-AB10-2466A5CFEE24}" srcOrd="1" destOrd="0" presId="urn:microsoft.com/office/officeart/2008/layout/LinedList"/>
    <dgm:cxn modelId="{72C9AF69-C045-2D4A-B7AB-CEEA0B750D5F}" type="presParOf" srcId="{372A1DAB-ACC1-9242-A598-ECBC532EA86A}" destId="{D696C371-AD0A-B241-8EFD-0F598B7E6C85}" srcOrd="2" destOrd="0" presId="urn:microsoft.com/office/officeart/2008/layout/LinedList"/>
    <dgm:cxn modelId="{E8E1164C-556A-1144-980D-3ABA975F96B0}" type="presParOf" srcId="{372A1DAB-ACC1-9242-A598-ECBC532EA86A}" destId="{A6A21DE6-9B10-E345-9112-B22BC14D8F27}" srcOrd="3" destOrd="0" presId="urn:microsoft.com/office/officeart/2008/layout/LinedList"/>
    <dgm:cxn modelId="{C57694AE-EA04-E14D-9F4F-72BD9F21C658}" type="presParOf" srcId="{A6A21DE6-9B10-E345-9112-B22BC14D8F27}" destId="{42EF6C69-FD0F-174F-8CF9-372C02A4BB54}" srcOrd="0" destOrd="0" presId="urn:microsoft.com/office/officeart/2008/layout/LinedList"/>
    <dgm:cxn modelId="{CD434FA6-E635-CB47-A619-B5439735EA0F}" type="presParOf" srcId="{A6A21DE6-9B10-E345-9112-B22BC14D8F27}" destId="{6F9745B6-31AE-F245-8044-99223625B1CF}" srcOrd="1" destOrd="0" presId="urn:microsoft.com/office/officeart/2008/layout/LinedList"/>
    <dgm:cxn modelId="{718F3300-E438-AD4D-B2FC-CB175A291328}" type="presParOf" srcId="{372A1DAB-ACC1-9242-A598-ECBC532EA86A}" destId="{F003ECAF-2EC7-EB4B-8D55-AEB727AA65FA}" srcOrd="4" destOrd="0" presId="urn:microsoft.com/office/officeart/2008/layout/LinedList"/>
    <dgm:cxn modelId="{87978A4A-2199-5A49-8227-BDAA38E4517C}" type="presParOf" srcId="{372A1DAB-ACC1-9242-A598-ECBC532EA86A}" destId="{B4158E1D-BCB8-254B-AD97-B9DF62B1AD49}" srcOrd="5" destOrd="0" presId="urn:microsoft.com/office/officeart/2008/layout/LinedList"/>
    <dgm:cxn modelId="{A9518046-70D1-2545-BB9A-97B8B72AB185}" type="presParOf" srcId="{B4158E1D-BCB8-254B-AD97-B9DF62B1AD49}" destId="{A64A8C54-3521-7B46-83A2-F76F28E19744}" srcOrd="0" destOrd="0" presId="urn:microsoft.com/office/officeart/2008/layout/LinedList"/>
    <dgm:cxn modelId="{5A40147C-35FA-4B42-BC79-308E89D202BC}" type="presParOf" srcId="{B4158E1D-BCB8-254B-AD97-B9DF62B1AD49}" destId="{DCD894B5-B51C-6345-A8C3-B134B1F6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2D2C8-0772-4874-B496-60E02B96F92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DE77EA-3E02-46FF-B219-4115AC787D15}">
      <dgm:prSet/>
      <dgm:spPr/>
      <dgm:t>
        <a:bodyPr/>
        <a:lstStyle/>
        <a:p>
          <a:r>
            <a:rPr lang="en-GB"/>
            <a:t>This study will be helpful for a client who plans to open a Japanese restaurant in Toronto. </a:t>
          </a:r>
          <a:endParaRPr lang="en-US"/>
        </a:p>
      </dgm:t>
    </dgm:pt>
    <dgm:pt modelId="{852099F2-8DBE-49B5-BA17-FF5CFA23EAE7}" type="parTrans" cxnId="{E3CFB13E-BD3A-4492-AD62-2904F644D7BD}">
      <dgm:prSet/>
      <dgm:spPr/>
      <dgm:t>
        <a:bodyPr/>
        <a:lstStyle/>
        <a:p>
          <a:endParaRPr lang="en-US"/>
        </a:p>
      </dgm:t>
    </dgm:pt>
    <dgm:pt modelId="{53BE559E-BF3A-4937-8D63-515FBDDD3FD2}" type="sibTrans" cxnId="{E3CFB13E-BD3A-4492-AD62-2904F644D7BD}">
      <dgm:prSet/>
      <dgm:spPr/>
      <dgm:t>
        <a:bodyPr/>
        <a:lstStyle/>
        <a:p>
          <a:endParaRPr lang="en-US"/>
        </a:p>
      </dgm:t>
    </dgm:pt>
    <dgm:pt modelId="{0A19C8C5-D0A0-43FF-95BF-32A9FEDB6EC6}">
      <dgm:prSet/>
      <dgm:spPr/>
      <dgm:t>
        <a:bodyPr/>
        <a:lstStyle/>
        <a:p>
          <a:r>
            <a:rPr lang="en-GB"/>
            <a:t>However, it cannot be used as the only decision-making tool as there are many other factors like access to public transport, population density of the locality and so on, to consider before making any business decisions.</a:t>
          </a:r>
          <a:endParaRPr lang="en-US"/>
        </a:p>
      </dgm:t>
    </dgm:pt>
    <dgm:pt modelId="{B5B0BA7E-F65F-439A-80A8-4DE88C392D85}" type="parTrans" cxnId="{A1E5DCDD-9771-4738-950F-453FC7EFE790}">
      <dgm:prSet/>
      <dgm:spPr/>
      <dgm:t>
        <a:bodyPr/>
        <a:lstStyle/>
        <a:p>
          <a:endParaRPr lang="en-US"/>
        </a:p>
      </dgm:t>
    </dgm:pt>
    <dgm:pt modelId="{358E434E-9DBB-437E-A8C4-A53607B0DAC9}" type="sibTrans" cxnId="{A1E5DCDD-9771-4738-950F-453FC7EFE790}">
      <dgm:prSet/>
      <dgm:spPr/>
      <dgm:t>
        <a:bodyPr/>
        <a:lstStyle/>
        <a:p>
          <a:endParaRPr lang="en-US"/>
        </a:p>
      </dgm:t>
    </dgm:pt>
    <dgm:pt modelId="{D0D3D46C-B61C-564C-8516-BE0E8BADD32F}" type="pres">
      <dgm:prSet presAssocID="{42B2D2C8-0772-4874-B496-60E02B96F92B}" presName="vert0" presStyleCnt="0">
        <dgm:presLayoutVars>
          <dgm:dir/>
          <dgm:animOne val="branch"/>
          <dgm:animLvl val="lvl"/>
        </dgm:presLayoutVars>
      </dgm:prSet>
      <dgm:spPr/>
    </dgm:pt>
    <dgm:pt modelId="{D5CD1425-A349-0C49-B4D3-BCA684E01309}" type="pres">
      <dgm:prSet presAssocID="{AFDE77EA-3E02-46FF-B219-4115AC787D15}" presName="thickLine" presStyleLbl="alignNode1" presStyleIdx="0" presStyleCnt="2"/>
      <dgm:spPr/>
    </dgm:pt>
    <dgm:pt modelId="{B7CFC845-97FE-B442-BF1C-0E7AE324EEBA}" type="pres">
      <dgm:prSet presAssocID="{AFDE77EA-3E02-46FF-B219-4115AC787D15}" presName="horz1" presStyleCnt="0"/>
      <dgm:spPr/>
    </dgm:pt>
    <dgm:pt modelId="{067B1269-C808-4B44-B8DA-E5F400BD2FEB}" type="pres">
      <dgm:prSet presAssocID="{AFDE77EA-3E02-46FF-B219-4115AC787D15}" presName="tx1" presStyleLbl="revTx" presStyleIdx="0" presStyleCnt="2"/>
      <dgm:spPr/>
    </dgm:pt>
    <dgm:pt modelId="{535D644F-03C8-1740-A053-B762AB5225E8}" type="pres">
      <dgm:prSet presAssocID="{AFDE77EA-3E02-46FF-B219-4115AC787D15}" presName="vert1" presStyleCnt="0"/>
      <dgm:spPr/>
    </dgm:pt>
    <dgm:pt modelId="{1FB98305-19FB-C44D-BB8C-A9B4F2309F9B}" type="pres">
      <dgm:prSet presAssocID="{0A19C8C5-D0A0-43FF-95BF-32A9FEDB6EC6}" presName="thickLine" presStyleLbl="alignNode1" presStyleIdx="1" presStyleCnt="2"/>
      <dgm:spPr/>
    </dgm:pt>
    <dgm:pt modelId="{E3DC1E1D-BB91-D242-894F-D1BBD45DF016}" type="pres">
      <dgm:prSet presAssocID="{0A19C8C5-D0A0-43FF-95BF-32A9FEDB6EC6}" presName="horz1" presStyleCnt="0"/>
      <dgm:spPr/>
    </dgm:pt>
    <dgm:pt modelId="{AB9FF3C9-FC2D-654F-9E39-8975E32179D8}" type="pres">
      <dgm:prSet presAssocID="{0A19C8C5-D0A0-43FF-95BF-32A9FEDB6EC6}" presName="tx1" presStyleLbl="revTx" presStyleIdx="1" presStyleCnt="2"/>
      <dgm:spPr/>
    </dgm:pt>
    <dgm:pt modelId="{FFB2CE55-B531-4E43-9757-136CF997FC36}" type="pres">
      <dgm:prSet presAssocID="{0A19C8C5-D0A0-43FF-95BF-32A9FEDB6EC6}" presName="vert1" presStyleCnt="0"/>
      <dgm:spPr/>
    </dgm:pt>
  </dgm:ptLst>
  <dgm:cxnLst>
    <dgm:cxn modelId="{E3CFB13E-BD3A-4492-AD62-2904F644D7BD}" srcId="{42B2D2C8-0772-4874-B496-60E02B96F92B}" destId="{AFDE77EA-3E02-46FF-B219-4115AC787D15}" srcOrd="0" destOrd="0" parTransId="{852099F2-8DBE-49B5-BA17-FF5CFA23EAE7}" sibTransId="{53BE559E-BF3A-4937-8D63-515FBDDD3FD2}"/>
    <dgm:cxn modelId="{2EB4C849-AD00-B845-BF71-4EA9C3B5B2A3}" type="presOf" srcId="{42B2D2C8-0772-4874-B496-60E02B96F92B}" destId="{D0D3D46C-B61C-564C-8516-BE0E8BADD32F}" srcOrd="0" destOrd="0" presId="urn:microsoft.com/office/officeart/2008/layout/LinedList"/>
    <dgm:cxn modelId="{0547B872-BF38-BF43-9467-BBBE5348CE59}" type="presOf" srcId="{AFDE77EA-3E02-46FF-B219-4115AC787D15}" destId="{067B1269-C808-4B44-B8DA-E5F400BD2FEB}" srcOrd="0" destOrd="0" presId="urn:microsoft.com/office/officeart/2008/layout/LinedList"/>
    <dgm:cxn modelId="{37C05593-A16E-AD4B-88CA-169508A99199}" type="presOf" srcId="{0A19C8C5-D0A0-43FF-95BF-32A9FEDB6EC6}" destId="{AB9FF3C9-FC2D-654F-9E39-8975E32179D8}" srcOrd="0" destOrd="0" presId="urn:microsoft.com/office/officeart/2008/layout/LinedList"/>
    <dgm:cxn modelId="{A1E5DCDD-9771-4738-950F-453FC7EFE790}" srcId="{42B2D2C8-0772-4874-B496-60E02B96F92B}" destId="{0A19C8C5-D0A0-43FF-95BF-32A9FEDB6EC6}" srcOrd="1" destOrd="0" parTransId="{B5B0BA7E-F65F-439A-80A8-4DE88C392D85}" sibTransId="{358E434E-9DBB-437E-A8C4-A53607B0DAC9}"/>
    <dgm:cxn modelId="{6CDA251B-82E1-6548-A52D-43A50DCA4AA2}" type="presParOf" srcId="{D0D3D46C-B61C-564C-8516-BE0E8BADD32F}" destId="{D5CD1425-A349-0C49-B4D3-BCA684E01309}" srcOrd="0" destOrd="0" presId="urn:microsoft.com/office/officeart/2008/layout/LinedList"/>
    <dgm:cxn modelId="{DA6B675E-E874-FC45-B97B-481A0DF328D4}" type="presParOf" srcId="{D0D3D46C-B61C-564C-8516-BE0E8BADD32F}" destId="{B7CFC845-97FE-B442-BF1C-0E7AE324EEBA}" srcOrd="1" destOrd="0" presId="urn:microsoft.com/office/officeart/2008/layout/LinedList"/>
    <dgm:cxn modelId="{A93CA786-4B42-DA4F-8E8E-634BE12915A4}" type="presParOf" srcId="{B7CFC845-97FE-B442-BF1C-0E7AE324EEBA}" destId="{067B1269-C808-4B44-B8DA-E5F400BD2FEB}" srcOrd="0" destOrd="0" presId="urn:microsoft.com/office/officeart/2008/layout/LinedList"/>
    <dgm:cxn modelId="{E7413785-65DC-9B42-91E9-C4434963C0B6}" type="presParOf" srcId="{B7CFC845-97FE-B442-BF1C-0E7AE324EEBA}" destId="{535D644F-03C8-1740-A053-B762AB5225E8}" srcOrd="1" destOrd="0" presId="urn:microsoft.com/office/officeart/2008/layout/LinedList"/>
    <dgm:cxn modelId="{B0245AAC-0E30-0A40-97F3-3D72B46AF7C6}" type="presParOf" srcId="{D0D3D46C-B61C-564C-8516-BE0E8BADD32F}" destId="{1FB98305-19FB-C44D-BB8C-A9B4F2309F9B}" srcOrd="2" destOrd="0" presId="urn:microsoft.com/office/officeart/2008/layout/LinedList"/>
    <dgm:cxn modelId="{F19EAB17-4A96-0F4A-8D68-8B2902E4BDA9}" type="presParOf" srcId="{D0D3D46C-B61C-564C-8516-BE0E8BADD32F}" destId="{E3DC1E1D-BB91-D242-894F-D1BBD45DF016}" srcOrd="3" destOrd="0" presId="urn:microsoft.com/office/officeart/2008/layout/LinedList"/>
    <dgm:cxn modelId="{47F36F82-D205-2245-860A-1C020741A446}" type="presParOf" srcId="{E3DC1E1D-BB91-D242-894F-D1BBD45DF016}" destId="{AB9FF3C9-FC2D-654F-9E39-8975E32179D8}" srcOrd="0" destOrd="0" presId="urn:microsoft.com/office/officeart/2008/layout/LinedList"/>
    <dgm:cxn modelId="{72927D3B-3731-2945-B60A-24DA23610932}" type="presParOf" srcId="{E3DC1E1D-BB91-D242-894F-D1BBD45DF016}" destId="{FFB2CE55-B531-4E43-9757-136CF997FC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1A73D-C1C1-5E47-8E87-402D3DFB1C14}">
      <dsp:nvSpPr>
        <dsp:cNvPr id="0" name=""/>
        <dsp:cNvSpPr/>
      </dsp:nvSpPr>
      <dsp:spPr>
        <a:xfrm>
          <a:off x="0" y="2715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7903-2D2C-224E-A225-0519EE388C33}">
      <dsp:nvSpPr>
        <dsp:cNvPr id="0" name=""/>
        <dsp:cNvSpPr/>
      </dsp:nvSpPr>
      <dsp:spPr>
        <a:xfrm>
          <a:off x="0" y="2715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East Toronto may be a good location to start looking at prospective neighbourhoods for a new restaurant.</a:t>
          </a:r>
          <a:endParaRPr lang="en-US" sz="2700" kern="1200"/>
        </a:p>
      </dsp:txBody>
      <dsp:txXfrm>
        <a:off x="0" y="2715"/>
        <a:ext cx="6303729" cy="1851802"/>
      </dsp:txXfrm>
    </dsp:sp>
    <dsp:sp modelId="{D696C371-AD0A-B241-8EFD-0F598B7E6C85}">
      <dsp:nvSpPr>
        <dsp:cNvPr id="0" name=""/>
        <dsp:cNvSpPr/>
      </dsp:nvSpPr>
      <dsp:spPr>
        <a:xfrm>
          <a:off x="0" y="1854518"/>
          <a:ext cx="6303729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F6C69-FD0F-174F-8CF9-372C02A4BB54}">
      <dsp:nvSpPr>
        <dsp:cNvPr id="0" name=""/>
        <dsp:cNvSpPr/>
      </dsp:nvSpPr>
      <dsp:spPr>
        <a:xfrm>
          <a:off x="0" y="1854518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It might be worth giving some thought to other neighbourhoods like Moore Park and Yorkville in Central Toronto alongside Parkdale and Roncesvalles in West Toronto. </a:t>
          </a:r>
          <a:endParaRPr lang="en-US" sz="2700" kern="1200"/>
        </a:p>
      </dsp:txBody>
      <dsp:txXfrm>
        <a:off x="0" y="1854518"/>
        <a:ext cx="6303729" cy="1851802"/>
      </dsp:txXfrm>
    </dsp:sp>
    <dsp:sp modelId="{F003ECAF-2EC7-EB4B-8D55-AEB727AA65FA}">
      <dsp:nvSpPr>
        <dsp:cNvPr id="0" name=""/>
        <dsp:cNvSpPr/>
      </dsp:nvSpPr>
      <dsp:spPr>
        <a:xfrm>
          <a:off x="0" y="3706320"/>
          <a:ext cx="630372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8C54-3521-7B46-83A2-F76F28E19744}">
      <dsp:nvSpPr>
        <dsp:cNvPr id="0" name=""/>
        <dsp:cNvSpPr/>
      </dsp:nvSpPr>
      <dsp:spPr>
        <a:xfrm>
          <a:off x="0" y="3706320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Both these boroughs have Japanese restaurant so there may be a point of view that people are enjoying the cuisine and so might like to try a new Japanese restaurant.</a:t>
          </a:r>
          <a:endParaRPr lang="en-US" sz="2700" kern="1200"/>
        </a:p>
      </dsp:txBody>
      <dsp:txXfrm>
        <a:off x="0" y="3706320"/>
        <a:ext cx="6303729" cy="185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1425-A349-0C49-B4D3-BCA684E01309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1269-C808-4B44-B8DA-E5F400BD2FEB}">
      <dsp:nvSpPr>
        <dsp:cNvPr id="0" name=""/>
        <dsp:cNvSpPr/>
      </dsp:nvSpPr>
      <dsp:spPr>
        <a:xfrm>
          <a:off x="0" y="0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This study will be helpful for a client who plans to open a Japanese restaurant in Toronto. </a:t>
          </a:r>
          <a:endParaRPr lang="en-US" sz="3000" kern="1200"/>
        </a:p>
      </dsp:txBody>
      <dsp:txXfrm>
        <a:off x="0" y="0"/>
        <a:ext cx="6735443" cy="2782301"/>
      </dsp:txXfrm>
    </dsp:sp>
    <dsp:sp modelId="{1FB98305-19FB-C44D-BB8C-A9B4F2309F9B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F3C9-FC2D-654F-9E39-8975E32179D8}">
      <dsp:nvSpPr>
        <dsp:cNvPr id="0" name=""/>
        <dsp:cNvSpPr/>
      </dsp:nvSpPr>
      <dsp:spPr>
        <a:xfrm>
          <a:off x="0" y="2782301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However, it cannot be used as the only decision-making tool as there are many other factors like access to public transport, population density of the locality and so on, to consider before making any business decisions.</a:t>
          </a:r>
          <a:endParaRPr lang="en-US" sz="3000" kern="1200"/>
        </a:p>
      </dsp:txBody>
      <dsp:txXfrm>
        <a:off x="0" y="2782301"/>
        <a:ext cx="6735443" cy="278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6301E-E6E2-2746-A09D-DA146A3B9AB5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F384-4BC1-064E-965C-967F78B9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F384-4BC1-064E-965C-967F78B90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4766-438C-9E44-A771-31942FE0A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C54DB-83A5-9B45-A4A5-90719F2CE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FCE-EC22-D34A-9470-366B6469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A586-157B-2F4C-B1EF-EEB753BE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09B6-4A4E-B144-818F-E1E6C1B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09A2-80C8-A84F-95D2-8D240ED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3606F-113E-9C40-9A21-A18D69EE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1E60-F504-1B44-BED1-F0FD66E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2775-B976-534F-91DF-5C0801D0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13C9-6AE2-FE42-8704-2462A298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9AAE2-D9B6-6747-A33E-86DA86F49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71A7E-F8A4-9E4E-87BA-8328D6B9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5F69-5B82-D441-91C5-DEC4764C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324FF-F0CF-CB47-BE95-3323ED65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7255-BD55-8248-A799-DD1C95FF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9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45D7-2490-904E-A33A-DB71A23F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1D91-939A-B146-95EC-94157ACF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88D0-4D5E-D641-82CA-8220B56E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2AE1-4F2B-1342-A984-03A57754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F1E2-B36E-B54A-A16B-10F4101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368F-E0E3-2442-B80F-7C47DD05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65F5-E1A1-0A4E-A158-6D489B35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D04A-023B-6449-AEA0-94977D87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B68D-CCB5-274D-90C1-64DA5B2E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FD9C-BF69-EA48-895D-E7E23002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9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704-7C1E-8143-83CD-E76D556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31A8-FB9A-C14F-810F-2AB100AB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0761-AECE-1342-A2F2-72C5CADD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6FEF-DF34-094A-84F4-5E95ECBA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518C-47B8-DB47-ABB8-237FFA0E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AD51-6066-BF41-9F0F-4EBE1CE6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2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6A38-F457-A942-A8CE-4F553703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427E6-F501-2740-A0F8-3AB5AE68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5519-47CA-E045-995A-088619CA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C2DD8-4B3F-DB49-A436-5CF3CC15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41DAA-6D17-104F-AFA1-F06CDDA8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DC141-1EAE-004D-B643-AD3BA241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A062E-5B72-A94D-A5DF-7FACF237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16A6B-D9CE-3A43-8640-0693A9D8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DEBF-FCFB-D94F-8C59-788FA90D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9ABC1-5E9C-4348-AA0A-C14E0A56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EB7D1-023C-1841-9F73-DAC3128E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6C867-7EB8-C74D-B22A-8CB4731D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A4ED-1C42-9D4C-8BB7-BF4826F1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EE117-6F13-824B-8D7C-16ABD69D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CE0B7-1F84-5642-99DC-402A5731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B92C-7067-DF40-B889-A84801D4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1121-0C6D-954E-9D8E-69AB467F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87E7-A071-0F42-953B-F3180F29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67DC-4843-0742-BD5E-DF8CA7D9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852F-176B-5C4C-B781-758AE5E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19BF-C4C8-FA4D-8B9C-1401AB0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6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210-AF8E-B14B-8513-E8E62EFD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2DAF1-6E77-8F4F-893A-BB472876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476E-845A-EE4E-9847-416C22C28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BB6C-C568-8C47-BE94-DAB79D05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33167-06A6-D64A-89C1-2CE5D063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37D7-7237-2B4D-97E3-730F2CB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FBE7C-8A2B-144A-96AD-B4A5252F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0F0B-CEAD-6942-864A-976C03D4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2437-2D78-0045-B42A-0A122EB8C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58E8-049D-AE46-AFB8-26B8E60F9B1B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4973-01E3-2C46-B5F2-C839458F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AADE-5179-C141-8DA7-E4FA7DCB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635-976B-FB4B-95BC-E506EA9E8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73477-9FF0-BF4C-B934-193237A56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+mn-lt"/>
              </a:rPr>
              <a:t>Battle of the </a:t>
            </a:r>
            <a:r>
              <a:rPr lang="en-GB" dirty="0">
                <a:latin typeface="+mn-lt"/>
              </a:rPr>
              <a:t>Neighbourhoods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A new Japanese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79AD-5342-2A4D-BE68-6566BAA5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Huma Ahmed</a:t>
            </a:r>
          </a:p>
        </p:txBody>
      </p:sp>
    </p:spTree>
    <p:extLst>
      <p:ext uri="{BB962C8B-B14F-4D97-AF65-F5344CB8AC3E}">
        <p14:creationId xmlns:p14="http://schemas.microsoft.com/office/powerpoint/2010/main" val="58970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4CCBE-5ACC-0043-8DD3-04C7B7F3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CF887-ABBC-4FEA-9C13-D31453BC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3180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70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878F0-2FD1-ED42-A90C-011B9E98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D9034-8908-430D-BD57-C6C696EA3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93761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6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46E47-786C-EA49-BD37-61048F8C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Proposition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1BE1-90CB-CC47-8CDF-17C82866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/>
          </a:bodyPr>
          <a:lstStyle/>
          <a:p>
            <a:r>
              <a:rPr lang="en-GB" sz="2000" dirty="0"/>
              <a:t>Sally Roberts has decided to open a Japanese restaurant in Toronto. </a:t>
            </a:r>
          </a:p>
          <a:p>
            <a:r>
              <a:rPr lang="en-GB" sz="2000" dirty="0"/>
              <a:t>As more people are looking towards improving their eating habits, Japanese food offers a delicious and healthy option. </a:t>
            </a:r>
          </a:p>
          <a:p>
            <a:r>
              <a:rPr lang="en-GB" sz="2000" dirty="0"/>
              <a:t>This is an additional reason why Sally feels she could have great success and potentially consistent profit. </a:t>
            </a:r>
          </a:p>
          <a:p>
            <a:r>
              <a:rPr lang="en-GB" sz="2000" dirty="0"/>
              <a:t>Opening a new restaurant requires serious considerations and good planning. </a:t>
            </a:r>
          </a:p>
          <a:p>
            <a:r>
              <a:rPr lang="en-GB" sz="2000" dirty="0"/>
              <a:t>The most important consideration is the location of the restaurant. </a:t>
            </a:r>
          </a:p>
          <a:p>
            <a:r>
              <a:rPr lang="en-GB" sz="2400" dirty="0"/>
              <a:t>So, this project will attempt to answer the questions “Where should the investor open a Japanese Restaurant?” and “How many similar restaurants are operating in the area under consideration?”</a:t>
            </a:r>
          </a:p>
          <a:p>
            <a:r>
              <a:rPr lang="en-GB" sz="2400" dirty="0"/>
              <a:t>This study aims to help the client gain a better understanding of the boroughs and neighbourhoods of Toronto in terms of restaurant density. This should help the client decide which area would be best to open a Japanese restaurant.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6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84C-BCB4-934E-9F0F-AF05F88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706F-44DB-D349-96A8-40B06E7F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GB" dirty="0"/>
              <a:t>Toronto is the largest city in Ontario, Canada. </a:t>
            </a:r>
          </a:p>
          <a:p>
            <a:r>
              <a:rPr lang="en-GB" dirty="0"/>
              <a:t>It is a large and diverse metropolis that is home to 2.93 million people. </a:t>
            </a:r>
          </a:p>
          <a:p>
            <a:r>
              <a:rPr lang="en-GB" dirty="0"/>
              <a:t>Over 180 languages and dialects are spoken in Toronto. </a:t>
            </a:r>
          </a:p>
          <a:p>
            <a:r>
              <a:rPr lang="en-GB" dirty="0"/>
              <a:t>There are approximately 7,500 restaurants, bars and nightclubs in Toronto.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C88B-F784-1344-A51D-993F0984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Japanese restaurant will be aimed at people from all walks of life.</a:t>
            </a:r>
          </a:p>
          <a:p>
            <a:r>
              <a:rPr lang="en-GB" dirty="0"/>
              <a:t>It will include all of Toronto’s population of 2.9 million </a:t>
            </a:r>
          </a:p>
          <a:p>
            <a:r>
              <a:rPr lang="en-GB" dirty="0"/>
              <a:t>It will include its 27.5 tourists (annually). </a:t>
            </a:r>
          </a:p>
          <a:p>
            <a:r>
              <a:rPr lang="en-GB" dirty="0"/>
              <a:t>A central location would add to the appeal along with the price and menu choices.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0395-1921-BC45-8775-79FB0AEF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4362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EB5279D-07E4-44C7-9091-D88C25550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1" r="3350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D7E15-9590-4145-AF5A-79C35E04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CAA1-22D7-F04C-A64D-6E10ED11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GB" dirty="0"/>
              <a:t>In order to complete this study, data is needed to analyse restaurants in Toronto. </a:t>
            </a:r>
          </a:p>
          <a:p>
            <a:r>
              <a:rPr lang="en-GB" dirty="0"/>
              <a:t>Data relating to Toronto’s boroughs and neighbourhoods as well data about restaurants in these areas.</a:t>
            </a:r>
          </a:p>
        </p:txBody>
      </p:sp>
    </p:spTree>
    <p:extLst>
      <p:ext uri="{BB962C8B-B14F-4D97-AF65-F5344CB8AC3E}">
        <p14:creationId xmlns:p14="http://schemas.microsoft.com/office/powerpoint/2010/main" val="221626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E23A-A3CE-3743-999D-D96532C9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Sources</a:t>
            </a:r>
            <a:br>
              <a:rPr lang="en-GB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E851-7A12-084F-849F-336484C3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820880"/>
            <a:ext cx="6578600" cy="48893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Data will be obtained from the following sources:</a:t>
            </a:r>
          </a:p>
          <a:p>
            <a:pPr lvl="0"/>
            <a:r>
              <a:rPr lang="en-GB" sz="2400" u="sng" dirty="0">
                <a:hlinkClick r:id="rId2"/>
              </a:rPr>
              <a:t>https://en.wikipedia.org/wiki/List_of_postal_codes_of_Canada:_M</a:t>
            </a:r>
            <a:endParaRPr lang="en-GB" sz="2400" dirty="0"/>
          </a:p>
          <a:p>
            <a:pPr lvl="1"/>
            <a:r>
              <a:rPr lang="en-GB" dirty="0"/>
              <a:t>this will provide the data for the different boroughs and neighbourhoods in Toronto with postcodes.</a:t>
            </a:r>
          </a:p>
          <a:p>
            <a:pPr lvl="0"/>
            <a:r>
              <a:rPr lang="en-GB" sz="2400" u="sng" dirty="0">
                <a:hlinkClick r:id="rId3"/>
              </a:rPr>
              <a:t>http://cocl.us/Geospatial_data</a:t>
            </a:r>
            <a:endParaRPr lang="en-GB" sz="2400" dirty="0"/>
          </a:p>
          <a:p>
            <a:pPr lvl="1"/>
            <a:r>
              <a:rPr lang="en-GB" dirty="0"/>
              <a:t>this source will provide the geographical data for each location -  its longitude and latitude.</a:t>
            </a:r>
          </a:p>
          <a:p>
            <a:pPr lvl="0"/>
            <a:r>
              <a:rPr lang="en-GB" sz="2400" dirty="0"/>
              <a:t>Foursquare APIs</a:t>
            </a:r>
          </a:p>
          <a:p>
            <a:pPr lvl="1"/>
            <a:r>
              <a:rPr lang="en-GB" dirty="0"/>
              <a:t>This source has the all the venue data which will then be filtered for this specific requirement – restaurants in Toronto and Japanese restaurants in Toronto.</a:t>
            </a:r>
          </a:p>
          <a:p>
            <a:endParaRPr lang="en-US" sz="13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00ED-3CF4-EF4B-B1B7-94EAF6C3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16D-9293-3542-A066-ED8C4D61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GB" sz="1300"/>
              <a:t>First the data has to be imported and cleansed. </a:t>
            </a:r>
          </a:p>
          <a:p>
            <a:r>
              <a:rPr lang="en-GB" sz="1300"/>
              <a:t>The initial data about the boroughs and neighbourhoods in Toronto is imported from Wikipedia. </a:t>
            </a:r>
          </a:p>
          <a:p>
            <a:r>
              <a:rPr lang="en-GB" sz="1300"/>
              <a:t>This data is cleansed to remove missing and incomplete data. </a:t>
            </a:r>
          </a:p>
          <a:p>
            <a:r>
              <a:rPr lang="en-GB" sz="1300"/>
              <a:t>Next the geospatial data is concatenated to each of the boroughs. </a:t>
            </a:r>
          </a:p>
          <a:p>
            <a:r>
              <a:rPr lang="en-GB" sz="1300"/>
              <a:t>The client wants her restaurant to be in central Toronto, so the data is filtered to include only central Toronto boroughs like East, West, Downtown and Central Toronto. </a:t>
            </a:r>
          </a:p>
          <a:p>
            <a:r>
              <a:rPr lang="en-GB" sz="1300"/>
              <a:t>Using Foursquare API, all the venues in the boroughs are searched. The number of unique venues in Toronto on Foursquare API is 1040, these fall in 233 different categories.</a:t>
            </a:r>
          </a:p>
          <a:p>
            <a:r>
              <a:rPr lang="en-GB" sz="1300"/>
              <a:t>This report is only interested in venues that sell food – this could be a restaurant, pizza place, diner, burger place and so on. </a:t>
            </a:r>
          </a:p>
          <a:p>
            <a:r>
              <a:rPr lang="en-GB" sz="1300"/>
              <a:t>This filtering yields 475 (327 unique) venues in the boroughs of interest. There 56 types of food selling venues.</a:t>
            </a:r>
          </a:p>
          <a:p>
            <a:r>
              <a:rPr lang="en-GB" sz="1300"/>
              <a:t>There are 59 Japanese and Sushi restaurants in Toronto</a:t>
            </a:r>
          </a:p>
          <a:p>
            <a:endParaRPr lang="en-US" sz="13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6A797-E1FD-8F48-B877-D3806A34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A7BF-A877-1444-8EF0-DD2F4E12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GB" dirty="0"/>
              <a:t>Using Folium maps, all these venues are displayed on the map. </a:t>
            </a:r>
          </a:p>
          <a:p>
            <a:endParaRPr lang="en-GB" dirty="0"/>
          </a:p>
          <a:p>
            <a:r>
              <a:rPr lang="en-GB" dirty="0"/>
              <a:t>The data was modelled using the K-Means clustering methodology. The model was run using 2,3,4 and 5 clusters. </a:t>
            </a:r>
          </a:p>
          <a:p>
            <a:r>
              <a:rPr lang="en-GB" dirty="0"/>
              <a:t>Three clusters had the best outcome. </a:t>
            </a:r>
            <a:r>
              <a:rPr lang="en-GB" b="1" dirty="0"/>
              <a:t> 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02B36-4B54-ED4F-BB53-54049D0B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4504-E8AF-264D-8EDB-3FC1D76B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The data clusters show that the downtown area has the most restaurants. </a:t>
            </a:r>
          </a:p>
          <a:p>
            <a:r>
              <a:rPr lang="en-GB" dirty="0"/>
              <a:t>Further analysis shows that the existing Japanese restaurants are mainly in Downtown Toronto with some more in Central and West Toronto. </a:t>
            </a:r>
          </a:p>
          <a:p>
            <a:r>
              <a:rPr lang="en-GB" dirty="0"/>
              <a:t>There are no Japanese restaurants in East Toronto, so this may be a good area to investigate further.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124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{30C4D317-A734-D941-917D-6421CFBF4CFB}tf10001069</Template>
  <TotalTime>2</TotalTime>
  <Words>808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Battle of the Neighbourhoods:  A new Japanese Restaurant</vt:lpstr>
      <vt:lpstr>Business Proposition</vt:lpstr>
      <vt:lpstr>Background</vt:lpstr>
      <vt:lpstr>Target Audience</vt:lpstr>
      <vt:lpstr>Data Description</vt:lpstr>
      <vt:lpstr>Data Sources </vt:lpstr>
      <vt:lpstr>Methodology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Neighbourhoods:  A new Japanese Restaurant</dc:title>
  <dc:creator>Huma Ahmed</dc:creator>
  <cp:lastModifiedBy>Huma Ahmed</cp:lastModifiedBy>
  <cp:revision>1</cp:revision>
  <dcterms:created xsi:type="dcterms:W3CDTF">2021-04-03T13:07:28Z</dcterms:created>
  <dcterms:modified xsi:type="dcterms:W3CDTF">2021-04-03T13:10:17Z</dcterms:modified>
</cp:coreProperties>
</file>