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2" r:id="rId6"/>
    <p:sldId id="273" r:id="rId7"/>
    <p:sldId id="260" r:id="rId8"/>
    <p:sldId id="261" r:id="rId9"/>
    <p:sldId id="264" r:id="rId10"/>
    <p:sldId id="262" r:id="rId11"/>
    <p:sldId id="263" r:id="rId12"/>
    <p:sldId id="265" r:id="rId13"/>
    <p:sldId id="266" r:id="rId14"/>
    <p:sldId id="267" r:id="rId15"/>
    <p:sldId id="274" r:id="rId16"/>
    <p:sldId id="275" r:id="rId17"/>
    <p:sldId id="276" r:id="rId18"/>
    <p:sldId id="268" r:id="rId19"/>
    <p:sldId id="277" r:id="rId20"/>
    <p:sldId id="269"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30" autoAdjust="0"/>
    <p:restoredTop sz="94787" autoAdjust="0"/>
  </p:normalViewPr>
  <p:slideViewPr>
    <p:cSldViewPr snapToGrid="0">
      <p:cViewPr>
        <p:scale>
          <a:sx n="82" d="100"/>
          <a:sy n="82" d="100"/>
        </p:scale>
        <p:origin x="1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BA39EB-5CFB-4A1F-82D5-A9300796AF4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8E99BBE-713A-42BD-9C8B-2EC0F8D67846}">
      <dgm:prSet/>
      <dgm:spPr/>
      <dgm:t>
        <a:bodyPr/>
        <a:lstStyle/>
        <a:p>
          <a:r>
            <a:rPr lang="en-US"/>
            <a:t>Help financial institution to make decision.</a:t>
          </a:r>
        </a:p>
      </dgm:t>
    </dgm:pt>
    <dgm:pt modelId="{C3392AE6-EE30-4C43-B8AC-B28DAA5FB8CB}" type="parTrans" cxnId="{7EFEFBEA-51BC-496F-8909-5ADF50D1C500}">
      <dgm:prSet/>
      <dgm:spPr/>
      <dgm:t>
        <a:bodyPr/>
        <a:lstStyle/>
        <a:p>
          <a:endParaRPr lang="en-US"/>
        </a:p>
      </dgm:t>
    </dgm:pt>
    <dgm:pt modelId="{6E118CAE-5AF8-49E5-8D3A-82A5EF57F17F}" type="sibTrans" cxnId="{7EFEFBEA-51BC-496F-8909-5ADF50D1C500}">
      <dgm:prSet/>
      <dgm:spPr/>
      <dgm:t>
        <a:bodyPr/>
        <a:lstStyle/>
        <a:p>
          <a:endParaRPr lang="en-US"/>
        </a:p>
      </dgm:t>
    </dgm:pt>
    <dgm:pt modelId="{D02A8046-8D4D-4042-8632-3B8E9604EFF3}">
      <dgm:prSet/>
      <dgm:spPr/>
      <dgm:t>
        <a:bodyPr/>
        <a:lstStyle/>
        <a:p>
          <a:r>
            <a:rPr lang="en-US"/>
            <a:t>Help individua to create wealth.</a:t>
          </a:r>
        </a:p>
      </dgm:t>
    </dgm:pt>
    <dgm:pt modelId="{4334E950-13EF-4DF4-8441-D18BF3D8E250}" type="parTrans" cxnId="{5C3BBCF8-224A-4864-83B2-1C07BDA5C643}">
      <dgm:prSet/>
      <dgm:spPr/>
      <dgm:t>
        <a:bodyPr/>
        <a:lstStyle/>
        <a:p>
          <a:endParaRPr lang="en-US"/>
        </a:p>
      </dgm:t>
    </dgm:pt>
    <dgm:pt modelId="{29D78883-B7B4-4FF8-93B6-38514B0AEEFB}" type="sibTrans" cxnId="{5C3BBCF8-224A-4864-83B2-1C07BDA5C643}">
      <dgm:prSet/>
      <dgm:spPr/>
      <dgm:t>
        <a:bodyPr/>
        <a:lstStyle/>
        <a:p>
          <a:endParaRPr lang="en-US"/>
        </a:p>
      </dgm:t>
    </dgm:pt>
    <dgm:pt modelId="{52C003DA-D145-45CD-AC2E-466C0F163401}">
      <dgm:prSet/>
      <dgm:spPr/>
      <dgm:t>
        <a:bodyPr/>
        <a:lstStyle/>
        <a:p>
          <a:r>
            <a:rPr lang="en-US" dirty="0"/>
            <a:t>Serve as an indicator of the state of economy. </a:t>
          </a:r>
        </a:p>
      </dgm:t>
    </dgm:pt>
    <dgm:pt modelId="{C6366133-05CD-468A-92BB-924F9FE06C4D}" type="parTrans" cxnId="{3F4AA615-7AF2-4089-B42C-ABEDE8EB4FF7}">
      <dgm:prSet/>
      <dgm:spPr/>
      <dgm:t>
        <a:bodyPr/>
        <a:lstStyle/>
        <a:p>
          <a:endParaRPr lang="en-US"/>
        </a:p>
      </dgm:t>
    </dgm:pt>
    <dgm:pt modelId="{D64F792E-5AB9-49A9-BC39-FF05B5DC33D2}" type="sibTrans" cxnId="{3F4AA615-7AF2-4089-B42C-ABEDE8EB4FF7}">
      <dgm:prSet/>
      <dgm:spPr/>
      <dgm:t>
        <a:bodyPr/>
        <a:lstStyle/>
        <a:p>
          <a:endParaRPr lang="en-US"/>
        </a:p>
      </dgm:t>
    </dgm:pt>
    <dgm:pt modelId="{1E4EA5A8-01B4-4F41-92BC-EE1DCDFD70F5}" type="pres">
      <dgm:prSet presAssocID="{DCBA39EB-5CFB-4A1F-82D5-A9300796AF46}" presName="root" presStyleCnt="0">
        <dgm:presLayoutVars>
          <dgm:dir/>
          <dgm:resizeHandles val="exact"/>
        </dgm:presLayoutVars>
      </dgm:prSet>
      <dgm:spPr/>
    </dgm:pt>
    <dgm:pt modelId="{5EBA016E-5970-4A66-9359-E1CA889F79C7}" type="pres">
      <dgm:prSet presAssocID="{88E99BBE-713A-42BD-9C8B-2EC0F8D67846}" presName="compNode" presStyleCnt="0"/>
      <dgm:spPr/>
    </dgm:pt>
    <dgm:pt modelId="{CEDF0442-DFFA-48F3-8FAC-8650B5005F5F}" type="pres">
      <dgm:prSet presAssocID="{88E99BBE-713A-42BD-9C8B-2EC0F8D67846}" presName="bgRect" presStyleLbl="bgShp" presStyleIdx="0" presStyleCnt="3"/>
      <dgm:spPr/>
    </dgm:pt>
    <dgm:pt modelId="{D2A5B8CD-4F86-4852-AFEB-1DE976D7CB57}" type="pres">
      <dgm:prSet presAssocID="{88E99BBE-713A-42BD-9C8B-2EC0F8D6784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8EF68FF9-427A-4433-A4BC-C3FE4D3B3020}" type="pres">
      <dgm:prSet presAssocID="{88E99BBE-713A-42BD-9C8B-2EC0F8D67846}" presName="spaceRect" presStyleCnt="0"/>
      <dgm:spPr/>
    </dgm:pt>
    <dgm:pt modelId="{1B19CF91-AE8F-4957-88B1-92DB40447E26}" type="pres">
      <dgm:prSet presAssocID="{88E99BBE-713A-42BD-9C8B-2EC0F8D67846}" presName="parTx" presStyleLbl="revTx" presStyleIdx="0" presStyleCnt="3">
        <dgm:presLayoutVars>
          <dgm:chMax val="0"/>
          <dgm:chPref val="0"/>
        </dgm:presLayoutVars>
      </dgm:prSet>
      <dgm:spPr/>
    </dgm:pt>
    <dgm:pt modelId="{2F0460C2-FC4C-412C-9101-9847BE75EEB3}" type="pres">
      <dgm:prSet presAssocID="{6E118CAE-5AF8-49E5-8D3A-82A5EF57F17F}" presName="sibTrans" presStyleCnt="0"/>
      <dgm:spPr/>
    </dgm:pt>
    <dgm:pt modelId="{C2300EE3-1796-4F8D-9467-FC75BA07CB96}" type="pres">
      <dgm:prSet presAssocID="{D02A8046-8D4D-4042-8632-3B8E9604EFF3}" presName="compNode" presStyleCnt="0"/>
      <dgm:spPr/>
    </dgm:pt>
    <dgm:pt modelId="{DA474981-D7C9-4506-A23F-CC413728B916}" type="pres">
      <dgm:prSet presAssocID="{D02A8046-8D4D-4042-8632-3B8E9604EFF3}" presName="bgRect" presStyleLbl="bgShp" presStyleIdx="1" presStyleCnt="3"/>
      <dgm:spPr/>
    </dgm:pt>
    <dgm:pt modelId="{D2F8B94B-89A1-487B-ACE0-B958D736818B}" type="pres">
      <dgm:prSet presAssocID="{D02A8046-8D4D-4042-8632-3B8E9604EFF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old bars"/>
        </a:ext>
      </dgm:extLst>
    </dgm:pt>
    <dgm:pt modelId="{55900138-AD87-4394-B198-29FBAA470060}" type="pres">
      <dgm:prSet presAssocID="{D02A8046-8D4D-4042-8632-3B8E9604EFF3}" presName="spaceRect" presStyleCnt="0"/>
      <dgm:spPr/>
    </dgm:pt>
    <dgm:pt modelId="{9A9B0839-A39A-4419-945E-6AEF64AE1BA8}" type="pres">
      <dgm:prSet presAssocID="{D02A8046-8D4D-4042-8632-3B8E9604EFF3}" presName="parTx" presStyleLbl="revTx" presStyleIdx="1" presStyleCnt="3">
        <dgm:presLayoutVars>
          <dgm:chMax val="0"/>
          <dgm:chPref val="0"/>
        </dgm:presLayoutVars>
      </dgm:prSet>
      <dgm:spPr/>
    </dgm:pt>
    <dgm:pt modelId="{3601972F-F79D-4E3E-A2A3-BDEAFDBF20EF}" type="pres">
      <dgm:prSet presAssocID="{29D78883-B7B4-4FF8-93B6-38514B0AEEFB}" presName="sibTrans" presStyleCnt="0"/>
      <dgm:spPr/>
    </dgm:pt>
    <dgm:pt modelId="{E4EB6CD0-A349-492B-88CE-17C10BD63F60}" type="pres">
      <dgm:prSet presAssocID="{52C003DA-D145-45CD-AC2E-466C0F163401}" presName="compNode" presStyleCnt="0"/>
      <dgm:spPr/>
    </dgm:pt>
    <dgm:pt modelId="{3021A2AA-07B1-4ADB-8086-4A4CEC403017}" type="pres">
      <dgm:prSet presAssocID="{52C003DA-D145-45CD-AC2E-466C0F163401}" presName="bgRect" presStyleLbl="bgShp" presStyleIdx="2" presStyleCnt="3"/>
      <dgm:spPr/>
    </dgm:pt>
    <dgm:pt modelId="{4DF4BE8B-EC0D-45C7-92D8-A291A8BC68AB}" type="pres">
      <dgm:prSet presAssocID="{52C003DA-D145-45CD-AC2E-466C0F16340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Graph with Upward Trend"/>
        </a:ext>
      </dgm:extLst>
    </dgm:pt>
    <dgm:pt modelId="{485EB0D9-D108-48CD-BFDC-480259C7BBC8}" type="pres">
      <dgm:prSet presAssocID="{52C003DA-D145-45CD-AC2E-466C0F163401}" presName="spaceRect" presStyleCnt="0"/>
      <dgm:spPr/>
    </dgm:pt>
    <dgm:pt modelId="{6225D877-E045-4D16-8A84-B7AEC063A48D}" type="pres">
      <dgm:prSet presAssocID="{52C003DA-D145-45CD-AC2E-466C0F163401}" presName="parTx" presStyleLbl="revTx" presStyleIdx="2" presStyleCnt="3">
        <dgm:presLayoutVars>
          <dgm:chMax val="0"/>
          <dgm:chPref val="0"/>
        </dgm:presLayoutVars>
      </dgm:prSet>
      <dgm:spPr/>
    </dgm:pt>
  </dgm:ptLst>
  <dgm:cxnLst>
    <dgm:cxn modelId="{3F4AA615-7AF2-4089-B42C-ABEDE8EB4FF7}" srcId="{DCBA39EB-5CFB-4A1F-82D5-A9300796AF46}" destId="{52C003DA-D145-45CD-AC2E-466C0F163401}" srcOrd="2" destOrd="0" parTransId="{C6366133-05CD-468A-92BB-924F9FE06C4D}" sibTransId="{D64F792E-5AB9-49A9-BC39-FF05B5DC33D2}"/>
    <dgm:cxn modelId="{77326719-2428-4A9F-A100-88F8CCE703F8}" type="presOf" srcId="{88E99BBE-713A-42BD-9C8B-2EC0F8D67846}" destId="{1B19CF91-AE8F-4957-88B1-92DB40447E26}" srcOrd="0" destOrd="0" presId="urn:microsoft.com/office/officeart/2018/2/layout/IconVerticalSolidList"/>
    <dgm:cxn modelId="{EF0E089C-1951-4DFC-8977-4801C0F9F21B}" type="presOf" srcId="{52C003DA-D145-45CD-AC2E-466C0F163401}" destId="{6225D877-E045-4D16-8A84-B7AEC063A48D}" srcOrd="0" destOrd="0" presId="urn:microsoft.com/office/officeart/2018/2/layout/IconVerticalSolidList"/>
    <dgm:cxn modelId="{0C72FAA3-C4D1-4C4C-B14C-C32553325546}" type="presOf" srcId="{DCBA39EB-5CFB-4A1F-82D5-A9300796AF46}" destId="{1E4EA5A8-01B4-4F41-92BC-EE1DCDFD70F5}" srcOrd="0" destOrd="0" presId="urn:microsoft.com/office/officeart/2018/2/layout/IconVerticalSolidList"/>
    <dgm:cxn modelId="{7EFEFBEA-51BC-496F-8909-5ADF50D1C500}" srcId="{DCBA39EB-5CFB-4A1F-82D5-A9300796AF46}" destId="{88E99BBE-713A-42BD-9C8B-2EC0F8D67846}" srcOrd="0" destOrd="0" parTransId="{C3392AE6-EE30-4C43-B8AC-B28DAA5FB8CB}" sibTransId="{6E118CAE-5AF8-49E5-8D3A-82A5EF57F17F}"/>
    <dgm:cxn modelId="{5C3BBCF8-224A-4864-83B2-1C07BDA5C643}" srcId="{DCBA39EB-5CFB-4A1F-82D5-A9300796AF46}" destId="{D02A8046-8D4D-4042-8632-3B8E9604EFF3}" srcOrd="1" destOrd="0" parTransId="{4334E950-13EF-4DF4-8441-D18BF3D8E250}" sibTransId="{29D78883-B7B4-4FF8-93B6-38514B0AEEFB}"/>
    <dgm:cxn modelId="{4E773BFB-3D53-4A34-B60E-078ACE8B1F74}" type="presOf" srcId="{D02A8046-8D4D-4042-8632-3B8E9604EFF3}" destId="{9A9B0839-A39A-4419-945E-6AEF64AE1BA8}" srcOrd="0" destOrd="0" presId="urn:microsoft.com/office/officeart/2018/2/layout/IconVerticalSolidList"/>
    <dgm:cxn modelId="{9819BA0E-C4A1-4715-B9B6-CE1EF778FBE5}" type="presParOf" srcId="{1E4EA5A8-01B4-4F41-92BC-EE1DCDFD70F5}" destId="{5EBA016E-5970-4A66-9359-E1CA889F79C7}" srcOrd="0" destOrd="0" presId="urn:microsoft.com/office/officeart/2018/2/layout/IconVerticalSolidList"/>
    <dgm:cxn modelId="{2BE8333C-45B4-4785-AC75-1D1B320741A6}" type="presParOf" srcId="{5EBA016E-5970-4A66-9359-E1CA889F79C7}" destId="{CEDF0442-DFFA-48F3-8FAC-8650B5005F5F}" srcOrd="0" destOrd="0" presId="urn:microsoft.com/office/officeart/2018/2/layout/IconVerticalSolidList"/>
    <dgm:cxn modelId="{A518D294-E6ED-4DF1-9F99-464BDB826C57}" type="presParOf" srcId="{5EBA016E-5970-4A66-9359-E1CA889F79C7}" destId="{D2A5B8CD-4F86-4852-AFEB-1DE976D7CB57}" srcOrd="1" destOrd="0" presId="urn:microsoft.com/office/officeart/2018/2/layout/IconVerticalSolidList"/>
    <dgm:cxn modelId="{E1C03DB5-E091-4BF5-8ADA-161BAD1D1742}" type="presParOf" srcId="{5EBA016E-5970-4A66-9359-E1CA889F79C7}" destId="{8EF68FF9-427A-4433-A4BC-C3FE4D3B3020}" srcOrd="2" destOrd="0" presId="urn:microsoft.com/office/officeart/2018/2/layout/IconVerticalSolidList"/>
    <dgm:cxn modelId="{C57C56FB-0FBC-4EC8-ADEA-06FAB6BC5E90}" type="presParOf" srcId="{5EBA016E-5970-4A66-9359-E1CA889F79C7}" destId="{1B19CF91-AE8F-4957-88B1-92DB40447E26}" srcOrd="3" destOrd="0" presId="urn:microsoft.com/office/officeart/2018/2/layout/IconVerticalSolidList"/>
    <dgm:cxn modelId="{4A3B0590-AA0C-49C6-8B77-57ECA47D7F26}" type="presParOf" srcId="{1E4EA5A8-01B4-4F41-92BC-EE1DCDFD70F5}" destId="{2F0460C2-FC4C-412C-9101-9847BE75EEB3}" srcOrd="1" destOrd="0" presId="urn:microsoft.com/office/officeart/2018/2/layout/IconVerticalSolidList"/>
    <dgm:cxn modelId="{90B07ABD-A70F-40AF-97C7-C1FC461F327B}" type="presParOf" srcId="{1E4EA5A8-01B4-4F41-92BC-EE1DCDFD70F5}" destId="{C2300EE3-1796-4F8D-9467-FC75BA07CB96}" srcOrd="2" destOrd="0" presId="urn:microsoft.com/office/officeart/2018/2/layout/IconVerticalSolidList"/>
    <dgm:cxn modelId="{4740116D-90BE-4861-AA53-1C010959B424}" type="presParOf" srcId="{C2300EE3-1796-4F8D-9467-FC75BA07CB96}" destId="{DA474981-D7C9-4506-A23F-CC413728B916}" srcOrd="0" destOrd="0" presId="urn:microsoft.com/office/officeart/2018/2/layout/IconVerticalSolidList"/>
    <dgm:cxn modelId="{930A3689-B74F-4904-BF48-5947508D091B}" type="presParOf" srcId="{C2300EE3-1796-4F8D-9467-FC75BA07CB96}" destId="{D2F8B94B-89A1-487B-ACE0-B958D736818B}" srcOrd="1" destOrd="0" presId="urn:microsoft.com/office/officeart/2018/2/layout/IconVerticalSolidList"/>
    <dgm:cxn modelId="{564C9B11-B081-4C8B-9092-173B8A210B67}" type="presParOf" srcId="{C2300EE3-1796-4F8D-9467-FC75BA07CB96}" destId="{55900138-AD87-4394-B198-29FBAA470060}" srcOrd="2" destOrd="0" presId="urn:microsoft.com/office/officeart/2018/2/layout/IconVerticalSolidList"/>
    <dgm:cxn modelId="{5389B51D-CE9D-4554-8FA9-72AE1A0BEF57}" type="presParOf" srcId="{C2300EE3-1796-4F8D-9467-FC75BA07CB96}" destId="{9A9B0839-A39A-4419-945E-6AEF64AE1BA8}" srcOrd="3" destOrd="0" presId="urn:microsoft.com/office/officeart/2018/2/layout/IconVerticalSolidList"/>
    <dgm:cxn modelId="{4FD1E9FC-E910-4A12-8241-C4CDAF05ED05}" type="presParOf" srcId="{1E4EA5A8-01B4-4F41-92BC-EE1DCDFD70F5}" destId="{3601972F-F79D-4E3E-A2A3-BDEAFDBF20EF}" srcOrd="3" destOrd="0" presId="urn:microsoft.com/office/officeart/2018/2/layout/IconVerticalSolidList"/>
    <dgm:cxn modelId="{EE741106-1271-469B-A2D1-90048352D7EE}" type="presParOf" srcId="{1E4EA5A8-01B4-4F41-92BC-EE1DCDFD70F5}" destId="{E4EB6CD0-A349-492B-88CE-17C10BD63F60}" srcOrd="4" destOrd="0" presId="urn:microsoft.com/office/officeart/2018/2/layout/IconVerticalSolidList"/>
    <dgm:cxn modelId="{49F75F16-E490-4A7A-AE52-D11A107E4BA3}" type="presParOf" srcId="{E4EB6CD0-A349-492B-88CE-17C10BD63F60}" destId="{3021A2AA-07B1-4ADB-8086-4A4CEC403017}" srcOrd="0" destOrd="0" presId="urn:microsoft.com/office/officeart/2018/2/layout/IconVerticalSolidList"/>
    <dgm:cxn modelId="{162B681C-00A5-4ADE-95B4-D3F1598D704B}" type="presParOf" srcId="{E4EB6CD0-A349-492B-88CE-17C10BD63F60}" destId="{4DF4BE8B-EC0D-45C7-92D8-A291A8BC68AB}" srcOrd="1" destOrd="0" presId="urn:microsoft.com/office/officeart/2018/2/layout/IconVerticalSolidList"/>
    <dgm:cxn modelId="{52D95465-00DE-48C1-9C2E-29D361548D92}" type="presParOf" srcId="{E4EB6CD0-A349-492B-88CE-17C10BD63F60}" destId="{485EB0D9-D108-48CD-BFDC-480259C7BBC8}" srcOrd="2" destOrd="0" presId="urn:microsoft.com/office/officeart/2018/2/layout/IconVerticalSolidList"/>
    <dgm:cxn modelId="{8B3C0412-F632-450C-82BB-760763B89D11}" type="presParOf" srcId="{E4EB6CD0-A349-492B-88CE-17C10BD63F60}" destId="{6225D877-E045-4D16-8A84-B7AEC063A48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9AE26E-67FF-400D-882D-8F1386170DE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8FCCC98-114D-403C-ABE9-23B8D35430EC}">
      <dgm:prSet/>
      <dgm:spPr/>
      <dgm:t>
        <a:bodyPr/>
        <a:lstStyle/>
        <a:p>
          <a:r>
            <a:rPr lang="en-US"/>
            <a:t>First, we collected the dataset using an API for Tesla stocks.</a:t>
          </a:r>
        </a:p>
      </dgm:t>
    </dgm:pt>
    <dgm:pt modelId="{84233D45-8AC3-4AF6-AEFD-43163F2B54B2}" type="parTrans" cxnId="{D38B3A8C-BA4A-4A2C-AA55-617EB837DC84}">
      <dgm:prSet/>
      <dgm:spPr/>
      <dgm:t>
        <a:bodyPr/>
        <a:lstStyle/>
        <a:p>
          <a:endParaRPr lang="en-US"/>
        </a:p>
      </dgm:t>
    </dgm:pt>
    <dgm:pt modelId="{07DF2A9D-B670-4D7B-85BE-C1C6ED7779FE}" type="sibTrans" cxnId="{D38B3A8C-BA4A-4A2C-AA55-617EB837DC84}">
      <dgm:prSet/>
      <dgm:spPr/>
      <dgm:t>
        <a:bodyPr/>
        <a:lstStyle/>
        <a:p>
          <a:endParaRPr lang="en-US"/>
        </a:p>
      </dgm:t>
    </dgm:pt>
    <dgm:pt modelId="{2D7E67F8-70E8-4FEC-B644-D58952FA0CBD}">
      <dgm:prSet/>
      <dgm:spPr/>
      <dgm:t>
        <a:bodyPr/>
        <a:lstStyle/>
        <a:p>
          <a:r>
            <a:rPr lang="en-US" dirty="0"/>
            <a:t>Next step includes Data preprocessing and feature scaling</a:t>
          </a:r>
        </a:p>
      </dgm:t>
    </dgm:pt>
    <dgm:pt modelId="{5EE99644-8DA6-499D-BF35-D14F78989980}" type="parTrans" cxnId="{B38F3D61-D176-4403-AB98-2E54CB168D26}">
      <dgm:prSet/>
      <dgm:spPr/>
      <dgm:t>
        <a:bodyPr/>
        <a:lstStyle/>
        <a:p>
          <a:endParaRPr lang="en-US"/>
        </a:p>
      </dgm:t>
    </dgm:pt>
    <dgm:pt modelId="{C617346F-1A80-4F5A-A61A-C7B5923601CC}" type="sibTrans" cxnId="{B38F3D61-D176-4403-AB98-2E54CB168D26}">
      <dgm:prSet/>
      <dgm:spPr/>
      <dgm:t>
        <a:bodyPr/>
        <a:lstStyle/>
        <a:p>
          <a:endParaRPr lang="en-US"/>
        </a:p>
      </dgm:t>
    </dgm:pt>
    <dgm:pt modelId="{12190B15-0B57-4DF5-B7C7-7F5DACE6594D}">
      <dgm:prSet/>
      <dgm:spPr/>
      <dgm:t>
        <a:bodyPr/>
        <a:lstStyle/>
        <a:p>
          <a:r>
            <a:rPr lang="en-US" dirty="0"/>
            <a:t>Then, Segregating data into train test split very crucial in Time-series data.</a:t>
          </a:r>
        </a:p>
      </dgm:t>
    </dgm:pt>
    <dgm:pt modelId="{59F46EFB-40C5-416D-9BBA-5F912A73BA2A}" type="parTrans" cxnId="{8BA596EC-AAC3-413C-8892-2C038BCA5FFB}">
      <dgm:prSet/>
      <dgm:spPr/>
      <dgm:t>
        <a:bodyPr/>
        <a:lstStyle/>
        <a:p>
          <a:endParaRPr lang="en-US"/>
        </a:p>
      </dgm:t>
    </dgm:pt>
    <dgm:pt modelId="{55A96F91-D157-4EA0-AD52-E68C2A246694}" type="sibTrans" cxnId="{8BA596EC-AAC3-413C-8892-2C038BCA5FFB}">
      <dgm:prSet/>
      <dgm:spPr/>
      <dgm:t>
        <a:bodyPr/>
        <a:lstStyle/>
        <a:p>
          <a:endParaRPr lang="en-US"/>
        </a:p>
      </dgm:t>
    </dgm:pt>
    <dgm:pt modelId="{F0E4A8F7-979A-4F11-B4E1-E78B2EAB3389}">
      <dgm:prSet/>
      <dgm:spPr/>
      <dgm:t>
        <a:bodyPr/>
        <a:lstStyle/>
        <a:p>
          <a:r>
            <a:rPr lang="en-US"/>
            <a:t>Then, We setup up the LSTM RNN model for future prediction.</a:t>
          </a:r>
        </a:p>
      </dgm:t>
    </dgm:pt>
    <dgm:pt modelId="{A7063ADB-04BE-4E78-8F11-BEDD2D92FD39}" type="parTrans" cxnId="{84B2C6CE-50AA-4B61-A502-1139A8F232E6}">
      <dgm:prSet/>
      <dgm:spPr/>
      <dgm:t>
        <a:bodyPr/>
        <a:lstStyle/>
        <a:p>
          <a:endParaRPr lang="en-US"/>
        </a:p>
      </dgm:t>
    </dgm:pt>
    <dgm:pt modelId="{01D1B575-DC44-4C2D-8514-7A4ABB8C8BB3}" type="sibTrans" cxnId="{84B2C6CE-50AA-4B61-A502-1139A8F232E6}">
      <dgm:prSet/>
      <dgm:spPr/>
      <dgm:t>
        <a:bodyPr/>
        <a:lstStyle/>
        <a:p>
          <a:endParaRPr lang="en-US"/>
        </a:p>
      </dgm:t>
    </dgm:pt>
    <dgm:pt modelId="{8FDAE8B8-89F6-4D58-B3D8-F1A28B73B2A0}">
      <dgm:prSet/>
      <dgm:spPr/>
      <dgm:t>
        <a:bodyPr/>
        <a:lstStyle/>
        <a:p>
          <a:r>
            <a:rPr lang="en-US"/>
            <a:t>Finally, the prediction on the Test set and hyper-Parameter tuning.</a:t>
          </a:r>
        </a:p>
      </dgm:t>
    </dgm:pt>
    <dgm:pt modelId="{8B4684FB-AD03-4806-95C6-7089F9F27042}" type="parTrans" cxnId="{6BB636D1-F339-4E23-81A6-B9F9966DC8BB}">
      <dgm:prSet/>
      <dgm:spPr/>
      <dgm:t>
        <a:bodyPr/>
        <a:lstStyle/>
        <a:p>
          <a:endParaRPr lang="en-US"/>
        </a:p>
      </dgm:t>
    </dgm:pt>
    <dgm:pt modelId="{DA4D9AD7-58A8-4B32-89AB-12872A9A1D6B}" type="sibTrans" cxnId="{6BB636D1-F339-4E23-81A6-B9F9966DC8BB}">
      <dgm:prSet/>
      <dgm:spPr/>
      <dgm:t>
        <a:bodyPr/>
        <a:lstStyle/>
        <a:p>
          <a:endParaRPr lang="en-US"/>
        </a:p>
      </dgm:t>
    </dgm:pt>
    <dgm:pt modelId="{C7BF829B-47D8-42F2-8345-EB0D75146738}" type="pres">
      <dgm:prSet presAssocID="{619AE26E-67FF-400D-882D-8F1386170DE6}" presName="linear" presStyleCnt="0">
        <dgm:presLayoutVars>
          <dgm:animLvl val="lvl"/>
          <dgm:resizeHandles val="exact"/>
        </dgm:presLayoutVars>
      </dgm:prSet>
      <dgm:spPr/>
    </dgm:pt>
    <dgm:pt modelId="{DB31FB9B-F5C4-4685-8246-37BDD92A722B}" type="pres">
      <dgm:prSet presAssocID="{38FCCC98-114D-403C-ABE9-23B8D35430EC}" presName="parentText" presStyleLbl="node1" presStyleIdx="0" presStyleCnt="5">
        <dgm:presLayoutVars>
          <dgm:chMax val="0"/>
          <dgm:bulletEnabled val="1"/>
        </dgm:presLayoutVars>
      </dgm:prSet>
      <dgm:spPr/>
    </dgm:pt>
    <dgm:pt modelId="{5BB43155-AFA0-42EE-BF89-AE5CA3590728}" type="pres">
      <dgm:prSet presAssocID="{07DF2A9D-B670-4D7B-85BE-C1C6ED7779FE}" presName="spacer" presStyleCnt="0"/>
      <dgm:spPr/>
    </dgm:pt>
    <dgm:pt modelId="{253DF9E0-7285-448A-A7E2-078005A555FC}" type="pres">
      <dgm:prSet presAssocID="{2D7E67F8-70E8-4FEC-B644-D58952FA0CBD}" presName="parentText" presStyleLbl="node1" presStyleIdx="1" presStyleCnt="5">
        <dgm:presLayoutVars>
          <dgm:chMax val="0"/>
          <dgm:bulletEnabled val="1"/>
        </dgm:presLayoutVars>
      </dgm:prSet>
      <dgm:spPr/>
    </dgm:pt>
    <dgm:pt modelId="{DA9E85A3-CC6E-4ABF-A5BA-FEC85B7B3AD5}" type="pres">
      <dgm:prSet presAssocID="{C617346F-1A80-4F5A-A61A-C7B5923601CC}" presName="spacer" presStyleCnt="0"/>
      <dgm:spPr/>
    </dgm:pt>
    <dgm:pt modelId="{04175954-6B1A-4D61-B4A8-751AD594FE2A}" type="pres">
      <dgm:prSet presAssocID="{12190B15-0B57-4DF5-B7C7-7F5DACE6594D}" presName="parentText" presStyleLbl="node1" presStyleIdx="2" presStyleCnt="5">
        <dgm:presLayoutVars>
          <dgm:chMax val="0"/>
          <dgm:bulletEnabled val="1"/>
        </dgm:presLayoutVars>
      </dgm:prSet>
      <dgm:spPr/>
    </dgm:pt>
    <dgm:pt modelId="{3BDC14C7-197C-4D61-9121-8781FED1A6F9}" type="pres">
      <dgm:prSet presAssocID="{55A96F91-D157-4EA0-AD52-E68C2A246694}" presName="spacer" presStyleCnt="0"/>
      <dgm:spPr/>
    </dgm:pt>
    <dgm:pt modelId="{0755E2C0-89F0-48B1-B29C-E8B186858C2F}" type="pres">
      <dgm:prSet presAssocID="{F0E4A8F7-979A-4F11-B4E1-E78B2EAB3389}" presName="parentText" presStyleLbl="node1" presStyleIdx="3" presStyleCnt="5">
        <dgm:presLayoutVars>
          <dgm:chMax val="0"/>
          <dgm:bulletEnabled val="1"/>
        </dgm:presLayoutVars>
      </dgm:prSet>
      <dgm:spPr/>
    </dgm:pt>
    <dgm:pt modelId="{2C3453B5-5293-4D2A-AD4C-3AB7EC6F7080}" type="pres">
      <dgm:prSet presAssocID="{01D1B575-DC44-4C2D-8514-7A4ABB8C8BB3}" presName="spacer" presStyleCnt="0"/>
      <dgm:spPr/>
    </dgm:pt>
    <dgm:pt modelId="{84BA2F84-815B-46B2-859E-2051C8FDF513}" type="pres">
      <dgm:prSet presAssocID="{8FDAE8B8-89F6-4D58-B3D8-F1A28B73B2A0}" presName="parentText" presStyleLbl="node1" presStyleIdx="4" presStyleCnt="5">
        <dgm:presLayoutVars>
          <dgm:chMax val="0"/>
          <dgm:bulletEnabled val="1"/>
        </dgm:presLayoutVars>
      </dgm:prSet>
      <dgm:spPr/>
    </dgm:pt>
  </dgm:ptLst>
  <dgm:cxnLst>
    <dgm:cxn modelId="{64DE0A38-1021-4DF3-A544-80618D3A9BFB}" type="presOf" srcId="{12190B15-0B57-4DF5-B7C7-7F5DACE6594D}" destId="{04175954-6B1A-4D61-B4A8-751AD594FE2A}" srcOrd="0" destOrd="0" presId="urn:microsoft.com/office/officeart/2005/8/layout/vList2"/>
    <dgm:cxn modelId="{86E2D15D-F29C-45DE-8B15-B9F229895E8C}" type="presOf" srcId="{8FDAE8B8-89F6-4D58-B3D8-F1A28B73B2A0}" destId="{84BA2F84-815B-46B2-859E-2051C8FDF513}" srcOrd="0" destOrd="0" presId="urn:microsoft.com/office/officeart/2005/8/layout/vList2"/>
    <dgm:cxn modelId="{BDCF0B5F-29D4-4F19-9EA5-4C91D49767E2}" type="presOf" srcId="{38FCCC98-114D-403C-ABE9-23B8D35430EC}" destId="{DB31FB9B-F5C4-4685-8246-37BDD92A722B}" srcOrd="0" destOrd="0" presId="urn:microsoft.com/office/officeart/2005/8/layout/vList2"/>
    <dgm:cxn modelId="{B38F3D61-D176-4403-AB98-2E54CB168D26}" srcId="{619AE26E-67FF-400D-882D-8F1386170DE6}" destId="{2D7E67F8-70E8-4FEC-B644-D58952FA0CBD}" srcOrd="1" destOrd="0" parTransId="{5EE99644-8DA6-499D-BF35-D14F78989980}" sibTransId="{C617346F-1A80-4F5A-A61A-C7B5923601CC}"/>
    <dgm:cxn modelId="{AD4E506E-54B7-4414-B566-6AC422D73142}" type="presOf" srcId="{2D7E67F8-70E8-4FEC-B644-D58952FA0CBD}" destId="{253DF9E0-7285-448A-A7E2-078005A555FC}" srcOrd="0" destOrd="0" presId="urn:microsoft.com/office/officeart/2005/8/layout/vList2"/>
    <dgm:cxn modelId="{226A8455-5F78-4764-997E-41E8B18256B2}" type="presOf" srcId="{F0E4A8F7-979A-4F11-B4E1-E78B2EAB3389}" destId="{0755E2C0-89F0-48B1-B29C-E8B186858C2F}" srcOrd="0" destOrd="0" presId="urn:microsoft.com/office/officeart/2005/8/layout/vList2"/>
    <dgm:cxn modelId="{D38B3A8C-BA4A-4A2C-AA55-617EB837DC84}" srcId="{619AE26E-67FF-400D-882D-8F1386170DE6}" destId="{38FCCC98-114D-403C-ABE9-23B8D35430EC}" srcOrd="0" destOrd="0" parTransId="{84233D45-8AC3-4AF6-AEFD-43163F2B54B2}" sibTransId="{07DF2A9D-B670-4D7B-85BE-C1C6ED7779FE}"/>
    <dgm:cxn modelId="{825C509F-1C62-44E0-81B2-A5E68DF7E590}" type="presOf" srcId="{619AE26E-67FF-400D-882D-8F1386170DE6}" destId="{C7BF829B-47D8-42F2-8345-EB0D75146738}" srcOrd="0" destOrd="0" presId="urn:microsoft.com/office/officeart/2005/8/layout/vList2"/>
    <dgm:cxn modelId="{84B2C6CE-50AA-4B61-A502-1139A8F232E6}" srcId="{619AE26E-67FF-400D-882D-8F1386170DE6}" destId="{F0E4A8F7-979A-4F11-B4E1-E78B2EAB3389}" srcOrd="3" destOrd="0" parTransId="{A7063ADB-04BE-4E78-8F11-BEDD2D92FD39}" sibTransId="{01D1B575-DC44-4C2D-8514-7A4ABB8C8BB3}"/>
    <dgm:cxn modelId="{6BB636D1-F339-4E23-81A6-B9F9966DC8BB}" srcId="{619AE26E-67FF-400D-882D-8F1386170DE6}" destId="{8FDAE8B8-89F6-4D58-B3D8-F1A28B73B2A0}" srcOrd="4" destOrd="0" parTransId="{8B4684FB-AD03-4806-95C6-7089F9F27042}" sibTransId="{DA4D9AD7-58A8-4B32-89AB-12872A9A1D6B}"/>
    <dgm:cxn modelId="{8BA596EC-AAC3-413C-8892-2C038BCA5FFB}" srcId="{619AE26E-67FF-400D-882D-8F1386170DE6}" destId="{12190B15-0B57-4DF5-B7C7-7F5DACE6594D}" srcOrd="2" destOrd="0" parTransId="{59F46EFB-40C5-416D-9BBA-5F912A73BA2A}" sibTransId="{55A96F91-D157-4EA0-AD52-E68C2A246694}"/>
    <dgm:cxn modelId="{515AAA6C-D768-4D5F-8691-D706DA7EB52E}" type="presParOf" srcId="{C7BF829B-47D8-42F2-8345-EB0D75146738}" destId="{DB31FB9B-F5C4-4685-8246-37BDD92A722B}" srcOrd="0" destOrd="0" presId="urn:microsoft.com/office/officeart/2005/8/layout/vList2"/>
    <dgm:cxn modelId="{3054B4D9-B4E2-4303-AE7F-D2C751926046}" type="presParOf" srcId="{C7BF829B-47D8-42F2-8345-EB0D75146738}" destId="{5BB43155-AFA0-42EE-BF89-AE5CA3590728}" srcOrd="1" destOrd="0" presId="urn:microsoft.com/office/officeart/2005/8/layout/vList2"/>
    <dgm:cxn modelId="{FF9D0511-224F-46A7-B6D5-80B3217F48DA}" type="presParOf" srcId="{C7BF829B-47D8-42F2-8345-EB0D75146738}" destId="{253DF9E0-7285-448A-A7E2-078005A555FC}" srcOrd="2" destOrd="0" presId="urn:microsoft.com/office/officeart/2005/8/layout/vList2"/>
    <dgm:cxn modelId="{E2E808D1-93FD-44DF-B23C-AA2E77C480A5}" type="presParOf" srcId="{C7BF829B-47D8-42F2-8345-EB0D75146738}" destId="{DA9E85A3-CC6E-4ABF-A5BA-FEC85B7B3AD5}" srcOrd="3" destOrd="0" presId="urn:microsoft.com/office/officeart/2005/8/layout/vList2"/>
    <dgm:cxn modelId="{7DC3BCDB-23E6-47CF-8AC4-00A6352E32C4}" type="presParOf" srcId="{C7BF829B-47D8-42F2-8345-EB0D75146738}" destId="{04175954-6B1A-4D61-B4A8-751AD594FE2A}" srcOrd="4" destOrd="0" presId="urn:microsoft.com/office/officeart/2005/8/layout/vList2"/>
    <dgm:cxn modelId="{EC189418-5694-4EB6-8F83-D403C0737699}" type="presParOf" srcId="{C7BF829B-47D8-42F2-8345-EB0D75146738}" destId="{3BDC14C7-197C-4D61-9121-8781FED1A6F9}" srcOrd="5" destOrd="0" presId="urn:microsoft.com/office/officeart/2005/8/layout/vList2"/>
    <dgm:cxn modelId="{C925D96E-73AF-4CC0-B3C3-FCC466EFA8EA}" type="presParOf" srcId="{C7BF829B-47D8-42F2-8345-EB0D75146738}" destId="{0755E2C0-89F0-48B1-B29C-E8B186858C2F}" srcOrd="6" destOrd="0" presId="urn:microsoft.com/office/officeart/2005/8/layout/vList2"/>
    <dgm:cxn modelId="{9ED3EE37-D9E1-4102-9691-2FE94269CA74}" type="presParOf" srcId="{C7BF829B-47D8-42F2-8345-EB0D75146738}" destId="{2C3453B5-5293-4D2A-AD4C-3AB7EC6F7080}" srcOrd="7" destOrd="0" presId="urn:microsoft.com/office/officeart/2005/8/layout/vList2"/>
    <dgm:cxn modelId="{3BB97D17-AF6B-4A9E-BA83-824549B73685}" type="presParOf" srcId="{C7BF829B-47D8-42F2-8345-EB0D75146738}" destId="{84BA2F84-815B-46B2-859E-2051C8FDF51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D15680-35FC-49F3-9A82-390E6F37B31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FFF6EEA-38B3-41D9-9BD0-356EF4345CCE}">
      <dgm:prSet/>
      <dgm:spPr/>
      <dgm:t>
        <a:bodyPr/>
        <a:lstStyle/>
        <a:p>
          <a:r>
            <a:rPr lang="en-US" b="1" dirty="0"/>
            <a:t>Before Transformation</a:t>
          </a:r>
        </a:p>
      </dgm:t>
    </dgm:pt>
    <dgm:pt modelId="{70E639E9-39DC-41F2-B8AE-F428F99C2FE0}" type="parTrans" cxnId="{E54B7A52-DBE4-4AB2-8832-2686F8130428}">
      <dgm:prSet/>
      <dgm:spPr/>
      <dgm:t>
        <a:bodyPr/>
        <a:lstStyle/>
        <a:p>
          <a:endParaRPr lang="en-US"/>
        </a:p>
      </dgm:t>
    </dgm:pt>
    <dgm:pt modelId="{0C9A034F-DC01-47C0-8336-EE05437EE9FA}" type="sibTrans" cxnId="{E54B7A52-DBE4-4AB2-8832-2686F8130428}">
      <dgm:prSet/>
      <dgm:spPr/>
      <dgm:t>
        <a:bodyPr/>
        <a:lstStyle/>
        <a:p>
          <a:endParaRPr lang="en-US"/>
        </a:p>
      </dgm:t>
    </dgm:pt>
    <dgm:pt modelId="{6129784D-7C2B-42BB-BDB2-ADFA5A7881AF}">
      <dgm:prSet/>
      <dgm:spPr/>
      <dgm:t>
        <a:bodyPr/>
        <a:lstStyle/>
        <a:p>
          <a:r>
            <a:rPr lang="en-US" dirty="0" err="1"/>
            <a:t>Train_data</a:t>
          </a:r>
          <a:r>
            <a:rPr lang="en-US" dirty="0"/>
            <a:t>= 1184 records</a:t>
          </a:r>
        </a:p>
      </dgm:t>
    </dgm:pt>
    <dgm:pt modelId="{7C92F3F4-5304-4070-B0F7-2A6EC448BD5F}" type="parTrans" cxnId="{74523371-CBB5-4A3D-BB75-0F1B52345138}">
      <dgm:prSet/>
      <dgm:spPr/>
      <dgm:t>
        <a:bodyPr/>
        <a:lstStyle/>
        <a:p>
          <a:endParaRPr lang="en-US"/>
        </a:p>
      </dgm:t>
    </dgm:pt>
    <dgm:pt modelId="{53010120-3782-4C22-80AA-633CF753AAF6}" type="sibTrans" cxnId="{74523371-CBB5-4A3D-BB75-0F1B52345138}">
      <dgm:prSet/>
      <dgm:spPr/>
      <dgm:t>
        <a:bodyPr/>
        <a:lstStyle/>
        <a:p>
          <a:endParaRPr lang="en-US"/>
        </a:p>
      </dgm:t>
    </dgm:pt>
    <dgm:pt modelId="{209FF541-0AF5-4F82-B876-AADAD3F10454}">
      <dgm:prSet/>
      <dgm:spPr/>
      <dgm:t>
        <a:bodyPr/>
        <a:lstStyle/>
        <a:p>
          <a:r>
            <a:rPr lang="en-US"/>
            <a:t>Test_data= 508</a:t>
          </a:r>
        </a:p>
      </dgm:t>
    </dgm:pt>
    <dgm:pt modelId="{B2FE0FA6-FEFC-4F1B-94C8-70F5FBA140F5}" type="parTrans" cxnId="{250C6709-6E9E-4A2D-9119-5DBE3B5B0485}">
      <dgm:prSet/>
      <dgm:spPr/>
      <dgm:t>
        <a:bodyPr/>
        <a:lstStyle/>
        <a:p>
          <a:endParaRPr lang="en-US"/>
        </a:p>
      </dgm:t>
    </dgm:pt>
    <dgm:pt modelId="{796A0F93-7A2B-4B75-9CAF-9BAFA0444FE1}" type="sibTrans" cxnId="{250C6709-6E9E-4A2D-9119-5DBE3B5B0485}">
      <dgm:prSet/>
      <dgm:spPr/>
      <dgm:t>
        <a:bodyPr/>
        <a:lstStyle/>
        <a:p>
          <a:endParaRPr lang="en-US"/>
        </a:p>
      </dgm:t>
    </dgm:pt>
    <dgm:pt modelId="{8EF6238D-4B71-4C9E-AD6C-086D29E3BA95}">
      <dgm:prSet/>
      <dgm:spPr/>
      <dgm:t>
        <a:bodyPr/>
        <a:lstStyle/>
        <a:p>
          <a:r>
            <a:rPr lang="en-US" b="1" dirty="0"/>
            <a:t>After Transformation</a:t>
          </a:r>
        </a:p>
      </dgm:t>
    </dgm:pt>
    <dgm:pt modelId="{6E96BA58-535B-47C3-AF70-25C9915B6BCC}" type="parTrans" cxnId="{35DB9C3F-D143-4EA3-8167-D8F015311F30}">
      <dgm:prSet/>
      <dgm:spPr/>
      <dgm:t>
        <a:bodyPr/>
        <a:lstStyle/>
        <a:p>
          <a:endParaRPr lang="en-US"/>
        </a:p>
      </dgm:t>
    </dgm:pt>
    <dgm:pt modelId="{B884C09C-EF5A-4C2A-B507-32AE6029BB5C}" type="sibTrans" cxnId="{35DB9C3F-D143-4EA3-8167-D8F015311F30}">
      <dgm:prSet/>
      <dgm:spPr/>
      <dgm:t>
        <a:bodyPr/>
        <a:lstStyle/>
        <a:p>
          <a:endParaRPr lang="en-US"/>
        </a:p>
      </dgm:t>
    </dgm:pt>
    <dgm:pt modelId="{03D71930-8CB5-4846-B4A4-32AAD70AEAB0}">
      <dgm:prSet/>
      <dgm:spPr/>
      <dgm:t>
        <a:bodyPr/>
        <a:lstStyle/>
        <a:p>
          <a:r>
            <a:rPr lang="en-US" dirty="0" err="1"/>
            <a:t>X_train</a:t>
          </a:r>
          <a:r>
            <a:rPr lang="en-US" dirty="0"/>
            <a:t>= (1184,50,1 )            </a:t>
          </a:r>
          <a:r>
            <a:rPr lang="en-US" dirty="0" err="1"/>
            <a:t>X_test</a:t>
          </a:r>
          <a:r>
            <a:rPr lang="en-US" dirty="0"/>
            <a:t>=(508,50,1)</a:t>
          </a:r>
        </a:p>
      </dgm:t>
    </dgm:pt>
    <dgm:pt modelId="{F4F8C588-D820-4C4C-BCCB-EEF9263F3E9B}" type="parTrans" cxnId="{22E7DC48-EA5E-48AB-8D28-31AEB81CEADE}">
      <dgm:prSet/>
      <dgm:spPr/>
      <dgm:t>
        <a:bodyPr/>
        <a:lstStyle/>
        <a:p>
          <a:endParaRPr lang="en-US"/>
        </a:p>
      </dgm:t>
    </dgm:pt>
    <dgm:pt modelId="{0D3164B8-4D7A-4B26-A6AE-077B93614FEE}" type="sibTrans" cxnId="{22E7DC48-EA5E-48AB-8D28-31AEB81CEADE}">
      <dgm:prSet/>
      <dgm:spPr/>
      <dgm:t>
        <a:bodyPr/>
        <a:lstStyle/>
        <a:p>
          <a:endParaRPr lang="en-US"/>
        </a:p>
      </dgm:t>
    </dgm:pt>
    <dgm:pt modelId="{70CF5B08-4359-421D-AB68-35B1770BC1A6}">
      <dgm:prSet/>
      <dgm:spPr/>
      <dgm:t>
        <a:bodyPr/>
        <a:lstStyle/>
        <a:p>
          <a:r>
            <a:rPr lang="en-US"/>
            <a:t>Y_train= (1184,1)                   Y_test=(508,1)</a:t>
          </a:r>
        </a:p>
      </dgm:t>
    </dgm:pt>
    <dgm:pt modelId="{D2326F7C-6EB4-495C-92C9-C32500EF3AB2}" type="parTrans" cxnId="{4FB89FCB-C2AF-4EDA-8D39-419C00BA6D83}">
      <dgm:prSet/>
      <dgm:spPr/>
      <dgm:t>
        <a:bodyPr/>
        <a:lstStyle/>
        <a:p>
          <a:endParaRPr lang="en-US"/>
        </a:p>
      </dgm:t>
    </dgm:pt>
    <dgm:pt modelId="{1A30F893-7FA6-470E-B449-C158C804E42A}" type="sibTrans" cxnId="{4FB89FCB-C2AF-4EDA-8D39-419C00BA6D83}">
      <dgm:prSet/>
      <dgm:spPr/>
      <dgm:t>
        <a:bodyPr/>
        <a:lstStyle/>
        <a:p>
          <a:endParaRPr lang="en-US"/>
        </a:p>
      </dgm:t>
    </dgm:pt>
    <dgm:pt modelId="{CA23E300-BE94-493B-8DA9-84C8447BEBF2}" type="pres">
      <dgm:prSet presAssocID="{F9D15680-35FC-49F3-9A82-390E6F37B31D}" presName="linear" presStyleCnt="0">
        <dgm:presLayoutVars>
          <dgm:animLvl val="lvl"/>
          <dgm:resizeHandles val="exact"/>
        </dgm:presLayoutVars>
      </dgm:prSet>
      <dgm:spPr/>
    </dgm:pt>
    <dgm:pt modelId="{A1EE1DFF-2C8A-4EA9-B7CA-273D402C6EE6}" type="pres">
      <dgm:prSet presAssocID="{DFFF6EEA-38B3-41D9-9BD0-356EF4345CCE}" presName="parentText" presStyleLbl="node1" presStyleIdx="0" presStyleCnt="6">
        <dgm:presLayoutVars>
          <dgm:chMax val="0"/>
          <dgm:bulletEnabled val="1"/>
        </dgm:presLayoutVars>
      </dgm:prSet>
      <dgm:spPr/>
    </dgm:pt>
    <dgm:pt modelId="{B03B76BC-274D-48E2-B598-82970DDE4D97}" type="pres">
      <dgm:prSet presAssocID="{0C9A034F-DC01-47C0-8336-EE05437EE9FA}" presName="spacer" presStyleCnt="0"/>
      <dgm:spPr/>
    </dgm:pt>
    <dgm:pt modelId="{B8CBE4A7-F0B1-4110-AF9B-AEEAE4453784}" type="pres">
      <dgm:prSet presAssocID="{6129784D-7C2B-42BB-BDB2-ADFA5A7881AF}" presName="parentText" presStyleLbl="node1" presStyleIdx="1" presStyleCnt="6">
        <dgm:presLayoutVars>
          <dgm:chMax val="0"/>
          <dgm:bulletEnabled val="1"/>
        </dgm:presLayoutVars>
      </dgm:prSet>
      <dgm:spPr/>
    </dgm:pt>
    <dgm:pt modelId="{D241F798-6C90-4694-9653-127CCCCCE907}" type="pres">
      <dgm:prSet presAssocID="{53010120-3782-4C22-80AA-633CF753AAF6}" presName="spacer" presStyleCnt="0"/>
      <dgm:spPr/>
    </dgm:pt>
    <dgm:pt modelId="{A4863519-7297-4D10-BD5A-470F7B59C9EB}" type="pres">
      <dgm:prSet presAssocID="{209FF541-0AF5-4F82-B876-AADAD3F10454}" presName="parentText" presStyleLbl="node1" presStyleIdx="2" presStyleCnt="6">
        <dgm:presLayoutVars>
          <dgm:chMax val="0"/>
          <dgm:bulletEnabled val="1"/>
        </dgm:presLayoutVars>
      </dgm:prSet>
      <dgm:spPr/>
    </dgm:pt>
    <dgm:pt modelId="{E6875555-8390-410C-947C-0CD0786A3A32}" type="pres">
      <dgm:prSet presAssocID="{796A0F93-7A2B-4B75-9CAF-9BAFA0444FE1}" presName="spacer" presStyleCnt="0"/>
      <dgm:spPr/>
    </dgm:pt>
    <dgm:pt modelId="{7CD071B3-433D-43AB-B4FE-C5988B5936DB}" type="pres">
      <dgm:prSet presAssocID="{8EF6238D-4B71-4C9E-AD6C-086D29E3BA95}" presName="parentText" presStyleLbl="node1" presStyleIdx="3" presStyleCnt="6">
        <dgm:presLayoutVars>
          <dgm:chMax val="0"/>
          <dgm:bulletEnabled val="1"/>
        </dgm:presLayoutVars>
      </dgm:prSet>
      <dgm:spPr/>
    </dgm:pt>
    <dgm:pt modelId="{CFB924ED-6642-4D75-9B54-962F11D58B28}" type="pres">
      <dgm:prSet presAssocID="{B884C09C-EF5A-4C2A-B507-32AE6029BB5C}" presName="spacer" presStyleCnt="0"/>
      <dgm:spPr/>
    </dgm:pt>
    <dgm:pt modelId="{8B29EA45-6BBD-4683-AB10-FAC3299835B9}" type="pres">
      <dgm:prSet presAssocID="{03D71930-8CB5-4846-B4A4-32AAD70AEAB0}" presName="parentText" presStyleLbl="node1" presStyleIdx="4" presStyleCnt="6">
        <dgm:presLayoutVars>
          <dgm:chMax val="0"/>
          <dgm:bulletEnabled val="1"/>
        </dgm:presLayoutVars>
      </dgm:prSet>
      <dgm:spPr/>
    </dgm:pt>
    <dgm:pt modelId="{5A771846-DF58-48A4-B9CC-30058AE4876C}" type="pres">
      <dgm:prSet presAssocID="{0D3164B8-4D7A-4B26-A6AE-077B93614FEE}" presName="spacer" presStyleCnt="0"/>
      <dgm:spPr/>
    </dgm:pt>
    <dgm:pt modelId="{519CB330-D225-40B3-82E4-DDB0989ED531}" type="pres">
      <dgm:prSet presAssocID="{70CF5B08-4359-421D-AB68-35B1770BC1A6}" presName="parentText" presStyleLbl="node1" presStyleIdx="5" presStyleCnt="6">
        <dgm:presLayoutVars>
          <dgm:chMax val="0"/>
          <dgm:bulletEnabled val="1"/>
        </dgm:presLayoutVars>
      </dgm:prSet>
      <dgm:spPr/>
    </dgm:pt>
  </dgm:ptLst>
  <dgm:cxnLst>
    <dgm:cxn modelId="{250C6709-6E9E-4A2D-9119-5DBE3B5B0485}" srcId="{F9D15680-35FC-49F3-9A82-390E6F37B31D}" destId="{209FF541-0AF5-4F82-B876-AADAD3F10454}" srcOrd="2" destOrd="0" parTransId="{B2FE0FA6-FEFC-4F1B-94C8-70F5FBA140F5}" sibTransId="{796A0F93-7A2B-4B75-9CAF-9BAFA0444FE1}"/>
    <dgm:cxn modelId="{C8CE3715-737A-46FC-903B-328D26482E7E}" type="presOf" srcId="{6129784D-7C2B-42BB-BDB2-ADFA5A7881AF}" destId="{B8CBE4A7-F0B1-4110-AF9B-AEEAE4453784}" srcOrd="0" destOrd="0" presId="urn:microsoft.com/office/officeart/2005/8/layout/vList2"/>
    <dgm:cxn modelId="{5DB46D39-0E5F-4A7C-8E73-70AE548D13F5}" type="presOf" srcId="{8EF6238D-4B71-4C9E-AD6C-086D29E3BA95}" destId="{7CD071B3-433D-43AB-B4FE-C5988B5936DB}" srcOrd="0" destOrd="0" presId="urn:microsoft.com/office/officeart/2005/8/layout/vList2"/>
    <dgm:cxn modelId="{35DB9C3F-D143-4EA3-8167-D8F015311F30}" srcId="{F9D15680-35FC-49F3-9A82-390E6F37B31D}" destId="{8EF6238D-4B71-4C9E-AD6C-086D29E3BA95}" srcOrd="3" destOrd="0" parTransId="{6E96BA58-535B-47C3-AF70-25C9915B6BCC}" sibTransId="{B884C09C-EF5A-4C2A-B507-32AE6029BB5C}"/>
    <dgm:cxn modelId="{22E7DC48-EA5E-48AB-8D28-31AEB81CEADE}" srcId="{F9D15680-35FC-49F3-9A82-390E6F37B31D}" destId="{03D71930-8CB5-4846-B4A4-32AAD70AEAB0}" srcOrd="4" destOrd="0" parTransId="{F4F8C588-D820-4C4C-BCCB-EEF9263F3E9B}" sibTransId="{0D3164B8-4D7A-4B26-A6AE-077B93614FEE}"/>
    <dgm:cxn modelId="{BE86B74C-A33F-490F-BDE5-9257F88DEF67}" type="presOf" srcId="{209FF541-0AF5-4F82-B876-AADAD3F10454}" destId="{A4863519-7297-4D10-BD5A-470F7B59C9EB}" srcOrd="0" destOrd="0" presId="urn:microsoft.com/office/officeart/2005/8/layout/vList2"/>
    <dgm:cxn modelId="{74523371-CBB5-4A3D-BB75-0F1B52345138}" srcId="{F9D15680-35FC-49F3-9A82-390E6F37B31D}" destId="{6129784D-7C2B-42BB-BDB2-ADFA5A7881AF}" srcOrd="1" destOrd="0" parTransId="{7C92F3F4-5304-4070-B0F7-2A6EC448BD5F}" sibTransId="{53010120-3782-4C22-80AA-633CF753AAF6}"/>
    <dgm:cxn modelId="{E54B7A52-DBE4-4AB2-8832-2686F8130428}" srcId="{F9D15680-35FC-49F3-9A82-390E6F37B31D}" destId="{DFFF6EEA-38B3-41D9-9BD0-356EF4345CCE}" srcOrd="0" destOrd="0" parTransId="{70E639E9-39DC-41F2-B8AE-F428F99C2FE0}" sibTransId="{0C9A034F-DC01-47C0-8336-EE05437EE9FA}"/>
    <dgm:cxn modelId="{5A7A0BA2-0D0C-4D84-A109-455DED656D79}" type="presOf" srcId="{03D71930-8CB5-4846-B4A4-32AAD70AEAB0}" destId="{8B29EA45-6BBD-4683-AB10-FAC3299835B9}" srcOrd="0" destOrd="0" presId="urn:microsoft.com/office/officeart/2005/8/layout/vList2"/>
    <dgm:cxn modelId="{6D1468A2-F2FC-41D1-A9C1-2D59D7EB4E69}" type="presOf" srcId="{70CF5B08-4359-421D-AB68-35B1770BC1A6}" destId="{519CB330-D225-40B3-82E4-DDB0989ED531}" srcOrd="0" destOrd="0" presId="urn:microsoft.com/office/officeart/2005/8/layout/vList2"/>
    <dgm:cxn modelId="{4FB89FCB-C2AF-4EDA-8D39-419C00BA6D83}" srcId="{F9D15680-35FC-49F3-9A82-390E6F37B31D}" destId="{70CF5B08-4359-421D-AB68-35B1770BC1A6}" srcOrd="5" destOrd="0" parTransId="{D2326F7C-6EB4-495C-92C9-C32500EF3AB2}" sibTransId="{1A30F893-7FA6-470E-B449-C158C804E42A}"/>
    <dgm:cxn modelId="{300939F3-06FE-4627-BAFE-00B2D4925248}" type="presOf" srcId="{DFFF6EEA-38B3-41D9-9BD0-356EF4345CCE}" destId="{A1EE1DFF-2C8A-4EA9-B7CA-273D402C6EE6}" srcOrd="0" destOrd="0" presId="urn:microsoft.com/office/officeart/2005/8/layout/vList2"/>
    <dgm:cxn modelId="{D760CEFF-71D0-4E22-BE9E-475B6293B4BB}" type="presOf" srcId="{F9D15680-35FC-49F3-9A82-390E6F37B31D}" destId="{CA23E300-BE94-493B-8DA9-84C8447BEBF2}" srcOrd="0" destOrd="0" presId="urn:microsoft.com/office/officeart/2005/8/layout/vList2"/>
    <dgm:cxn modelId="{8A3B27D7-A59A-4681-9304-81F34D1D5A22}" type="presParOf" srcId="{CA23E300-BE94-493B-8DA9-84C8447BEBF2}" destId="{A1EE1DFF-2C8A-4EA9-B7CA-273D402C6EE6}" srcOrd="0" destOrd="0" presId="urn:microsoft.com/office/officeart/2005/8/layout/vList2"/>
    <dgm:cxn modelId="{CED01624-C7B4-486A-90CA-89DDF7C2B7FC}" type="presParOf" srcId="{CA23E300-BE94-493B-8DA9-84C8447BEBF2}" destId="{B03B76BC-274D-48E2-B598-82970DDE4D97}" srcOrd="1" destOrd="0" presId="urn:microsoft.com/office/officeart/2005/8/layout/vList2"/>
    <dgm:cxn modelId="{19C51BD9-2723-429B-B0D6-68F556102DE7}" type="presParOf" srcId="{CA23E300-BE94-493B-8DA9-84C8447BEBF2}" destId="{B8CBE4A7-F0B1-4110-AF9B-AEEAE4453784}" srcOrd="2" destOrd="0" presId="urn:microsoft.com/office/officeart/2005/8/layout/vList2"/>
    <dgm:cxn modelId="{3006D91E-F754-43F4-9A0C-CF9C823FABDE}" type="presParOf" srcId="{CA23E300-BE94-493B-8DA9-84C8447BEBF2}" destId="{D241F798-6C90-4694-9653-127CCCCCE907}" srcOrd="3" destOrd="0" presId="urn:microsoft.com/office/officeart/2005/8/layout/vList2"/>
    <dgm:cxn modelId="{8B75D6C4-8543-48FC-859A-702BB0B670C0}" type="presParOf" srcId="{CA23E300-BE94-493B-8DA9-84C8447BEBF2}" destId="{A4863519-7297-4D10-BD5A-470F7B59C9EB}" srcOrd="4" destOrd="0" presId="urn:microsoft.com/office/officeart/2005/8/layout/vList2"/>
    <dgm:cxn modelId="{11948AC4-3AAB-4C42-92D6-98A3B30D887E}" type="presParOf" srcId="{CA23E300-BE94-493B-8DA9-84C8447BEBF2}" destId="{E6875555-8390-410C-947C-0CD0786A3A32}" srcOrd="5" destOrd="0" presId="urn:microsoft.com/office/officeart/2005/8/layout/vList2"/>
    <dgm:cxn modelId="{1551B8BD-3E39-4B61-BE01-746958D79570}" type="presParOf" srcId="{CA23E300-BE94-493B-8DA9-84C8447BEBF2}" destId="{7CD071B3-433D-43AB-B4FE-C5988B5936DB}" srcOrd="6" destOrd="0" presId="urn:microsoft.com/office/officeart/2005/8/layout/vList2"/>
    <dgm:cxn modelId="{F8938D2E-BFF2-4E30-A07D-57CFE903789D}" type="presParOf" srcId="{CA23E300-BE94-493B-8DA9-84C8447BEBF2}" destId="{CFB924ED-6642-4D75-9B54-962F11D58B28}" srcOrd="7" destOrd="0" presId="urn:microsoft.com/office/officeart/2005/8/layout/vList2"/>
    <dgm:cxn modelId="{8BDB823B-1588-46F8-8DD0-40F8E889C0C2}" type="presParOf" srcId="{CA23E300-BE94-493B-8DA9-84C8447BEBF2}" destId="{8B29EA45-6BBD-4683-AB10-FAC3299835B9}" srcOrd="8" destOrd="0" presId="urn:microsoft.com/office/officeart/2005/8/layout/vList2"/>
    <dgm:cxn modelId="{0383A35B-C3A0-4CA0-9614-0A6D5FA04604}" type="presParOf" srcId="{CA23E300-BE94-493B-8DA9-84C8447BEBF2}" destId="{5A771846-DF58-48A4-B9CC-30058AE4876C}" srcOrd="9" destOrd="0" presId="urn:microsoft.com/office/officeart/2005/8/layout/vList2"/>
    <dgm:cxn modelId="{3BE4E00C-7AA4-4C8D-996F-E33D3AFD04FB}" type="presParOf" srcId="{CA23E300-BE94-493B-8DA9-84C8447BEBF2}" destId="{519CB330-D225-40B3-82E4-DDB0989ED531}"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CACE0AE-411E-40F4-A16F-20FA26FD61E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5AF8498-2AF4-4683-9402-B5447E453267}">
      <dgm:prSet/>
      <dgm:spPr/>
      <dgm:t>
        <a:bodyPr/>
        <a:lstStyle/>
        <a:p>
          <a:r>
            <a:rPr lang="en-US" dirty="0"/>
            <a:t>Splitting the data in train test. As this is a time-series problem next data depended on the previous data so we can not simply divide the data using random sample.</a:t>
          </a:r>
        </a:p>
      </dgm:t>
    </dgm:pt>
    <dgm:pt modelId="{FB348939-71FB-43C0-B853-998233A94C8A}" type="parTrans" cxnId="{9E5AA12C-33F1-4DD0-AC02-45AF59A54586}">
      <dgm:prSet/>
      <dgm:spPr/>
      <dgm:t>
        <a:bodyPr/>
        <a:lstStyle/>
        <a:p>
          <a:endParaRPr lang="en-US"/>
        </a:p>
      </dgm:t>
    </dgm:pt>
    <dgm:pt modelId="{77E3822C-2F6A-4FEF-8D3D-ADEB76DFAB38}" type="sibTrans" cxnId="{9E5AA12C-33F1-4DD0-AC02-45AF59A54586}">
      <dgm:prSet/>
      <dgm:spPr/>
      <dgm:t>
        <a:bodyPr/>
        <a:lstStyle/>
        <a:p>
          <a:endParaRPr lang="en-US"/>
        </a:p>
      </dgm:t>
    </dgm:pt>
    <dgm:pt modelId="{2E285240-EE68-476D-BCB5-E84C0FDCE88D}">
      <dgm:prSet/>
      <dgm:spPr/>
      <dgm:t>
        <a:bodyPr/>
        <a:lstStyle/>
        <a:p>
          <a:r>
            <a:rPr lang="en-US"/>
            <a:t>We have build the train dataset by selecting sample from starting to a certain date and then continues from date to the end to build the test data.</a:t>
          </a:r>
        </a:p>
      </dgm:t>
    </dgm:pt>
    <dgm:pt modelId="{F442A37B-219B-4965-8E8C-D51A86E4D7C8}" type="parTrans" cxnId="{47449023-9B60-41EF-92D8-4888E2FF45C8}">
      <dgm:prSet/>
      <dgm:spPr/>
      <dgm:t>
        <a:bodyPr/>
        <a:lstStyle/>
        <a:p>
          <a:endParaRPr lang="en-US"/>
        </a:p>
      </dgm:t>
    </dgm:pt>
    <dgm:pt modelId="{FA034B11-1EBE-4A9E-9A20-1A094BA9D53C}" type="sibTrans" cxnId="{47449023-9B60-41EF-92D8-4888E2FF45C8}">
      <dgm:prSet/>
      <dgm:spPr/>
      <dgm:t>
        <a:bodyPr/>
        <a:lstStyle/>
        <a:p>
          <a:endParaRPr lang="en-US"/>
        </a:p>
      </dgm:t>
    </dgm:pt>
    <dgm:pt modelId="{39E4DE26-BB7C-48E0-9657-4C6CBCCC28F2}" type="pres">
      <dgm:prSet presAssocID="{4CACE0AE-411E-40F4-A16F-20FA26FD61E0}" presName="linear" presStyleCnt="0">
        <dgm:presLayoutVars>
          <dgm:animLvl val="lvl"/>
          <dgm:resizeHandles val="exact"/>
        </dgm:presLayoutVars>
      </dgm:prSet>
      <dgm:spPr/>
    </dgm:pt>
    <dgm:pt modelId="{9F32834D-A2D8-46E3-91B5-D1920C2D1A2A}" type="pres">
      <dgm:prSet presAssocID="{95AF8498-2AF4-4683-9402-B5447E453267}" presName="parentText" presStyleLbl="node1" presStyleIdx="0" presStyleCnt="2">
        <dgm:presLayoutVars>
          <dgm:chMax val="0"/>
          <dgm:bulletEnabled val="1"/>
        </dgm:presLayoutVars>
      </dgm:prSet>
      <dgm:spPr/>
    </dgm:pt>
    <dgm:pt modelId="{314619F9-D20F-4C64-A680-BB384C740C0C}" type="pres">
      <dgm:prSet presAssocID="{77E3822C-2F6A-4FEF-8D3D-ADEB76DFAB38}" presName="spacer" presStyleCnt="0"/>
      <dgm:spPr/>
    </dgm:pt>
    <dgm:pt modelId="{F57623EC-AF63-41CA-BC3F-8F950AC1A749}" type="pres">
      <dgm:prSet presAssocID="{2E285240-EE68-476D-BCB5-E84C0FDCE88D}" presName="parentText" presStyleLbl="node1" presStyleIdx="1" presStyleCnt="2">
        <dgm:presLayoutVars>
          <dgm:chMax val="0"/>
          <dgm:bulletEnabled val="1"/>
        </dgm:presLayoutVars>
      </dgm:prSet>
      <dgm:spPr/>
    </dgm:pt>
  </dgm:ptLst>
  <dgm:cxnLst>
    <dgm:cxn modelId="{47449023-9B60-41EF-92D8-4888E2FF45C8}" srcId="{4CACE0AE-411E-40F4-A16F-20FA26FD61E0}" destId="{2E285240-EE68-476D-BCB5-E84C0FDCE88D}" srcOrd="1" destOrd="0" parTransId="{F442A37B-219B-4965-8E8C-D51A86E4D7C8}" sibTransId="{FA034B11-1EBE-4A9E-9A20-1A094BA9D53C}"/>
    <dgm:cxn modelId="{9E5AA12C-33F1-4DD0-AC02-45AF59A54586}" srcId="{4CACE0AE-411E-40F4-A16F-20FA26FD61E0}" destId="{95AF8498-2AF4-4683-9402-B5447E453267}" srcOrd="0" destOrd="0" parTransId="{FB348939-71FB-43C0-B853-998233A94C8A}" sibTransId="{77E3822C-2F6A-4FEF-8D3D-ADEB76DFAB38}"/>
    <dgm:cxn modelId="{4B2E7C68-DEDB-4F47-A4A6-FBC62F7FA473}" type="presOf" srcId="{95AF8498-2AF4-4683-9402-B5447E453267}" destId="{9F32834D-A2D8-46E3-91B5-D1920C2D1A2A}" srcOrd="0" destOrd="0" presId="urn:microsoft.com/office/officeart/2005/8/layout/vList2"/>
    <dgm:cxn modelId="{616E51CD-6B16-41FA-BF38-D0B2DE43E1C6}" type="presOf" srcId="{2E285240-EE68-476D-BCB5-E84C0FDCE88D}" destId="{F57623EC-AF63-41CA-BC3F-8F950AC1A749}" srcOrd="0" destOrd="0" presId="urn:microsoft.com/office/officeart/2005/8/layout/vList2"/>
    <dgm:cxn modelId="{E8D97BEF-157C-48C0-9F5C-C70BEFC9ED90}" type="presOf" srcId="{4CACE0AE-411E-40F4-A16F-20FA26FD61E0}" destId="{39E4DE26-BB7C-48E0-9657-4C6CBCCC28F2}" srcOrd="0" destOrd="0" presId="urn:microsoft.com/office/officeart/2005/8/layout/vList2"/>
    <dgm:cxn modelId="{FF70926C-2A28-4E40-8603-410C06FEC21D}" type="presParOf" srcId="{39E4DE26-BB7C-48E0-9657-4C6CBCCC28F2}" destId="{9F32834D-A2D8-46E3-91B5-D1920C2D1A2A}" srcOrd="0" destOrd="0" presId="urn:microsoft.com/office/officeart/2005/8/layout/vList2"/>
    <dgm:cxn modelId="{F5480F19-61F0-4EF2-B523-A6FD7CE375FB}" type="presParOf" srcId="{39E4DE26-BB7C-48E0-9657-4C6CBCCC28F2}" destId="{314619F9-D20F-4C64-A680-BB384C740C0C}" srcOrd="1" destOrd="0" presId="urn:microsoft.com/office/officeart/2005/8/layout/vList2"/>
    <dgm:cxn modelId="{6F99F44E-37B1-44B2-9D9C-E7E6EB888558}" type="presParOf" srcId="{39E4DE26-BB7C-48E0-9657-4C6CBCCC28F2}" destId="{F57623EC-AF63-41CA-BC3F-8F950AC1A74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F8D591C-21A6-4645-B5AB-A2B30458E43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9E939CF-1B83-4500-895A-B02049FA1A52}">
      <dgm:prSet/>
      <dgm:spPr/>
      <dgm:t>
        <a:bodyPr/>
        <a:lstStyle/>
        <a:p>
          <a:r>
            <a:rPr lang="en-US"/>
            <a:t>Deep learning models are very sensitive to the scaling. So, train and test data needs to be scaled before passing to the model.</a:t>
          </a:r>
        </a:p>
      </dgm:t>
    </dgm:pt>
    <dgm:pt modelId="{B61ACB7A-CC86-4FA3-9D9C-607D4244B6F8}" type="parTrans" cxnId="{E7C8BBFC-C943-42A0-BDA3-F3EF2CEB8C67}">
      <dgm:prSet/>
      <dgm:spPr/>
      <dgm:t>
        <a:bodyPr/>
        <a:lstStyle/>
        <a:p>
          <a:endParaRPr lang="en-US"/>
        </a:p>
      </dgm:t>
    </dgm:pt>
    <dgm:pt modelId="{BA4304B2-BEF4-47C1-B672-65F1087C4C80}" type="sibTrans" cxnId="{E7C8BBFC-C943-42A0-BDA3-F3EF2CEB8C67}">
      <dgm:prSet/>
      <dgm:spPr/>
      <dgm:t>
        <a:bodyPr/>
        <a:lstStyle/>
        <a:p>
          <a:endParaRPr lang="en-US"/>
        </a:p>
      </dgm:t>
    </dgm:pt>
    <dgm:pt modelId="{1F4E52D8-7297-4E2D-BC69-74DDA68F9DB9}">
      <dgm:prSet/>
      <dgm:spPr/>
      <dgm:t>
        <a:bodyPr/>
        <a:lstStyle/>
        <a:p>
          <a:r>
            <a:rPr lang="en-US"/>
            <a:t>RNN and LSTM converge faster when we provide the scaled the and better accuracy.</a:t>
          </a:r>
        </a:p>
      </dgm:t>
    </dgm:pt>
    <dgm:pt modelId="{4EA33B39-8835-4DD0-A316-940E196768F8}" type="parTrans" cxnId="{751AABBD-DBEF-471D-9C42-DE6BF5616674}">
      <dgm:prSet/>
      <dgm:spPr/>
      <dgm:t>
        <a:bodyPr/>
        <a:lstStyle/>
        <a:p>
          <a:endParaRPr lang="en-US"/>
        </a:p>
      </dgm:t>
    </dgm:pt>
    <dgm:pt modelId="{B0672209-520A-4E39-904D-044B8984D8E5}" type="sibTrans" cxnId="{751AABBD-DBEF-471D-9C42-DE6BF5616674}">
      <dgm:prSet/>
      <dgm:spPr/>
      <dgm:t>
        <a:bodyPr/>
        <a:lstStyle/>
        <a:p>
          <a:endParaRPr lang="en-US"/>
        </a:p>
      </dgm:t>
    </dgm:pt>
    <dgm:pt modelId="{4B836BCD-4F42-463C-8108-1AD04DCF29B1}">
      <dgm:prSet/>
      <dgm:spPr/>
      <dgm:t>
        <a:bodyPr/>
        <a:lstStyle/>
        <a:p>
          <a:r>
            <a:rPr lang="en-US"/>
            <a:t>To achieve scaling, we have used MinMax scaling and scaled the data between 0 and 1.</a:t>
          </a:r>
        </a:p>
      </dgm:t>
    </dgm:pt>
    <dgm:pt modelId="{D9B64F97-21A6-4E20-BA2E-4775CED26B20}" type="parTrans" cxnId="{1097B290-8C16-4240-990C-63799A4A34A3}">
      <dgm:prSet/>
      <dgm:spPr/>
      <dgm:t>
        <a:bodyPr/>
        <a:lstStyle/>
        <a:p>
          <a:endParaRPr lang="en-US"/>
        </a:p>
      </dgm:t>
    </dgm:pt>
    <dgm:pt modelId="{C829EE3C-2AAA-4EBB-95C2-21C4E47090B9}" type="sibTrans" cxnId="{1097B290-8C16-4240-990C-63799A4A34A3}">
      <dgm:prSet/>
      <dgm:spPr/>
      <dgm:t>
        <a:bodyPr/>
        <a:lstStyle/>
        <a:p>
          <a:endParaRPr lang="en-US"/>
        </a:p>
      </dgm:t>
    </dgm:pt>
    <dgm:pt modelId="{C36150B1-A194-4E9D-A8E5-905B3CCAE573}" type="pres">
      <dgm:prSet presAssocID="{0F8D591C-21A6-4645-B5AB-A2B30458E43A}" presName="linear" presStyleCnt="0">
        <dgm:presLayoutVars>
          <dgm:animLvl val="lvl"/>
          <dgm:resizeHandles val="exact"/>
        </dgm:presLayoutVars>
      </dgm:prSet>
      <dgm:spPr/>
    </dgm:pt>
    <dgm:pt modelId="{65787FEA-A7AD-44F0-8723-2F72826A4BD5}" type="pres">
      <dgm:prSet presAssocID="{19E939CF-1B83-4500-895A-B02049FA1A52}" presName="parentText" presStyleLbl="node1" presStyleIdx="0" presStyleCnt="3">
        <dgm:presLayoutVars>
          <dgm:chMax val="0"/>
          <dgm:bulletEnabled val="1"/>
        </dgm:presLayoutVars>
      </dgm:prSet>
      <dgm:spPr/>
    </dgm:pt>
    <dgm:pt modelId="{7747084B-A942-47BE-8285-A4A09559C286}" type="pres">
      <dgm:prSet presAssocID="{BA4304B2-BEF4-47C1-B672-65F1087C4C80}" presName="spacer" presStyleCnt="0"/>
      <dgm:spPr/>
    </dgm:pt>
    <dgm:pt modelId="{2F8406C7-F89A-4EAD-B087-6AFB8938C8B5}" type="pres">
      <dgm:prSet presAssocID="{1F4E52D8-7297-4E2D-BC69-74DDA68F9DB9}" presName="parentText" presStyleLbl="node1" presStyleIdx="1" presStyleCnt="3">
        <dgm:presLayoutVars>
          <dgm:chMax val="0"/>
          <dgm:bulletEnabled val="1"/>
        </dgm:presLayoutVars>
      </dgm:prSet>
      <dgm:spPr/>
    </dgm:pt>
    <dgm:pt modelId="{DA179229-9BE4-4FAE-A004-BEA5D38AF086}" type="pres">
      <dgm:prSet presAssocID="{B0672209-520A-4E39-904D-044B8984D8E5}" presName="spacer" presStyleCnt="0"/>
      <dgm:spPr/>
    </dgm:pt>
    <dgm:pt modelId="{01BF1BD9-FFBE-42E9-9290-13165C585BCF}" type="pres">
      <dgm:prSet presAssocID="{4B836BCD-4F42-463C-8108-1AD04DCF29B1}" presName="parentText" presStyleLbl="node1" presStyleIdx="2" presStyleCnt="3">
        <dgm:presLayoutVars>
          <dgm:chMax val="0"/>
          <dgm:bulletEnabled val="1"/>
        </dgm:presLayoutVars>
      </dgm:prSet>
      <dgm:spPr/>
    </dgm:pt>
  </dgm:ptLst>
  <dgm:cxnLst>
    <dgm:cxn modelId="{D86AB01F-EFF6-4EAF-A234-F1F61FC7A797}" type="presOf" srcId="{19E939CF-1B83-4500-895A-B02049FA1A52}" destId="{65787FEA-A7AD-44F0-8723-2F72826A4BD5}" srcOrd="0" destOrd="0" presId="urn:microsoft.com/office/officeart/2005/8/layout/vList2"/>
    <dgm:cxn modelId="{8C0C7E53-90CD-488E-B5F7-0F81A8D1ED50}" type="presOf" srcId="{1F4E52D8-7297-4E2D-BC69-74DDA68F9DB9}" destId="{2F8406C7-F89A-4EAD-B087-6AFB8938C8B5}" srcOrd="0" destOrd="0" presId="urn:microsoft.com/office/officeart/2005/8/layout/vList2"/>
    <dgm:cxn modelId="{69331982-D418-4187-8DAC-87163737C132}" type="presOf" srcId="{0F8D591C-21A6-4645-B5AB-A2B30458E43A}" destId="{C36150B1-A194-4E9D-A8E5-905B3CCAE573}" srcOrd="0" destOrd="0" presId="urn:microsoft.com/office/officeart/2005/8/layout/vList2"/>
    <dgm:cxn modelId="{1097B290-8C16-4240-990C-63799A4A34A3}" srcId="{0F8D591C-21A6-4645-B5AB-A2B30458E43A}" destId="{4B836BCD-4F42-463C-8108-1AD04DCF29B1}" srcOrd="2" destOrd="0" parTransId="{D9B64F97-21A6-4E20-BA2E-4775CED26B20}" sibTransId="{C829EE3C-2AAA-4EBB-95C2-21C4E47090B9}"/>
    <dgm:cxn modelId="{751AABBD-DBEF-471D-9C42-DE6BF5616674}" srcId="{0F8D591C-21A6-4645-B5AB-A2B30458E43A}" destId="{1F4E52D8-7297-4E2D-BC69-74DDA68F9DB9}" srcOrd="1" destOrd="0" parTransId="{4EA33B39-8835-4DD0-A316-940E196768F8}" sibTransId="{B0672209-520A-4E39-904D-044B8984D8E5}"/>
    <dgm:cxn modelId="{71CE05CD-9521-4CA6-90A7-AB9E800B5F7E}" type="presOf" srcId="{4B836BCD-4F42-463C-8108-1AD04DCF29B1}" destId="{01BF1BD9-FFBE-42E9-9290-13165C585BCF}" srcOrd="0" destOrd="0" presId="urn:microsoft.com/office/officeart/2005/8/layout/vList2"/>
    <dgm:cxn modelId="{E7C8BBFC-C943-42A0-BDA3-F3EF2CEB8C67}" srcId="{0F8D591C-21A6-4645-B5AB-A2B30458E43A}" destId="{19E939CF-1B83-4500-895A-B02049FA1A52}" srcOrd="0" destOrd="0" parTransId="{B61ACB7A-CC86-4FA3-9D9C-607D4244B6F8}" sibTransId="{BA4304B2-BEF4-47C1-B672-65F1087C4C80}"/>
    <dgm:cxn modelId="{3B7A096E-D208-44C1-A02A-0033FF7D050C}" type="presParOf" srcId="{C36150B1-A194-4E9D-A8E5-905B3CCAE573}" destId="{65787FEA-A7AD-44F0-8723-2F72826A4BD5}" srcOrd="0" destOrd="0" presId="urn:microsoft.com/office/officeart/2005/8/layout/vList2"/>
    <dgm:cxn modelId="{1A99ABFF-5CCF-4720-9E2C-150748FBC2F8}" type="presParOf" srcId="{C36150B1-A194-4E9D-A8E5-905B3CCAE573}" destId="{7747084B-A942-47BE-8285-A4A09559C286}" srcOrd="1" destOrd="0" presId="urn:microsoft.com/office/officeart/2005/8/layout/vList2"/>
    <dgm:cxn modelId="{74CC722F-9EE5-424A-A817-B1C1E7CF3921}" type="presParOf" srcId="{C36150B1-A194-4E9D-A8E5-905B3CCAE573}" destId="{2F8406C7-F89A-4EAD-B087-6AFB8938C8B5}" srcOrd="2" destOrd="0" presId="urn:microsoft.com/office/officeart/2005/8/layout/vList2"/>
    <dgm:cxn modelId="{52AFE2EC-D3AC-4E69-9C79-235E9BB6AFC1}" type="presParOf" srcId="{C36150B1-A194-4E9D-A8E5-905B3CCAE573}" destId="{DA179229-9BE4-4FAE-A004-BEA5D38AF086}" srcOrd="3" destOrd="0" presId="urn:microsoft.com/office/officeart/2005/8/layout/vList2"/>
    <dgm:cxn modelId="{D0CC0464-D7D8-4A49-85A5-9AB6731DCCE8}" type="presParOf" srcId="{C36150B1-A194-4E9D-A8E5-905B3CCAE573}" destId="{01BF1BD9-FFBE-42E9-9290-13165C585BC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DF0442-DFFA-48F3-8FAC-8650B5005F5F}">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A5B8CD-4F86-4852-AFEB-1DE976D7CB57}">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19CF91-AE8F-4957-88B1-92DB40447E26}">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Help financial institution to make decision.</a:t>
          </a:r>
        </a:p>
      </dsp:txBody>
      <dsp:txXfrm>
        <a:off x="1941716" y="718"/>
        <a:ext cx="4571887" cy="1681139"/>
      </dsp:txXfrm>
    </dsp:sp>
    <dsp:sp modelId="{DA474981-D7C9-4506-A23F-CC413728B916}">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F8B94B-89A1-487B-ACE0-B958D736818B}">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9B0839-A39A-4419-945E-6AEF64AE1BA8}">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Help individua to create wealth.</a:t>
          </a:r>
        </a:p>
      </dsp:txBody>
      <dsp:txXfrm>
        <a:off x="1941716" y="2102143"/>
        <a:ext cx="4571887" cy="1681139"/>
      </dsp:txXfrm>
    </dsp:sp>
    <dsp:sp modelId="{3021A2AA-07B1-4ADB-8086-4A4CEC403017}">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F4BE8B-EC0D-45C7-92D8-A291A8BC68AB}">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25D877-E045-4D16-8A84-B7AEC063A48D}">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dirty="0"/>
            <a:t>Serve as an indicator of the state of economy. </a:t>
          </a:r>
        </a:p>
      </dsp:txBody>
      <dsp:txXfrm>
        <a:off x="1941716" y="4203567"/>
        <a:ext cx="4571887" cy="16811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1FB9B-F5C4-4685-8246-37BDD92A722B}">
      <dsp:nvSpPr>
        <dsp:cNvPr id="0" name=""/>
        <dsp:cNvSpPr/>
      </dsp:nvSpPr>
      <dsp:spPr>
        <a:xfrm>
          <a:off x="0" y="102043"/>
          <a:ext cx="6513603" cy="10740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First, we collected the dataset using an API for Tesla stocks.</a:t>
          </a:r>
        </a:p>
      </dsp:txBody>
      <dsp:txXfrm>
        <a:off x="52431" y="154474"/>
        <a:ext cx="6408741" cy="969198"/>
      </dsp:txXfrm>
    </dsp:sp>
    <dsp:sp modelId="{253DF9E0-7285-448A-A7E2-078005A555FC}">
      <dsp:nvSpPr>
        <dsp:cNvPr id="0" name=""/>
        <dsp:cNvSpPr/>
      </dsp:nvSpPr>
      <dsp:spPr>
        <a:xfrm>
          <a:off x="0" y="1253863"/>
          <a:ext cx="6513603" cy="1074060"/>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Next step includes Data preprocessing and feature scaling</a:t>
          </a:r>
        </a:p>
      </dsp:txBody>
      <dsp:txXfrm>
        <a:off x="52431" y="1306294"/>
        <a:ext cx="6408741" cy="969198"/>
      </dsp:txXfrm>
    </dsp:sp>
    <dsp:sp modelId="{04175954-6B1A-4D61-B4A8-751AD594FE2A}">
      <dsp:nvSpPr>
        <dsp:cNvPr id="0" name=""/>
        <dsp:cNvSpPr/>
      </dsp:nvSpPr>
      <dsp:spPr>
        <a:xfrm>
          <a:off x="0" y="2405683"/>
          <a:ext cx="6513603" cy="107406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Then, Segregating data into train test split very crucial in Time-series data.</a:t>
          </a:r>
        </a:p>
      </dsp:txBody>
      <dsp:txXfrm>
        <a:off x="52431" y="2458114"/>
        <a:ext cx="6408741" cy="969198"/>
      </dsp:txXfrm>
    </dsp:sp>
    <dsp:sp modelId="{0755E2C0-89F0-48B1-B29C-E8B186858C2F}">
      <dsp:nvSpPr>
        <dsp:cNvPr id="0" name=""/>
        <dsp:cNvSpPr/>
      </dsp:nvSpPr>
      <dsp:spPr>
        <a:xfrm>
          <a:off x="0" y="3557503"/>
          <a:ext cx="6513603" cy="1074060"/>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Then, We setup up the LSTM RNN model for future prediction.</a:t>
          </a:r>
        </a:p>
      </dsp:txBody>
      <dsp:txXfrm>
        <a:off x="52431" y="3609934"/>
        <a:ext cx="6408741" cy="969198"/>
      </dsp:txXfrm>
    </dsp:sp>
    <dsp:sp modelId="{84BA2F84-815B-46B2-859E-2051C8FDF513}">
      <dsp:nvSpPr>
        <dsp:cNvPr id="0" name=""/>
        <dsp:cNvSpPr/>
      </dsp:nvSpPr>
      <dsp:spPr>
        <a:xfrm>
          <a:off x="0" y="4709322"/>
          <a:ext cx="6513603" cy="10740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Finally, the prediction on the Test set and hyper-Parameter tuning.</a:t>
          </a:r>
        </a:p>
      </dsp:txBody>
      <dsp:txXfrm>
        <a:off x="52431" y="4761753"/>
        <a:ext cx="6408741" cy="9691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E1DFF-2C8A-4EA9-B7CA-273D402C6EE6}">
      <dsp:nvSpPr>
        <dsp:cNvPr id="0" name=""/>
        <dsp:cNvSpPr/>
      </dsp:nvSpPr>
      <dsp:spPr>
        <a:xfrm>
          <a:off x="0" y="884682"/>
          <a:ext cx="6513603" cy="6236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t>Before Transformation</a:t>
          </a:r>
        </a:p>
      </dsp:txBody>
      <dsp:txXfrm>
        <a:off x="30442" y="915124"/>
        <a:ext cx="6452719" cy="562726"/>
      </dsp:txXfrm>
    </dsp:sp>
    <dsp:sp modelId="{B8CBE4A7-F0B1-4110-AF9B-AEEAE4453784}">
      <dsp:nvSpPr>
        <dsp:cNvPr id="0" name=""/>
        <dsp:cNvSpPr/>
      </dsp:nvSpPr>
      <dsp:spPr>
        <a:xfrm>
          <a:off x="0" y="1583173"/>
          <a:ext cx="6513603" cy="623610"/>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err="1"/>
            <a:t>Train_data</a:t>
          </a:r>
          <a:r>
            <a:rPr lang="en-US" sz="2600" kern="1200" dirty="0"/>
            <a:t>= 1184 records</a:t>
          </a:r>
        </a:p>
      </dsp:txBody>
      <dsp:txXfrm>
        <a:off x="30442" y="1613615"/>
        <a:ext cx="6452719" cy="562726"/>
      </dsp:txXfrm>
    </dsp:sp>
    <dsp:sp modelId="{A4863519-7297-4D10-BD5A-470F7B59C9EB}">
      <dsp:nvSpPr>
        <dsp:cNvPr id="0" name=""/>
        <dsp:cNvSpPr/>
      </dsp:nvSpPr>
      <dsp:spPr>
        <a:xfrm>
          <a:off x="0" y="2281663"/>
          <a:ext cx="6513603" cy="623610"/>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Test_data= 508</a:t>
          </a:r>
        </a:p>
      </dsp:txBody>
      <dsp:txXfrm>
        <a:off x="30442" y="2312105"/>
        <a:ext cx="6452719" cy="562726"/>
      </dsp:txXfrm>
    </dsp:sp>
    <dsp:sp modelId="{7CD071B3-433D-43AB-B4FE-C5988B5936DB}">
      <dsp:nvSpPr>
        <dsp:cNvPr id="0" name=""/>
        <dsp:cNvSpPr/>
      </dsp:nvSpPr>
      <dsp:spPr>
        <a:xfrm>
          <a:off x="0" y="2980153"/>
          <a:ext cx="6513603" cy="623610"/>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t>After Transformation</a:t>
          </a:r>
        </a:p>
      </dsp:txBody>
      <dsp:txXfrm>
        <a:off x="30442" y="3010595"/>
        <a:ext cx="6452719" cy="562726"/>
      </dsp:txXfrm>
    </dsp:sp>
    <dsp:sp modelId="{8B29EA45-6BBD-4683-AB10-FAC3299835B9}">
      <dsp:nvSpPr>
        <dsp:cNvPr id="0" name=""/>
        <dsp:cNvSpPr/>
      </dsp:nvSpPr>
      <dsp:spPr>
        <a:xfrm>
          <a:off x="0" y="3678643"/>
          <a:ext cx="6513603" cy="623610"/>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err="1"/>
            <a:t>X_train</a:t>
          </a:r>
          <a:r>
            <a:rPr lang="en-US" sz="2600" kern="1200" dirty="0"/>
            <a:t>= (1184,50,1 )            </a:t>
          </a:r>
          <a:r>
            <a:rPr lang="en-US" sz="2600" kern="1200" dirty="0" err="1"/>
            <a:t>X_test</a:t>
          </a:r>
          <a:r>
            <a:rPr lang="en-US" sz="2600" kern="1200" dirty="0"/>
            <a:t>=(508,50,1)</a:t>
          </a:r>
        </a:p>
      </dsp:txBody>
      <dsp:txXfrm>
        <a:off x="30442" y="3709085"/>
        <a:ext cx="6452719" cy="562726"/>
      </dsp:txXfrm>
    </dsp:sp>
    <dsp:sp modelId="{519CB330-D225-40B3-82E4-DDB0989ED531}">
      <dsp:nvSpPr>
        <dsp:cNvPr id="0" name=""/>
        <dsp:cNvSpPr/>
      </dsp:nvSpPr>
      <dsp:spPr>
        <a:xfrm>
          <a:off x="0" y="4377133"/>
          <a:ext cx="6513603" cy="62361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Y_train= (1184,1)                   Y_test=(508,1)</a:t>
          </a:r>
        </a:p>
      </dsp:txBody>
      <dsp:txXfrm>
        <a:off x="30442" y="4407575"/>
        <a:ext cx="6452719" cy="5627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32834D-A2D8-46E3-91B5-D1920C2D1A2A}">
      <dsp:nvSpPr>
        <dsp:cNvPr id="0" name=""/>
        <dsp:cNvSpPr/>
      </dsp:nvSpPr>
      <dsp:spPr>
        <a:xfrm>
          <a:off x="0" y="278524"/>
          <a:ext cx="5163238" cy="23376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Splitting the data in train test. As this is a time-series problem next data depended on the previous data so we can not simply divide the data using random sample.</a:t>
          </a:r>
        </a:p>
      </dsp:txBody>
      <dsp:txXfrm>
        <a:off x="114115" y="392639"/>
        <a:ext cx="4935008" cy="2109430"/>
      </dsp:txXfrm>
    </dsp:sp>
    <dsp:sp modelId="{F57623EC-AF63-41CA-BC3F-8F950AC1A749}">
      <dsp:nvSpPr>
        <dsp:cNvPr id="0" name=""/>
        <dsp:cNvSpPr/>
      </dsp:nvSpPr>
      <dsp:spPr>
        <a:xfrm>
          <a:off x="0" y="2693944"/>
          <a:ext cx="5163238" cy="23376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We have build the train dataset by selecting sample from starting to a certain date and then continues from date to the end to build the test data.</a:t>
          </a:r>
        </a:p>
      </dsp:txBody>
      <dsp:txXfrm>
        <a:off x="114115" y="2808059"/>
        <a:ext cx="4935008" cy="21094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787FEA-A7AD-44F0-8723-2F72826A4BD5}">
      <dsp:nvSpPr>
        <dsp:cNvPr id="0" name=""/>
        <dsp:cNvSpPr/>
      </dsp:nvSpPr>
      <dsp:spPr>
        <a:xfrm>
          <a:off x="0" y="16625"/>
          <a:ext cx="5163238" cy="1712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Deep learning models are very sensitive to the scaling. So, train and test data needs to be scaled before passing to the model.</a:t>
          </a:r>
        </a:p>
      </dsp:txBody>
      <dsp:txXfrm>
        <a:off x="83616" y="100241"/>
        <a:ext cx="4996006" cy="1545648"/>
      </dsp:txXfrm>
    </dsp:sp>
    <dsp:sp modelId="{2F8406C7-F89A-4EAD-B087-6AFB8938C8B5}">
      <dsp:nvSpPr>
        <dsp:cNvPr id="0" name=""/>
        <dsp:cNvSpPr/>
      </dsp:nvSpPr>
      <dsp:spPr>
        <a:xfrm>
          <a:off x="0" y="1798625"/>
          <a:ext cx="5163238" cy="17128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RNN and LSTM converge faster when we provide the scaled the and better accuracy.</a:t>
          </a:r>
        </a:p>
      </dsp:txBody>
      <dsp:txXfrm>
        <a:off x="83616" y="1882241"/>
        <a:ext cx="4996006" cy="1545648"/>
      </dsp:txXfrm>
    </dsp:sp>
    <dsp:sp modelId="{01BF1BD9-FFBE-42E9-9290-13165C585BCF}">
      <dsp:nvSpPr>
        <dsp:cNvPr id="0" name=""/>
        <dsp:cNvSpPr/>
      </dsp:nvSpPr>
      <dsp:spPr>
        <a:xfrm>
          <a:off x="0" y="3580625"/>
          <a:ext cx="5163238" cy="17128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To achieve scaling, we have used MinMax scaling and scaled the data between 0 and 1.</a:t>
          </a:r>
        </a:p>
      </dsp:txBody>
      <dsp:txXfrm>
        <a:off x="83616" y="3664241"/>
        <a:ext cx="4996006" cy="154564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32376-4421-A7D8-6BDC-93650C449C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0CA4B4-410A-C98F-8D2F-8FD1AE0105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7F457E-DDB1-B668-6375-F6638F90BEAC}"/>
              </a:ext>
            </a:extLst>
          </p:cNvPr>
          <p:cNvSpPr>
            <a:spLocks noGrp="1"/>
          </p:cNvSpPr>
          <p:nvPr>
            <p:ph type="dt" sz="half" idx="10"/>
          </p:nvPr>
        </p:nvSpPr>
        <p:spPr/>
        <p:txBody>
          <a:bodyPr/>
          <a:lstStyle/>
          <a:p>
            <a:fld id="{FAED5C31-6F61-45E5-9993-B5A60975522F}" type="datetimeFigureOut">
              <a:rPr lang="en-US" smtClean="0"/>
              <a:t>12/3/2022</a:t>
            </a:fld>
            <a:endParaRPr lang="en-US"/>
          </a:p>
        </p:txBody>
      </p:sp>
      <p:sp>
        <p:nvSpPr>
          <p:cNvPr id="5" name="Footer Placeholder 4">
            <a:extLst>
              <a:ext uri="{FF2B5EF4-FFF2-40B4-BE49-F238E27FC236}">
                <a16:creationId xmlns:a16="http://schemas.microsoft.com/office/drawing/2014/main" id="{79E179A0-116F-DF43-9C34-7C8AE8296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E19120-87F1-72CB-918B-96229FEB12AA}"/>
              </a:ext>
            </a:extLst>
          </p:cNvPr>
          <p:cNvSpPr>
            <a:spLocks noGrp="1"/>
          </p:cNvSpPr>
          <p:nvPr>
            <p:ph type="sldNum" sz="quarter" idx="12"/>
          </p:nvPr>
        </p:nvSpPr>
        <p:spPr/>
        <p:txBody>
          <a:bodyPr/>
          <a:lstStyle/>
          <a:p>
            <a:fld id="{3DCA482D-050C-46D3-8098-C4E3E21ABAA8}" type="slidenum">
              <a:rPr lang="en-US" smtClean="0"/>
              <a:t>‹#›</a:t>
            </a:fld>
            <a:endParaRPr lang="en-US"/>
          </a:p>
        </p:txBody>
      </p:sp>
    </p:spTree>
    <p:extLst>
      <p:ext uri="{BB962C8B-B14F-4D97-AF65-F5344CB8AC3E}">
        <p14:creationId xmlns:p14="http://schemas.microsoft.com/office/powerpoint/2010/main" val="1562677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96EBD-DE07-EA64-9F80-700E277D9D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662F07-77B4-19CD-2CA5-6DB7C159A2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66DA61-4597-273C-A3EA-03F52394A459}"/>
              </a:ext>
            </a:extLst>
          </p:cNvPr>
          <p:cNvSpPr>
            <a:spLocks noGrp="1"/>
          </p:cNvSpPr>
          <p:nvPr>
            <p:ph type="dt" sz="half" idx="10"/>
          </p:nvPr>
        </p:nvSpPr>
        <p:spPr/>
        <p:txBody>
          <a:bodyPr/>
          <a:lstStyle/>
          <a:p>
            <a:fld id="{FAED5C31-6F61-45E5-9993-B5A60975522F}" type="datetimeFigureOut">
              <a:rPr lang="en-US" smtClean="0"/>
              <a:t>12/3/2022</a:t>
            </a:fld>
            <a:endParaRPr lang="en-US"/>
          </a:p>
        </p:txBody>
      </p:sp>
      <p:sp>
        <p:nvSpPr>
          <p:cNvPr id="5" name="Footer Placeholder 4">
            <a:extLst>
              <a:ext uri="{FF2B5EF4-FFF2-40B4-BE49-F238E27FC236}">
                <a16:creationId xmlns:a16="http://schemas.microsoft.com/office/drawing/2014/main" id="{B84FB9DD-8B4F-853C-8160-A0F9CB76A5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17466C-51FF-5D6C-74F9-74280DFB5300}"/>
              </a:ext>
            </a:extLst>
          </p:cNvPr>
          <p:cNvSpPr>
            <a:spLocks noGrp="1"/>
          </p:cNvSpPr>
          <p:nvPr>
            <p:ph type="sldNum" sz="quarter" idx="12"/>
          </p:nvPr>
        </p:nvSpPr>
        <p:spPr/>
        <p:txBody>
          <a:bodyPr/>
          <a:lstStyle/>
          <a:p>
            <a:fld id="{3DCA482D-050C-46D3-8098-C4E3E21ABAA8}" type="slidenum">
              <a:rPr lang="en-US" smtClean="0"/>
              <a:t>‹#›</a:t>
            </a:fld>
            <a:endParaRPr lang="en-US"/>
          </a:p>
        </p:txBody>
      </p:sp>
    </p:spTree>
    <p:extLst>
      <p:ext uri="{BB962C8B-B14F-4D97-AF65-F5344CB8AC3E}">
        <p14:creationId xmlns:p14="http://schemas.microsoft.com/office/powerpoint/2010/main" val="372835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6A7190-CD2D-8749-76C8-3578063359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CB9F5F-A11B-D57F-A6BE-36E6CA6C35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B3D112-5CC6-DB13-5D55-847AD0C5EDD2}"/>
              </a:ext>
            </a:extLst>
          </p:cNvPr>
          <p:cNvSpPr>
            <a:spLocks noGrp="1"/>
          </p:cNvSpPr>
          <p:nvPr>
            <p:ph type="dt" sz="half" idx="10"/>
          </p:nvPr>
        </p:nvSpPr>
        <p:spPr/>
        <p:txBody>
          <a:bodyPr/>
          <a:lstStyle/>
          <a:p>
            <a:fld id="{FAED5C31-6F61-45E5-9993-B5A60975522F}" type="datetimeFigureOut">
              <a:rPr lang="en-US" smtClean="0"/>
              <a:t>12/3/2022</a:t>
            </a:fld>
            <a:endParaRPr lang="en-US"/>
          </a:p>
        </p:txBody>
      </p:sp>
      <p:sp>
        <p:nvSpPr>
          <p:cNvPr id="5" name="Footer Placeholder 4">
            <a:extLst>
              <a:ext uri="{FF2B5EF4-FFF2-40B4-BE49-F238E27FC236}">
                <a16:creationId xmlns:a16="http://schemas.microsoft.com/office/drawing/2014/main" id="{5FDE9678-1C4D-244F-C830-D0148BDD78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D8F5B-B22F-3533-AF47-D591C4F37334}"/>
              </a:ext>
            </a:extLst>
          </p:cNvPr>
          <p:cNvSpPr>
            <a:spLocks noGrp="1"/>
          </p:cNvSpPr>
          <p:nvPr>
            <p:ph type="sldNum" sz="quarter" idx="12"/>
          </p:nvPr>
        </p:nvSpPr>
        <p:spPr/>
        <p:txBody>
          <a:bodyPr/>
          <a:lstStyle/>
          <a:p>
            <a:fld id="{3DCA482D-050C-46D3-8098-C4E3E21ABAA8}" type="slidenum">
              <a:rPr lang="en-US" smtClean="0"/>
              <a:t>‹#›</a:t>
            </a:fld>
            <a:endParaRPr lang="en-US"/>
          </a:p>
        </p:txBody>
      </p:sp>
    </p:spTree>
    <p:extLst>
      <p:ext uri="{BB962C8B-B14F-4D97-AF65-F5344CB8AC3E}">
        <p14:creationId xmlns:p14="http://schemas.microsoft.com/office/powerpoint/2010/main" val="1121240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FADB-55C9-2D87-8272-14FBA6C758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F3A5C5-72EE-887E-2582-A7DDD397E4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B414AF-5901-AA9A-2171-2C0EEA2FE8D2}"/>
              </a:ext>
            </a:extLst>
          </p:cNvPr>
          <p:cNvSpPr>
            <a:spLocks noGrp="1"/>
          </p:cNvSpPr>
          <p:nvPr>
            <p:ph type="dt" sz="half" idx="10"/>
          </p:nvPr>
        </p:nvSpPr>
        <p:spPr/>
        <p:txBody>
          <a:bodyPr/>
          <a:lstStyle/>
          <a:p>
            <a:fld id="{FAED5C31-6F61-45E5-9993-B5A60975522F}" type="datetimeFigureOut">
              <a:rPr lang="en-US" smtClean="0"/>
              <a:t>12/3/2022</a:t>
            </a:fld>
            <a:endParaRPr lang="en-US"/>
          </a:p>
        </p:txBody>
      </p:sp>
      <p:sp>
        <p:nvSpPr>
          <p:cNvPr id="5" name="Footer Placeholder 4">
            <a:extLst>
              <a:ext uri="{FF2B5EF4-FFF2-40B4-BE49-F238E27FC236}">
                <a16:creationId xmlns:a16="http://schemas.microsoft.com/office/drawing/2014/main" id="{A414A4ED-3F4C-173B-BA37-0F96AA042D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C44A2-E4D2-AB5A-30C9-2CA87F97A8A1}"/>
              </a:ext>
            </a:extLst>
          </p:cNvPr>
          <p:cNvSpPr>
            <a:spLocks noGrp="1"/>
          </p:cNvSpPr>
          <p:nvPr>
            <p:ph type="sldNum" sz="quarter" idx="12"/>
          </p:nvPr>
        </p:nvSpPr>
        <p:spPr/>
        <p:txBody>
          <a:bodyPr/>
          <a:lstStyle/>
          <a:p>
            <a:fld id="{3DCA482D-050C-46D3-8098-C4E3E21ABAA8}" type="slidenum">
              <a:rPr lang="en-US" smtClean="0"/>
              <a:t>‹#›</a:t>
            </a:fld>
            <a:endParaRPr lang="en-US"/>
          </a:p>
        </p:txBody>
      </p:sp>
    </p:spTree>
    <p:extLst>
      <p:ext uri="{BB962C8B-B14F-4D97-AF65-F5344CB8AC3E}">
        <p14:creationId xmlns:p14="http://schemas.microsoft.com/office/powerpoint/2010/main" val="95271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A7B93-647F-8A45-9BBD-9FEBBC09DB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9F7EEF-DEA3-15C9-4B3B-832B20A918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CF65F2-ECC3-062D-6188-BDAFC64B5979}"/>
              </a:ext>
            </a:extLst>
          </p:cNvPr>
          <p:cNvSpPr>
            <a:spLocks noGrp="1"/>
          </p:cNvSpPr>
          <p:nvPr>
            <p:ph type="dt" sz="half" idx="10"/>
          </p:nvPr>
        </p:nvSpPr>
        <p:spPr/>
        <p:txBody>
          <a:bodyPr/>
          <a:lstStyle/>
          <a:p>
            <a:fld id="{FAED5C31-6F61-45E5-9993-B5A60975522F}" type="datetimeFigureOut">
              <a:rPr lang="en-US" smtClean="0"/>
              <a:t>12/3/2022</a:t>
            </a:fld>
            <a:endParaRPr lang="en-US"/>
          </a:p>
        </p:txBody>
      </p:sp>
      <p:sp>
        <p:nvSpPr>
          <p:cNvPr id="5" name="Footer Placeholder 4">
            <a:extLst>
              <a:ext uri="{FF2B5EF4-FFF2-40B4-BE49-F238E27FC236}">
                <a16:creationId xmlns:a16="http://schemas.microsoft.com/office/drawing/2014/main" id="{8B6E2C55-BA17-00A7-5C71-6048988AE9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D63841-C0DE-5A32-8933-9D27FBDACC19}"/>
              </a:ext>
            </a:extLst>
          </p:cNvPr>
          <p:cNvSpPr>
            <a:spLocks noGrp="1"/>
          </p:cNvSpPr>
          <p:nvPr>
            <p:ph type="sldNum" sz="quarter" idx="12"/>
          </p:nvPr>
        </p:nvSpPr>
        <p:spPr/>
        <p:txBody>
          <a:bodyPr/>
          <a:lstStyle/>
          <a:p>
            <a:fld id="{3DCA482D-050C-46D3-8098-C4E3E21ABAA8}" type="slidenum">
              <a:rPr lang="en-US" smtClean="0"/>
              <a:t>‹#›</a:t>
            </a:fld>
            <a:endParaRPr lang="en-US"/>
          </a:p>
        </p:txBody>
      </p:sp>
    </p:spTree>
    <p:extLst>
      <p:ext uri="{BB962C8B-B14F-4D97-AF65-F5344CB8AC3E}">
        <p14:creationId xmlns:p14="http://schemas.microsoft.com/office/powerpoint/2010/main" val="3208990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1E7CC-C26C-BE6C-ACD2-FD5C96BB3F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224A0-7E54-C1C7-DFD9-39FED56714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DA06CC-7135-5C35-464C-7136F7EEE3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A5352E-883A-0B96-6882-20FB4F297F8D}"/>
              </a:ext>
            </a:extLst>
          </p:cNvPr>
          <p:cNvSpPr>
            <a:spLocks noGrp="1"/>
          </p:cNvSpPr>
          <p:nvPr>
            <p:ph type="dt" sz="half" idx="10"/>
          </p:nvPr>
        </p:nvSpPr>
        <p:spPr/>
        <p:txBody>
          <a:bodyPr/>
          <a:lstStyle/>
          <a:p>
            <a:fld id="{FAED5C31-6F61-45E5-9993-B5A60975522F}" type="datetimeFigureOut">
              <a:rPr lang="en-US" smtClean="0"/>
              <a:t>12/3/2022</a:t>
            </a:fld>
            <a:endParaRPr lang="en-US"/>
          </a:p>
        </p:txBody>
      </p:sp>
      <p:sp>
        <p:nvSpPr>
          <p:cNvPr id="6" name="Footer Placeholder 5">
            <a:extLst>
              <a:ext uri="{FF2B5EF4-FFF2-40B4-BE49-F238E27FC236}">
                <a16:creationId xmlns:a16="http://schemas.microsoft.com/office/drawing/2014/main" id="{5DF9073E-DB4A-950F-7075-A9CA3C9632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E51B0B-C6EF-19B2-9EEA-FD14BF7227F3}"/>
              </a:ext>
            </a:extLst>
          </p:cNvPr>
          <p:cNvSpPr>
            <a:spLocks noGrp="1"/>
          </p:cNvSpPr>
          <p:nvPr>
            <p:ph type="sldNum" sz="quarter" idx="12"/>
          </p:nvPr>
        </p:nvSpPr>
        <p:spPr/>
        <p:txBody>
          <a:bodyPr/>
          <a:lstStyle/>
          <a:p>
            <a:fld id="{3DCA482D-050C-46D3-8098-C4E3E21ABAA8}" type="slidenum">
              <a:rPr lang="en-US" smtClean="0"/>
              <a:t>‹#›</a:t>
            </a:fld>
            <a:endParaRPr lang="en-US"/>
          </a:p>
        </p:txBody>
      </p:sp>
    </p:spTree>
    <p:extLst>
      <p:ext uri="{BB962C8B-B14F-4D97-AF65-F5344CB8AC3E}">
        <p14:creationId xmlns:p14="http://schemas.microsoft.com/office/powerpoint/2010/main" val="3553948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1A37-6531-A6CA-1B09-D710190DCA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9E8E8-E0C4-6817-5EA9-AD60812DF4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EA256A-1CD0-83D0-B30C-981EF35759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E76DDB-2DDC-0E54-6221-71E0979D51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E5E53B-AE19-8478-AE71-4B333484F6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26E84D-A38A-1782-FAE5-07A27ED49409}"/>
              </a:ext>
            </a:extLst>
          </p:cNvPr>
          <p:cNvSpPr>
            <a:spLocks noGrp="1"/>
          </p:cNvSpPr>
          <p:nvPr>
            <p:ph type="dt" sz="half" idx="10"/>
          </p:nvPr>
        </p:nvSpPr>
        <p:spPr/>
        <p:txBody>
          <a:bodyPr/>
          <a:lstStyle/>
          <a:p>
            <a:fld id="{FAED5C31-6F61-45E5-9993-B5A60975522F}" type="datetimeFigureOut">
              <a:rPr lang="en-US" smtClean="0"/>
              <a:t>12/3/2022</a:t>
            </a:fld>
            <a:endParaRPr lang="en-US"/>
          </a:p>
        </p:txBody>
      </p:sp>
      <p:sp>
        <p:nvSpPr>
          <p:cNvPr id="8" name="Footer Placeholder 7">
            <a:extLst>
              <a:ext uri="{FF2B5EF4-FFF2-40B4-BE49-F238E27FC236}">
                <a16:creationId xmlns:a16="http://schemas.microsoft.com/office/drawing/2014/main" id="{6F6C196B-774D-8F4C-E5D4-1387D6E172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19DC23-3ADA-FD81-26BB-20B28D9F3B8B}"/>
              </a:ext>
            </a:extLst>
          </p:cNvPr>
          <p:cNvSpPr>
            <a:spLocks noGrp="1"/>
          </p:cNvSpPr>
          <p:nvPr>
            <p:ph type="sldNum" sz="quarter" idx="12"/>
          </p:nvPr>
        </p:nvSpPr>
        <p:spPr/>
        <p:txBody>
          <a:bodyPr/>
          <a:lstStyle/>
          <a:p>
            <a:fld id="{3DCA482D-050C-46D3-8098-C4E3E21ABAA8}" type="slidenum">
              <a:rPr lang="en-US" smtClean="0"/>
              <a:t>‹#›</a:t>
            </a:fld>
            <a:endParaRPr lang="en-US"/>
          </a:p>
        </p:txBody>
      </p:sp>
    </p:spTree>
    <p:extLst>
      <p:ext uri="{BB962C8B-B14F-4D97-AF65-F5344CB8AC3E}">
        <p14:creationId xmlns:p14="http://schemas.microsoft.com/office/powerpoint/2010/main" val="1776523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41F8-5D63-B4D2-AD67-176EAFDF6F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1DADC9-83D5-DF9B-7EDE-A076EB6E7091}"/>
              </a:ext>
            </a:extLst>
          </p:cNvPr>
          <p:cNvSpPr>
            <a:spLocks noGrp="1"/>
          </p:cNvSpPr>
          <p:nvPr>
            <p:ph type="dt" sz="half" idx="10"/>
          </p:nvPr>
        </p:nvSpPr>
        <p:spPr/>
        <p:txBody>
          <a:bodyPr/>
          <a:lstStyle/>
          <a:p>
            <a:fld id="{FAED5C31-6F61-45E5-9993-B5A60975522F}" type="datetimeFigureOut">
              <a:rPr lang="en-US" smtClean="0"/>
              <a:t>12/3/2022</a:t>
            </a:fld>
            <a:endParaRPr lang="en-US"/>
          </a:p>
        </p:txBody>
      </p:sp>
      <p:sp>
        <p:nvSpPr>
          <p:cNvPr id="4" name="Footer Placeholder 3">
            <a:extLst>
              <a:ext uri="{FF2B5EF4-FFF2-40B4-BE49-F238E27FC236}">
                <a16:creationId xmlns:a16="http://schemas.microsoft.com/office/drawing/2014/main" id="{28D6D810-BE3E-7A01-5D40-D69B99BB72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553270-D38D-88EF-D8BF-6B996F745BE4}"/>
              </a:ext>
            </a:extLst>
          </p:cNvPr>
          <p:cNvSpPr>
            <a:spLocks noGrp="1"/>
          </p:cNvSpPr>
          <p:nvPr>
            <p:ph type="sldNum" sz="quarter" idx="12"/>
          </p:nvPr>
        </p:nvSpPr>
        <p:spPr/>
        <p:txBody>
          <a:bodyPr/>
          <a:lstStyle/>
          <a:p>
            <a:fld id="{3DCA482D-050C-46D3-8098-C4E3E21ABAA8}" type="slidenum">
              <a:rPr lang="en-US" smtClean="0"/>
              <a:t>‹#›</a:t>
            </a:fld>
            <a:endParaRPr lang="en-US"/>
          </a:p>
        </p:txBody>
      </p:sp>
    </p:spTree>
    <p:extLst>
      <p:ext uri="{BB962C8B-B14F-4D97-AF65-F5344CB8AC3E}">
        <p14:creationId xmlns:p14="http://schemas.microsoft.com/office/powerpoint/2010/main" val="224124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03E4CD-EB58-6A33-6CC3-69852D5D8710}"/>
              </a:ext>
            </a:extLst>
          </p:cNvPr>
          <p:cNvSpPr>
            <a:spLocks noGrp="1"/>
          </p:cNvSpPr>
          <p:nvPr>
            <p:ph type="dt" sz="half" idx="10"/>
          </p:nvPr>
        </p:nvSpPr>
        <p:spPr/>
        <p:txBody>
          <a:bodyPr/>
          <a:lstStyle/>
          <a:p>
            <a:fld id="{FAED5C31-6F61-45E5-9993-B5A60975522F}" type="datetimeFigureOut">
              <a:rPr lang="en-US" smtClean="0"/>
              <a:t>12/3/2022</a:t>
            </a:fld>
            <a:endParaRPr lang="en-US"/>
          </a:p>
        </p:txBody>
      </p:sp>
      <p:sp>
        <p:nvSpPr>
          <p:cNvPr id="3" name="Footer Placeholder 2">
            <a:extLst>
              <a:ext uri="{FF2B5EF4-FFF2-40B4-BE49-F238E27FC236}">
                <a16:creationId xmlns:a16="http://schemas.microsoft.com/office/drawing/2014/main" id="{7B519DD7-9BBB-2C8B-C340-F75EC2E767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E54ADF-94F2-EC86-E262-47EA72E2BFED}"/>
              </a:ext>
            </a:extLst>
          </p:cNvPr>
          <p:cNvSpPr>
            <a:spLocks noGrp="1"/>
          </p:cNvSpPr>
          <p:nvPr>
            <p:ph type="sldNum" sz="quarter" idx="12"/>
          </p:nvPr>
        </p:nvSpPr>
        <p:spPr/>
        <p:txBody>
          <a:bodyPr/>
          <a:lstStyle/>
          <a:p>
            <a:fld id="{3DCA482D-050C-46D3-8098-C4E3E21ABAA8}" type="slidenum">
              <a:rPr lang="en-US" smtClean="0"/>
              <a:t>‹#›</a:t>
            </a:fld>
            <a:endParaRPr lang="en-US"/>
          </a:p>
        </p:txBody>
      </p:sp>
    </p:spTree>
    <p:extLst>
      <p:ext uri="{BB962C8B-B14F-4D97-AF65-F5344CB8AC3E}">
        <p14:creationId xmlns:p14="http://schemas.microsoft.com/office/powerpoint/2010/main" val="1750844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65A73-92D1-B92D-FFC6-D0375964B4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D17947-83DF-673A-6984-7C73EDB4E0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FE63E3-1550-CF1C-EDC0-802BAB3541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92F35A-7044-E1B9-300E-5B2D15912CD3}"/>
              </a:ext>
            </a:extLst>
          </p:cNvPr>
          <p:cNvSpPr>
            <a:spLocks noGrp="1"/>
          </p:cNvSpPr>
          <p:nvPr>
            <p:ph type="dt" sz="half" idx="10"/>
          </p:nvPr>
        </p:nvSpPr>
        <p:spPr/>
        <p:txBody>
          <a:bodyPr/>
          <a:lstStyle/>
          <a:p>
            <a:fld id="{FAED5C31-6F61-45E5-9993-B5A60975522F}" type="datetimeFigureOut">
              <a:rPr lang="en-US" smtClean="0"/>
              <a:t>12/3/2022</a:t>
            </a:fld>
            <a:endParaRPr lang="en-US"/>
          </a:p>
        </p:txBody>
      </p:sp>
      <p:sp>
        <p:nvSpPr>
          <p:cNvPr id="6" name="Footer Placeholder 5">
            <a:extLst>
              <a:ext uri="{FF2B5EF4-FFF2-40B4-BE49-F238E27FC236}">
                <a16:creationId xmlns:a16="http://schemas.microsoft.com/office/drawing/2014/main" id="{BBE6231E-3612-B956-DA33-DC620ABEA6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3839B1-DAB1-B4CC-6E71-990BC10A3968}"/>
              </a:ext>
            </a:extLst>
          </p:cNvPr>
          <p:cNvSpPr>
            <a:spLocks noGrp="1"/>
          </p:cNvSpPr>
          <p:nvPr>
            <p:ph type="sldNum" sz="quarter" idx="12"/>
          </p:nvPr>
        </p:nvSpPr>
        <p:spPr/>
        <p:txBody>
          <a:bodyPr/>
          <a:lstStyle/>
          <a:p>
            <a:fld id="{3DCA482D-050C-46D3-8098-C4E3E21ABAA8}" type="slidenum">
              <a:rPr lang="en-US" smtClean="0"/>
              <a:t>‹#›</a:t>
            </a:fld>
            <a:endParaRPr lang="en-US"/>
          </a:p>
        </p:txBody>
      </p:sp>
    </p:spTree>
    <p:extLst>
      <p:ext uri="{BB962C8B-B14F-4D97-AF65-F5344CB8AC3E}">
        <p14:creationId xmlns:p14="http://schemas.microsoft.com/office/powerpoint/2010/main" val="1870069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C3FB-0CA3-FD70-E818-D658B7B737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515AD1-5DDE-E61E-A65D-6BE2CB28BF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7DA79C-FE36-2261-AD02-1B389E6510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524587-258D-86A8-8E1B-77AAEAC7E241}"/>
              </a:ext>
            </a:extLst>
          </p:cNvPr>
          <p:cNvSpPr>
            <a:spLocks noGrp="1"/>
          </p:cNvSpPr>
          <p:nvPr>
            <p:ph type="dt" sz="half" idx="10"/>
          </p:nvPr>
        </p:nvSpPr>
        <p:spPr/>
        <p:txBody>
          <a:bodyPr/>
          <a:lstStyle/>
          <a:p>
            <a:fld id="{FAED5C31-6F61-45E5-9993-B5A60975522F}" type="datetimeFigureOut">
              <a:rPr lang="en-US" smtClean="0"/>
              <a:t>12/3/2022</a:t>
            </a:fld>
            <a:endParaRPr lang="en-US"/>
          </a:p>
        </p:txBody>
      </p:sp>
      <p:sp>
        <p:nvSpPr>
          <p:cNvPr id="6" name="Footer Placeholder 5">
            <a:extLst>
              <a:ext uri="{FF2B5EF4-FFF2-40B4-BE49-F238E27FC236}">
                <a16:creationId xmlns:a16="http://schemas.microsoft.com/office/drawing/2014/main" id="{F4BFC5EE-77DC-FD4E-D2DC-D394ABF090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F4142-846E-1654-5C4F-D1BBB93DDEA0}"/>
              </a:ext>
            </a:extLst>
          </p:cNvPr>
          <p:cNvSpPr>
            <a:spLocks noGrp="1"/>
          </p:cNvSpPr>
          <p:nvPr>
            <p:ph type="sldNum" sz="quarter" idx="12"/>
          </p:nvPr>
        </p:nvSpPr>
        <p:spPr/>
        <p:txBody>
          <a:bodyPr/>
          <a:lstStyle/>
          <a:p>
            <a:fld id="{3DCA482D-050C-46D3-8098-C4E3E21ABAA8}" type="slidenum">
              <a:rPr lang="en-US" smtClean="0"/>
              <a:t>‹#›</a:t>
            </a:fld>
            <a:endParaRPr lang="en-US"/>
          </a:p>
        </p:txBody>
      </p:sp>
    </p:spTree>
    <p:extLst>
      <p:ext uri="{BB962C8B-B14F-4D97-AF65-F5344CB8AC3E}">
        <p14:creationId xmlns:p14="http://schemas.microsoft.com/office/powerpoint/2010/main" val="2855350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08817B-1DB5-A72F-047B-D8EDCC5887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02CE70-5404-1598-8211-17D30270BB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B36BE-9E81-1A66-A73F-DECB7217C6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D5C31-6F61-45E5-9993-B5A60975522F}" type="datetimeFigureOut">
              <a:rPr lang="en-US" smtClean="0"/>
              <a:t>12/3/2022</a:t>
            </a:fld>
            <a:endParaRPr lang="en-US"/>
          </a:p>
        </p:txBody>
      </p:sp>
      <p:sp>
        <p:nvSpPr>
          <p:cNvPr id="5" name="Footer Placeholder 4">
            <a:extLst>
              <a:ext uri="{FF2B5EF4-FFF2-40B4-BE49-F238E27FC236}">
                <a16:creationId xmlns:a16="http://schemas.microsoft.com/office/drawing/2014/main" id="{C10FEA39-4293-AAFE-EDA3-65D78A7540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C751EE-D1A2-4C1E-93A4-E351CED5F1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CA482D-050C-46D3-8098-C4E3E21ABAA8}" type="slidenum">
              <a:rPr lang="en-US" smtClean="0"/>
              <a:t>‹#›</a:t>
            </a:fld>
            <a:endParaRPr lang="en-US"/>
          </a:p>
        </p:txBody>
      </p:sp>
    </p:spTree>
    <p:extLst>
      <p:ext uri="{BB962C8B-B14F-4D97-AF65-F5344CB8AC3E}">
        <p14:creationId xmlns:p14="http://schemas.microsoft.com/office/powerpoint/2010/main" val="702983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74626-D88D-230F-85A4-B5B8B7916B50}"/>
              </a:ext>
            </a:extLst>
          </p:cNvPr>
          <p:cNvSpPr>
            <a:spLocks noGrp="1"/>
          </p:cNvSpPr>
          <p:nvPr>
            <p:ph type="ctrTitle"/>
          </p:nvPr>
        </p:nvSpPr>
        <p:spPr/>
        <p:txBody>
          <a:bodyPr/>
          <a:lstStyle/>
          <a:p>
            <a:r>
              <a:rPr lang="en-US"/>
              <a:t>Stock Price Prediction </a:t>
            </a:r>
            <a:endParaRPr lang="en-US" dirty="0"/>
          </a:p>
        </p:txBody>
      </p:sp>
      <p:sp>
        <p:nvSpPr>
          <p:cNvPr id="3" name="Subtitle 2">
            <a:extLst>
              <a:ext uri="{FF2B5EF4-FFF2-40B4-BE49-F238E27FC236}">
                <a16:creationId xmlns:a16="http://schemas.microsoft.com/office/drawing/2014/main" id="{41379587-0996-665B-748F-788C216CD00D}"/>
              </a:ext>
            </a:extLst>
          </p:cNvPr>
          <p:cNvSpPr>
            <a:spLocks noGrp="1"/>
          </p:cNvSpPr>
          <p:nvPr>
            <p:ph type="subTitle" idx="1"/>
          </p:nvPr>
        </p:nvSpPr>
        <p:spPr/>
        <p:txBody>
          <a:bodyPr>
            <a:normAutofit fontScale="77500" lnSpcReduction="20000"/>
          </a:bodyPr>
          <a:lstStyle/>
          <a:p>
            <a:r>
              <a:rPr lang="en-US"/>
              <a:t>BY</a:t>
            </a:r>
          </a:p>
          <a:p>
            <a:endParaRPr lang="en-US"/>
          </a:p>
          <a:p>
            <a:r>
              <a:rPr lang="en-US"/>
              <a:t>Hasan Asif</a:t>
            </a:r>
          </a:p>
          <a:p>
            <a:r>
              <a:rPr lang="en-US"/>
              <a:t>Hussain Vakharwala</a:t>
            </a:r>
          </a:p>
          <a:p>
            <a:r>
              <a:rPr lang="en-US"/>
              <a:t>Rajeev Ramesh</a:t>
            </a:r>
          </a:p>
          <a:p>
            <a:endParaRPr lang="en-US" dirty="0"/>
          </a:p>
        </p:txBody>
      </p:sp>
    </p:spTree>
    <p:extLst>
      <p:ext uri="{BB962C8B-B14F-4D97-AF65-F5344CB8AC3E}">
        <p14:creationId xmlns:p14="http://schemas.microsoft.com/office/powerpoint/2010/main" val="125918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D9228-543C-AB07-283D-49038F532ED2}"/>
              </a:ext>
            </a:extLst>
          </p:cNvPr>
          <p:cNvSpPr>
            <a:spLocks noGrp="1"/>
          </p:cNvSpPr>
          <p:nvPr>
            <p:ph type="title"/>
          </p:nvPr>
        </p:nvSpPr>
        <p:spPr>
          <a:xfrm>
            <a:off x="801098" y="1396289"/>
            <a:ext cx="3583615" cy="4482819"/>
          </a:xfrm>
        </p:spPr>
        <p:txBody>
          <a:bodyPr>
            <a:normAutofit/>
          </a:bodyPr>
          <a:lstStyle/>
          <a:p>
            <a:r>
              <a:rPr lang="en-US"/>
              <a:t>Challenge 2</a:t>
            </a:r>
          </a:p>
        </p:txBody>
      </p:sp>
      <p:sp>
        <p:nvSpPr>
          <p:cNvPr id="16" name="Freeform: Shape 15">
            <a:extLst>
              <a:ext uri="{FF2B5EF4-FFF2-40B4-BE49-F238E27FC236}">
                <a16:creationId xmlns:a16="http://schemas.microsoft.com/office/drawing/2014/main" id="{69AAB938-4404-42AF-B159-EFB4EFB1E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4117" y="-1"/>
            <a:ext cx="7627884" cy="6858001"/>
          </a:xfrm>
          <a:custGeom>
            <a:avLst/>
            <a:gdLst>
              <a:gd name="connsiteX0" fmla="*/ 85359 w 7627884"/>
              <a:gd name="connsiteY0" fmla="*/ 0 h 6858001"/>
              <a:gd name="connsiteX1" fmla="*/ 7627884 w 7627884"/>
              <a:gd name="connsiteY1" fmla="*/ 0 h 6858001"/>
              <a:gd name="connsiteX2" fmla="*/ 7627884 w 7627884"/>
              <a:gd name="connsiteY2" fmla="*/ 6858001 h 6858001"/>
              <a:gd name="connsiteX3" fmla="*/ 2199224 w 7627884"/>
              <a:gd name="connsiteY3" fmla="*/ 6858001 h 6858001"/>
              <a:gd name="connsiteX4" fmla="*/ 2165320 w 7627884"/>
              <a:gd name="connsiteY4" fmla="*/ 6822453 h 6858001"/>
              <a:gd name="connsiteX5" fmla="*/ 0 w 7627884"/>
              <a:gd name="connsiteY5" fmla="*/ 1189815 h 6858001"/>
              <a:gd name="connsiteX6" fmla="*/ 43414 w 7627884"/>
              <a:gd name="connsiteY6" fmla="*/ 33009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7884" h="6858001">
                <a:moveTo>
                  <a:pt x="85359" y="0"/>
                </a:moveTo>
                <a:lnTo>
                  <a:pt x="7627884" y="0"/>
                </a:lnTo>
                <a:lnTo>
                  <a:pt x="7627884" y="6858001"/>
                </a:lnTo>
                <a:lnTo>
                  <a:pt x="2199224" y="6858001"/>
                </a:lnTo>
                <a:lnTo>
                  <a:pt x="2165320" y="6822453"/>
                </a:lnTo>
                <a:cubicBezTo>
                  <a:pt x="819447" y="5331646"/>
                  <a:pt x="0" y="3356427"/>
                  <a:pt x="0" y="1189815"/>
                </a:cubicBezTo>
                <a:cubicBezTo>
                  <a:pt x="0" y="899574"/>
                  <a:pt x="14708" y="612766"/>
                  <a:pt x="43414" y="33009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92A46B1C-E9BA-4577-BED6-B96DDC9AC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47781" y="-1"/>
            <a:ext cx="7444220" cy="6858001"/>
          </a:xfrm>
          <a:custGeom>
            <a:avLst/>
            <a:gdLst>
              <a:gd name="connsiteX0" fmla="*/ 7357257 w 7444220"/>
              <a:gd name="connsiteY0" fmla="*/ 0 h 6858001"/>
              <a:gd name="connsiteX1" fmla="*/ 0 w 7444220"/>
              <a:gd name="connsiteY1" fmla="*/ 0 h 6858001"/>
              <a:gd name="connsiteX2" fmla="*/ 0 w 7444220"/>
              <a:gd name="connsiteY2" fmla="*/ 6858001 h 6858001"/>
              <a:gd name="connsiteX3" fmla="*/ 5169521 w 7444220"/>
              <a:gd name="connsiteY3" fmla="*/ 6858001 h 6858001"/>
              <a:gd name="connsiteX4" fmla="*/ 5459879 w 7444220"/>
              <a:gd name="connsiteY4" fmla="*/ 6539727 h 6858001"/>
              <a:gd name="connsiteX5" fmla="*/ 7444220 w 7444220"/>
              <a:gd name="connsiteY5" fmla="*/ 1189814 h 6858001"/>
              <a:gd name="connsiteX6" fmla="*/ 7401867 w 7444220"/>
              <a:gd name="connsiteY6" fmla="*/ 35106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44220" h="6858001">
                <a:moveTo>
                  <a:pt x="7357257" y="0"/>
                </a:moveTo>
                <a:lnTo>
                  <a:pt x="0" y="0"/>
                </a:lnTo>
                <a:lnTo>
                  <a:pt x="0" y="6858001"/>
                </a:lnTo>
                <a:lnTo>
                  <a:pt x="5169521" y="6858001"/>
                </a:lnTo>
                <a:lnTo>
                  <a:pt x="5459879" y="6539727"/>
                </a:lnTo>
                <a:cubicBezTo>
                  <a:pt x="6696598" y="5103389"/>
                  <a:pt x="7444220" y="3233911"/>
                  <a:pt x="7444220" y="1189814"/>
                </a:cubicBezTo>
                <a:cubicBezTo>
                  <a:pt x="7444220" y="906649"/>
                  <a:pt x="7429873" y="626836"/>
                  <a:pt x="7401867" y="35106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2" name="Content Placeholder 2">
            <a:extLst>
              <a:ext uri="{FF2B5EF4-FFF2-40B4-BE49-F238E27FC236}">
                <a16:creationId xmlns:a16="http://schemas.microsoft.com/office/drawing/2014/main" id="{B1218156-5EFD-DAA4-90D0-7D2DB85BBBD4}"/>
              </a:ext>
            </a:extLst>
          </p:cNvPr>
          <p:cNvGraphicFramePr>
            <a:graphicFrameLocks noGrp="1"/>
          </p:cNvGraphicFramePr>
          <p:nvPr>
            <p:ph idx="1"/>
            <p:extLst>
              <p:ext uri="{D42A27DB-BD31-4B8C-83A1-F6EECF244321}">
                <p14:modId xmlns:p14="http://schemas.microsoft.com/office/powerpoint/2010/main" val="1443429166"/>
              </p:ext>
            </p:extLst>
          </p:nvPr>
        </p:nvGraphicFramePr>
        <p:xfrm>
          <a:off x="6096000" y="804231"/>
          <a:ext cx="5163239" cy="5310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282698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334D85-313F-A01E-92DC-E965992E1CB9}"/>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Code of Scaling</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BE0D647A-E78E-D5C4-DF29-6FBBA96B550F}"/>
              </a:ext>
            </a:extLst>
          </p:cNvPr>
          <p:cNvPicPr>
            <a:picLocks noGrp="1" noChangeAspect="1"/>
          </p:cNvPicPr>
          <p:nvPr>
            <p:ph idx="1"/>
          </p:nvPr>
        </p:nvPicPr>
        <p:blipFill>
          <a:blip r:embed="rId2"/>
          <a:stretch>
            <a:fillRect/>
          </a:stretch>
        </p:blipFill>
        <p:spPr>
          <a:xfrm>
            <a:off x="347589" y="2974885"/>
            <a:ext cx="11496821" cy="2902948"/>
          </a:xfrm>
          <a:prstGeom prst="rect">
            <a:avLst/>
          </a:prstGeom>
        </p:spPr>
      </p:pic>
    </p:spTree>
    <p:extLst>
      <p:ext uri="{BB962C8B-B14F-4D97-AF65-F5344CB8AC3E}">
        <p14:creationId xmlns:p14="http://schemas.microsoft.com/office/powerpoint/2010/main" val="1651533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DAB4A-957E-1BD0-386A-A68A12EC851E}"/>
              </a:ext>
            </a:extLst>
          </p:cNvPr>
          <p:cNvSpPr>
            <a:spLocks noGrp="1"/>
          </p:cNvSpPr>
          <p:nvPr>
            <p:ph type="title"/>
          </p:nvPr>
        </p:nvSpPr>
        <p:spPr>
          <a:xfrm>
            <a:off x="804673" y="1445494"/>
            <a:ext cx="3616856" cy="4376572"/>
          </a:xfrm>
        </p:spPr>
        <p:txBody>
          <a:bodyPr anchor="ctr">
            <a:normAutofit/>
          </a:bodyPr>
          <a:lstStyle/>
          <a:p>
            <a:r>
              <a:rPr lang="en-US" sz="4800"/>
              <a:t>Model Generation</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F66981-40EA-2385-EC98-C162FB5490D2}"/>
              </a:ext>
            </a:extLst>
          </p:cNvPr>
          <p:cNvSpPr>
            <a:spLocks noGrp="1"/>
          </p:cNvSpPr>
          <p:nvPr>
            <p:ph idx="1"/>
          </p:nvPr>
        </p:nvSpPr>
        <p:spPr>
          <a:xfrm>
            <a:off x="6096000" y="1399032"/>
            <a:ext cx="5501834" cy="4471416"/>
          </a:xfrm>
        </p:spPr>
        <p:txBody>
          <a:bodyPr anchor="ctr">
            <a:normAutofit/>
          </a:bodyPr>
          <a:lstStyle/>
          <a:p>
            <a:r>
              <a:rPr lang="en-US" sz="2200">
                <a:solidFill>
                  <a:schemeClr val="bg1"/>
                </a:solidFill>
              </a:rPr>
              <a:t>Here comes the most magical part.</a:t>
            </a:r>
          </a:p>
          <a:p>
            <a:r>
              <a:rPr lang="en-US" sz="2200">
                <a:solidFill>
                  <a:schemeClr val="bg1"/>
                </a:solidFill>
              </a:rPr>
              <a:t>We have used the RNN for this prediction </a:t>
            </a:r>
          </a:p>
          <a:p>
            <a:r>
              <a:rPr lang="en-US" sz="2200">
                <a:solidFill>
                  <a:schemeClr val="bg1"/>
                </a:solidFill>
              </a:rPr>
              <a:t>RNNs can use their internal state (memory) to process sequences of inputs</a:t>
            </a:r>
            <a:r>
              <a:rPr lang="en-US" sz="2200" b="0" i="0">
                <a:solidFill>
                  <a:schemeClr val="bg1"/>
                </a:solidFill>
                <a:effectLst/>
                <a:latin typeface="source-serif-pro"/>
              </a:rPr>
              <a:t>. This makes them applicable to tasks such as unsegmented, connected handwriting recognition or speech recognition. In other neural networks, all the inputs are independent of each other. But in RNN, all the inputs are related to previous output.</a:t>
            </a:r>
            <a:endParaRPr lang="en-US" sz="2200">
              <a:solidFill>
                <a:schemeClr val="bg1"/>
              </a:solidFill>
            </a:endParaRPr>
          </a:p>
        </p:txBody>
      </p:sp>
    </p:spTree>
    <p:extLst>
      <p:ext uri="{BB962C8B-B14F-4D97-AF65-F5344CB8AC3E}">
        <p14:creationId xmlns:p14="http://schemas.microsoft.com/office/powerpoint/2010/main" val="26506343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E08F1-620E-1865-2C2F-C26664CCBDB3}"/>
              </a:ext>
            </a:extLst>
          </p:cNvPr>
          <p:cNvSpPr>
            <a:spLocks noGrp="1"/>
          </p:cNvSpPr>
          <p:nvPr>
            <p:ph type="title"/>
          </p:nvPr>
        </p:nvSpPr>
        <p:spPr>
          <a:xfrm>
            <a:off x="801099" y="1396289"/>
            <a:ext cx="4906281" cy="1325563"/>
          </a:xfrm>
        </p:spPr>
        <p:txBody>
          <a:bodyPr>
            <a:normAutofit/>
          </a:bodyPr>
          <a:lstStyle/>
          <a:p>
            <a:r>
              <a:rPr lang="en-US"/>
              <a:t>RNN Working</a:t>
            </a:r>
            <a:endParaRPr lang="en-US" dirty="0"/>
          </a:p>
        </p:txBody>
      </p:sp>
      <p:sp>
        <p:nvSpPr>
          <p:cNvPr id="3" name="Content Placeholder 2">
            <a:extLst>
              <a:ext uri="{FF2B5EF4-FFF2-40B4-BE49-F238E27FC236}">
                <a16:creationId xmlns:a16="http://schemas.microsoft.com/office/drawing/2014/main" id="{F328D8E5-7658-981A-9753-F5EC7E1526B4}"/>
              </a:ext>
            </a:extLst>
          </p:cNvPr>
          <p:cNvSpPr>
            <a:spLocks noGrp="1"/>
          </p:cNvSpPr>
          <p:nvPr>
            <p:ph idx="1"/>
          </p:nvPr>
        </p:nvSpPr>
        <p:spPr>
          <a:xfrm>
            <a:off x="805543" y="2871982"/>
            <a:ext cx="5006336" cy="3181684"/>
          </a:xfrm>
        </p:spPr>
        <p:txBody>
          <a:bodyPr anchor="t">
            <a:normAutofit/>
          </a:bodyPr>
          <a:lstStyle/>
          <a:p>
            <a:r>
              <a:rPr lang="en-US" sz="1800" b="0" i="0">
                <a:effectLst/>
                <a:latin typeface="source-serif-pro"/>
              </a:rPr>
              <a:t>First, it takes the X(0) from the sequence of input and then it outputs h(0) which together with X(1) is the input for the next step. So, the h(0) and X(1) is the input for the next step. Similarly, h(1) from the next is the input with X(2) for the next step and so on. This way, it keeps remembering the context while training.</a:t>
            </a:r>
          </a:p>
          <a:p>
            <a:endParaRPr lang="en-US" sz="1800">
              <a:latin typeface="source-serif-pro"/>
            </a:endParaRPr>
          </a:p>
          <a:p>
            <a:endParaRPr lang="en-US" sz="1800"/>
          </a:p>
        </p:txBody>
      </p:sp>
      <p:sp>
        <p:nvSpPr>
          <p:cNvPr id="14" name="Freeform: Shape 9">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9218"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1">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846"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F6BAF2B3-94C8-78B9-6033-2F7A831E84D4}"/>
              </a:ext>
            </a:extLst>
          </p:cNvPr>
          <p:cNvPicPr>
            <a:picLocks noChangeAspect="1"/>
          </p:cNvPicPr>
          <p:nvPr/>
        </p:nvPicPr>
        <p:blipFill>
          <a:blip r:embed="rId2"/>
          <a:stretch>
            <a:fillRect/>
          </a:stretch>
        </p:blipFill>
        <p:spPr>
          <a:xfrm>
            <a:off x="7800975" y="1731364"/>
            <a:ext cx="4105275" cy="1929479"/>
          </a:xfrm>
          <a:prstGeom prst="rect">
            <a:avLst/>
          </a:prstGeom>
        </p:spPr>
      </p:pic>
    </p:spTree>
    <p:extLst>
      <p:ext uri="{BB962C8B-B14F-4D97-AF65-F5344CB8AC3E}">
        <p14:creationId xmlns:p14="http://schemas.microsoft.com/office/powerpoint/2010/main" val="420634806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BEE5B-1437-4A69-0687-EE63630F53ED}"/>
              </a:ext>
            </a:extLst>
          </p:cNvPr>
          <p:cNvSpPr>
            <a:spLocks noGrp="1"/>
          </p:cNvSpPr>
          <p:nvPr>
            <p:ph type="title"/>
          </p:nvPr>
        </p:nvSpPr>
        <p:spPr>
          <a:xfrm>
            <a:off x="594360" y="640263"/>
            <a:ext cx="3822192" cy="1344975"/>
          </a:xfrm>
        </p:spPr>
        <p:txBody>
          <a:bodyPr>
            <a:normAutofit/>
          </a:bodyPr>
          <a:lstStyle/>
          <a:p>
            <a:r>
              <a:rPr lang="en-US" sz="3600">
                <a:solidFill>
                  <a:schemeClr val="bg1"/>
                </a:solidFill>
              </a:rPr>
              <a:t>OUR Model</a:t>
            </a:r>
          </a:p>
        </p:txBody>
      </p:sp>
      <p:cxnSp>
        <p:nvCxnSpPr>
          <p:cNvPr id="17" name="Straight Connector 16">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05BE33-345D-0CF8-DF4A-7FC1BE931626}"/>
              </a:ext>
            </a:extLst>
          </p:cNvPr>
          <p:cNvSpPr>
            <a:spLocks noGrp="1"/>
          </p:cNvSpPr>
          <p:nvPr>
            <p:ph idx="1"/>
          </p:nvPr>
        </p:nvSpPr>
        <p:spPr>
          <a:xfrm>
            <a:off x="593610" y="2121763"/>
            <a:ext cx="3822192" cy="3773010"/>
          </a:xfrm>
        </p:spPr>
        <p:txBody>
          <a:bodyPr>
            <a:normAutofit/>
          </a:bodyPr>
          <a:lstStyle/>
          <a:p>
            <a:r>
              <a:rPr lang="en-US" sz="2000">
                <a:solidFill>
                  <a:schemeClr val="bg1"/>
                </a:solidFill>
              </a:rPr>
              <a:t>We have created 4 layer RNN with .2 dropout after every layer. </a:t>
            </a:r>
            <a:r>
              <a:rPr lang="en-US" sz="2000" b="0" i="0">
                <a:solidFill>
                  <a:schemeClr val="bg1"/>
                </a:solidFill>
                <a:effectLst/>
                <a:latin typeface="source-serif-pro"/>
              </a:rPr>
              <a:t>For compilation, I have used Adam and for loss function Mean Squared Error, </a:t>
            </a:r>
            <a:r>
              <a:rPr lang="en-US" sz="2000">
                <a:solidFill>
                  <a:schemeClr val="bg1"/>
                </a:solidFill>
              </a:rPr>
              <a:t>over 50 Epochs and batch size of 32.</a:t>
            </a:r>
          </a:p>
          <a:p>
            <a:pPr marL="0" indent="0">
              <a:buNone/>
            </a:pPr>
            <a:endParaRPr lang="en-US" sz="2000">
              <a:solidFill>
                <a:schemeClr val="bg1"/>
              </a:solidFill>
            </a:endParaRPr>
          </a:p>
        </p:txBody>
      </p:sp>
      <p:pic>
        <p:nvPicPr>
          <p:cNvPr id="5" name="Picture 4">
            <a:extLst>
              <a:ext uri="{FF2B5EF4-FFF2-40B4-BE49-F238E27FC236}">
                <a16:creationId xmlns:a16="http://schemas.microsoft.com/office/drawing/2014/main" id="{67C4E065-CB55-27B1-AFEA-B727E7D439D8}"/>
              </a:ext>
            </a:extLst>
          </p:cNvPr>
          <p:cNvPicPr>
            <a:picLocks noChangeAspect="1"/>
          </p:cNvPicPr>
          <p:nvPr/>
        </p:nvPicPr>
        <p:blipFill rotWithShape="1">
          <a:blip r:embed="rId2"/>
          <a:srcRect r="29992" b="1"/>
          <a:stretch/>
        </p:blipFill>
        <p:spPr>
          <a:xfrm>
            <a:off x="5650417" y="484632"/>
            <a:ext cx="5517250" cy="5733287"/>
          </a:xfrm>
          <a:prstGeom prst="rect">
            <a:avLst/>
          </a:prstGeom>
        </p:spPr>
      </p:pic>
    </p:spTree>
    <p:extLst>
      <p:ext uri="{BB962C8B-B14F-4D97-AF65-F5344CB8AC3E}">
        <p14:creationId xmlns:p14="http://schemas.microsoft.com/office/powerpoint/2010/main" val="2842877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687F8-1929-19BA-6B06-81C724B3CB55}"/>
              </a:ext>
            </a:extLst>
          </p:cNvPr>
          <p:cNvSpPr>
            <a:spLocks noGrp="1"/>
          </p:cNvSpPr>
          <p:nvPr>
            <p:ph type="title"/>
          </p:nvPr>
        </p:nvSpPr>
        <p:spPr/>
        <p:txBody>
          <a:bodyPr/>
          <a:lstStyle/>
          <a:p>
            <a:r>
              <a:rPr lang="en-US" dirty="0"/>
              <a:t>Hyper-Parameter Tuning</a:t>
            </a:r>
          </a:p>
        </p:txBody>
      </p:sp>
      <p:sp>
        <p:nvSpPr>
          <p:cNvPr id="3" name="Content Placeholder 2">
            <a:extLst>
              <a:ext uri="{FF2B5EF4-FFF2-40B4-BE49-F238E27FC236}">
                <a16:creationId xmlns:a16="http://schemas.microsoft.com/office/drawing/2014/main" id="{7620F9E3-A07D-1CE5-A538-0F03077F8D36}"/>
              </a:ext>
            </a:extLst>
          </p:cNvPr>
          <p:cNvSpPr>
            <a:spLocks noGrp="1"/>
          </p:cNvSpPr>
          <p:nvPr>
            <p:ph idx="1"/>
          </p:nvPr>
        </p:nvSpPr>
        <p:spPr/>
        <p:txBody>
          <a:bodyPr/>
          <a:lstStyle/>
          <a:p>
            <a:pPr marL="0" indent="0">
              <a:buNone/>
            </a:pPr>
            <a:r>
              <a:rPr lang="en-US" dirty="0"/>
              <a:t>We have tuned the RNN model on many parameters but the significant change was seen on Batch size and Dropout.</a:t>
            </a:r>
          </a:p>
          <a:p>
            <a:pPr marL="0" indent="0">
              <a:buNone/>
            </a:pPr>
            <a:endParaRPr lang="en-US" dirty="0"/>
          </a:p>
          <a:p>
            <a:pPr marL="0" indent="0">
              <a:buNone/>
            </a:pPr>
            <a:r>
              <a:rPr lang="en-US" dirty="0"/>
              <a:t>Batch size-</a:t>
            </a:r>
          </a:p>
          <a:p>
            <a:pPr marL="0" indent="0">
              <a:buNone/>
            </a:pPr>
            <a:endParaRPr lang="en-US" dirty="0"/>
          </a:p>
          <a:p>
            <a:pPr marL="0" indent="0">
              <a:buNone/>
            </a:pPr>
            <a:endParaRPr lang="en-US" dirty="0"/>
          </a:p>
          <a:p>
            <a:pPr marL="0" indent="0">
              <a:buNone/>
            </a:pPr>
            <a:r>
              <a:rPr lang="en-US" dirty="0"/>
              <a:t>Dropout-</a:t>
            </a:r>
          </a:p>
        </p:txBody>
      </p:sp>
    </p:spTree>
    <p:extLst>
      <p:ext uri="{BB962C8B-B14F-4D97-AF65-F5344CB8AC3E}">
        <p14:creationId xmlns:p14="http://schemas.microsoft.com/office/powerpoint/2010/main" val="3742100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2A240-9A21-F9BC-C74C-3DD14B62D8D6}"/>
              </a:ext>
            </a:extLst>
          </p:cNvPr>
          <p:cNvSpPr>
            <a:spLocks noGrp="1"/>
          </p:cNvSpPr>
          <p:nvPr>
            <p:ph type="title"/>
          </p:nvPr>
        </p:nvSpPr>
        <p:spPr>
          <a:xfrm>
            <a:off x="838200" y="318472"/>
            <a:ext cx="10515600" cy="1325563"/>
          </a:xfrm>
        </p:spPr>
        <p:txBody>
          <a:bodyPr/>
          <a:lstStyle/>
          <a:p>
            <a:r>
              <a:rPr lang="en-US" dirty="0"/>
              <a:t>Dropout Vs Loss</a:t>
            </a:r>
          </a:p>
        </p:txBody>
      </p:sp>
      <p:sp>
        <p:nvSpPr>
          <p:cNvPr id="7" name="Content Placeholder 6">
            <a:extLst>
              <a:ext uri="{FF2B5EF4-FFF2-40B4-BE49-F238E27FC236}">
                <a16:creationId xmlns:a16="http://schemas.microsoft.com/office/drawing/2014/main" id="{32AE3347-B46C-54B9-4CD8-D9DFFC9D426E}"/>
              </a:ext>
            </a:extLst>
          </p:cNvPr>
          <p:cNvSpPr>
            <a:spLocks noGrp="1"/>
          </p:cNvSpPr>
          <p:nvPr>
            <p:ph idx="1"/>
          </p:nvPr>
        </p:nvSpPr>
        <p:spPr/>
        <p:txBody>
          <a:bodyPr/>
          <a:lstStyle/>
          <a:p>
            <a:r>
              <a:rPr lang="en-US" dirty="0"/>
              <a:t>As the dropout increase model start generalizing and loss increases in the starting and model converge late.</a:t>
            </a:r>
          </a:p>
          <a:p>
            <a:endParaRPr lang="en-US" dirty="0"/>
          </a:p>
        </p:txBody>
      </p:sp>
      <p:pic>
        <p:nvPicPr>
          <p:cNvPr id="9" name="Content Placeholder 4" descr="Chart">
            <a:extLst>
              <a:ext uri="{FF2B5EF4-FFF2-40B4-BE49-F238E27FC236}">
                <a16:creationId xmlns:a16="http://schemas.microsoft.com/office/drawing/2014/main" id="{44E79602-2059-B37E-5CF6-2C85A15A1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6204" y="2593910"/>
            <a:ext cx="8014995" cy="3583052"/>
          </a:xfrm>
          <a:prstGeom prst="rect">
            <a:avLst/>
          </a:prstGeom>
        </p:spPr>
      </p:pic>
    </p:spTree>
    <p:extLst>
      <p:ext uri="{BB962C8B-B14F-4D97-AF65-F5344CB8AC3E}">
        <p14:creationId xmlns:p14="http://schemas.microsoft.com/office/powerpoint/2010/main" val="3807065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33471-C5CE-3272-7D5A-FA8E431E22C6}"/>
              </a:ext>
            </a:extLst>
          </p:cNvPr>
          <p:cNvSpPr>
            <a:spLocks noGrp="1"/>
          </p:cNvSpPr>
          <p:nvPr>
            <p:ph type="title"/>
          </p:nvPr>
        </p:nvSpPr>
        <p:spPr/>
        <p:txBody>
          <a:bodyPr/>
          <a:lstStyle/>
          <a:p>
            <a:r>
              <a:rPr lang="en-US" dirty="0"/>
              <a:t>Batch Size vs Loss</a:t>
            </a:r>
          </a:p>
        </p:txBody>
      </p:sp>
      <p:sp>
        <p:nvSpPr>
          <p:cNvPr id="3" name="Content Placeholder 2">
            <a:extLst>
              <a:ext uri="{FF2B5EF4-FFF2-40B4-BE49-F238E27FC236}">
                <a16:creationId xmlns:a16="http://schemas.microsoft.com/office/drawing/2014/main" id="{5F23C140-E89E-27B7-F6E6-FE6821F39337}"/>
              </a:ext>
            </a:extLst>
          </p:cNvPr>
          <p:cNvSpPr>
            <a:spLocks noGrp="1"/>
          </p:cNvSpPr>
          <p:nvPr>
            <p:ph idx="1"/>
          </p:nvPr>
        </p:nvSpPr>
        <p:spPr/>
        <p:txBody>
          <a:bodyPr/>
          <a:lstStyle/>
          <a:p>
            <a:pPr marL="0" indent="0">
              <a:buNone/>
            </a:pPr>
            <a:r>
              <a:rPr lang="en-US" dirty="0"/>
              <a:t>We have noticed that lower the batch size, better the convergence but as we lower the batch size from 64 to 16 150% increase in the training time .</a:t>
            </a:r>
          </a:p>
        </p:txBody>
      </p:sp>
      <p:pic>
        <p:nvPicPr>
          <p:cNvPr id="5" name="Picture 4" descr="Chart&#10;&#10;Description automatically generated with medium confidence">
            <a:extLst>
              <a:ext uri="{FF2B5EF4-FFF2-40B4-BE49-F238E27FC236}">
                <a16:creationId xmlns:a16="http://schemas.microsoft.com/office/drawing/2014/main" id="{D6A1E346-FD06-E304-8C2B-037626ED9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6932" y="2901820"/>
            <a:ext cx="7818136" cy="3370969"/>
          </a:xfrm>
          <a:prstGeom prst="rect">
            <a:avLst/>
          </a:prstGeom>
        </p:spPr>
      </p:pic>
    </p:spTree>
    <p:extLst>
      <p:ext uri="{BB962C8B-B14F-4D97-AF65-F5344CB8AC3E}">
        <p14:creationId xmlns:p14="http://schemas.microsoft.com/office/powerpoint/2010/main" val="4272623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1EFD1-F064-4612-A82A-ECDC3E786900}"/>
              </a:ext>
            </a:extLst>
          </p:cNvPr>
          <p:cNvSpPr>
            <a:spLocks noGrp="1"/>
          </p:cNvSpPr>
          <p:nvPr>
            <p:ph type="title"/>
          </p:nvPr>
        </p:nvSpPr>
        <p:spPr/>
        <p:txBody>
          <a:bodyPr/>
          <a:lstStyle/>
          <a:p>
            <a:r>
              <a:rPr lang="en-US" dirty="0"/>
              <a:t>Models Performance</a:t>
            </a:r>
          </a:p>
        </p:txBody>
      </p:sp>
      <p:sp>
        <p:nvSpPr>
          <p:cNvPr id="3" name="Content Placeholder 2">
            <a:extLst>
              <a:ext uri="{FF2B5EF4-FFF2-40B4-BE49-F238E27FC236}">
                <a16:creationId xmlns:a16="http://schemas.microsoft.com/office/drawing/2014/main" id="{23BA22AD-A065-108C-7355-E5CC050EA56A}"/>
              </a:ext>
            </a:extLst>
          </p:cNvPr>
          <p:cNvSpPr>
            <a:spLocks noGrp="1"/>
          </p:cNvSpPr>
          <p:nvPr>
            <p:ph idx="1"/>
          </p:nvPr>
        </p:nvSpPr>
        <p:spPr/>
        <p:txBody>
          <a:bodyPr/>
          <a:lstStyle/>
          <a:p>
            <a:r>
              <a:rPr lang="en-US" dirty="0"/>
              <a:t>LSTM performed better than the </a:t>
            </a:r>
            <a:r>
              <a:rPr lang="en-US" dirty="0" err="1"/>
              <a:t>simpleRNN</a:t>
            </a:r>
            <a:r>
              <a:rPr lang="en-US" dirty="0"/>
              <a:t>  due to better memorization of the previous data.</a:t>
            </a:r>
          </a:p>
        </p:txBody>
      </p:sp>
      <p:graphicFrame>
        <p:nvGraphicFramePr>
          <p:cNvPr id="4" name="Table 5">
            <a:extLst>
              <a:ext uri="{FF2B5EF4-FFF2-40B4-BE49-F238E27FC236}">
                <a16:creationId xmlns:a16="http://schemas.microsoft.com/office/drawing/2014/main" id="{C408933D-AEA1-50FE-8D78-B89343EC463F}"/>
              </a:ext>
            </a:extLst>
          </p:cNvPr>
          <p:cNvGraphicFramePr>
            <a:graphicFrameLocks noGrp="1"/>
          </p:cNvGraphicFramePr>
          <p:nvPr>
            <p:extLst>
              <p:ext uri="{D42A27DB-BD31-4B8C-83A1-F6EECF244321}">
                <p14:modId xmlns:p14="http://schemas.microsoft.com/office/powerpoint/2010/main" val="1416052448"/>
              </p:ext>
            </p:extLst>
          </p:nvPr>
        </p:nvGraphicFramePr>
        <p:xfrm>
          <a:off x="2584581" y="2888774"/>
          <a:ext cx="5812970" cy="2532312"/>
        </p:xfrm>
        <a:graphic>
          <a:graphicData uri="http://schemas.openxmlformats.org/drawingml/2006/table">
            <a:tbl>
              <a:tblPr firstRow="1" bandRow="1">
                <a:tableStyleId>{5C22544A-7EE6-4342-B048-85BDC9FD1C3A}</a:tableStyleId>
              </a:tblPr>
              <a:tblGrid>
                <a:gridCol w="2128151">
                  <a:extLst>
                    <a:ext uri="{9D8B030D-6E8A-4147-A177-3AD203B41FA5}">
                      <a16:colId xmlns:a16="http://schemas.microsoft.com/office/drawing/2014/main" val="2026440307"/>
                    </a:ext>
                  </a:extLst>
                </a:gridCol>
                <a:gridCol w="1775210">
                  <a:extLst>
                    <a:ext uri="{9D8B030D-6E8A-4147-A177-3AD203B41FA5}">
                      <a16:colId xmlns:a16="http://schemas.microsoft.com/office/drawing/2014/main" val="849783265"/>
                    </a:ext>
                  </a:extLst>
                </a:gridCol>
                <a:gridCol w="1909609">
                  <a:extLst>
                    <a:ext uri="{9D8B030D-6E8A-4147-A177-3AD203B41FA5}">
                      <a16:colId xmlns:a16="http://schemas.microsoft.com/office/drawing/2014/main" val="684278182"/>
                    </a:ext>
                  </a:extLst>
                </a:gridCol>
              </a:tblGrid>
              <a:tr h="422052">
                <a:tc>
                  <a:txBody>
                    <a:bodyPr/>
                    <a:lstStyle/>
                    <a:p>
                      <a:r>
                        <a:rPr lang="en-US" dirty="0"/>
                        <a:t>Model</a:t>
                      </a:r>
                    </a:p>
                  </a:txBody>
                  <a:tcPr/>
                </a:tc>
                <a:tc>
                  <a:txBody>
                    <a:bodyPr/>
                    <a:lstStyle/>
                    <a:p>
                      <a:r>
                        <a:rPr lang="en-US" dirty="0"/>
                        <a:t>Error</a:t>
                      </a:r>
                    </a:p>
                  </a:txBody>
                  <a:tcPr/>
                </a:tc>
                <a:tc>
                  <a:txBody>
                    <a:bodyPr/>
                    <a:lstStyle/>
                    <a:p>
                      <a:r>
                        <a:rPr lang="en-US" dirty="0"/>
                        <a:t>Value</a:t>
                      </a:r>
                    </a:p>
                  </a:txBody>
                  <a:tcPr/>
                </a:tc>
                <a:extLst>
                  <a:ext uri="{0D108BD9-81ED-4DB2-BD59-A6C34878D82A}">
                    <a16:rowId xmlns:a16="http://schemas.microsoft.com/office/drawing/2014/main" val="607731416"/>
                  </a:ext>
                </a:extLst>
              </a:tr>
              <a:tr h="422052">
                <a:tc>
                  <a:txBody>
                    <a:bodyPr/>
                    <a:lstStyle/>
                    <a:p>
                      <a:pPr algn="l" fontAlgn="b"/>
                      <a:r>
                        <a:rPr lang="en-US" sz="1600" b="1" i="0" u="none" strike="noStrike" dirty="0">
                          <a:solidFill>
                            <a:srgbClr val="000000"/>
                          </a:solidFill>
                          <a:effectLst/>
                          <a:latin typeface="Calibri" panose="020F0502020204030204" pitchFamily="34" charset="0"/>
                        </a:rPr>
                        <a:t>LSTM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Train MSE</a:t>
                      </a:r>
                    </a:p>
                  </a:txBody>
                  <a:tcPr marL="7620" marR="7620" marT="7620" marB="0" anchor="b"/>
                </a:tc>
                <a:tc>
                  <a:txBody>
                    <a:bodyPr/>
                    <a:lstStyle/>
                    <a:p>
                      <a:pPr algn="r" fontAlgn="b"/>
                      <a:r>
                        <a:rPr lang="en-US" sz="1100" b="0" i="0" u="none" strike="noStrike">
                          <a:solidFill>
                            <a:srgbClr val="000000"/>
                          </a:solidFill>
                          <a:effectLst/>
                          <a:latin typeface="Calibri" panose="020F0502020204030204" pitchFamily="34" charset="0"/>
                        </a:rPr>
                        <a:t>119.185</a:t>
                      </a:r>
                    </a:p>
                  </a:txBody>
                  <a:tcPr marL="7620" marR="7620" marT="7620" marB="0" anchor="b"/>
                </a:tc>
                <a:extLst>
                  <a:ext uri="{0D108BD9-81ED-4DB2-BD59-A6C34878D82A}">
                    <a16:rowId xmlns:a16="http://schemas.microsoft.com/office/drawing/2014/main" val="626854749"/>
                  </a:ext>
                </a:extLst>
              </a:tr>
              <a:tr h="422052">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Test MSE</a:t>
                      </a:r>
                    </a:p>
                  </a:txBody>
                  <a:tcPr marL="7620" marR="7620" marT="7620" marB="0" anchor="b"/>
                </a:tc>
                <a:tc>
                  <a:txBody>
                    <a:bodyPr/>
                    <a:lstStyle/>
                    <a:p>
                      <a:pPr algn="r" fontAlgn="b"/>
                      <a:r>
                        <a:rPr lang="en-US" sz="1100" b="0" i="0" u="none" strike="noStrike">
                          <a:solidFill>
                            <a:srgbClr val="000000"/>
                          </a:solidFill>
                          <a:effectLst/>
                          <a:latin typeface="Calibri" panose="020F0502020204030204" pitchFamily="34" charset="0"/>
                        </a:rPr>
                        <a:t>220.192</a:t>
                      </a:r>
                    </a:p>
                  </a:txBody>
                  <a:tcPr marL="7620" marR="7620" marT="7620" marB="0" anchor="b"/>
                </a:tc>
                <a:extLst>
                  <a:ext uri="{0D108BD9-81ED-4DB2-BD59-A6C34878D82A}">
                    <a16:rowId xmlns:a16="http://schemas.microsoft.com/office/drawing/2014/main" val="1624164260"/>
                  </a:ext>
                </a:extLst>
              </a:tr>
              <a:tr h="422052">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86270508"/>
                  </a:ext>
                </a:extLst>
              </a:tr>
              <a:tr h="422052">
                <a:tc>
                  <a:txBody>
                    <a:bodyPr/>
                    <a:lstStyle/>
                    <a:p>
                      <a:pPr algn="l" fontAlgn="b"/>
                      <a:r>
                        <a:rPr lang="en-US" sz="1600" b="1" i="0" u="none" strike="noStrike" dirty="0">
                          <a:solidFill>
                            <a:srgbClr val="000000"/>
                          </a:solidFill>
                          <a:effectLst/>
                          <a:latin typeface="Calibri" panose="020F0502020204030204" pitchFamily="34" charset="0"/>
                        </a:rPr>
                        <a:t>RNN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Train MSE</a:t>
                      </a:r>
                    </a:p>
                  </a:txBody>
                  <a:tcPr marL="7620" marR="7620" marT="7620" marB="0" anchor="b"/>
                </a:tc>
                <a:tc>
                  <a:txBody>
                    <a:bodyPr/>
                    <a:lstStyle/>
                    <a:p>
                      <a:pPr algn="r" fontAlgn="b"/>
                      <a:r>
                        <a:rPr lang="en-US" sz="1100" b="0" i="0" u="none" strike="noStrike">
                          <a:solidFill>
                            <a:srgbClr val="000000"/>
                          </a:solidFill>
                          <a:effectLst/>
                          <a:latin typeface="Calibri" panose="020F0502020204030204" pitchFamily="34" charset="0"/>
                        </a:rPr>
                        <a:t>242.331</a:t>
                      </a:r>
                    </a:p>
                  </a:txBody>
                  <a:tcPr marL="7620" marR="7620" marT="7620" marB="0" anchor="b"/>
                </a:tc>
                <a:extLst>
                  <a:ext uri="{0D108BD9-81ED-4DB2-BD59-A6C34878D82A}">
                    <a16:rowId xmlns:a16="http://schemas.microsoft.com/office/drawing/2014/main" val="4122951414"/>
                  </a:ext>
                </a:extLst>
              </a:tr>
              <a:tr h="422052">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Test MSE</a:t>
                      </a:r>
                    </a:p>
                  </a:txBody>
                  <a:tcPr marL="7620" marR="7620" marT="7620" marB="0" anchor="b"/>
                </a:tc>
                <a:tc>
                  <a:txBody>
                    <a:bodyPr/>
                    <a:lstStyle/>
                    <a:p>
                      <a:pPr algn="r" fontAlgn="b"/>
                      <a:r>
                        <a:rPr lang="en-US" sz="1100" b="0" i="0" u="none" strike="noStrike" dirty="0">
                          <a:solidFill>
                            <a:srgbClr val="000000"/>
                          </a:solidFill>
                          <a:effectLst/>
                          <a:latin typeface="Calibri" panose="020F0502020204030204" pitchFamily="34" charset="0"/>
                        </a:rPr>
                        <a:t>228.54</a:t>
                      </a:r>
                    </a:p>
                  </a:txBody>
                  <a:tcPr marL="7620" marR="7620" marT="7620" marB="0" anchor="b"/>
                </a:tc>
                <a:extLst>
                  <a:ext uri="{0D108BD9-81ED-4DB2-BD59-A6C34878D82A}">
                    <a16:rowId xmlns:a16="http://schemas.microsoft.com/office/drawing/2014/main" val="96806592"/>
                  </a:ext>
                </a:extLst>
              </a:tr>
            </a:tbl>
          </a:graphicData>
        </a:graphic>
      </p:graphicFrame>
    </p:spTree>
    <p:extLst>
      <p:ext uri="{BB962C8B-B14F-4D97-AF65-F5344CB8AC3E}">
        <p14:creationId xmlns:p14="http://schemas.microsoft.com/office/powerpoint/2010/main" val="3089700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F3F13-E5A3-E5DA-09DE-6A5C4C440554}"/>
              </a:ext>
            </a:extLst>
          </p:cNvPr>
          <p:cNvSpPr>
            <a:spLocks noGrp="1"/>
          </p:cNvSpPr>
          <p:nvPr>
            <p:ph type="title"/>
          </p:nvPr>
        </p:nvSpPr>
        <p:spPr/>
        <p:txBody>
          <a:bodyPr/>
          <a:lstStyle/>
          <a:p>
            <a:r>
              <a:rPr lang="en-US" dirty="0"/>
              <a:t>LSTM vs RNN</a:t>
            </a:r>
          </a:p>
        </p:txBody>
      </p:sp>
      <p:sp>
        <p:nvSpPr>
          <p:cNvPr id="3" name="Content Placeholder 2">
            <a:extLst>
              <a:ext uri="{FF2B5EF4-FFF2-40B4-BE49-F238E27FC236}">
                <a16:creationId xmlns:a16="http://schemas.microsoft.com/office/drawing/2014/main" id="{D6651A19-3671-5747-EDF0-A9813D8E59EC}"/>
              </a:ext>
            </a:extLst>
          </p:cNvPr>
          <p:cNvSpPr>
            <a:spLocks noGrp="1"/>
          </p:cNvSpPr>
          <p:nvPr>
            <p:ph idx="1"/>
          </p:nvPr>
        </p:nvSpPr>
        <p:spPr>
          <a:xfrm>
            <a:off x="838200" y="2003659"/>
            <a:ext cx="10515600" cy="4173304"/>
          </a:xfrm>
        </p:spPr>
        <p:txBody>
          <a:bodyPr/>
          <a:lstStyle/>
          <a:p>
            <a:r>
              <a:rPr lang="en-US" dirty="0"/>
              <a:t>LSTM model converge quite quickly and have a very low Training error but its overfitting on test set.</a:t>
            </a:r>
          </a:p>
        </p:txBody>
      </p:sp>
      <p:pic>
        <p:nvPicPr>
          <p:cNvPr id="2052" name="Picture 4">
            <a:extLst>
              <a:ext uri="{FF2B5EF4-FFF2-40B4-BE49-F238E27FC236}">
                <a16:creationId xmlns:a16="http://schemas.microsoft.com/office/drawing/2014/main" id="{DF162E22-C1F8-7BA4-D96E-2FFACAA3C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062" y="3303329"/>
            <a:ext cx="8143875" cy="2873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884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9FB2D1-DD31-8860-EE93-82ADB2B83F77}"/>
              </a:ext>
            </a:extLst>
          </p:cNvPr>
          <p:cNvSpPr>
            <a:spLocks noGrp="1"/>
          </p:cNvSpPr>
          <p:nvPr>
            <p:ph type="title"/>
          </p:nvPr>
        </p:nvSpPr>
        <p:spPr>
          <a:xfrm>
            <a:off x="594360" y="640263"/>
            <a:ext cx="3822192" cy="1344975"/>
          </a:xfrm>
        </p:spPr>
        <p:txBody>
          <a:bodyPr>
            <a:normAutofit/>
          </a:bodyPr>
          <a:lstStyle/>
          <a:p>
            <a:r>
              <a:rPr lang="en-US" sz="3600">
                <a:solidFill>
                  <a:schemeClr val="bg1"/>
                </a:solidFill>
              </a:rPr>
              <a:t>Introduction</a:t>
            </a:r>
          </a:p>
        </p:txBody>
      </p:sp>
      <p:cxnSp>
        <p:nvCxnSpPr>
          <p:cNvPr id="17" name="Straight Connector 11">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744D52-6843-CC46-2E01-5E1147088586}"/>
              </a:ext>
            </a:extLst>
          </p:cNvPr>
          <p:cNvSpPr>
            <a:spLocks noGrp="1"/>
          </p:cNvSpPr>
          <p:nvPr>
            <p:ph idx="1"/>
          </p:nvPr>
        </p:nvSpPr>
        <p:spPr>
          <a:xfrm>
            <a:off x="593610" y="2121763"/>
            <a:ext cx="3822192" cy="3773010"/>
          </a:xfrm>
        </p:spPr>
        <p:txBody>
          <a:bodyPr>
            <a:normAutofit/>
          </a:bodyPr>
          <a:lstStyle/>
          <a:p>
            <a:pPr marL="0" indent="0">
              <a:buNone/>
            </a:pPr>
            <a:r>
              <a:rPr lang="en-US" sz="2000" dirty="0">
                <a:solidFill>
                  <a:schemeClr val="bg1"/>
                </a:solidFill>
              </a:rPr>
              <a:t>In this project we try to predict the stock prices using Ensemble technique and RNN. In this Data many different prices for a particular stock are given, which we have used as a feature to train the model.</a:t>
            </a:r>
          </a:p>
          <a:p>
            <a:pPr marL="0" indent="0">
              <a:buNone/>
            </a:pPr>
            <a:endParaRPr lang="en-US" sz="2000" dirty="0">
              <a:solidFill>
                <a:schemeClr val="bg1"/>
              </a:solidFill>
            </a:endParaRPr>
          </a:p>
          <a:p>
            <a:pPr marL="0" indent="0">
              <a:buNone/>
            </a:pPr>
            <a:endParaRPr lang="en-US" sz="2000" dirty="0">
              <a:solidFill>
                <a:schemeClr val="bg1"/>
              </a:solidFill>
            </a:endParaRPr>
          </a:p>
        </p:txBody>
      </p:sp>
      <p:pic>
        <p:nvPicPr>
          <p:cNvPr id="5" name="Picture 4">
            <a:extLst>
              <a:ext uri="{FF2B5EF4-FFF2-40B4-BE49-F238E27FC236}">
                <a16:creationId xmlns:a16="http://schemas.microsoft.com/office/drawing/2014/main" id="{3B9E4372-CA9E-E592-3857-D6B3C15047B5}"/>
              </a:ext>
            </a:extLst>
          </p:cNvPr>
          <p:cNvPicPr>
            <a:picLocks noChangeAspect="1"/>
          </p:cNvPicPr>
          <p:nvPr/>
        </p:nvPicPr>
        <p:blipFill>
          <a:blip r:embed="rId2"/>
          <a:stretch>
            <a:fillRect/>
          </a:stretch>
        </p:blipFill>
        <p:spPr>
          <a:xfrm>
            <a:off x="5110716" y="1883759"/>
            <a:ext cx="6596652" cy="2935032"/>
          </a:xfrm>
          <a:prstGeom prst="rect">
            <a:avLst/>
          </a:prstGeom>
        </p:spPr>
      </p:pic>
    </p:spTree>
    <p:extLst>
      <p:ext uri="{BB962C8B-B14F-4D97-AF65-F5344CB8AC3E}">
        <p14:creationId xmlns:p14="http://schemas.microsoft.com/office/powerpoint/2010/main" val="1091512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B397-B8B0-D326-F659-C9A90171BC10}"/>
              </a:ext>
            </a:extLst>
          </p:cNvPr>
          <p:cNvSpPr>
            <a:spLocks noGrp="1"/>
          </p:cNvSpPr>
          <p:nvPr>
            <p:ph type="title"/>
          </p:nvPr>
        </p:nvSpPr>
        <p:spPr/>
        <p:txBody>
          <a:bodyPr/>
          <a:lstStyle/>
          <a:p>
            <a:r>
              <a:rPr lang="en-US" dirty="0"/>
              <a:t>Test Output</a:t>
            </a:r>
          </a:p>
        </p:txBody>
      </p:sp>
      <p:pic>
        <p:nvPicPr>
          <p:cNvPr id="5" name="Content Placeholder 4" descr="A picture containing histogram&#10;&#10;Description automatically generated">
            <a:extLst>
              <a:ext uri="{FF2B5EF4-FFF2-40B4-BE49-F238E27FC236}">
                <a16:creationId xmlns:a16="http://schemas.microsoft.com/office/drawing/2014/main" id="{5F511BDA-C5C5-D03E-5214-CA2950C78B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158" y="1690688"/>
            <a:ext cx="11137641" cy="1910928"/>
          </a:xfrm>
        </p:spPr>
      </p:pic>
      <p:pic>
        <p:nvPicPr>
          <p:cNvPr id="1026" name="Picture 2">
            <a:extLst>
              <a:ext uri="{FF2B5EF4-FFF2-40B4-BE49-F238E27FC236}">
                <a16:creationId xmlns:a16="http://schemas.microsoft.com/office/drawing/2014/main" id="{0B2D0FDD-6836-C521-28F3-164F37E10F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159" y="4136279"/>
            <a:ext cx="11221616" cy="2062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891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A2148-D773-5D60-6F5D-F430F05CBE8D}"/>
              </a:ext>
            </a:extLst>
          </p:cNvPr>
          <p:cNvSpPr>
            <a:spLocks noGrp="1"/>
          </p:cNvSpPr>
          <p:nvPr>
            <p:ph type="title"/>
          </p:nvPr>
        </p:nvSpPr>
        <p:spPr/>
        <p:txBody>
          <a:bodyPr/>
          <a:lstStyle/>
          <a:p>
            <a:endParaRPr lang="en-US" dirty="0"/>
          </a:p>
        </p:txBody>
      </p:sp>
      <p:pic>
        <p:nvPicPr>
          <p:cNvPr id="5" name="Content Placeholder 4" descr="Chart, line chart&#10;&#10;Description automatically generated">
            <a:extLst>
              <a:ext uri="{FF2B5EF4-FFF2-40B4-BE49-F238E27FC236}">
                <a16:creationId xmlns:a16="http://schemas.microsoft.com/office/drawing/2014/main" id="{80C44FFA-472E-2C6B-298F-BB3A871FB0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0691" y="1825625"/>
            <a:ext cx="10370617" cy="4351338"/>
          </a:xfrm>
        </p:spPr>
      </p:pic>
    </p:spTree>
    <p:extLst>
      <p:ext uri="{BB962C8B-B14F-4D97-AF65-F5344CB8AC3E}">
        <p14:creationId xmlns:p14="http://schemas.microsoft.com/office/powerpoint/2010/main" val="3212361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9B079F-415C-B9E3-E1D9-F998459F8986}"/>
              </a:ext>
            </a:extLst>
          </p:cNvPr>
          <p:cNvSpPr>
            <a:spLocks noGrp="1"/>
          </p:cNvSpPr>
          <p:nvPr>
            <p:ph type="title"/>
          </p:nvPr>
        </p:nvSpPr>
        <p:spPr>
          <a:xfrm>
            <a:off x="863029" y="1012004"/>
            <a:ext cx="3416158" cy="4795408"/>
          </a:xfrm>
        </p:spPr>
        <p:txBody>
          <a:bodyPr>
            <a:normAutofit/>
          </a:bodyPr>
          <a:lstStyle/>
          <a:p>
            <a:r>
              <a:rPr lang="en-US">
                <a:solidFill>
                  <a:srgbClr val="FFFFFF"/>
                </a:solidFill>
              </a:rPr>
              <a:t>Importance</a:t>
            </a:r>
          </a:p>
        </p:txBody>
      </p:sp>
      <p:graphicFrame>
        <p:nvGraphicFramePr>
          <p:cNvPr id="5" name="Content Placeholder 2">
            <a:extLst>
              <a:ext uri="{FF2B5EF4-FFF2-40B4-BE49-F238E27FC236}">
                <a16:creationId xmlns:a16="http://schemas.microsoft.com/office/drawing/2014/main" id="{D5C60D9A-F9E1-FEC4-33AC-8A185DE53B3D}"/>
              </a:ext>
            </a:extLst>
          </p:cNvPr>
          <p:cNvGraphicFramePr>
            <a:graphicFrameLocks noGrp="1"/>
          </p:cNvGraphicFramePr>
          <p:nvPr>
            <p:ph idx="1"/>
            <p:extLst>
              <p:ext uri="{D42A27DB-BD31-4B8C-83A1-F6EECF244321}">
                <p14:modId xmlns:p14="http://schemas.microsoft.com/office/powerpoint/2010/main" val="238429615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4686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672F54-32D9-6640-6198-52076D91037C}"/>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Workflow</a:t>
            </a:r>
          </a:p>
        </p:txBody>
      </p:sp>
      <p:graphicFrame>
        <p:nvGraphicFramePr>
          <p:cNvPr id="5" name="Content Placeholder 2">
            <a:extLst>
              <a:ext uri="{FF2B5EF4-FFF2-40B4-BE49-F238E27FC236}">
                <a16:creationId xmlns:a16="http://schemas.microsoft.com/office/drawing/2014/main" id="{7D022AD1-13A4-E4E7-DC62-03176BE2FD1A}"/>
              </a:ext>
            </a:extLst>
          </p:cNvPr>
          <p:cNvGraphicFramePr>
            <a:graphicFrameLocks noGrp="1"/>
          </p:cNvGraphicFramePr>
          <p:nvPr>
            <p:ph idx="1"/>
            <p:extLst>
              <p:ext uri="{D42A27DB-BD31-4B8C-83A1-F6EECF244321}">
                <p14:modId xmlns:p14="http://schemas.microsoft.com/office/powerpoint/2010/main" val="309216032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9464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3">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57498E-DE3F-417A-2A2D-D7CEC7B6248A}"/>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Train Test Data</a:t>
            </a:r>
          </a:p>
        </p:txBody>
      </p:sp>
      <p:graphicFrame>
        <p:nvGraphicFramePr>
          <p:cNvPr id="5" name="Content Placeholder 2">
            <a:extLst>
              <a:ext uri="{FF2B5EF4-FFF2-40B4-BE49-F238E27FC236}">
                <a16:creationId xmlns:a16="http://schemas.microsoft.com/office/drawing/2014/main" id="{B81A0019-556D-EFA8-BC86-0363A5E18625}"/>
              </a:ext>
            </a:extLst>
          </p:cNvPr>
          <p:cNvGraphicFramePr>
            <a:graphicFrameLocks noGrp="1"/>
          </p:cNvGraphicFramePr>
          <p:nvPr>
            <p:ph idx="1"/>
            <p:extLst>
              <p:ext uri="{D42A27DB-BD31-4B8C-83A1-F6EECF244321}">
                <p14:modId xmlns:p14="http://schemas.microsoft.com/office/powerpoint/2010/main" val="131297168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7198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667C2-C107-14C5-61BC-6A6971460F4E}"/>
              </a:ext>
            </a:extLst>
          </p:cNvPr>
          <p:cNvSpPr>
            <a:spLocks noGrp="1"/>
          </p:cNvSpPr>
          <p:nvPr>
            <p:ph type="title"/>
          </p:nvPr>
        </p:nvSpPr>
        <p:spPr/>
        <p:txBody>
          <a:bodyPr/>
          <a:lstStyle/>
          <a:p>
            <a:r>
              <a:rPr lang="en-US" dirty="0"/>
              <a:t>Data Transformation</a:t>
            </a:r>
          </a:p>
        </p:txBody>
      </p:sp>
      <p:sp>
        <p:nvSpPr>
          <p:cNvPr id="3" name="Content Placeholder 2">
            <a:extLst>
              <a:ext uri="{FF2B5EF4-FFF2-40B4-BE49-F238E27FC236}">
                <a16:creationId xmlns:a16="http://schemas.microsoft.com/office/drawing/2014/main" id="{69B0459B-9EE3-00D3-8CDF-37B1F0C3F056}"/>
              </a:ext>
            </a:extLst>
          </p:cNvPr>
          <p:cNvSpPr>
            <a:spLocks noGrp="1"/>
          </p:cNvSpPr>
          <p:nvPr>
            <p:ph idx="1"/>
          </p:nvPr>
        </p:nvSpPr>
        <p:spPr/>
        <p:txBody>
          <a:bodyPr>
            <a:normAutofit lnSpcReduction="10000"/>
          </a:bodyPr>
          <a:lstStyle/>
          <a:p>
            <a:pPr marL="0" indent="0">
              <a:buNone/>
            </a:pPr>
            <a:r>
              <a:rPr lang="en-US" dirty="0" err="1"/>
              <a:t>X_train</a:t>
            </a:r>
            <a:r>
              <a:rPr lang="en-US" dirty="0"/>
              <a:t>                          </a:t>
            </a:r>
            <a:r>
              <a:rPr lang="en-US" dirty="0" err="1"/>
              <a:t>Y_tain</a:t>
            </a:r>
            <a:r>
              <a:rPr lang="en-US" dirty="0"/>
              <a:t>     </a:t>
            </a:r>
          </a:p>
          <a:p>
            <a:pPr marL="0" indent="0">
              <a:buNone/>
            </a:pPr>
            <a:r>
              <a:rPr lang="en-US" dirty="0"/>
              <a:t>Train[0:50]                   Train[51]</a:t>
            </a:r>
          </a:p>
          <a:p>
            <a:pPr marL="0" indent="0">
              <a:buNone/>
            </a:pPr>
            <a:r>
              <a:rPr lang="en-US" dirty="0"/>
              <a:t>Train[1:51]                   Train[52]</a:t>
            </a:r>
          </a:p>
          <a:p>
            <a:pPr marL="0" indent="0">
              <a:buNone/>
            </a:pPr>
            <a:r>
              <a:rPr lang="en-US" dirty="0"/>
              <a:t>Train[2:52]                   Train[53]</a:t>
            </a:r>
          </a:p>
          <a:p>
            <a:pPr marL="0" indent="0">
              <a:buNone/>
            </a:pPr>
            <a:r>
              <a:rPr lang="en-US" dirty="0"/>
              <a:t>.</a:t>
            </a:r>
          </a:p>
          <a:p>
            <a:pPr marL="0" indent="0">
              <a:buNone/>
            </a:pPr>
            <a:r>
              <a:rPr lang="en-US" dirty="0"/>
              <a:t>.</a:t>
            </a:r>
          </a:p>
          <a:p>
            <a:pPr marL="0" indent="0">
              <a:buNone/>
            </a:pPr>
            <a:r>
              <a:rPr lang="en-US" dirty="0"/>
              <a:t>.</a:t>
            </a:r>
          </a:p>
          <a:p>
            <a:pPr marL="0" indent="0">
              <a:buNone/>
            </a:pPr>
            <a:r>
              <a:rPr lang="en-US" dirty="0"/>
              <a:t>Same transformation done with the test data.</a:t>
            </a:r>
          </a:p>
          <a:p>
            <a:pPr marL="0" indent="0">
              <a:buNone/>
            </a:pPr>
            <a:r>
              <a:rPr lang="en-US" dirty="0"/>
              <a:t>     </a:t>
            </a:r>
          </a:p>
        </p:txBody>
      </p:sp>
    </p:spTree>
    <p:extLst>
      <p:ext uri="{BB962C8B-B14F-4D97-AF65-F5344CB8AC3E}">
        <p14:creationId xmlns:p14="http://schemas.microsoft.com/office/powerpoint/2010/main" val="2342352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223F08-2FA0-1991-F091-F2A65EA0639F}"/>
              </a:ext>
            </a:extLst>
          </p:cNvPr>
          <p:cNvSpPr>
            <a:spLocks noGrp="1"/>
          </p:cNvSpPr>
          <p:nvPr>
            <p:ph type="title"/>
          </p:nvPr>
        </p:nvSpPr>
        <p:spPr>
          <a:xfrm>
            <a:off x="804672" y="640080"/>
            <a:ext cx="3282696" cy="5257800"/>
          </a:xfrm>
        </p:spPr>
        <p:txBody>
          <a:bodyPr>
            <a:normAutofit/>
          </a:bodyPr>
          <a:lstStyle/>
          <a:p>
            <a:r>
              <a:rPr lang="en-US">
                <a:solidFill>
                  <a:schemeClr val="bg1"/>
                </a:solidFill>
              </a:rPr>
              <a:t>Challenges</a:t>
            </a:r>
          </a:p>
        </p:txBody>
      </p:sp>
      <p:sp>
        <p:nvSpPr>
          <p:cNvPr id="3" name="Content Placeholder 2">
            <a:extLst>
              <a:ext uri="{FF2B5EF4-FFF2-40B4-BE49-F238E27FC236}">
                <a16:creationId xmlns:a16="http://schemas.microsoft.com/office/drawing/2014/main" id="{49132C16-233C-05CF-6577-0352EC57EB6F}"/>
              </a:ext>
            </a:extLst>
          </p:cNvPr>
          <p:cNvSpPr>
            <a:spLocks noGrp="1"/>
          </p:cNvSpPr>
          <p:nvPr>
            <p:ph idx="1"/>
          </p:nvPr>
        </p:nvSpPr>
        <p:spPr>
          <a:xfrm>
            <a:off x="5358384" y="640081"/>
            <a:ext cx="6024654" cy="5257800"/>
          </a:xfrm>
        </p:spPr>
        <p:txBody>
          <a:bodyPr anchor="ctr">
            <a:normAutofit/>
          </a:bodyPr>
          <a:lstStyle/>
          <a:p>
            <a:r>
              <a:rPr lang="en-US" sz="2400" dirty="0"/>
              <a:t>We have faced two main challenges while doing this project</a:t>
            </a:r>
          </a:p>
          <a:p>
            <a:pPr marL="0" indent="0">
              <a:buNone/>
            </a:pPr>
            <a:endParaRPr lang="en-US" sz="2400" dirty="0"/>
          </a:p>
        </p:txBody>
      </p:sp>
    </p:spTree>
    <p:extLst>
      <p:ext uri="{BB962C8B-B14F-4D97-AF65-F5344CB8AC3E}">
        <p14:creationId xmlns:p14="http://schemas.microsoft.com/office/powerpoint/2010/main" val="355432893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A6963-160E-A6D9-7B04-2CED1E81DBDF}"/>
              </a:ext>
            </a:extLst>
          </p:cNvPr>
          <p:cNvSpPr>
            <a:spLocks noGrp="1"/>
          </p:cNvSpPr>
          <p:nvPr>
            <p:ph type="title"/>
          </p:nvPr>
        </p:nvSpPr>
        <p:spPr>
          <a:xfrm>
            <a:off x="801098" y="1396289"/>
            <a:ext cx="3583615" cy="4482819"/>
          </a:xfrm>
        </p:spPr>
        <p:txBody>
          <a:bodyPr>
            <a:normAutofit/>
          </a:bodyPr>
          <a:lstStyle/>
          <a:p>
            <a:r>
              <a:rPr lang="en-US" dirty="0"/>
              <a:t>Challenge 1</a:t>
            </a:r>
          </a:p>
        </p:txBody>
      </p:sp>
      <p:sp>
        <p:nvSpPr>
          <p:cNvPr id="9" name="Freeform: Shape 8">
            <a:extLst>
              <a:ext uri="{FF2B5EF4-FFF2-40B4-BE49-F238E27FC236}">
                <a16:creationId xmlns:a16="http://schemas.microsoft.com/office/drawing/2014/main" id="{69AAB938-4404-42AF-B159-EFB4EFB1E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4117" y="-1"/>
            <a:ext cx="7627884" cy="6858001"/>
          </a:xfrm>
          <a:custGeom>
            <a:avLst/>
            <a:gdLst>
              <a:gd name="connsiteX0" fmla="*/ 85359 w 7627884"/>
              <a:gd name="connsiteY0" fmla="*/ 0 h 6858001"/>
              <a:gd name="connsiteX1" fmla="*/ 7627884 w 7627884"/>
              <a:gd name="connsiteY1" fmla="*/ 0 h 6858001"/>
              <a:gd name="connsiteX2" fmla="*/ 7627884 w 7627884"/>
              <a:gd name="connsiteY2" fmla="*/ 6858001 h 6858001"/>
              <a:gd name="connsiteX3" fmla="*/ 2199224 w 7627884"/>
              <a:gd name="connsiteY3" fmla="*/ 6858001 h 6858001"/>
              <a:gd name="connsiteX4" fmla="*/ 2165320 w 7627884"/>
              <a:gd name="connsiteY4" fmla="*/ 6822453 h 6858001"/>
              <a:gd name="connsiteX5" fmla="*/ 0 w 7627884"/>
              <a:gd name="connsiteY5" fmla="*/ 1189815 h 6858001"/>
              <a:gd name="connsiteX6" fmla="*/ 43414 w 7627884"/>
              <a:gd name="connsiteY6" fmla="*/ 33009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7884" h="6858001">
                <a:moveTo>
                  <a:pt x="85359" y="0"/>
                </a:moveTo>
                <a:lnTo>
                  <a:pt x="7627884" y="0"/>
                </a:lnTo>
                <a:lnTo>
                  <a:pt x="7627884" y="6858001"/>
                </a:lnTo>
                <a:lnTo>
                  <a:pt x="2199224" y="6858001"/>
                </a:lnTo>
                <a:lnTo>
                  <a:pt x="2165320" y="6822453"/>
                </a:lnTo>
                <a:cubicBezTo>
                  <a:pt x="819447" y="5331646"/>
                  <a:pt x="0" y="3356427"/>
                  <a:pt x="0" y="1189815"/>
                </a:cubicBezTo>
                <a:cubicBezTo>
                  <a:pt x="0" y="899574"/>
                  <a:pt x="14708" y="612766"/>
                  <a:pt x="43414" y="33009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92A46B1C-E9BA-4577-BED6-B96DDC9AC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47781" y="-1"/>
            <a:ext cx="7444220" cy="6858001"/>
          </a:xfrm>
          <a:custGeom>
            <a:avLst/>
            <a:gdLst>
              <a:gd name="connsiteX0" fmla="*/ 7357257 w 7444220"/>
              <a:gd name="connsiteY0" fmla="*/ 0 h 6858001"/>
              <a:gd name="connsiteX1" fmla="*/ 0 w 7444220"/>
              <a:gd name="connsiteY1" fmla="*/ 0 h 6858001"/>
              <a:gd name="connsiteX2" fmla="*/ 0 w 7444220"/>
              <a:gd name="connsiteY2" fmla="*/ 6858001 h 6858001"/>
              <a:gd name="connsiteX3" fmla="*/ 5169521 w 7444220"/>
              <a:gd name="connsiteY3" fmla="*/ 6858001 h 6858001"/>
              <a:gd name="connsiteX4" fmla="*/ 5459879 w 7444220"/>
              <a:gd name="connsiteY4" fmla="*/ 6539727 h 6858001"/>
              <a:gd name="connsiteX5" fmla="*/ 7444220 w 7444220"/>
              <a:gd name="connsiteY5" fmla="*/ 1189814 h 6858001"/>
              <a:gd name="connsiteX6" fmla="*/ 7401867 w 7444220"/>
              <a:gd name="connsiteY6" fmla="*/ 35106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44220" h="6858001">
                <a:moveTo>
                  <a:pt x="7357257" y="0"/>
                </a:moveTo>
                <a:lnTo>
                  <a:pt x="0" y="0"/>
                </a:lnTo>
                <a:lnTo>
                  <a:pt x="0" y="6858001"/>
                </a:lnTo>
                <a:lnTo>
                  <a:pt x="5169521" y="6858001"/>
                </a:lnTo>
                <a:lnTo>
                  <a:pt x="5459879" y="6539727"/>
                </a:lnTo>
                <a:cubicBezTo>
                  <a:pt x="6696598" y="5103389"/>
                  <a:pt x="7444220" y="3233911"/>
                  <a:pt x="7444220" y="1189814"/>
                </a:cubicBezTo>
                <a:cubicBezTo>
                  <a:pt x="7444220" y="906649"/>
                  <a:pt x="7429873" y="626836"/>
                  <a:pt x="7401867" y="35106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08C0C885-950D-FE1F-8123-B2BC70FE4DCA}"/>
              </a:ext>
            </a:extLst>
          </p:cNvPr>
          <p:cNvGraphicFramePr>
            <a:graphicFrameLocks noGrp="1"/>
          </p:cNvGraphicFramePr>
          <p:nvPr>
            <p:ph idx="1"/>
            <p:extLst>
              <p:ext uri="{D42A27DB-BD31-4B8C-83A1-F6EECF244321}">
                <p14:modId xmlns:p14="http://schemas.microsoft.com/office/powerpoint/2010/main" val="3965617720"/>
              </p:ext>
            </p:extLst>
          </p:nvPr>
        </p:nvGraphicFramePr>
        <p:xfrm>
          <a:off x="6096000" y="804231"/>
          <a:ext cx="5163239" cy="5310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980639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87CA6C-DFD3-48F1-BB1F-C32EFF673498}"/>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Code of Train-Test Split</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89B20FDD-9806-5900-3E9D-0B6E0469E42D}"/>
              </a:ext>
            </a:extLst>
          </p:cNvPr>
          <p:cNvPicPr>
            <a:picLocks noGrp="1" noChangeAspect="1"/>
          </p:cNvPicPr>
          <p:nvPr>
            <p:ph idx="1"/>
          </p:nvPr>
        </p:nvPicPr>
        <p:blipFill>
          <a:blip r:embed="rId2"/>
          <a:stretch>
            <a:fillRect/>
          </a:stretch>
        </p:blipFill>
        <p:spPr>
          <a:xfrm>
            <a:off x="320040" y="2903031"/>
            <a:ext cx="11496821" cy="3046657"/>
          </a:xfrm>
          <a:prstGeom prst="rect">
            <a:avLst/>
          </a:prstGeom>
        </p:spPr>
      </p:pic>
    </p:spTree>
    <p:extLst>
      <p:ext uri="{BB962C8B-B14F-4D97-AF65-F5344CB8AC3E}">
        <p14:creationId xmlns:p14="http://schemas.microsoft.com/office/powerpoint/2010/main" val="2412035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3082</TotalTime>
  <Words>718</Words>
  <Application>Microsoft Office PowerPoint</Application>
  <PresentationFormat>Widescreen</PresentationFormat>
  <Paragraphs>83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source-serif-pro</vt:lpstr>
      <vt:lpstr>Office Theme</vt:lpstr>
      <vt:lpstr>Stock Price Prediction </vt:lpstr>
      <vt:lpstr>Introduction</vt:lpstr>
      <vt:lpstr>Importance</vt:lpstr>
      <vt:lpstr>Workflow</vt:lpstr>
      <vt:lpstr>Train Test Data</vt:lpstr>
      <vt:lpstr>Data Transformation</vt:lpstr>
      <vt:lpstr>Challenges</vt:lpstr>
      <vt:lpstr>Challenge 1</vt:lpstr>
      <vt:lpstr>Code of Train-Test Split</vt:lpstr>
      <vt:lpstr>Challenge 2</vt:lpstr>
      <vt:lpstr>Code of Scaling</vt:lpstr>
      <vt:lpstr>Model Generation</vt:lpstr>
      <vt:lpstr>RNN Working</vt:lpstr>
      <vt:lpstr>OUR Model</vt:lpstr>
      <vt:lpstr>Hyper-Parameter Tuning</vt:lpstr>
      <vt:lpstr>Dropout Vs Loss</vt:lpstr>
      <vt:lpstr>Batch Size vs Loss</vt:lpstr>
      <vt:lpstr>Models Performance</vt:lpstr>
      <vt:lpstr>LSTM vs RNN</vt:lpstr>
      <vt:lpstr>Test 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dc:title>
  <dc:creator>hasan asif</dc:creator>
  <cp:lastModifiedBy>Hasan Asif</cp:lastModifiedBy>
  <cp:revision>9</cp:revision>
  <dcterms:created xsi:type="dcterms:W3CDTF">2022-11-30T20:23:48Z</dcterms:created>
  <dcterms:modified xsi:type="dcterms:W3CDTF">2022-12-04T00:00:35Z</dcterms:modified>
</cp:coreProperties>
</file>