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3" r:id="rId1"/>
  </p:sldMasterIdLst>
  <p:notesMasterIdLst>
    <p:notesMasterId r:id="rId18"/>
  </p:notesMasterIdLst>
  <p:sldIdLst>
    <p:sldId id="5455" r:id="rId2"/>
    <p:sldId id="5436" r:id="rId3"/>
    <p:sldId id="5437" r:id="rId4"/>
    <p:sldId id="5439" r:id="rId5"/>
    <p:sldId id="5440" r:id="rId6"/>
    <p:sldId id="5445" r:id="rId7"/>
    <p:sldId id="273" r:id="rId8"/>
    <p:sldId id="5446" r:id="rId9"/>
    <p:sldId id="5443" r:id="rId10"/>
    <p:sldId id="5444" r:id="rId11"/>
    <p:sldId id="5447" r:id="rId12"/>
    <p:sldId id="5448" r:id="rId13"/>
    <p:sldId id="5449" r:id="rId14"/>
    <p:sldId id="5453" r:id="rId15"/>
    <p:sldId id="5454" r:id="rId16"/>
    <p:sldId id="5456" r:id="rId17"/>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63"/>
    <a:srgbClr val="2F2D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3"/>
    <p:restoredTop sz="94679"/>
  </p:normalViewPr>
  <p:slideViewPr>
    <p:cSldViewPr snapToGrid="0">
      <p:cViewPr varScale="1">
        <p:scale>
          <a:sx n="211" d="100"/>
          <a:sy n="211" d="100"/>
        </p:scale>
        <p:origin x="216" y="20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DA19DFD8-F846-42E6-8048-8D7F6150B188}" type="datetimeFigureOut">
              <a:rPr lang="en-IN" smtClean="0"/>
              <a:t>11/03/22</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7DF67623-DF3E-44C8-9454-CF3CD4059FC6}" type="slidenum">
              <a:rPr lang="en-IN" smtClean="0"/>
              <a:t>‹#›</a:t>
            </a:fld>
            <a:endParaRPr lang="en-IN"/>
          </a:p>
        </p:txBody>
      </p:sp>
    </p:spTree>
    <p:extLst>
      <p:ext uri="{BB962C8B-B14F-4D97-AF65-F5344CB8AC3E}">
        <p14:creationId xmlns:p14="http://schemas.microsoft.com/office/powerpoint/2010/main" val="298522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2381"/>
            <a:ext cx="9144000" cy="390286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086861"/>
            <a:ext cx="7929000" cy="2228288"/>
          </a:xfrm>
        </p:spPr>
        <p:txBody>
          <a:bodyPr/>
          <a:lstStyle>
            <a:lvl1pPr>
              <a:defRPr sz="4050"/>
            </a:lvl1pPr>
          </a:lstStyle>
          <a:p>
            <a:r>
              <a:rPr lang="en-GB"/>
              <a:t>Click to edit Master title style</a:t>
            </a:r>
            <a:endParaRPr lang="en-US" dirty="0"/>
          </a:p>
        </p:txBody>
      </p:sp>
      <p:sp>
        <p:nvSpPr>
          <p:cNvPr id="3" name="Subtitle 2"/>
          <p:cNvSpPr>
            <a:spLocks noGrp="1"/>
          </p:cNvSpPr>
          <p:nvPr>
            <p:ph type="subTitle" idx="1"/>
          </p:nvPr>
        </p:nvSpPr>
        <p:spPr>
          <a:xfrm>
            <a:off x="607501" y="3960635"/>
            <a:ext cx="7929000" cy="326231"/>
          </a:xfrm>
        </p:spPr>
        <p:txBody>
          <a:bodyPr anchor="t"/>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3/11/22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48753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500" y="3600450"/>
            <a:ext cx="7921064" cy="425054"/>
          </a:xfrm>
        </p:spPr>
        <p:txBody>
          <a:bodyPr anchor="b">
            <a:normAutofit/>
          </a:bodyPr>
          <a:lstStyle>
            <a:lvl1pPr algn="l">
              <a:defRPr sz="18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360045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200"/>
            </a:lvl1pPr>
          </a:lstStyle>
          <a:p>
            <a:r>
              <a:rPr lang="en-GB"/>
              <a:t>Click icon to add picture</a:t>
            </a:r>
            <a:endParaRPr lang="en-US" dirty="0"/>
          </a:p>
        </p:txBody>
      </p:sp>
      <p:sp>
        <p:nvSpPr>
          <p:cNvPr id="4" name="Text Placeholder 3"/>
          <p:cNvSpPr>
            <a:spLocks noGrp="1"/>
          </p:cNvSpPr>
          <p:nvPr>
            <p:ph type="body" sz="half" idx="2"/>
          </p:nvPr>
        </p:nvSpPr>
        <p:spPr>
          <a:xfrm>
            <a:off x="607500" y="4025504"/>
            <a:ext cx="7921064"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3/11/22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8232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73773" y="811092"/>
            <a:ext cx="4749312" cy="242939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928877"/>
            <a:ext cx="4420380" cy="1984434"/>
          </a:xfrm>
        </p:spPr>
        <p:txBody>
          <a:bodyPr anchor="b"/>
          <a:lstStyle>
            <a:lvl1pPr algn="l">
              <a:defRPr sz="3150" b="1" cap="none"/>
            </a:lvl1pPr>
          </a:lstStyle>
          <a:p>
            <a:r>
              <a:rPr lang="en-GB"/>
              <a:t>Click to edit Master title style</a:t>
            </a:r>
            <a:endParaRPr lang="en-US" dirty="0"/>
          </a:p>
        </p:txBody>
      </p:sp>
      <p:sp>
        <p:nvSpPr>
          <p:cNvPr id="3" name="Text Placeholder 2"/>
          <p:cNvSpPr>
            <a:spLocks noGrp="1"/>
          </p:cNvSpPr>
          <p:nvPr>
            <p:ph type="body" idx="1"/>
          </p:nvPr>
        </p:nvSpPr>
        <p:spPr>
          <a:xfrm>
            <a:off x="639893" y="3332760"/>
            <a:ext cx="4418727" cy="534931"/>
          </a:xfrm>
        </p:spPr>
        <p:txBody>
          <a:bodyPr anchor="t">
            <a:no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5680982" y="811092"/>
            <a:ext cx="2857501" cy="3056599"/>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3/11/22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51956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4" y="1714939"/>
            <a:ext cx="3671336" cy="187797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1826968"/>
            <a:ext cx="3286891" cy="1505842"/>
          </a:xfrm>
        </p:spPr>
        <p:txBody>
          <a:bodyPr/>
          <a:lstStyle>
            <a:lvl1pPr>
              <a:defRPr sz="2400"/>
            </a:lvl1pPr>
          </a:lstStyle>
          <a:p>
            <a:r>
              <a:rPr lang="en-GB"/>
              <a:t>Click to edit Master title style</a:t>
            </a:r>
            <a:endParaRPr lang="en-US" dirty="0"/>
          </a:p>
        </p:txBody>
      </p:sp>
      <p:sp>
        <p:nvSpPr>
          <p:cNvPr id="6" name="Text Placeholder 5"/>
          <p:cNvSpPr>
            <a:spLocks noGrp="1"/>
          </p:cNvSpPr>
          <p:nvPr>
            <p:ph type="body" sz="quarter" idx="16"/>
          </p:nvPr>
        </p:nvSpPr>
        <p:spPr>
          <a:xfrm>
            <a:off x="4617000" y="1714500"/>
            <a:ext cx="3660225" cy="1721644"/>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1D8BD707-D9CF-40AE-B4C6-C98DA3205C09}" type="datetimeFigureOut">
              <a:rPr lang="en-US" smtClean="0"/>
              <a:t>3/11/22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6440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3/11/22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97829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334567"/>
            <a:ext cx="3391762" cy="406122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439628"/>
            <a:ext cx="1871093" cy="3851099"/>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07501" y="334567"/>
            <a:ext cx="4958655" cy="406122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3/11/22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50324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ver Hello Lt Orange">
    <p:bg>
      <p:bgPr>
        <a:solidFill>
          <a:srgbClr val="F8AA97"/>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0845A04E-1A8A-B840-9C3A-5230449A6F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3712" y="305629"/>
            <a:ext cx="2295128" cy="4532243"/>
          </a:xfrm>
          <a:prstGeom prst="rect">
            <a:avLst/>
          </a:prstGeom>
        </p:spPr>
      </p:pic>
      <p:pic>
        <p:nvPicPr>
          <p:cNvPr id="10" name="Graphic 9">
            <a:extLst>
              <a:ext uri="{FF2B5EF4-FFF2-40B4-BE49-F238E27FC236}">
                <a16:creationId xmlns:a16="http://schemas.microsoft.com/office/drawing/2014/main" id="{96453DA8-B0E0-8142-8BF3-CC7845CE63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4542" y="305628"/>
            <a:ext cx="363509" cy="273844"/>
          </a:xfrm>
          <a:prstGeom prst="rect">
            <a:avLst/>
          </a:prstGeom>
        </p:spPr>
      </p:pic>
      <p:sp>
        <p:nvSpPr>
          <p:cNvPr id="11" name="Title 10">
            <a:extLst>
              <a:ext uri="{FF2B5EF4-FFF2-40B4-BE49-F238E27FC236}">
                <a16:creationId xmlns:a16="http://schemas.microsoft.com/office/drawing/2014/main" id="{D4511585-D6CE-7344-8CF3-6895C91DBC91}"/>
              </a:ext>
            </a:extLst>
          </p:cNvPr>
          <p:cNvSpPr>
            <a:spLocks noGrp="1"/>
          </p:cNvSpPr>
          <p:nvPr>
            <p:ph type="title" hasCustomPrompt="1"/>
          </p:nvPr>
        </p:nvSpPr>
        <p:spPr>
          <a:xfrm>
            <a:off x="254733" y="981942"/>
            <a:ext cx="5200494" cy="1306063"/>
          </a:xfrm>
        </p:spPr>
        <p:txBody>
          <a:bodyPr/>
          <a:lstStyle>
            <a:lvl1pPr>
              <a:lnSpc>
                <a:spcPct val="80000"/>
              </a:lnSpc>
              <a:defRPr sz="10350" b="0" i="0" spc="-225">
                <a:solidFill>
                  <a:schemeClr val="bg1"/>
                </a:solidFill>
                <a:latin typeface="Modern Era Black Italic" pitchFamily="2" charset="77"/>
              </a:defRPr>
            </a:lvl1pPr>
          </a:lstStyle>
          <a:p>
            <a:r>
              <a:rPr lang="en-US"/>
              <a:t>Hello</a:t>
            </a:r>
          </a:p>
        </p:txBody>
      </p:sp>
      <p:sp>
        <p:nvSpPr>
          <p:cNvPr id="7" name="Text Placeholder 2">
            <a:extLst>
              <a:ext uri="{FF2B5EF4-FFF2-40B4-BE49-F238E27FC236}">
                <a16:creationId xmlns:a16="http://schemas.microsoft.com/office/drawing/2014/main" id="{DD4802D4-AB36-CD4C-A2CD-F79BBD6CE246}"/>
              </a:ext>
            </a:extLst>
          </p:cNvPr>
          <p:cNvSpPr>
            <a:spLocks noGrp="1"/>
          </p:cNvSpPr>
          <p:nvPr>
            <p:ph type="body" sz="quarter" idx="11" hasCustomPrompt="1"/>
          </p:nvPr>
        </p:nvSpPr>
        <p:spPr>
          <a:xfrm>
            <a:off x="302032" y="4520045"/>
            <a:ext cx="5153195" cy="184666"/>
          </a:xfrm>
        </p:spPr>
        <p:txBody>
          <a:bodyPr/>
          <a:lstStyle>
            <a:lvl1pPr marL="0" indent="0">
              <a:lnSpc>
                <a:spcPct val="100000"/>
              </a:lnSpc>
              <a:spcBef>
                <a:spcPts val="0"/>
              </a:spcBef>
              <a:buNone/>
              <a:defRPr sz="1200" b="1" i="0" baseline="0">
                <a:solidFill>
                  <a:schemeClr val="tx1"/>
                </a:solidFill>
                <a:latin typeface="Modern Era Bold" panose="02000000000000000000" pitchFamily="2" charset="0"/>
                <a:ea typeface="Modern Era Bold" panose="02000000000000000000" pitchFamily="2" charset="0"/>
                <a:cs typeface="Modern Era Bold" panose="02000000000000000000" pitchFamily="2" charset="0"/>
              </a:defRPr>
            </a:lvl1pPr>
            <a:lvl2pPr marL="342900" indent="0">
              <a:buFont typeface="Arial" charset="0"/>
              <a:buNone/>
              <a:defRPr/>
            </a:lvl2pPr>
            <a:lvl3pPr marL="685800" indent="0">
              <a:buFont typeface="Arial" charset="0"/>
              <a:buNone/>
              <a:defRPr/>
            </a:lvl3pPr>
            <a:lvl4pPr marL="1028700" indent="0">
              <a:buFont typeface="Arial" charset="0"/>
              <a:buNone/>
              <a:defRPr/>
            </a:lvl4pPr>
            <a:lvl5pPr marL="1371600" indent="0">
              <a:buFont typeface="Arial" charset="0"/>
              <a:buNone/>
              <a:defRPr/>
            </a:lvl5pPr>
          </a:lstStyle>
          <a:p>
            <a:pPr lvl="0"/>
            <a:r>
              <a:rPr lang="en-US"/>
              <a:t>Client name and date</a:t>
            </a:r>
          </a:p>
        </p:txBody>
      </p:sp>
    </p:spTree>
    <p:extLst>
      <p:ext uri="{BB962C8B-B14F-4D97-AF65-F5344CB8AC3E}">
        <p14:creationId xmlns:p14="http://schemas.microsoft.com/office/powerpoint/2010/main" val="100531746"/>
      </p:ext>
    </p:extLst>
  </p:cSld>
  <p:clrMapOvr>
    <a:masterClrMapping/>
  </p:clrMapOvr>
  <p:extLst>
    <p:ext uri="{DCECCB84-F9BA-43D5-87BE-67443E8EF086}">
      <p15:sldGuideLst xmlns:p15="http://schemas.microsoft.com/office/powerpoint/2012/main">
        <p15:guide id="1" orient="horz" pos="2064">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reaker 1 Aqua">
    <p:bg>
      <p:bgPr>
        <a:solidFill>
          <a:srgbClr val="7FC3BA"/>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4511585-D6CE-7344-8CF3-6895C91DBC91}"/>
              </a:ext>
            </a:extLst>
          </p:cNvPr>
          <p:cNvSpPr>
            <a:spLocks noGrp="1"/>
          </p:cNvSpPr>
          <p:nvPr>
            <p:ph type="title" hasCustomPrompt="1"/>
          </p:nvPr>
        </p:nvSpPr>
        <p:spPr>
          <a:xfrm>
            <a:off x="287124" y="628650"/>
            <a:ext cx="3565663" cy="1346202"/>
          </a:xfrm>
        </p:spPr>
        <p:txBody>
          <a:bodyPr/>
          <a:lstStyle>
            <a:lvl1pPr>
              <a:lnSpc>
                <a:spcPct val="80000"/>
              </a:lnSpc>
              <a:defRPr sz="5400" b="0" i="0" spc="60" baseline="0">
                <a:solidFill>
                  <a:schemeClr val="bg1"/>
                </a:solidFill>
                <a:latin typeface="Modern Era Black Italic" pitchFamily="2" charset="77"/>
              </a:defRPr>
            </a:lvl1pPr>
          </a:lstStyle>
          <a:p>
            <a:r>
              <a:rPr lang="en-US"/>
              <a:t>Breaker slide</a:t>
            </a:r>
          </a:p>
        </p:txBody>
      </p:sp>
    </p:spTree>
    <p:extLst>
      <p:ext uri="{BB962C8B-B14F-4D97-AF65-F5344CB8AC3E}">
        <p14:creationId xmlns:p14="http://schemas.microsoft.com/office/powerpoint/2010/main" val="173244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9" cy="727838"/>
          </a:xfrm>
        </p:spPr>
        <p:txBody>
          <a:bodyPr/>
          <a:lstStyle/>
          <a:p>
            <a:r>
              <a:rPr lang="en-GB"/>
              <a:t>Click to edit Master title style</a:t>
            </a:r>
            <a:endParaRPr lang="en-US" dirty="0"/>
          </a:p>
        </p:txBody>
      </p:sp>
      <p:sp>
        <p:nvSpPr>
          <p:cNvPr id="3" name="Content Placeholder 2"/>
          <p:cNvSpPr>
            <a:spLocks noGrp="1"/>
          </p:cNvSpPr>
          <p:nvPr>
            <p:ph idx="1"/>
          </p:nvPr>
        </p:nvSpPr>
        <p:spPr>
          <a:xfrm>
            <a:off x="614034" y="1666716"/>
            <a:ext cx="7915931" cy="27273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3/11/22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2282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9144000" cy="3902869"/>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213547"/>
            <a:ext cx="7921064" cy="1101600"/>
          </a:xfrm>
        </p:spPr>
        <p:txBody>
          <a:bodyPr anchor="b"/>
          <a:lstStyle>
            <a:lvl1pPr algn="r">
              <a:defRPr sz="3600" b="1" cap="none"/>
            </a:lvl1pPr>
          </a:lstStyle>
          <a:p>
            <a:r>
              <a:rPr lang="en-GB"/>
              <a:t>Click to edit Master title style</a:t>
            </a:r>
            <a:endParaRPr lang="en-US" dirty="0"/>
          </a:p>
        </p:txBody>
      </p:sp>
      <p:sp>
        <p:nvSpPr>
          <p:cNvPr id="3" name="Text Placeholder 2"/>
          <p:cNvSpPr>
            <a:spLocks noGrp="1"/>
          </p:cNvSpPr>
          <p:nvPr>
            <p:ph type="body" idx="1"/>
          </p:nvPr>
        </p:nvSpPr>
        <p:spPr>
          <a:xfrm>
            <a:off x="607500" y="3960901"/>
            <a:ext cx="7921064" cy="325466"/>
          </a:xfrm>
        </p:spPr>
        <p:txBody>
          <a:bodyPr anchor="t">
            <a:no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3/11/22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3103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14034" y="1666716"/>
            <a:ext cx="3889405" cy="272907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40562" y="1666715"/>
            <a:ext cx="3895937" cy="272907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3/11/22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8335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11046" y="1631156"/>
            <a:ext cx="3892393"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11047" y="2063354"/>
            <a:ext cx="3892392" cy="233243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40562" y="1631156"/>
            <a:ext cx="3895937"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40562" y="2063354"/>
            <a:ext cx="3895937" cy="233243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3/11/22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6124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3/11/22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6446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3/11/22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9553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334566"/>
            <a:ext cx="2660650" cy="13609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334566"/>
            <a:ext cx="2660650" cy="1213797"/>
          </a:xfrm>
        </p:spPr>
        <p:txBody>
          <a:bodyPr anchor="b"/>
          <a:lstStyle>
            <a:lvl1pPr algn="l">
              <a:defRPr sz="1500" b="1"/>
            </a:lvl1pPr>
          </a:lstStyle>
          <a:p>
            <a:r>
              <a:rPr lang="en-GB"/>
              <a:t>Click to edit Master title style</a:t>
            </a:r>
            <a:endParaRPr lang="en-US" dirty="0"/>
          </a:p>
        </p:txBody>
      </p:sp>
      <p:sp>
        <p:nvSpPr>
          <p:cNvPr id="3" name="Content Placeholder 2"/>
          <p:cNvSpPr>
            <a:spLocks noGrp="1"/>
          </p:cNvSpPr>
          <p:nvPr>
            <p:ph idx="1"/>
          </p:nvPr>
        </p:nvSpPr>
        <p:spPr>
          <a:xfrm>
            <a:off x="3641725" y="334567"/>
            <a:ext cx="4689475" cy="40612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04864" y="1695554"/>
            <a:ext cx="2660650" cy="270023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3/11/22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6267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046" y="545642"/>
            <a:ext cx="3639741" cy="1212872"/>
          </a:xfrm>
        </p:spPr>
        <p:txBody>
          <a:bodyPr anchor="b">
            <a:normAutofit/>
          </a:bodyPr>
          <a:lstStyle>
            <a:lvl1pPr algn="l">
              <a:defRPr sz="18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51435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050"/>
            </a:lvl1pPr>
          </a:lstStyle>
          <a:p>
            <a:r>
              <a:rPr lang="en-GB"/>
              <a:t>Click icon to add picture</a:t>
            </a:r>
            <a:endParaRPr lang="en-US" dirty="0"/>
          </a:p>
        </p:txBody>
      </p:sp>
      <p:sp>
        <p:nvSpPr>
          <p:cNvPr id="4" name="Text Placeholder 3"/>
          <p:cNvSpPr>
            <a:spLocks noGrp="1"/>
          </p:cNvSpPr>
          <p:nvPr>
            <p:ph type="body" sz="half" idx="2"/>
          </p:nvPr>
        </p:nvSpPr>
        <p:spPr>
          <a:xfrm>
            <a:off x="611046" y="1758513"/>
            <a:ext cx="3639741" cy="2637274"/>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a:xfrm>
            <a:off x="2914358" y="4531022"/>
            <a:ext cx="732659" cy="273844"/>
          </a:xfrm>
        </p:spPr>
        <p:txBody>
          <a:bodyPr/>
          <a:lstStyle/>
          <a:p>
            <a:fld id="{1D8BD707-D9CF-40AE-B4C6-C98DA3205C09}" type="datetimeFigureOut">
              <a:rPr lang="en-US" smtClean="0"/>
              <a:t>3/11/22</a:t>
            </a:fld>
            <a:endParaRPr lang="en-US"/>
          </a:p>
        </p:txBody>
      </p:sp>
      <p:sp>
        <p:nvSpPr>
          <p:cNvPr id="6" name="Footer Placeholder 5"/>
          <p:cNvSpPr>
            <a:spLocks noGrp="1"/>
          </p:cNvSpPr>
          <p:nvPr>
            <p:ph type="ftr" sz="quarter" idx="11"/>
          </p:nvPr>
        </p:nvSpPr>
        <p:spPr>
          <a:xfrm>
            <a:off x="442797" y="4531022"/>
            <a:ext cx="2471560" cy="273844"/>
          </a:xfrm>
        </p:spPr>
        <p:txBody>
          <a:bodyPr/>
          <a:lstStyle/>
          <a:p>
            <a:endParaRPr lang="en-IN"/>
          </a:p>
        </p:txBody>
      </p:sp>
      <p:sp>
        <p:nvSpPr>
          <p:cNvPr id="7" name="Slide Number Placeholder 6"/>
          <p:cNvSpPr>
            <a:spLocks noGrp="1"/>
          </p:cNvSpPr>
          <p:nvPr>
            <p:ph type="sldNum" sz="quarter" idx="12"/>
          </p:nvPr>
        </p:nvSpPr>
        <p:spPr>
          <a:xfrm>
            <a:off x="3647017" y="4436917"/>
            <a:ext cx="796616" cy="367949"/>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57161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335391"/>
            <a:ext cx="7928999" cy="727838"/>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607500" y="1638301"/>
            <a:ext cx="7922464" cy="2755798"/>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338636" y="4531022"/>
            <a:ext cx="6483240" cy="273844"/>
          </a:xfrm>
          <a:prstGeom prst="rect">
            <a:avLst/>
          </a:prstGeom>
        </p:spPr>
        <p:txBody>
          <a:bodyPr vert="horz" lIns="91440" tIns="45720" rIns="91440" bIns="45720" rtlCol="0" anchor="b"/>
          <a:lstStyle>
            <a:lvl1pPr algn="l">
              <a:defRPr sz="675">
                <a:solidFill>
                  <a:schemeClr val="tx1"/>
                </a:solidFill>
              </a:defRPr>
            </a:lvl1pPr>
          </a:lstStyle>
          <a:p>
            <a:endParaRPr lang="en-IN"/>
          </a:p>
        </p:txBody>
      </p:sp>
      <p:sp>
        <p:nvSpPr>
          <p:cNvPr id="4" name="Date Placeholder 3"/>
          <p:cNvSpPr>
            <a:spLocks noGrp="1"/>
          </p:cNvSpPr>
          <p:nvPr>
            <p:ph type="dt" sz="half" idx="2"/>
          </p:nvPr>
        </p:nvSpPr>
        <p:spPr>
          <a:xfrm>
            <a:off x="7000969" y="4531022"/>
            <a:ext cx="1007780" cy="273844"/>
          </a:xfrm>
          <a:prstGeom prst="rect">
            <a:avLst/>
          </a:prstGeom>
        </p:spPr>
        <p:txBody>
          <a:bodyPr vert="horz" lIns="91440" tIns="45720" rIns="91440" bIns="45720" rtlCol="0" anchor="b"/>
          <a:lstStyle>
            <a:lvl1pPr algn="r">
              <a:defRPr sz="675">
                <a:solidFill>
                  <a:schemeClr val="tx1"/>
                </a:solidFill>
              </a:defRPr>
            </a:lvl1pPr>
          </a:lstStyle>
          <a:p>
            <a:fld id="{1D8BD707-D9CF-40AE-B4C6-C98DA3205C09}" type="datetimeFigureOut">
              <a:rPr lang="en-US" smtClean="0"/>
              <a:t>3/11/22</a:t>
            </a:fld>
            <a:endParaRPr lang="en-US"/>
          </a:p>
        </p:txBody>
      </p:sp>
      <p:sp>
        <p:nvSpPr>
          <p:cNvPr id="6" name="Slide Number Placeholder 5"/>
          <p:cNvSpPr>
            <a:spLocks noGrp="1"/>
          </p:cNvSpPr>
          <p:nvPr>
            <p:ph type="sldNum" sz="quarter" idx="4"/>
          </p:nvPr>
        </p:nvSpPr>
        <p:spPr>
          <a:xfrm>
            <a:off x="8008749" y="4436917"/>
            <a:ext cx="796616" cy="367949"/>
          </a:xfrm>
          <a:prstGeom prst="rect">
            <a:avLst/>
          </a:prstGeom>
        </p:spPr>
        <p:txBody>
          <a:bodyPr vert="horz" lIns="91440" tIns="45720" rIns="91440" bIns="10800" rtlCol="0" anchor="b"/>
          <a:lstStyle>
            <a:lvl1pPr algn="r">
              <a:defRPr sz="15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583790652"/>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txStyles>
    <p:titleStyle>
      <a:lvl1pPr algn="l" defTabSz="342900" rtl="0" eaLnBrk="1" latinLnBrk="0" hangingPunct="1">
        <a:spcBef>
          <a:spcPct val="0"/>
        </a:spcBef>
        <a:buNone/>
        <a:defRPr sz="3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ct val="20000"/>
        </a:spcBef>
        <a:spcAft>
          <a:spcPts val="450"/>
        </a:spcAft>
        <a:buClr>
          <a:schemeClr val="accent1"/>
        </a:buClr>
        <a:buFont typeface="Wingdings 2" charset="2"/>
        <a:buChar char=""/>
        <a:defRPr sz="1350" kern="1200">
          <a:solidFill>
            <a:schemeClr val="tx1"/>
          </a:solidFill>
          <a:latin typeface="+mn-lt"/>
          <a:ea typeface="+mn-ea"/>
          <a:cs typeface="+mn-cs"/>
        </a:defRPr>
      </a:lvl1pPr>
      <a:lvl2pPr marL="557213" indent="-214313" algn="l" defTabSz="342900" rtl="0" eaLnBrk="1" latinLnBrk="0" hangingPunct="1">
        <a:spcBef>
          <a:spcPct val="20000"/>
        </a:spcBef>
        <a:spcAft>
          <a:spcPts val="450"/>
        </a:spcAft>
        <a:buClr>
          <a:schemeClr val="accent1"/>
        </a:buClr>
        <a:buFont typeface="Wingdings 2" charset="2"/>
        <a:buChar char=""/>
        <a:defRPr sz="1200"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Clr>
          <a:schemeClr val="accent1"/>
        </a:buClr>
        <a:buFont typeface="Wingdings 2" charset="2"/>
        <a:buChar char=""/>
        <a:defRPr sz="1050" kern="1200">
          <a:solidFill>
            <a:schemeClr val="tx1"/>
          </a:solidFill>
          <a:latin typeface="+mn-lt"/>
          <a:ea typeface="+mn-ea"/>
          <a:cs typeface="+mn-cs"/>
        </a:defRPr>
      </a:lvl3pPr>
      <a:lvl4pPr marL="12001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4pPr>
      <a:lvl5pPr marL="15430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5pPr>
      <a:lvl6pPr marL="18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88043" y="488043"/>
            <a:ext cx="5143500" cy="4167414"/>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E400BB-09A1-3C48-BE18-422ED9C2D6B9}"/>
              </a:ext>
            </a:extLst>
          </p:cNvPr>
          <p:cNvSpPr>
            <a:spLocks noGrp="1"/>
          </p:cNvSpPr>
          <p:nvPr>
            <p:ph type="title"/>
          </p:nvPr>
        </p:nvSpPr>
        <p:spPr>
          <a:xfrm>
            <a:off x="338636" y="1301142"/>
            <a:ext cx="2824112" cy="2541216"/>
          </a:xfrm>
        </p:spPr>
        <p:txBody>
          <a:bodyPr vert="horz" lIns="91440" tIns="45720" rIns="91440" bIns="45720" rtlCol="0" anchor="ctr">
            <a:normAutofit/>
          </a:bodyPr>
          <a:lstStyle/>
          <a:p>
            <a:pPr defTabSz="457200"/>
            <a:r>
              <a:rPr lang="en-US" sz="4000" b="1" dirty="0">
                <a:solidFill>
                  <a:srgbClr val="FEFEFE"/>
                </a:solidFill>
                <a:latin typeface="+mj-lt"/>
              </a:rPr>
              <a:t>Arth Infosoft</a:t>
            </a:r>
          </a:p>
        </p:txBody>
      </p:sp>
      <p:sp>
        <p:nvSpPr>
          <p:cNvPr id="3" name="Text Placeholder 2">
            <a:extLst>
              <a:ext uri="{FF2B5EF4-FFF2-40B4-BE49-F238E27FC236}">
                <a16:creationId xmlns:a16="http://schemas.microsoft.com/office/drawing/2014/main" id="{DA986D7A-D1DE-9B4D-8C90-76E0489A9ABD}"/>
              </a:ext>
            </a:extLst>
          </p:cNvPr>
          <p:cNvSpPr>
            <a:spLocks noGrp="1"/>
          </p:cNvSpPr>
          <p:nvPr>
            <p:ph type="body" sz="quarter" idx="11"/>
          </p:nvPr>
        </p:nvSpPr>
        <p:spPr>
          <a:xfrm>
            <a:off x="4506051" y="734244"/>
            <a:ext cx="4023913" cy="3675011"/>
          </a:xfrm>
          <a:effectLst/>
        </p:spPr>
        <p:txBody>
          <a:bodyPr vert="horz" lIns="91440" tIns="45720" rIns="91440" bIns="45720" rtlCol="0" anchor="ctr">
            <a:normAutofit/>
          </a:bodyPr>
          <a:lstStyle/>
          <a:p>
            <a:pPr defTabSz="457200">
              <a:spcBef>
                <a:spcPct val="20000"/>
              </a:spcBef>
              <a:spcAft>
                <a:spcPts val="600"/>
              </a:spcAft>
              <a:buFont typeface="Wingdings 2" charset="2"/>
              <a:buChar char=""/>
            </a:pPr>
            <a:r>
              <a:rPr lang="en-US" sz="1500" dirty="0">
                <a:latin typeface="+mn-lt"/>
                <a:ea typeface="+mn-ea"/>
                <a:cs typeface="+mn-cs"/>
              </a:rPr>
              <a:t>Role: Web Development</a:t>
            </a:r>
          </a:p>
          <a:p>
            <a:pPr defTabSz="457200">
              <a:spcBef>
                <a:spcPct val="20000"/>
              </a:spcBef>
              <a:spcAft>
                <a:spcPts val="600"/>
              </a:spcAft>
              <a:buFont typeface="Wingdings 2" charset="2"/>
              <a:buChar char=""/>
            </a:pPr>
            <a:r>
              <a:rPr lang="en-US" sz="1500" dirty="0">
                <a:latin typeface="+mn-lt"/>
                <a:ea typeface="+mn-ea"/>
                <a:cs typeface="+mn-cs"/>
              </a:rPr>
              <a:t>Name: Hussain </a:t>
            </a:r>
            <a:r>
              <a:rPr lang="en-US" sz="1500" dirty="0" err="1">
                <a:latin typeface="+mn-lt"/>
                <a:ea typeface="+mn-ea"/>
                <a:cs typeface="+mn-cs"/>
              </a:rPr>
              <a:t>Vakharwala</a:t>
            </a:r>
            <a:endParaRPr lang="en-US" sz="1500" dirty="0">
              <a:latin typeface="+mn-lt"/>
              <a:ea typeface="+mn-ea"/>
              <a:cs typeface="+mn-cs"/>
            </a:endParaRPr>
          </a:p>
          <a:p>
            <a:pPr defTabSz="457200">
              <a:spcBef>
                <a:spcPct val="20000"/>
              </a:spcBef>
              <a:spcAft>
                <a:spcPts val="600"/>
              </a:spcAft>
              <a:buFont typeface="Wingdings 2" charset="2"/>
              <a:buChar char=""/>
            </a:pPr>
            <a:r>
              <a:rPr lang="en-US" sz="1500" dirty="0">
                <a:latin typeface="+mn-lt"/>
                <a:ea typeface="+mn-ea"/>
                <a:cs typeface="+mn-cs"/>
              </a:rPr>
              <a:t>Enrollment No: 180010107063</a:t>
            </a:r>
          </a:p>
          <a:p>
            <a:pPr defTabSz="457200">
              <a:spcBef>
                <a:spcPct val="20000"/>
              </a:spcBef>
              <a:spcAft>
                <a:spcPts val="600"/>
              </a:spcAft>
              <a:buFont typeface="Wingdings 2" charset="2"/>
              <a:buChar char=""/>
            </a:pPr>
            <a:r>
              <a:rPr lang="en-US" sz="1500" dirty="0">
                <a:latin typeface="+mn-lt"/>
                <a:ea typeface="+mn-ea"/>
                <a:cs typeface="+mn-cs"/>
              </a:rPr>
              <a:t>Internal Guide: Prof Siddharth</a:t>
            </a:r>
          </a:p>
        </p:txBody>
      </p:sp>
    </p:spTree>
    <p:extLst>
      <p:ext uri="{BB962C8B-B14F-4D97-AF65-F5344CB8AC3E}">
        <p14:creationId xmlns:p14="http://schemas.microsoft.com/office/powerpoint/2010/main" val="57115291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881AE6-AF0E-4825-8C1D-7F52977746CA}"/>
              </a:ext>
            </a:extLst>
          </p:cNvPr>
          <p:cNvSpPr>
            <a:spLocks noGrp="1"/>
          </p:cNvSpPr>
          <p:nvPr>
            <p:ph idx="1"/>
          </p:nvPr>
        </p:nvSpPr>
        <p:spPr>
          <a:xfrm>
            <a:off x="390425" y="1311916"/>
            <a:ext cx="8363150" cy="3058658"/>
          </a:xfrm>
        </p:spPr>
        <p:txBody>
          <a:bodyPr>
            <a:normAutofit fontScale="92500"/>
          </a:bodyPr>
          <a:lstStyle/>
          <a:p>
            <a:pPr marL="285750" indent="-285750">
              <a:lnSpc>
                <a:spcPct val="150000"/>
              </a:lnSpc>
              <a:spcBef>
                <a:spcPts val="100"/>
              </a:spcBef>
              <a:buFont typeface="Arial" panose="020B0604020202020204" pitchFamily="34" charset="0"/>
              <a:buChar char="•"/>
            </a:pPr>
            <a:r>
              <a:rPr lang="en-US" sz="2200" b="0" i="0" dirty="0">
                <a:solidFill>
                  <a:srgbClr val="636363"/>
                </a:solidFill>
                <a:effectLst/>
              </a:rPr>
              <a:t>Creating and updating data dictionary for th</a:t>
            </a:r>
            <a:r>
              <a:rPr lang="en-US" sz="2200" dirty="0">
                <a:solidFill>
                  <a:srgbClr val="636363"/>
                </a:solidFill>
              </a:rPr>
              <a:t>e project based on input from project manager.</a:t>
            </a:r>
            <a:endParaRPr lang="en-US" sz="2200" b="0" i="0" dirty="0">
              <a:solidFill>
                <a:srgbClr val="636363"/>
              </a:solidFill>
              <a:effectLst/>
            </a:endParaRPr>
          </a:p>
          <a:p>
            <a:pPr marL="285750" indent="-285750">
              <a:lnSpc>
                <a:spcPct val="150000"/>
              </a:lnSpc>
              <a:spcBef>
                <a:spcPts val="100"/>
              </a:spcBef>
              <a:buFont typeface="Arial" panose="020B0604020202020204" pitchFamily="34" charset="0"/>
              <a:buChar char="•"/>
            </a:pPr>
            <a:r>
              <a:rPr lang="en-US" sz="2200" dirty="0">
                <a:solidFill>
                  <a:srgbClr val="636363"/>
                </a:solidFill>
              </a:rPr>
              <a:t>Working with ReactJS on front end for front end development of the web application.</a:t>
            </a:r>
          </a:p>
          <a:p>
            <a:pPr marL="285750" indent="-285750">
              <a:lnSpc>
                <a:spcPct val="150000"/>
              </a:lnSpc>
              <a:spcBef>
                <a:spcPts val="100"/>
              </a:spcBef>
              <a:buFont typeface="Arial" panose="020B0604020202020204" pitchFamily="34" charset="0"/>
              <a:buChar char="•"/>
            </a:pPr>
            <a:r>
              <a:rPr lang="en-US" sz="2200" dirty="0">
                <a:solidFill>
                  <a:srgbClr val="636363"/>
                </a:solidFill>
              </a:rPr>
              <a:t>Working with NodeJS and express for backend logic and functionality. </a:t>
            </a:r>
          </a:p>
          <a:p>
            <a:pPr marL="0" indent="0">
              <a:lnSpc>
                <a:spcPct val="150000"/>
              </a:lnSpc>
              <a:spcBef>
                <a:spcPts val="100"/>
              </a:spcBef>
              <a:buNone/>
            </a:pPr>
            <a:endParaRPr lang="en-US" sz="2200" dirty="0">
              <a:solidFill>
                <a:srgbClr val="636363"/>
              </a:solidFill>
            </a:endParaRPr>
          </a:p>
        </p:txBody>
      </p:sp>
      <p:sp>
        <p:nvSpPr>
          <p:cNvPr id="4" name="TextBox 3">
            <a:extLst>
              <a:ext uri="{FF2B5EF4-FFF2-40B4-BE49-F238E27FC236}">
                <a16:creationId xmlns:a16="http://schemas.microsoft.com/office/drawing/2014/main" id="{37A59ADE-68CB-4F39-9669-35DDD412DEE4}"/>
              </a:ext>
            </a:extLst>
          </p:cNvPr>
          <p:cNvSpPr txBox="1"/>
          <p:nvPr/>
        </p:nvSpPr>
        <p:spPr>
          <a:xfrm>
            <a:off x="2930529" y="503959"/>
            <a:ext cx="3282950" cy="646331"/>
          </a:xfrm>
          <a:prstGeom prst="rect">
            <a:avLst/>
          </a:prstGeom>
          <a:noFill/>
        </p:spPr>
        <p:txBody>
          <a:bodyPr wrap="none" rtlCol="0">
            <a:spAutoFit/>
          </a:bodyPr>
          <a:lstStyle/>
          <a:p>
            <a:pPr algn="ctr"/>
            <a:r>
              <a:rPr lang="en-US" sz="3600" b="1">
                <a:solidFill>
                  <a:srgbClr val="636363"/>
                </a:solidFill>
                <a:latin typeface="Modern Era Black Italic"/>
              </a:rPr>
              <a:t> </a:t>
            </a:r>
            <a:r>
              <a:rPr lang="en-US" sz="3600" b="1" dirty="0">
                <a:solidFill>
                  <a:srgbClr val="636363"/>
                </a:solidFill>
                <a:latin typeface="Modern Era Black Italic"/>
              </a:rPr>
              <a:t>Responsibilities</a:t>
            </a:r>
            <a:endParaRPr lang="en-IN" sz="3600" b="1" dirty="0">
              <a:solidFill>
                <a:srgbClr val="636363"/>
              </a:solidFill>
              <a:latin typeface="Modern Era Black Italic"/>
            </a:endParaRPr>
          </a:p>
        </p:txBody>
      </p:sp>
    </p:spTree>
    <p:extLst>
      <p:ext uri="{BB962C8B-B14F-4D97-AF65-F5344CB8AC3E}">
        <p14:creationId xmlns:p14="http://schemas.microsoft.com/office/powerpoint/2010/main" val="16941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2DBA2F-2BD8-466B-B20E-1FC16CBBD20B}"/>
              </a:ext>
            </a:extLst>
          </p:cNvPr>
          <p:cNvSpPr>
            <a:spLocks noGrp="1"/>
          </p:cNvSpPr>
          <p:nvPr>
            <p:ph type="title"/>
          </p:nvPr>
        </p:nvSpPr>
        <p:spPr>
          <a:xfrm>
            <a:off x="319022" y="1898649"/>
            <a:ext cx="5146113" cy="1346202"/>
          </a:xfrm>
        </p:spPr>
        <p:txBody>
          <a:bodyPr>
            <a:normAutofit fontScale="90000"/>
          </a:bodyPr>
          <a:lstStyle/>
          <a:p>
            <a:r>
              <a:rPr lang="en-US" dirty="0">
                <a:solidFill>
                  <a:schemeClr val="bg1">
                    <a:lumMod val="95000"/>
                  </a:schemeClr>
                </a:solidFill>
                <a:latin typeface="Modern Era Black Italic"/>
              </a:rPr>
              <a:t>Tools &amp; Technology Used</a:t>
            </a:r>
            <a:endParaRPr lang="en-IN" dirty="0"/>
          </a:p>
        </p:txBody>
      </p:sp>
    </p:spTree>
    <p:extLst>
      <p:ext uri="{BB962C8B-B14F-4D97-AF65-F5344CB8AC3E}">
        <p14:creationId xmlns:p14="http://schemas.microsoft.com/office/powerpoint/2010/main" val="163929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EA2B74-646C-40F0-9EC8-90947FE62A60}"/>
              </a:ext>
            </a:extLst>
          </p:cNvPr>
          <p:cNvSpPr>
            <a:spLocks noGrp="1"/>
          </p:cNvSpPr>
          <p:nvPr>
            <p:ph idx="1"/>
          </p:nvPr>
        </p:nvSpPr>
        <p:spPr>
          <a:xfrm>
            <a:off x="390424" y="1156704"/>
            <a:ext cx="5170404" cy="3457826"/>
          </a:xfrm>
        </p:spPr>
        <p:txBody>
          <a:bodyPr>
            <a:normAutofit/>
          </a:bodyPr>
          <a:lstStyle/>
          <a:p>
            <a:r>
              <a:rPr lang="en-US" sz="2400" b="1" dirty="0">
                <a:solidFill>
                  <a:srgbClr val="636363"/>
                </a:solidFill>
                <a:latin typeface="Modern Era Black Italic"/>
              </a:rPr>
              <a:t>MongoDB Compass</a:t>
            </a:r>
          </a:p>
          <a:p>
            <a:endParaRPr lang="en-US" sz="2000" dirty="0">
              <a:solidFill>
                <a:srgbClr val="636363"/>
              </a:solidFill>
              <a:latin typeface="Modern Era Black Italic"/>
            </a:endParaRPr>
          </a:p>
          <a:p>
            <a:r>
              <a:rPr lang="en-US" sz="2000" dirty="0">
                <a:solidFill>
                  <a:srgbClr val="4D5156"/>
                </a:solidFill>
                <a:latin typeface="Modern Era Black Italic"/>
              </a:rPr>
              <a:t>It is a powerful GUI for querying, aggregating, and analyzing your MongoDB Data in visual environment.</a:t>
            </a:r>
            <a:endParaRPr lang="en-US" sz="2000" b="0" i="0" dirty="0">
              <a:solidFill>
                <a:srgbClr val="4D5156"/>
              </a:solidFill>
              <a:effectLst/>
              <a:latin typeface="Modern Era Black Italic"/>
            </a:endParaRPr>
          </a:p>
          <a:p>
            <a:r>
              <a:rPr lang="en-US" sz="2000" b="0" i="0" dirty="0">
                <a:solidFill>
                  <a:srgbClr val="4D5156"/>
                </a:solidFill>
                <a:effectLst/>
                <a:latin typeface="Modern Era Black Italic"/>
              </a:rPr>
              <a:t>We </a:t>
            </a:r>
            <a:r>
              <a:rPr lang="en-US" sz="2000" dirty="0">
                <a:solidFill>
                  <a:srgbClr val="4D5156"/>
                </a:solidFill>
                <a:latin typeface="Modern Era Black Italic"/>
              </a:rPr>
              <a:t>are using it as it makes working with NoSQL data easy by providing GUI for databased management and modification.</a:t>
            </a:r>
            <a:endParaRPr lang="en-IN" sz="2000" dirty="0">
              <a:solidFill>
                <a:srgbClr val="636363"/>
              </a:solidFill>
              <a:latin typeface="Modern Era Black Italic"/>
            </a:endParaRPr>
          </a:p>
        </p:txBody>
      </p:sp>
      <p:sp>
        <p:nvSpPr>
          <p:cNvPr id="6" name="TextBox 5">
            <a:extLst>
              <a:ext uri="{FF2B5EF4-FFF2-40B4-BE49-F238E27FC236}">
                <a16:creationId xmlns:a16="http://schemas.microsoft.com/office/drawing/2014/main" id="{434FA167-0D09-44B0-8A07-A30F3678D553}"/>
              </a:ext>
            </a:extLst>
          </p:cNvPr>
          <p:cNvSpPr txBox="1"/>
          <p:nvPr/>
        </p:nvSpPr>
        <p:spPr>
          <a:xfrm>
            <a:off x="2811645" y="255192"/>
            <a:ext cx="3520707" cy="646331"/>
          </a:xfrm>
          <a:prstGeom prst="rect">
            <a:avLst/>
          </a:prstGeom>
          <a:noFill/>
        </p:spPr>
        <p:txBody>
          <a:bodyPr wrap="none" rtlCol="0">
            <a:spAutoFit/>
          </a:bodyPr>
          <a:lstStyle/>
          <a:p>
            <a:pPr algn="ctr"/>
            <a:r>
              <a:rPr lang="en-US" sz="3600" b="1" dirty="0">
                <a:solidFill>
                  <a:srgbClr val="636363"/>
                </a:solidFill>
                <a:latin typeface="Modern Era Black Italic"/>
              </a:rPr>
              <a:t>Technology Used </a:t>
            </a:r>
            <a:endParaRPr lang="en-IN" sz="3600" b="1" dirty="0">
              <a:solidFill>
                <a:srgbClr val="636363"/>
              </a:solidFill>
              <a:latin typeface="Modern Era Black Italic"/>
            </a:endParaRPr>
          </a:p>
        </p:txBody>
      </p:sp>
    </p:spTree>
    <p:extLst>
      <p:ext uri="{BB962C8B-B14F-4D97-AF65-F5344CB8AC3E}">
        <p14:creationId xmlns:p14="http://schemas.microsoft.com/office/powerpoint/2010/main" val="2184244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132928-0F9C-41F9-89A0-EC7E2E35A565}"/>
              </a:ext>
            </a:extLst>
          </p:cNvPr>
          <p:cNvSpPr txBox="1"/>
          <p:nvPr/>
        </p:nvSpPr>
        <p:spPr>
          <a:xfrm>
            <a:off x="3399948" y="140167"/>
            <a:ext cx="2344103" cy="646331"/>
          </a:xfrm>
          <a:prstGeom prst="rect">
            <a:avLst/>
          </a:prstGeom>
          <a:noFill/>
        </p:spPr>
        <p:txBody>
          <a:bodyPr wrap="none" rtlCol="0">
            <a:spAutoFit/>
          </a:bodyPr>
          <a:lstStyle/>
          <a:p>
            <a:r>
              <a:rPr lang="en-US" sz="3600" b="1" dirty="0">
                <a:solidFill>
                  <a:srgbClr val="636363"/>
                </a:solidFill>
                <a:latin typeface="Modern Era Black Italic"/>
              </a:rPr>
              <a:t>Tools Used </a:t>
            </a:r>
            <a:endParaRPr lang="en-IN" sz="3600" b="1" dirty="0">
              <a:solidFill>
                <a:srgbClr val="636363"/>
              </a:solidFill>
              <a:latin typeface="Modern Era Black Italic"/>
            </a:endParaRPr>
          </a:p>
        </p:txBody>
      </p:sp>
      <p:sp>
        <p:nvSpPr>
          <p:cNvPr id="5" name="Text Placeholder 2">
            <a:extLst>
              <a:ext uri="{FF2B5EF4-FFF2-40B4-BE49-F238E27FC236}">
                <a16:creationId xmlns:a16="http://schemas.microsoft.com/office/drawing/2014/main" id="{E7CBD58C-F943-4726-8D75-42E59C4BDDF3}"/>
              </a:ext>
            </a:extLst>
          </p:cNvPr>
          <p:cNvSpPr txBox="1">
            <a:spLocks/>
          </p:cNvSpPr>
          <p:nvPr/>
        </p:nvSpPr>
        <p:spPr>
          <a:xfrm>
            <a:off x="132185" y="1392314"/>
            <a:ext cx="8176214" cy="3877985"/>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Arial" panose="020B0604020202020204" pitchFamily="34" charset="0"/>
              <a:buChar char="•"/>
            </a:pPr>
            <a:r>
              <a:rPr lang="en-US" b="1" kern="0" dirty="0">
                <a:solidFill>
                  <a:srgbClr val="636363"/>
                </a:solidFill>
                <a:latin typeface="Modern Era Black Italic"/>
              </a:rPr>
              <a:t>MongoDB</a:t>
            </a:r>
          </a:p>
          <a:p>
            <a:r>
              <a:rPr lang="en-US" kern="0" dirty="0">
                <a:solidFill>
                  <a:srgbClr val="4D5156"/>
                </a:solidFill>
                <a:latin typeface="Modern Era Black Italic"/>
              </a:rPr>
              <a:t>Using MongoDB as it is a reliable and flexible No SQL database. </a:t>
            </a:r>
          </a:p>
          <a:p>
            <a:endParaRPr lang="en-US" kern="0" dirty="0">
              <a:solidFill>
                <a:srgbClr val="4D5156"/>
              </a:solidFill>
              <a:latin typeface="Modern Era Black Italic"/>
            </a:endParaRPr>
          </a:p>
          <a:p>
            <a:pPr marL="342900" indent="-342900">
              <a:buFont typeface="Arial" panose="020B0604020202020204" pitchFamily="34" charset="0"/>
              <a:buChar char="•"/>
            </a:pPr>
            <a:r>
              <a:rPr lang="en-US" b="1" kern="0" dirty="0">
                <a:solidFill>
                  <a:srgbClr val="4D5156"/>
                </a:solidFill>
                <a:latin typeface="Modern Era Black Italic"/>
              </a:rPr>
              <a:t>ExpressJS</a:t>
            </a:r>
          </a:p>
          <a:p>
            <a:r>
              <a:rPr lang="en-US" b="1" kern="0" dirty="0">
                <a:solidFill>
                  <a:srgbClr val="4D5156"/>
                </a:solidFill>
                <a:latin typeface="Modern Era Black Italic"/>
              </a:rPr>
              <a:t>Using ExpressJS with NodeJS setup middleware to respond to</a:t>
            </a:r>
          </a:p>
          <a:p>
            <a:r>
              <a:rPr lang="en-US" b="1" kern="0" dirty="0">
                <a:solidFill>
                  <a:srgbClr val="4D5156"/>
                </a:solidFill>
                <a:latin typeface="Modern Era Black Italic"/>
              </a:rPr>
              <a:t>HTTP requests.</a:t>
            </a:r>
            <a:endParaRPr lang="en-US" kern="0" dirty="0">
              <a:solidFill>
                <a:srgbClr val="4D5156"/>
              </a:solidFill>
              <a:latin typeface="Modern Era Black Italic"/>
            </a:endParaRPr>
          </a:p>
          <a:p>
            <a:pPr marL="342900" indent="-342900">
              <a:buFont typeface="Arial" panose="020B0604020202020204" pitchFamily="34" charset="0"/>
              <a:buChar char="•"/>
            </a:pPr>
            <a:r>
              <a:rPr lang="en-US" b="1" kern="0" dirty="0">
                <a:solidFill>
                  <a:srgbClr val="636363"/>
                </a:solidFill>
                <a:latin typeface="Modern Era Black Italic"/>
              </a:rPr>
              <a:t>ReactJS</a:t>
            </a:r>
          </a:p>
          <a:p>
            <a:r>
              <a:rPr lang="en-US" kern="0" dirty="0">
                <a:solidFill>
                  <a:srgbClr val="636363"/>
                </a:solidFill>
                <a:latin typeface="Modern Era Black Italic"/>
              </a:rPr>
              <a:t>As a frontend web application framework.</a:t>
            </a:r>
          </a:p>
          <a:p>
            <a:endParaRPr lang="en-US" kern="0" dirty="0">
              <a:solidFill>
                <a:srgbClr val="636363"/>
              </a:solidFill>
              <a:latin typeface="Modern Era Black Italic"/>
            </a:endParaRPr>
          </a:p>
          <a:p>
            <a:pPr marL="342900" indent="-342900">
              <a:buFont typeface="Arial" panose="020B0604020202020204" pitchFamily="34" charset="0"/>
              <a:buChar char="•"/>
            </a:pPr>
            <a:r>
              <a:rPr lang="en-US" b="1" kern="0" dirty="0">
                <a:solidFill>
                  <a:srgbClr val="636363"/>
                </a:solidFill>
                <a:latin typeface="Modern Era Black Italic"/>
              </a:rPr>
              <a:t>NodeJS</a:t>
            </a:r>
          </a:p>
          <a:p>
            <a:r>
              <a:rPr lang="en-US" kern="0" dirty="0">
                <a:solidFill>
                  <a:srgbClr val="636363"/>
                </a:solidFill>
                <a:latin typeface="Modern Era Black Italic"/>
              </a:rPr>
              <a:t>For referring design requirements </a:t>
            </a:r>
          </a:p>
          <a:p>
            <a:endParaRPr lang="en-US" kern="0" dirty="0">
              <a:solidFill>
                <a:srgbClr val="636363"/>
              </a:solidFill>
              <a:latin typeface="Modern Era Black Italic"/>
            </a:endParaRPr>
          </a:p>
          <a:p>
            <a:pPr marL="342900" indent="-342900">
              <a:buFont typeface="Arial" panose="020B0604020202020204" pitchFamily="34" charset="0"/>
              <a:buChar char="•"/>
            </a:pPr>
            <a:r>
              <a:rPr lang="en-US" b="1" kern="0" dirty="0">
                <a:solidFill>
                  <a:srgbClr val="636363"/>
                </a:solidFill>
                <a:latin typeface="Modern Era Black Italic"/>
              </a:rPr>
              <a:t>Postman</a:t>
            </a:r>
          </a:p>
          <a:p>
            <a:r>
              <a:rPr lang="en-US" kern="0" dirty="0">
                <a:solidFill>
                  <a:srgbClr val="636363"/>
                </a:solidFill>
                <a:latin typeface="Modern Era Black Italic"/>
              </a:rPr>
              <a:t>It is an application used for API testing.</a:t>
            </a:r>
          </a:p>
        </p:txBody>
      </p:sp>
      <p:pic>
        <p:nvPicPr>
          <p:cNvPr id="3" name="Picture 2" descr="Logo&#10;&#10;Description automatically generated with medium confidence">
            <a:extLst>
              <a:ext uri="{FF2B5EF4-FFF2-40B4-BE49-F238E27FC236}">
                <a16:creationId xmlns:a16="http://schemas.microsoft.com/office/drawing/2014/main" id="{C521C4E9-447B-194B-BBA2-A882C3D2F0FD}"/>
              </a:ext>
            </a:extLst>
          </p:cNvPr>
          <p:cNvPicPr>
            <a:picLocks noChangeAspect="1"/>
          </p:cNvPicPr>
          <p:nvPr/>
        </p:nvPicPr>
        <p:blipFill>
          <a:blip r:embed="rId2"/>
          <a:stretch>
            <a:fillRect/>
          </a:stretch>
        </p:blipFill>
        <p:spPr>
          <a:xfrm>
            <a:off x="6430274" y="1503234"/>
            <a:ext cx="1507951" cy="837560"/>
          </a:xfrm>
          <a:prstGeom prst="rect">
            <a:avLst/>
          </a:prstGeom>
        </p:spPr>
      </p:pic>
      <p:pic>
        <p:nvPicPr>
          <p:cNvPr id="8" name="Picture 7">
            <a:extLst>
              <a:ext uri="{FF2B5EF4-FFF2-40B4-BE49-F238E27FC236}">
                <a16:creationId xmlns:a16="http://schemas.microsoft.com/office/drawing/2014/main" id="{F6937AF2-7596-3C4F-84A3-DD412E238AE7}"/>
              </a:ext>
            </a:extLst>
          </p:cNvPr>
          <p:cNvPicPr>
            <a:picLocks noChangeAspect="1"/>
          </p:cNvPicPr>
          <p:nvPr/>
        </p:nvPicPr>
        <p:blipFill>
          <a:blip r:embed="rId3"/>
          <a:stretch>
            <a:fillRect/>
          </a:stretch>
        </p:blipFill>
        <p:spPr>
          <a:xfrm>
            <a:off x="6474443" y="2462300"/>
            <a:ext cx="1507951" cy="680814"/>
          </a:xfrm>
          <a:prstGeom prst="rect">
            <a:avLst/>
          </a:prstGeom>
        </p:spPr>
      </p:pic>
      <p:pic>
        <p:nvPicPr>
          <p:cNvPr id="12" name="Picture 11">
            <a:extLst>
              <a:ext uri="{FF2B5EF4-FFF2-40B4-BE49-F238E27FC236}">
                <a16:creationId xmlns:a16="http://schemas.microsoft.com/office/drawing/2014/main" id="{426948ED-F664-6342-B0A0-93C9A769CFDC}"/>
              </a:ext>
            </a:extLst>
          </p:cNvPr>
          <p:cNvPicPr>
            <a:picLocks noChangeAspect="1"/>
          </p:cNvPicPr>
          <p:nvPr/>
        </p:nvPicPr>
        <p:blipFill>
          <a:blip r:embed="rId4"/>
          <a:stretch>
            <a:fillRect/>
          </a:stretch>
        </p:blipFill>
        <p:spPr>
          <a:xfrm>
            <a:off x="4683755" y="2982539"/>
            <a:ext cx="1612717" cy="877579"/>
          </a:xfrm>
          <a:prstGeom prst="rect">
            <a:avLst/>
          </a:prstGeom>
        </p:spPr>
      </p:pic>
      <p:pic>
        <p:nvPicPr>
          <p:cNvPr id="16" name="Picture 15">
            <a:extLst>
              <a:ext uri="{FF2B5EF4-FFF2-40B4-BE49-F238E27FC236}">
                <a16:creationId xmlns:a16="http://schemas.microsoft.com/office/drawing/2014/main" id="{206BF3D8-3344-DC4A-9D4F-887C971F9207}"/>
              </a:ext>
            </a:extLst>
          </p:cNvPr>
          <p:cNvPicPr>
            <a:picLocks noChangeAspect="1"/>
          </p:cNvPicPr>
          <p:nvPr/>
        </p:nvPicPr>
        <p:blipFill>
          <a:blip r:embed="rId5"/>
          <a:stretch>
            <a:fillRect/>
          </a:stretch>
        </p:blipFill>
        <p:spPr>
          <a:xfrm>
            <a:off x="6713782" y="3860117"/>
            <a:ext cx="1138891" cy="975341"/>
          </a:xfrm>
          <a:prstGeom prst="rect">
            <a:avLst/>
          </a:prstGeom>
        </p:spPr>
      </p:pic>
    </p:spTree>
    <p:extLst>
      <p:ext uri="{BB962C8B-B14F-4D97-AF65-F5344CB8AC3E}">
        <p14:creationId xmlns:p14="http://schemas.microsoft.com/office/powerpoint/2010/main" val="229194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2DBA2F-2BD8-466B-B20E-1FC16CBBD20B}"/>
              </a:ext>
            </a:extLst>
          </p:cNvPr>
          <p:cNvSpPr>
            <a:spLocks noGrp="1"/>
          </p:cNvSpPr>
          <p:nvPr>
            <p:ph type="title"/>
          </p:nvPr>
        </p:nvSpPr>
        <p:spPr>
          <a:xfrm>
            <a:off x="319022" y="1898649"/>
            <a:ext cx="5146113" cy="1346202"/>
          </a:xfrm>
        </p:spPr>
        <p:txBody>
          <a:bodyPr>
            <a:normAutofit fontScale="90000"/>
          </a:bodyPr>
          <a:lstStyle/>
          <a:p>
            <a:r>
              <a:rPr lang="en-US" dirty="0">
                <a:solidFill>
                  <a:schemeClr val="bg1">
                    <a:lumMod val="95000"/>
                  </a:schemeClr>
                </a:solidFill>
                <a:latin typeface="Modern Era Black Italic"/>
              </a:rPr>
              <a:t>Additional </a:t>
            </a:r>
            <a:br>
              <a:rPr lang="en-US" dirty="0">
                <a:solidFill>
                  <a:schemeClr val="bg1">
                    <a:lumMod val="95000"/>
                  </a:schemeClr>
                </a:solidFill>
                <a:latin typeface="Modern Era Black Italic"/>
              </a:rPr>
            </a:br>
            <a:r>
              <a:rPr lang="en-US" dirty="0">
                <a:solidFill>
                  <a:schemeClr val="bg1">
                    <a:lumMod val="95000"/>
                  </a:schemeClr>
                </a:solidFill>
                <a:latin typeface="Modern Era Black Italic"/>
              </a:rPr>
              <a:t>Learning</a:t>
            </a:r>
            <a:endParaRPr lang="en-IN" dirty="0"/>
          </a:p>
        </p:txBody>
      </p:sp>
    </p:spTree>
    <p:extLst>
      <p:ext uri="{BB962C8B-B14F-4D97-AF65-F5344CB8AC3E}">
        <p14:creationId xmlns:p14="http://schemas.microsoft.com/office/powerpoint/2010/main" val="2731169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A9C967-EBA9-4F40-909A-1427675ABAF5}"/>
              </a:ext>
            </a:extLst>
          </p:cNvPr>
          <p:cNvSpPr>
            <a:spLocks noGrp="1"/>
          </p:cNvSpPr>
          <p:nvPr>
            <p:ph idx="1"/>
          </p:nvPr>
        </p:nvSpPr>
        <p:spPr>
          <a:xfrm>
            <a:off x="390424" y="1067368"/>
            <a:ext cx="4256004" cy="1384995"/>
          </a:xfrm>
        </p:spPr>
        <p:txBody>
          <a:bodyPr>
            <a:normAutofit fontScale="92500" lnSpcReduction="10000"/>
          </a:bodyPr>
          <a:lstStyle/>
          <a:p>
            <a:pPr marL="285750" indent="-285750">
              <a:buFont typeface="Arial" panose="020B0604020202020204" pitchFamily="34" charset="0"/>
              <a:buChar char="•"/>
            </a:pPr>
            <a:r>
              <a:rPr lang="en-US" dirty="0"/>
              <a:t>Work Ethics</a:t>
            </a:r>
          </a:p>
          <a:p>
            <a:pPr marL="285750" indent="-285750">
              <a:buFont typeface="Arial" panose="020B0604020202020204" pitchFamily="34" charset="0"/>
              <a:buChar char="•"/>
            </a:pPr>
            <a:r>
              <a:rPr lang="en-US" dirty="0"/>
              <a:t>Adaptability</a:t>
            </a:r>
          </a:p>
          <a:p>
            <a:pPr marL="285750" indent="-285750">
              <a:buFont typeface="Arial" panose="020B0604020202020204" pitchFamily="34" charset="0"/>
              <a:buChar char="•"/>
            </a:pPr>
            <a:r>
              <a:rPr lang="en-US" dirty="0"/>
              <a:t>Importance of Effective Communication</a:t>
            </a:r>
          </a:p>
          <a:p>
            <a:pPr marL="285750" indent="-285750">
              <a:buFont typeface="Arial" panose="020B0604020202020204" pitchFamily="34" charset="0"/>
              <a:buChar char="•"/>
            </a:pPr>
            <a:r>
              <a:rPr lang="en-US" dirty="0"/>
              <a:t>Time Management</a:t>
            </a:r>
          </a:p>
          <a:p>
            <a:pPr marL="285750" indent="-285750">
              <a:buFont typeface="Arial" panose="020B0604020202020204" pitchFamily="34" charset="0"/>
              <a:buChar char="•"/>
            </a:pPr>
            <a:r>
              <a:rPr lang="en-US" dirty="0"/>
              <a:t>Collaboration</a:t>
            </a:r>
          </a:p>
        </p:txBody>
      </p:sp>
      <p:sp>
        <p:nvSpPr>
          <p:cNvPr id="4" name="TextBox 3">
            <a:extLst>
              <a:ext uri="{FF2B5EF4-FFF2-40B4-BE49-F238E27FC236}">
                <a16:creationId xmlns:a16="http://schemas.microsoft.com/office/drawing/2014/main" id="{FF5BF688-3C0A-4D2C-817A-D347928F68E4}"/>
              </a:ext>
            </a:extLst>
          </p:cNvPr>
          <p:cNvSpPr txBox="1"/>
          <p:nvPr/>
        </p:nvSpPr>
        <p:spPr>
          <a:xfrm>
            <a:off x="390424" y="313592"/>
            <a:ext cx="1925527" cy="615553"/>
          </a:xfrm>
          <a:prstGeom prst="rect">
            <a:avLst/>
          </a:prstGeom>
          <a:noFill/>
        </p:spPr>
        <p:txBody>
          <a:bodyPr wrap="none" rtlCol="0">
            <a:spAutoFit/>
          </a:bodyPr>
          <a:lstStyle/>
          <a:p>
            <a:r>
              <a:rPr lang="en-US" sz="3400" b="1" dirty="0">
                <a:solidFill>
                  <a:srgbClr val="636363"/>
                </a:solidFill>
                <a:latin typeface="Modern Era Black Italic"/>
              </a:rPr>
              <a:t>Soft Skills</a:t>
            </a:r>
            <a:endParaRPr lang="en-IN" sz="3400" b="1" dirty="0">
              <a:solidFill>
                <a:srgbClr val="636363"/>
              </a:solidFill>
              <a:latin typeface="Modern Era Black Italic"/>
            </a:endParaRPr>
          </a:p>
        </p:txBody>
      </p:sp>
      <p:sp>
        <p:nvSpPr>
          <p:cNvPr id="5" name="Text Placeholder 2">
            <a:extLst>
              <a:ext uri="{FF2B5EF4-FFF2-40B4-BE49-F238E27FC236}">
                <a16:creationId xmlns:a16="http://schemas.microsoft.com/office/drawing/2014/main" id="{34211DEF-5508-4ADE-923F-C9742B874AFD}"/>
              </a:ext>
            </a:extLst>
          </p:cNvPr>
          <p:cNvSpPr txBox="1">
            <a:spLocks/>
          </p:cNvSpPr>
          <p:nvPr/>
        </p:nvSpPr>
        <p:spPr>
          <a:xfrm>
            <a:off x="542824" y="3325526"/>
            <a:ext cx="4256004" cy="1107996"/>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Arial" panose="020B0604020202020204" pitchFamily="34" charset="0"/>
              <a:buChar char="•"/>
            </a:pPr>
            <a:r>
              <a:rPr lang="en-US" kern="0" dirty="0"/>
              <a:t>Testing Fundamentals</a:t>
            </a:r>
          </a:p>
          <a:p>
            <a:pPr marL="285750" indent="-285750">
              <a:buFont typeface="Arial" panose="020B0604020202020204" pitchFamily="34" charset="0"/>
              <a:buChar char="•"/>
            </a:pPr>
            <a:r>
              <a:rPr lang="en-US" kern="0" dirty="0"/>
              <a:t>Agile Methodology</a:t>
            </a:r>
          </a:p>
          <a:p>
            <a:pPr marL="285750" indent="-285750">
              <a:buFont typeface="Arial" panose="020B0604020202020204" pitchFamily="34" charset="0"/>
              <a:buChar char="•"/>
            </a:pPr>
            <a:r>
              <a:rPr lang="en-US" kern="0" dirty="0"/>
              <a:t>SCRUM Ceremonies</a:t>
            </a:r>
          </a:p>
          <a:p>
            <a:pPr marL="285750" indent="-285750">
              <a:buFont typeface="Arial" panose="020B0604020202020204" pitchFamily="34" charset="0"/>
              <a:buChar char="•"/>
            </a:pPr>
            <a:r>
              <a:rPr lang="en-US" kern="0" dirty="0"/>
              <a:t>Different Types of Testing</a:t>
            </a:r>
          </a:p>
        </p:txBody>
      </p:sp>
      <p:sp>
        <p:nvSpPr>
          <p:cNvPr id="6" name="TextBox 5">
            <a:extLst>
              <a:ext uri="{FF2B5EF4-FFF2-40B4-BE49-F238E27FC236}">
                <a16:creationId xmlns:a16="http://schemas.microsoft.com/office/drawing/2014/main" id="{B118CD3F-6091-4E87-AD50-F374AE76917C}"/>
              </a:ext>
            </a:extLst>
          </p:cNvPr>
          <p:cNvSpPr txBox="1"/>
          <p:nvPr/>
        </p:nvSpPr>
        <p:spPr>
          <a:xfrm>
            <a:off x="542824" y="2571750"/>
            <a:ext cx="2952860" cy="615553"/>
          </a:xfrm>
          <a:prstGeom prst="rect">
            <a:avLst/>
          </a:prstGeom>
          <a:noFill/>
        </p:spPr>
        <p:txBody>
          <a:bodyPr wrap="none" rtlCol="0">
            <a:spAutoFit/>
          </a:bodyPr>
          <a:lstStyle/>
          <a:p>
            <a:r>
              <a:rPr lang="en-US" sz="3400" b="1" dirty="0">
                <a:solidFill>
                  <a:srgbClr val="636363"/>
                </a:solidFill>
                <a:latin typeface="Modern Era Black Italic"/>
              </a:rPr>
              <a:t>Technical Skills </a:t>
            </a:r>
            <a:endParaRPr lang="en-IN" sz="3400" b="1" dirty="0">
              <a:solidFill>
                <a:srgbClr val="636363"/>
              </a:solidFill>
              <a:latin typeface="Modern Era Black Italic"/>
            </a:endParaRPr>
          </a:p>
        </p:txBody>
      </p:sp>
      <p:pic>
        <p:nvPicPr>
          <p:cNvPr id="7" name="Picture 2" descr="Python Machine Learning Logo, HD Png Download - kindpng">
            <a:extLst>
              <a:ext uri="{FF2B5EF4-FFF2-40B4-BE49-F238E27FC236}">
                <a16:creationId xmlns:a16="http://schemas.microsoft.com/office/drawing/2014/main" id="{1D9FFAC6-88C2-45E9-892C-1FB87168F9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095606" y="1093819"/>
            <a:ext cx="3127897" cy="2955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9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85B3A411-39CB-4453-9F3D-FA4820663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2381"/>
            <a:ext cx="9144000" cy="3902868"/>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78D59EC2-0166-41A5-B253-88E6BF28E4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3393820"/>
            <a:ext cx="9152363" cy="1758043"/>
            <a:chOff x="0" y="4525094"/>
            <a:chExt cx="12203151" cy="2344057"/>
          </a:xfrm>
        </p:grpSpPr>
        <p:sp>
          <p:nvSpPr>
            <p:cNvPr id="13" name="Freeform 9">
              <a:extLst>
                <a:ext uri="{FF2B5EF4-FFF2-40B4-BE49-F238E27FC236}">
                  <a16:creationId xmlns:a16="http://schemas.microsoft.com/office/drawing/2014/main" id="{8C425FAF-4FCC-494A-B22F-84509E392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2650E85A-A0C2-4F77-B982-28078367B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82B893C-2914-472F-8F64-8A0E65234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C966072-5BF7-494D-8F33-EF0BB21FB5D5}"/>
              </a:ext>
            </a:extLst>
          </p:cNvPr>
          <p:cNvSpPr>
            <a:spLocks noGrp="1"/>
          </p:cNvSpPr>
          <p:nvPr>
            <p:ph type="title"/>
          </p:nvPr>
        </p:nvSpPr>
        <p:spPr>
          <a:xfrm>
            <a:off x="607500" y="3613149"/>
            <a:ext cx="7929000" cy="584647"/>
          </a:xfrm>
        </p:spPr>
        <p:txBody>
          <a:bodyPr vert="horz" lIns="91440" tIns="45720" rIns="91440" bIns="45720" rtlCol="0" anchor="b">
            <a:normAutofit/>
          </a:bodyPr>
          <a:lstStyle/>
          <a:p>
            <a:pPr defTabSz="457200"/>
            <a:r>
              <a:rPr lang="en-US" dirty="0"/>
              <a:t>ARTH INFOSOFT</a:t>
            </a:r>
          </a:p>
        </p:txBody>
      </p:sp>
      <p:sp>
        <p:nvSpPr>
          <p:cNvPr id="3" name="Content Placeholder 2">
            <a:extLst>
              <a:ext uri="{FF2B5EF4-FFF2-40B4-BE49-F238E27FC236}">
                <a16:creationId xmlns:a16="http://schemas.microsoft.com/office/drawing/2014/main" id="{3857D914-0647-5E4A-9060-E5CBBA0D4894}"/>
              </a:ext>
            </a:extLst>
          </p:cNvPr>
          <p:cNvSpPr>
            <a:spLocks noGrp="1"/>
          </p:cNvSpPr>
          <p:nvPr>
            <p:ph idx="1"/>
          </p:nvPr>
        </p:nvSpPr>
        <p:spPr>
          <a:xfrm>
            <a:off x="607500" y="4195582"/>
            <a:ext cx="7929000" cy="326231"/>
          </a:xfrm>
        </p:spPr>
        <p:txBody>
          <a:bodyPr vert="horz" lIns="91440" tIns="45720" rIns="91440" bIns="45720" rtlCol="0" anchor="t">
            <a:normAutofit/>
          </a:bodyPr>
          <a:lstStyle/>
          <a:p>
            <a:pPr marL="0" indent="0" defTabSz="457200">
              <a:lnSpc>
                <a:spcPct val="90000"/>
              </a:lnSpc>
              <a:spcAft>
                <a:spcPts val="600"/>
              </a:spcAft>
              <a:buNone/>
            </a:pPr>
            <a:r>
              <a:rPr lang="en-US" sz="1700"/>
              <a:t>THANK YOU!!!</a:t>
            </a:r>
          </a:p>
        </p:txBody>
      </p:sp>
      <p:pic>
        <p:nvPicPr>
          <p:cNvPr id="5" name="Picture 4">
            <a:extLst>
              <a:ext uri="{FF2B5EF4-FFF2-40B4-BE49-F238E27FC236}">
                <a16:creationId xmlns:a16="http://schemas.microsoft.com/office/drawing/2014/main" id="{34F8C253-13C3-F142-8844-BB4CEBB54A6D}"/>
              </a:ext>
            </a:extLst>
          </p:cNvPr>
          <p:cNvPicPr>
            <a:picLocks noChangeAspect="1"/>
          </p:cNvPicPr>
          <p:nvPr/>
        </p:nvPicPr>
        <p:blipFill>
          <a:blip r:embed="rId2"/>
          <a:stretch>
            <a:fillRect/>
          </a:stretch>
        </p:blipFill>
        <p:spPr>
          <a:xfrm>
            <a:off x="476592" y="480060"/>
            <a:ext cx="4863694" cy="270205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82643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2DBA2F-2BD8-466B-B20E-1FC16CBBD20B}"/>
              </a:ext>
            </a:extLst>
          </p:cNvPr>
          <p:cNvSpPr>
            <a:spLocks noGrp="1"/>
          </p:cNvSpPr>
          <p:nvPr>
            <p:ph type="title"/>
          </p:nvPr>
        </p:nvSpPr>
        <p:spPr>
          <a:xfrm>
            <a:off x="382817" y="2231047"/>
            <a:ext cx="3565663" cy="681405"/>
          </a:xfrm>
        </p:spPr>
        <p:txBody>
          <a:bodyPr>
            <a:normAutofit fontScale="90000"/>
          </a:bodyPr>
          <a:lstStyle/>
          <a:p>
            <a:r>
              <a:rPr lang="en-US" dirty="0"/>
              <a:t>Content</a:t>
            </a:r>
            <a:endParaRPr lang="en-IN" dirty="0"/>
          </a:p>
        </p:txBody>
      </p:sp>
    </p:spTree>
    <p:extLst>
      <p:ext uri="{BB962C8B-B14F-4D97-AF65-F5344CB8AC3E}">
        <p14:creationId xmlns:p14="http://schemas.microsoft.com/office/powerpoint/2010/main" val="204719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3CC66A-41CB-4609-8410-DC8694B30C92}"/>
              </a:ext>
            </a:extLst>
          </p:cNvPr>
          <p:cNvSpPr>
            <a:spLocks noGrp="1"/>
          </p:cNvSpPr>
          <p:nvPr>
            <p:ph idx="1"/>
          </p:nvPr>
        </p:nvSpPr>
        <p:spPr>
          <a:xfrm>
            <a:off x="390425" y="478869"/>
            <a:ext cx="8363150" cy="4185761"/>
          </a:xfrm>
        </p:spPr>
        <p:txBody>
          <a:bodyPr>
            <a:normAutofit fontScale="85000" lnSpcReduction="20000"/>
          </a:bodyPr>
          <a:lstStyle/>
          <a:p>
            <a:pPr algn="ctr"/>
            <a:r>
              <a:rPr lang="en-US" sz="3200" b="1" dirty="0">
                <a:solidFill>
                  <a:srgbClr val="636363"/>
                </a:solidFill>
              </a:rPr>
              <a:t>Index</a:t>
            </a:r>
          </a:p>
          <a:p>
            <a:pPr marL="342900" indent="-342900">
              <a:buFont typeface="+mj-lt"/>
              <a:buAutoNum type="arabicPeriod"/>
            </a:pPr>
            <a:endParaRPr lang="en-US" sz="2400" dirty="0">
              <a:solidFill>
                <a:srgbClr val="636363"/>
              </a:solidFill>
              <a:latin typeface="Modern Era Black Italic"/>
            </a:endParaRPr>
          </a:p>
          <a:p>
            <a:pPr marL="342900" indent="-342900">
              <a:buFont typeface="+mj-lt"/>
              <a:buAutoNum type="arabicPeriod"/>
            </a:pPr>
            <a:r>
              <a:rPr lang="en-US" sz="2400" dirty="0">
                <a:solidFill>
                  <a:srgbClr val="636363"/>
                </a:solidFill>
                <a:latin typeface="Modern Era Black Italic"/>
              </a:rPr>
              <a:t>About Arth Infosoft</a:t>
            </a:r>
          </a:p>
          <a:p>
            <a:pPr marL="342900" indent="-342900">
              <a:buFont typeface="+mj-lt"/>
              <a:buAutoNum type="arabicPeriod"/>
            </a:pPr>
            <a:endParaRPr lang="en-US" sz="2400" dirty="0">
              <a:solidFill>
                <a:srgbClr val="636363"/>
              </a:solidFill>
              <a:latin typeface="Modern Era Black Italic"/>
            </a:endParaRPr>
          </a:p>
          <a:p>
            <a:r>
              <a:rPr lang="en-US" sz="2400" dirty="0">
                <a:solidFill>
                  <a:srgbClr val="636363"/>
                </a:solidFill>
                <a:latin typeface="Modern Era Black Italic"/>
              </a:rPr>
              <a:t>2. About Project</a:t>
            </a:r>
          </a:p>
          <a:p>
            <a:endParaRPr lang="en-US" sz="2400" dirty="0">
              <a:solidFill>
                <a:srgbClr val="636363"/>
              </a:solidFill>
              <a:latin typeface="Modern Era Black Italic"/>
            </a:endParaRPr>
          </a:p>
          <a:p>
            <a:r>
              <a:rPr lang="en-US" sz="2400" dirty="0">
                <a:solidFill>
                  <a:srgbClr val="636363"/>
                </a:solidFill>
                <a:latin typeface="Modern Era Black Italic"/>
              </a:rPr>
              <a:t>3. Roles &amp; Responsibilities</a:t>
            </a:r>
          </a:p>
          <a:p>
            <a:endParaRPr lang="en-US" sz="2400" dirty="0">
              <a:solidFill>
                <a:srgbClr val="636363"/>
              </a:solidFill>
              <a:latin typeface="Modern Era Black Italic"/>
            </a:endParaRPr>
          </a:p>
          <a:p>
            <a:r>
              <a:rPr lang="en-US" sz="2400" dirty="0">
                <a:solidFill>
                  <a:srgbClr val="636363"/>
                </a:solidFill>
                <a:latin typeface="Modern Era Black Italic"/>
              </a:rPr>
              <a:t>4. Tools &amp; Technologies Used</a:t>
            </a:r>
          </a:p>
          <a:p>
            <a:endParaRPr lang="en-US" sz="2400" dirty="0">
              <a:solidFill>
                <a:srgbClr val="636363"/>
              </a:solidFill>
              <a:latin typeface="Modern Era Black Italic"/>
            </a:endParaRPr>
          </a:p>
          <a:p>
            <a:r>
              <a:rPr lang="en-US" sz="2400" dirty="0">
                <a:solidFill>
                  <a:srgbClr val="636363"/>
                </a:solidFill>
                <a:latin typeface="Modern Era Black Italic"/>
              </a:rPr>
              <a:t>5. Additional Learning </a:t>
            </a:r>
          </a:p>
        </p:txBody>
      </p:sp>
    </p:spTree>
    <p:extLst>
      <p:ext uri="{BB962C8B-B14F-4D97-AF65-F5344CB8AC3E}">
        <p14:creationId xmlns:p14="http://schemas.microsoft.com/office/powerpoint/2010/main" val="202336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2DBA2F-2BD8-466B-B20E-1FC16CBBD20B}"/>
              </a:ext>
            </a:extLst>
          </p:cNvPr>
          <p:cNvSpPr>
            <a:spLocks noGrp="1"/>
          </p:cNvSpPr>
          <p:nvPr>
            <p:ph type="title"/>
          </p:nvPr>
        </p:nvSpPr>
        <p:spPr>
          <a:xfrm>
            <a:off x="287124" y="1898649"/>
            <a:ext cx="5146113" cy="1346202"/>
          </a:xfrm>
        </p:spPr>
        <p:txBody>
          <a:bodyPr>
            <a:normAutofit fontScale="90000"/>
          </a:bodyPr>
          <a:lstStyle/>
          <a:p>
            <a:r>
              <a:rPr lang="en-US" dirty="0"/>
              <a:t>About</a:t>
            </a:r>
            <a:br>
              <a:rPr lang="en-US" dirty="0"/>
            </a:br>
            <a:r>
              <a:rPr lang="en-US" dirty="0"/>
              <a:t>Arth Infosoft</a:t>
            </a:r>
            <a:endParaRPr lang="en-IN" dirty="0"/>
          </a:p>
        </p:txBody>
      </p:sp>
    </p:spTree>
    <p:extLst>
      <p:ext uri="{BB962C8B-B14F-4D97-AF65-F5344CB8AC3E}">
        <p14:creationId xmlns:p14="http://schemas.microsoft.com/office/powerpoint/2010/main" val="3979475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2B96F5-7BC3-4714-B7C0-F9BD333EB45C}"/>
              </a:ext>
            </a:extLst>
          </p:cNvPr>
          <p:cNvSpPr>
            <a:spLocks noGrp="1"/>
          </p:cNvSpPr>
          <p:nvPr>
            <p:ph idx="1"/>
          </p:nvPr>
        </p:nvSpPr>
        <p:spPr>
          <a:xfrm>
            <a:off x="390423" y="1269387"/>
            <a:ext cx="8363150" cy="3046988"/>
          </a:xfrm>
        </p:spPr>
        <p:txBody>
          <a:bodyPr>
            <a:normAutofit/>
          </a:bodyPr>
          <a:lstStyle/>
          <a:p>
            <a:r>
              <a:rPr lang="en-US" dirty="0"/>
              <a:t>Arth Infosoft Pvt. Ltd. Is an Indian Origin growing IT company which aims to serve clients with affordable Graphic, Web and Software solutions. Arth specializes, but is not limited to graphic, website designing, web application, web portal development and SEO Services.</a:t>
            </a:r>
            <a:endParaRPr lang="en-IN" dirty="0"/>
          </a:p>
          <a:p>
            <a:pPr marL="0" indent="0">
              <a:buNone/>
            </a:pPr>
            <a:endParaRPr lang="en-US" dirty="0">
              <a:solidFill>
                <a:srgbClr val="4D5156"/>
              </a:solidFill>
              <a:latin typeface="Modern Era Black Italic"/>
            </a:endParaRPr>
          </a:p>
          <a:p>
            <a:r>
              <a:rPr lang="en-US" dirty="0">
                <a:solidFill>
                  <a:schemeClr val="tx1">
                    <a:lumMod val="75000"/>
                    <a:lumOff val="25000"/>
                  </a:schemeClr>
                </a:solidFill>
                <a:latin typeface="Modern Era Black Italic"/>
              </a:rPr>
              <a:t>Ahmedabad Office:</a:t>
            </a:r>
          </a:p>
          <a:p>
            <a:r>
              <a:rPr lang="en-US" dirty="0"/>
              <a:t>We specialize in Web Application Development, Website/Layout Designing, Internet Marketing, PHP Web Application Development, Shopping Cart Development, Custom Software Development, and School Management System</a:t>
            </a:r>
            <a:r>
              <a:rPr lang="en-IN" dirty="0"/>
              <a:t> </a:t>
            </a:r>
            <a:endParaRPr lang="en-US" dirty="0">
              <a:solidFill>
                <a:schemeClr val="tx1">
                  <a:lumMod val="75000"/>
                  <a:lumOff val="25000"/>
                </a:schemeClr>
              </a:solidFill>
              <a:latin typeface="Modern Era Black Italic"/>
            </a:endParaRPr>
          </a:p>
        </p:txBody>
      </p:sp>
      <p:sp>
        <p:nvSpPr>
          <p:cNvPr id="4" name="TextBox 3">
            <a:extLst>
              <a:ext uri="{FF2B5EF4-FFF2-40B4-BE49-F238E27FC236}">
                <a16:creationId xmlns:a16="http://schemas.microsoft.com/office/drawing/2014/main" id="{1ED700BD-B3B4-406F-8FD0-DCBAB0A26A44}"/>
              </a:ext>
            </a:extLst>
          </p:cNvPr>
          <p:cNvSpPr txBox="1"/>
          <p:nvPr/>
        </p:nvSpPr>
        <p:spPr>
          <a:xfrm>
            <a:off x="2087760" y="503959"/>
            <a:ext cx="4098494" cy="646331"/>
          </a:xfrm>
          <a:prstGeom prst="rect">
            <a:avLst/>
          </a:prstGeom>
          <a:noFill/>
        </p:spPr>
        <p:txBody>
          <a:bodyPr wrap="none" rtlCol="0">
            <a:spAutoFit/>
          </a:bodyPr>
          <a:lstStyle/>
          <a:p>
            <a:r>
              <a:rPr lang="en-US" sz="3600" b="1" dirty="0">
                <a:solidFill>
                  <a:srgbClr val="636363"/>
                </a:solidFill>
                <a:latin typeface="Modern Era Black Italic"/>
              </a:rPr>
              <a:t>We are Arth Infosoft</a:t>
            </a:r>
            <a:endParaRPr lang="en-IN" sz="3600" b="1" dirty="0">
              <a:solidFill>
                <a:srgbClr val="636363"/>
              </a:solidFill>
              <a:latin typeface="Modern Era Black Italic"/>
            </a:endParaRPr>
          </a:p>
        </p:txBody>
      </p:sp>
    </p:spTree>
    <p:extLst>
      <p:ext uri="{BB962C8B-B14F-4D97-AF65-F5344CB8AC3E}">
        <p14:creationId xmlns:p14="http://schemas.microsoft.com/office/powerpoint/2010/main" val="2970536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2DBA2F-2BD8-466B-B20E-1FC16CBBD20B}"/>
              </a:ext>
            </a:extLst>
          </p:cNvPr>
          <p:cNvSpPr>
            <a:spLocks noGrp="1"/>
          </p:cNvSpPr>
          <p:nvPr>
            <p:ph type="title"/>
          </p:nvPr>
        </p:nvSpPr>
        <p:spPr>
          <a:xfrm>
            <a:off x="287124" y="2231047"/>
            <a:ext cx="5146113" cy="681405"/>
          </a:xfrm>
        </p:spPr>
        <p:txBody>
          <a:bodyPr>
            <a:normAutofit fontScale="90000"/>
          </a:bodyPr>
          <a:lstStyle/>
          <a:p>
            <a:r>
              <a:rPr lang="en-US" dirty="0">
                <a:solidFill>
                  <a:schemeClr val="bg1">
                    <a:lumMod val="95000"/>
                  </a:schemeClr>
                </a:solidFill>
                <a:latin typeface="Modern Era Black Italic"/>
              </a:rPr>
              <a:t>About Project</a:t>
            </a:r>
            <a:endParaRPr lang="en-IN" dirty="0"/>
          </a:p>
        </p:txBody>
      </p:sp>
    </p:spTree>
    <p:extLst>
      <p:ext uri="{BB962C8B-B14F-4D97-AF65-F5344CB8AC3E}">
        <p14:creationId xmlns:p14="http://schemas.microsoft.com/office/powerpoint/2010/main" val="72470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6E4D8E-5E47-491C-8D45-9E04CF336F22}"/>
              </a:ext>
            </a:extLst>
          </p:cNvPr>
          <p:cNvSpPr>
            <a:spLocks noGrp="1"/>
          </p:cNvSpPr>
          <p:nvPr>
            <p:ph idx="1"/>
          </p:nvPr>
        </p:nvSpPr>
        <p:spPr>
          <a:xfrm>
            <a:off x="390423" y="1303989"/>
            <a:ext cx="8363150" cy="3077766"/>
          </a:xfrm>
        </p:spPr>
        <p:txBody>
          <a:bodyPr>
            <a:normAutofit/>
          </a:bodyPr>
          <a:lstStyle/>
          <a:p>
            <a:r>
              <a:rPr lang="en-US" dirty="0"/>
              <a:t>Travelling is a very common activity and consider a scenario where in a solo traveler wants to travel from one location to another and the traveler wants some company for barring his travel expense, our application is the solution for that. Consider another user who wants to travel from the same path and hence needs some help. Our application connects both the users. Travel captain is who travel from one place to another by their own transportation. Travel patrons are those who want to travel from one place to another place, but they don't have any transportation on their own. Patron can request Captain for a trip in exchange of a fixed or custom fair.</a:t>
            </a:r>
            <a:endParaRPr lang="en-IN" dirty="0"/>
          </a:p>
          <a:p>
            <a:endParaRPr lang="en-IN" sz="2000" dirty="0">
              <a:solidFill>
                <a:srgbClr val="636363"/>
              </a:solidFill>
              <a:latin typeface="Modern Era Black Italic"/>
            </a:endParaRPr>
          </a:p>
        </p:txBody>
      </p:sp>
      <p:sp>
        <p:nvSpPr>
          <p:cNvPr id="6" name="TextBox 5">
            <a:extLst>
              <a:ext uri="{FF2B5EF4-FFF2-40B4-BE49-F238E27FC236}">
                <a16:creationId xmlns:a16="http://schemas.microsoft.com/office/drawing/2014/main" id="{54FD9163-1CAE-4FBC-B176-F9A93A1F779D}"/>
              </a:ext>
            </a:extLst>
          </p:cNvPr>
          <p:cNvSpPr txBox="1"/>
          <p:nvPr/>
        </p:nvSpPr>
        <p:spPr>
          <a:xfrm>
            <a:off x="2618739" y="514592"/>
            <a:ext cx="3906519" cy="646331"/>
          </a:xfrm>
          <a:prstGeom prst="rect">
            <a:avLst/>
          </a:prstGeom>
          <a:noFill/>
        </p:spPr>
        <p:txBody>
          <a:bodyPr wrap="none" rtlCol="0">
            <a:spAutoFit/>
          </a:bodyPr>
          <a:lstStyle/>
          <a:p>
            <a:pPr algn="ctr"/>
            <a:r>
              <a:rPr lang="en-US" sz="3600" b="1" dirty="0">
                <a:solidFill>
                  <a:srgbClr val="636363"/>
                </a:solidFill>
                <a:latin typeface="Modern Era Black Italic"/>
              </a:rPr>
              <a:t>Problem Statement</a:t>
            </a:r>
            <a:endParaRPr lang="en-IN" sz="3600" b="1" dirty="0">
              <a:solidFill>
                <a:srgbClr val="636363"/>
              </a:solidFill>
              <a:latin typeface="Modern Era Black Italic"/>
            </a:endParaRPr>
          </a:p>
        </p:txBody>
      </p:sp>
    </p:spTree>
    <p:extLst>
      <p:ext uri="{BB962C8B-B14F-4D97-AF65-F5344CB8AC3E}">
        <p14:creationId xmlns:p14="http://schemas.microsoft.com/office/powerpoint/2010/main" val="3934617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685098-CC26-4CF9-9F6B-61F79371219C}"/>
              </a:ext>
            </a:extLst>
          </p:cNvPr>
          <p:cNvSpPr>
            <a:spLocks noGrp="1"/>
          </p:cNvSpPr>
          <p:nvPr>
            <p:ph idx="1"/>
          </p:nvPr>
        </p:nvSpPr>
        <p:spPr>
          <a:xfrm>
            <a:off x="390425" y="1792732"/>
            <a:ext cx="8363150" cy="892552"/>
          </a:xfrm>
        </p:spPr>
        <p:txBody>
          <a:bodyPr>
            <a:normAutofit/>
          </a:bodyPr>
          <a:lstStyle/>
          <a:p>
            <a:r>
              <a:rPr lang="en-US" dirty="0"/>
              <a:t>To complete the 1</a:t>
            </a:r>
            <a:r>
              <a:rPr lang="en-US" baseline="30000" dirty="0"/>
              <a:t>st</a:t>
            </a:r>
            <a:r>
              <a:rPr lang="en-US" dirty="0"/>
              <a:t> phase of project which includes providing functionality of Scheduling Trips.</a:t>
            </a:r>
            <a:endParaRPr lang="en-IN" dirty="0"/>
          </a:p>
          <a:p>
            <a:endParaRPr lang="en-US" sz="2000" b="0" i="0" u="none" strike="noStrike" baseline="0" dirty="0">
              <a:solidFill>
                <a:srgbClr val="000000"/>
              </a:solidFill>
              <a:latin typeface="Modern Era Black Italic"/>
            </a:endParaRPr>
          </a:p>
          <a:p>
            <a:endParaRPr lang="en-IN" dirty="0"/>
          </a:p>
        </p:txBody>
      </p:sp>
      <p:sp>
        <p:nvSpPr>
          <p:cNvPr id="4" name="TextBox 3">
            <a:extLst>
              <a:ext uri="{FF2B5EF4-FFF2-40B4-BE49-F238E27FC236}">
                <a16:creationId xmlns:a16="http://schemas.microsoft.com/office/drawing/2014/main" id="{23FE7B76-ED43-4847-926C-DBEE597A8068}"/>
              </a:ext>
            </a:extLst>
          </p:cNvPr>
          <p:cNvSpPr txBox="1"/>
          <p:nvPr/>
        </p:nvSpPr>
        <p:spPr>
          <a:xfrm>
            <a:off x="655339" y="1131283"/>
            <a:ext cx="881973" cy="523220"/>
          </a:xfrm>
          <a:prstGeom prst="rect">
            <a:avLst/>
          </a:prstGeom>
          <a:noFill/>
        </p:spPr>
        <p:txBody>
          <a:bodyPr wrap="none" rtlCol="0">
            <a:spAutoFit/>
          </a:bodyPr>
          <a:lstStyle/>
          <a:p>
            <a:pPr algn="ctr"/>
            <a:r>
              <a:rPr lang="en-US" sz="2800" b="1" dirty="0">
                <a:solidFill>
                  <a:srgbClr val="636363"/>
                </a:solidFill>
                <a:latin typeface="Modern Era Black Italic"/>
              </a:rPr>
              <a:t>Aim:</a:t>
            </a:r>
            <a:endParaRPr lang="en-IN" sz="2800" b="1" dirty="0">
              <a:solidFill>
                <a:srgbClr val="636363"/>
              </a:solidFill>
              <a:latin typeface="Modern Era Black Italic"/>
            </a:endParaRPr>
          </a:p>
        </p:txBody>
      </p:sp>
      <p:sp>
        <p:nvSpPr>
          <p:cNvPr id="5" name="TextBox 4">
            <a:extLst>
              <a:ext uri="{FF2B5EF4-FFF2-40B4-BE49-F238E27FC236}">
                <a16:creationId xmlns:a16="http://schemas.microsoft.com/office/drawing/2014/main" id="{618624C8-1C92-4043-A8BA-68353BC8D33B}"/>
              </a:ext>
            </a:extLst>
          </p:cNvPr>
          <p:cNvSpPr txBox="1"/>
          <p:nvPr/>
        </p:nvSpPr>
        <p:spPr>
          <a:xfrm>
            <a:off x="305361" y="2717202"/>
            <a:ext cx="2316403" cy="523220"/>
          </a:xfrm>
          <a:prstGeom prst="rect">
            <a:avLst/>
          </a:prstGeom>
          <a:noFill/>
        </p:spPr>
        <p:txBody>
          <a:bodyPr wrap="none" rtlCol="0">
            <a:spAutoFit/>
          </a:bodyPr>
          <a:lstStyle/>
          <a:p>
            <a:r>
              <a:rPr lang="en-US" sz="2800" b="1" dirty="0">
                <a:solidFill>
                  <a:srgbClr val="636363"/>
                </a:solidFill>
                <a:latin typeface="Modern Era Black Italic"/>
              </a:rPr>
              <a:t>Key Outcomes</a:t>
            </a:r>
            <a:endParaRPr lang="en-IN" sz="2800" b="1" dirty="0">
              <a:solidFill>
                <a:srgbClr val="636363"/>
              </a:solidFill>
              <a:latin typeface="Modern Era Black Italic"/>
            </a:endParaRPr>
          </a:p>
        </p:txBody>
      </p:sp>
      <p:sp>
        <p:nvSpPr>
          <p:cNvPr id="6" name="Text Placeholder 2">
            <a:extLst>
              <a:ext uri="{FF2B5EF4-FFF2-40B4-BE49-F238E27FC236}">
                <a16:creationId xmlns:a16="http://schemas.microsoft.com/office/drawing/2014/main" id="{40348F0B-6E88-427E-B4CB-F9DD5542A674}"/>
              </a:ext>
            </a:extLst>
          </p:cNvPr>
          <p:cNvSpPr txBox="1">
            <a:spLocks/>
          </p:cNvSpPr>
          <p:nvPr/>
        </p:nvSpPr>
        <p:spPr>
          <a:xfrm>
            <a:off x="390425" y="3389284"/>
            <a:ext cx="8363150" cy="830997"/>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Creating and updating the data dictionary for the project based on input from project manager.</a:t>
            </a:r>
            <a:endParaRPr lang="en-IN" dirty="0"/>
          </a:p>
          <a:p>
            <a:endParaRPr lang="en-IN" kern="0" dirty="0"/>
          </a:p>
        </p:txBody>
      </p:sp>
    </p:spTree>
    <p:extLst>
      <p:ext uri="{BB962C8B-B14F-4D97-AF65-F5344CB8AC3E}">
        <p14:creationId xmlns:p14="http://schemas.microsoft.com/office/powerpoint/2010/main" val="20218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2DBA2F-2BD8-466B-B20E-1FC16CBBD20B}"/>
              </a:ext>
            </a:extLst>
          </p:cNvPr>
          <p:cNvSpPr>
            <a:spLocks noGrp="1"/>
          </p:cNvSpPr>
          <p:nvPr>
            <p:ph type="title"/>
          </p:nvPr>
        </p:nvSpPr>
        <p:spPr>
          <a:xfrm>
            <a:off x="287124" y="1898649"/>
            <a:ext cx="5146113" cy="1346202"/>
          </a:xfrm>
        </p:spPr>
        <p:txBody>
          <a:bodyPr>
            <a:normAutofit fontScale="90000"/>
          </a:bodyPr>
          <a:lstStyle/>
          <a:p>
            <a:r>
              <a:rPr lang="en-US" sz="5400" dirty="0">
                <a:solidFill>
                  <a:schemeClr val="bg1">
                    <a:lumMod val="95000"/>
                  </a:schemeClr>
                </a:solidFill>
                <a:latin typeface="Modern Era Black Italic"/>
              </a:rPr>
              <a:t>Roles &amp; Responsibilities</a:t>
            </a:r>
            <a:endParaRPr lang="en-IN" dirty="0"/>
          </a:p>
        </p:txBody>
      </p:sp>
    </p:spTree>
    <p:extLst>
      <p:ext uri="{BB962C8B-B14F-4D97-AF65-F5344CB8AC3E}">
        <p14:creationId xmlns:p14="http://schemas.microsoft.com/office/powerpoint/2010/main" val="4050664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{FD7D1A7A-C3E5-A841-AC51-027AA3457BBE}tf10001121</Template>
  <TotalTime>1501</TotalTime>
  <Words>476</Words>
  <Application>Microsoft Macintosh PowerPoint</Application>
  <PresentationFormat>On-screen Show (16:9)</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Modern Era Black Italic</vt:lpstr>
      <vt:lpstr>Modern Era Bold</vt:lpstr>
      <vt:lpstr>Wingdings 2</vt:lpstr>
      <vt:lpstr>Quotable</vt:lpstr>
      <vt:lpstr>Arth Infosoft</vt:lpstr>
      <vt:lpstr>Content</vt:lpstr>
      <vt:lpstr>PowerPoint Presentation</vt:lpstr>
      <vt:lpstr>About Arth Infosoft</vt:lpstr>
      <vt:lpstr>PowerPoint Presentation</vt:lpstr>
      <vt:lpstr>About Project</vt:lpstr>
      <vt:lpstr>PowerPoint Presentation</vt:lpstr>
      <vt:lpstr>PowerPoint Presentation</vt:lpstr>
      <vt:lpstr>Roles &amp; Responsibilities</vt:lpstr>
      <vt:lpstr>PowerPoint Presentation</vt:lpstr>
      <vt:lpstr>Tools &amp; Technology Used</vt:lpstr>
      <vt:lpstr>PowerPoint Presentation</vt:lpstr>
      <vt:lpstr>PowerPoint Presentation</vt:lpstr>
      <vt:lpstr>Additional  Learning</vt:lpstr>
      <vt:lpstr>PowerPoint Presentation</vt:lpstr>
      <vt:lpstr>ARTH INFOSOFT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  QA Intern</dc:title>
  <cp:lastModifiedBy>180010107063</cp:lastModifiedBy>
  <cp:revision>27</cp:revision>
  <dcterms:modified xsi:type="dcterms:W3CDTF">2022-03-12T05:05:21Z</dcterms:modified>
</cp:coreProperties>
</file>