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Raleway"/>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5DC2980-2F49-48C6-B34C-11B8D1FB50C3}">
  <a:tblStyle styleId="{25DC2980-2F49-48C6-B34C-11B8D1FB50C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sz="1200">
                <a:solidFill>
                  <a:srgbClr val="24292E"/>
                </a:solidFill>
                <a:highlight>
                  <a:srgbClr val="FFFFFF"/>
                </a:highlight>
              </a:rPr>
              <a:t>Problem: Sentiment Analysis of COVID-19 Social Media Posts</a:t>
            </a:r>
            <a:endParaRPr b="1" sz="1200">
              <a:solidFill>
                <a:srgbClr val="24292E"/>
              </a:solidFill>
              <a:highlight>
                <a:srgbClr val="FFFFFF"/>
              </a:highlight>
            </a:endParaRPr>
          </a:p>
          <a:p>
            <a:pPr indent="0" lvl="0" marL="0" rtl="0" algn="l">
              <a:lnSpc>
                <a:spcPct val="125000"/>
              </a:lnSpc>
              <a:spcBef>
                <a:spcPts val="1800"/>
              </a:spcBef>
              <a:spcAft>
                <a:spcPts val="1200"/>
              </a:spcAft>
              <a:buClr>
                <a:schemeClr val="dk2"/>
              </a:buClr>
              <a:buSzPts val="1100"/>
              <a:buFont typeface="Arial"/>
              <a:buNone/>
            </a:pPr>
            <a:r>
              <a:rPr b="1" lang="en" sz="1200">
                <a:solidFill>
                  <a:srgbClr val="24292E"/>
                </a:solidFill>
                <a:highlight>
                  <a:srgbClr val="FFFFFF"/>
                </a:highlight>
              </a:rPr>
              <a:t>Problem: Mapping Hotspots of COVID-19 Cases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8fc781b8c2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8fc781b8c2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8fc781b8c2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8fc781b8c2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8fc781b8c2_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8fc781b8c2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8fc781b8c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8fc781b8c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8fc781b8c2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8fc781b8c2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8fc781b8c2_3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8fc781b8c2_3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24292E"/>
                </a:solidFill>
                <a:highlight>
                  <a:srgbClr val="FFFFFF"/>
                </a:highlight>
              </a:rPr>
              <a:t>Problem: Sentiment Analysis of COVID-19 Social Media Posts</a:t>
            </a:r>
            <a:endParaRPr b="1" sz="1200">
              <a:solidFill>
                <a:srgbClr val="24292E"/>
              </a:solidFill>
              <a:highlight>
                <a:srgbClr val="FFFFFF"/>
              </a:highlight>
            </a:endParaRPr>
          </a:p>
          <a:p>
            <a:pPr indent="0" lvl="0" marL="0" rtl="0" algn="l">
              <a:lnSpc>
                <a:spcPct val="125000"/>
              </a:lnSpc>
              <a:spcBef>
                <a:spcPts val="1800"/>
              </a:spcBef>
              <a:spcAft>
                <a:spcPts val="0"/>
              </a:spcAft>
              <a:buClr>
                <a:schemeClr val="dk2"/>
              </a:buClr>
              <a:buSzPts val="1100"/>
              <a:buFont typeface="Arial"/>
              <a:buNone/>
            </a:pPr>
            <a:r>
              <a:rPr b="1" lang="en" sz="1200">
                <a:solidFill>
                  <a:srgbClr val="24292E"/>
                </a:solidFill>
                <a:highlight>
                  <a:srgbClr val="FFFFFF"/>
                </a:highlight>
              </a:rPr>
              <a:t>Problem: Mapping Hotspots of COVID-19 Cases</a:t>
            </a:r>
            <a:endParaRPr sz="1200">
              <a:solidFill>
                <a:srgbClr val="24292E"/>
              </a:solidFill>
              <a:highlight>
                <a:srgbClr val="FFFFFF"/>
              </a:highlight>
            </a:endParaRPr>
          </a:p>
          <a:p>
            <a:pPr indent="0" lvl="0" marL="0" rtl="0" algn="l">
              <a:spcBef>
                <a:spcPts val="1200"/>
              </a:spcBef>
              <a:spcAft>
                <a:spcPts val="0"/>
              </a:spcAft>
              <a:buNone/>
            </a:pPr>
            <a:r>
              <a:t/>
            </a:r>
            <a:endParaRPr sz="1200">
              <a:solidFill>
                <a:srgbClr val="24292E"/>
              </a:solidFill>
              <a:highlight>
                <a:srgbClr val="FFFFFF"/>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8fc781b8c2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fc781b8c2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5 states had at least 1000 tweets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8fc781b8c2_3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8fc781b8c2_3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hydrator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8fc781b8c2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fc781b8c2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Polarity standardized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Subjectivity normalized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8fc781b8c2_3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fc781b8c2_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8fc781b8c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fc781b8c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8fc781b8c2_3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8fc781b8c2_3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8fc781b8c2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fc781b8c2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ieee-dataport.org/open-access/coronavirus-covid-19-geo-tagged-tweets-dataset" TargetMode="External"/><Relationship Id="rId4" Type="http://schemas.openxmlformats.org/officeDocument/2006/relationships/hyperlink" Target="https://ieee-dataport.org/open-access/coronavirus-covid-19-geo-tagged-tweets-dataset" TargetMode="External"/><Relationship Id="rId5" Type="http://schemas.openxmlformats.org/officeDocument/2006/relationships/hyperlink" Target="https://github.com/CSSEGISandData/COVID-19"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COVID-19 Rates via Sentiment Analysis of Tweets</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Margaret Rubio-Keefer</a:t>
            </a:r>
            <a:endParaRPr/>
          </a:p>
          <a:p>
            <a:pPr indent="0" lvl="0" marL="0" rtl="0" algn="l">
              <a:spcBef>
                <a:spcPts val="0"/>
              </a:spcBef>
              <a:spcAft>
                <a:spcPts val="0"/>
              </a:spcAft>
              <a:buNone/>
            </a:pPr>
            <a:r>
              <a:rPr lang="en"/>
              <a:t>Henry Valk</a:t>
            </a:r>
            <a:endParaRPr/>
          </a:p>
          <a:p>
            <a:pPr indent="0" lvl="0" marL="0" rtl="0" algn="l">
              <a:spcBef>
                <a:spcPts val="0"/>
              </a:spcBef>
              <a:spcAft>
                <a:spcPts val="0"/>
              </a:spcAft>
              <a:buNone/>
            </a:pPr>
            <a:r>
              <a:rPr lang="en"/>
              <a:t>Lucas Dwyer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two modeling Approaches</a:t>
            </a:r>
            <a:endParaRPr/>
          </a:p>
        </p:txBody>
      </p:sp>
      <p:sp>
        <p:nvSpPr>
          <p:cNvPr id="151" name="Google Shape;151;p22"/>
          <p:cNvSpPr txBox="1"/>
          <p:nvPr>
            <p:ph idx="1" type="body"/>
          </p:nvPr>
        </p:nvSpPr>
        <p:spPr>
          <a:xfrm>
            <a:off x="2400253" y="1529675"/>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1) </a:t>
            </a:r>
            <a:r>
              <a:rPr b="1" lang="en"/>
              <a:t>Logistic Regression for Binary Classification</a:t>
            </a:r>
            <a:endParaRPr b="1"/>
          </a:p>
          <a:p>
            <a:pPr indent="0" lvl="0" marL="0" rtl="0" algn="l">
              <a:spcBef>
                <a:spcPts val="1600"/>
              </a:spcBef>
              <a:spcAft>
                <a:spcPts val="0"/>
              </a:spcAft>
              <a:buNone/>
            </a:pPr>
            <a:r>
              <a:rPr lang="en"/>
              <a:t>Here we simply consider the 2nd derivative of the confirmed case load as the target; that is the change in the change of number of confirmed cases every day.</a:t>
            </a:r>
            <a:endParaRPr/>
          </a:p>
          <a:p>
            <a:pPr indent="0" lvl="0" marL="0" rtl="0" algn="l">
              <a:spcBef>
                <a:spcPts val="1600"/>
              </a:spcBef>
              <a:spcAft>
                <a:spcPts val="1600"/>
              </a:spcAft>
              <a:buNone/>
            </a:pPr>
            <a:r>
              <a:rPr lang="en"/>
              <a:t>Reminder on 2nd derivatives: if </a:t>
            </a:r>
            <a:r>
              <a:rPr i="1" lang="en"/>
              <a:t>x</a:t>
            </a:r>
            <a:r>
              <a:rPr lang="en"/>
              <a:t> the position, the 1st derivative is the velocity, and the 2nd derivative is the acceleration!</a:t>
            </a:r>
            <a:endParaRPr/>
          </a:p>
        </p:txBody>
      </p:sp>
      <p:sp>
        <p:nvSpPr>
          <p:cNvPr id="152" name="Google Shape;152;p22"/>
          <p:cNvSpPr txBox="1"/>
          <p:nvPr>
            <p:ph idx="2" type="body"/>
          </p:nvPr>
        </p:nvSpPr>
        <p:spPr>
          <a:xfrm>
            <a:off x="5650447" y="1529675"/>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2) </a:t>
            </a:r>
            <a:r>
              <a:rPr b="1" lang="en"/>
              <a:t>OLS Regression for Covid Prediction</a:t>
            </a:r>
            <a:endParaRPr b="1"/>
          </a:p>
          <a:p>
            <a:pPr indent="0" lvl="0" marL="0" rtl="0" algn="l">
              <a:spcBef>
                <a:spcPts val="1600"/>
              </a:spcBef>
              <a:spcAft>
                <a:spcPts val="0"/>
              </a:spcAft>
              <a:buNone/>
            </a:pPr>
            <a:r>
              <a:rPr lang="en"/>
              <a:t>Here we look at mean sentiment and sentiment standard deviation at multiple time lags as predictors of covid-19 metrics.</a:t>
            </a:r>
            <a:endParaRPr/>
          </a:p>
          <a:p>
            <a:pPr indent="0" lvl="0" marL="0" rtl="0" algn="l">
              <a:spcBef>
                <a:spcPts val="1600"/>
              </a:spcBef>
              <a:spcAft>
                <a:spcPts val="1600"/>
              </a:spcAft>
              <a:buNone/>
            </a:pPr>
            <a:r>
              <a:rPr lang="en"/>
              <a:t>Cases per capita and deaths per capita were considered as target variables, as well as their 1st order and 2nd order derivatives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AutoNum type="arabicParenR"/>
            </a:pPr>
            <a:r>
              <a:rPr lang="en"/>
              <a:t>Florida next-day model</a:t>
            </a:r>
            <a:endParaRPr/>
          </a:p>
        </p:txBody>
      </p:sp>
      <p:sp>
        <p:nvSpPr>
          <p:cNvPr id="158" name="Google Shape;158;p23"/>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Our best performing binary classification model was specifically for Florida, and had an accuracy of nearly 62%, but, importantly had a very low False Negative Rate.</a:t>
            </a:r>
            <a:endParaRPr/>
          </a:p>
        </p:txBody>
      </p:sp>
      <p:pic>
        <p:nvPicPr>
          <p:cNvPr id="159" name="Google Shape;159;p23"/>
          <p:cNvPicPr preferRelativeResize="0"/>
          <p:nvPr/>
        </p:nvPicPr>
        <p:blipFill>
          <a:blip r:embed="rId3">
            <a:alphaModFix/>
          </a:blip>
          <a:stretch>
            <a:fillRect/>
          </a:stretch>
        </p:blipFill>
        <p:spPr>
          <a:xfrm>
            <a:off x="5985525" y="2005375"/>
            <a:ext cx="2634750" cy="2197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24"/>
          <p:cNvPicPr preferRelativeResize="0"/>
          <p:nvPr/>
        </p:nvPicPr>
        <p:blipFill>
          <a:blip r:embed="rId3">
            <a:alphaModFix/>
          </a:blip>
          <a:stretch>
            <a:fillRect/>
          </a:stretch>
        </p:blipFill>
        <p:spPr>
          <a:xfrm>
            <a:off x="461513" y="225775"/>
            <a:ext cx="8362726" cy="4237325"/>
          </a:xfrm>
          <a:prstGeom prst="rect">
            <a:avLst/>
          </a:prstGeom>
          <a:noFill/>
          <a:ln>
            <a:noFill/>
          </a:ln>
        </p:spPr>
      </p:pic>
      <p:sp>
        <p:nvSpPr>
          <p:cNvPr id="165" name="Google Shape;165;p24"/>
          <p:cNvSpPr txBox="1"/>
          <p:nvPr/>
        </p:nvSpPr>
        <p:spPr>
          <a:xfrm>
            <a:off x="1377000" y="378700"/>
            <a:ext cx="6176100" cy="68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Cross-Correlation between sentiment polarity and 1st derivative of cases</a:t>
            </a:r>
            <a:endParaRPr b="1">
              <a:latin typeface="Lato"/>
              <a:ea typeface="Lato"/>
              <a:cs typeface="Lato"/>
              <a:sym typeface="Lato"/>
            </a:endParaRPr>
          </a:p>
        </p:txBody>
      </p:sp>
      <p:sp>
        <p:nvSpPr>
          <p:cNvPr id="166" name="Google Shape;166;p24"/>
          <p:cNvSpPr/>
          <p:nvPr/>
        </p:nvSpPr>
        <p:spPr>
          <a:xfrm>
            <a:off x="2106000" y="4398325"/>
            <a:ext cx="2075700" cy="212700"/>
          </a:xfrm>
          <a:prstGeom prst="leftArrow">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4"/>
          <p:cNvSpPr/>
          <p:nvPr/>
        </p:nvSpPr>
        <p:spPr>
          <a:xfrm rot="10800000">
            <a:off x="4496025" y="4398325"/>
            <a:ext cx="2075700" cy="212700"/>
          </a:xfrm>
          <a:prstGeom prst="leftArrow">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4"/>
          <p:cNvSpPr txBox="1"/>
          <p:nvPr/>
        </p:nvSpPr>
        <p:spPr>
          <a:xfrm>
            <a:off x="2278125" y="4463100"/>
            <a:ext cx="1994700" cy="68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Sentiment lagged behind covid data</a:t>
            </a:r>
            <a:endParaRPr>
              <a:latin typeface="Lato"/>
              <a:ea typeface="Lato"/>
              <a:cs typeface="Lato"/>
              <a:sym typeface="Lato"/>
            </a:endParaRPr>
          </a:p>
        </p:txBody>
      </p:sp>
      <p:sp>
        <p:nvSpPr>
          <p:cNvPr id="169" name="Google Shape;169;p24"/>
          <p:cNvSpPr txBox="1"/>
          <p:nvPr/>
        </p:nvSpPr>
        <p:spPr>
          <a:xfrm>
            <a:off x="4739025" y="4463100"/>
            <a:ext cx="1994700" cy="68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Covid data lagged behind sentiment</a:t>
            </a:r>
            <a:endParaRPr>
              <a:latin typeface="Lato"/>
              <a:ea typeface="Lato"/>
              <a:cs typeface="Lato"/>
              <a:sym typeface="Lato"/>
            </a:endParaRPr>
          </a:p>
        </p:txBody>
      </p:sp>
      <p:sp>
        <p:nvSpPr>
          <p:cNvPr id="170" name="Google Shape;170;p24"/>
          <p:cNvSpPr txBox="1"/>
          <p:nvPr/>
        </p:nvSpPr>
        <p:spPr>
          <a:xfrm rot="-5400000">
            <a:off x="-502475" y="1591500"/>
            <a:ext cx="1994700" cy="68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R value</a:t>
            </a: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California Lagged OLS Model</a:t>
            </a:r>
            <a:endParaRPr/>
          </a:p>
        </p:txBody>
      </p:sp>
      <p:sp>
        <p:nvSpPr>
          <p:cNvPr id="176" name="Google Shape;176;p25"/>
          <p:cNvSpPr txBox="1"/>
          <p:nvPr>
            <p:ph idx="1" type="body"/>
          </p:nvPr>
        </p:nvSpPr>
        <p:spPr>
          <a:xfrm>
            <a:off x="2400215" y="1410300"/>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Tweet polarity and subjectivity means and standard deviations aggregated by day. At 7 different time lags</a:t>
            </a:r>
            <a:endParaRPr/>
          </a:p>
        </p:txBody>
      </p:sp>
      <p:sp>
        <p:nvSpPr>
          <p:cNvPr id="177" name="Google Shape;177;p25"/>
          <p:cNvSpPr txBox="1"/>
          <p:nvPr>
            <p:ph idx="2" type="body"/>
          </p:nvPr>
        </p:nvSpPr>
        <p:spPr>
          <a:xfrm>
            <a:off x="5650484" y="1293225"/>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p>
          <a:p>
            <a:pPr indent="0" lvl="0" marL="0" rtl="0" algn="l">
              <a:spcBef>
                <a:spcPts val="1600"/>
              </a:spcBef>
              <a:spcAft>
                <a:spcPts val="0"/>
              </a:spcAft>
              <a:buNone/>
            </a:pPr>
            <a:r>
              <a:t/>
            </a:r>
            <a:endParaRPr b="1"/>
          </a:p>
          <a:p>
            <a:pPr indent="0" lvl="0" marL="0" rtl="0" algn="l">
              <a:spcBef>
                <a:spcPts val="1600"/>
              </a:spcBef>
              <a:spcAft>
                <a:spcPts val="1600"/>
              </a:spcAft>
              <a:buNone/>
            </a:pPr>
            <a:r>
              <a:rPr b="1" lang="en"/>
              <a:t>Cross-validated model ...</a:t>
            </a:r>
            <a:endParaRPr b="1"/>
          </a:p>
        </p:txBody>
      </p:sp>
      <p:graphicFrame>
        <p:nvGraphicFramePr>
          <p:cNvPr id="178" name="Google Shape;178;p25"/>
          <p:cNvGraphicFramePr/>
          <p:nvPr/>
        </p:nvGraphicFramePr>
        <p:xfrm>
          <a:off x="2182675" y="2574150"/>
          <a:ext cx="3000000" cy="3000000"/>
        </p:xfrm>
        <a:graphic>
          <a:graphicData uri="http://schemas.openxmlformats.org/drawingml/2006/table">
            <a:tbl>
              <a:tblPr>
                <a:noFill/>
                <a:tableStyleId>{25DC2980-2F49-48C6-B34C-11B8D1FB50C3}</a:tableStyleId>
              </a:tblPr>
              <a:tblGrid>
                <a:gridCol w="2366650"/>
                <a:gridCol w="837900"/>
              </a:tblGrid>
              <a:tr h="268575">
                <a:tc>
                  <a:txBody>
                    <a:bodyPr/>
                    <a:lstStyle/>
                    <a:p>
                      <a:pPr indent="0" lvl="0" marL="0" rtl="0" algn="l">
                        <a:spcBef>
                          <a:spcPts val="0"/>
                        </a:spcBef>
                        <a:spcAft>
                          <a:spcPts val="0"/>
                        </a:spcAft>
                        <a:buNone/>
                      </a:pPr>
                      <a:r>
                        <a:rPr lang="en" sz="1050">
                          <a:solidFill>
                            <a:schemeClr val="dk2"/>
                          </a:solidFill>
                          <a:highlight>
                            <a:srgbClr val="FFFFFF"/>
                          </a:highlight>
                        </a:rPr>
                        <a:t>California_cases r2 score: </a:t>
                      </a:r>
                      <a:endParaRPr/>
                    </a:p>
                  </a:txBody>
                  <a:tcPr marT="91425" marB="91425" marR="91425" marL="91425"/>
                </a:tc>
                <a:tc>
                  <a:txBody>
                    <a:bodyPr/>
                    <a:lstStyle/>
                    <a:p>
                      <a:pPr indent="0" lvl="0" marL="0" rtl="0" algn="l">
                        <a:spcBef>
                          <a:spcPts val="0"/>
                        </a:spcBef>
                        <a:spcAft>
                          <a:spcPts val="0"/>
                        </a:spcAft>
                        <a:buClr>
                          <a:schemeClr val="dk2"/>
                        </a:buClr>
                        <a:buSzPts val="1100"/>
                        <a:buFont typeface="Arial"/>
                        <a:buNone/>
                      </a:pPr>
                      <a:r>
                        <a:rPr lang="en" sz="1050">
                          <a:solidFill>
                            <a:schemeClr val="dk2"/>
                          </a:solidFill>
                          <a:highlight>
                            <a:srgbClr val="FFFFFF"/>
                          </a:highlight>
                        </a:rPr>
                        <a:t>0.147</a:t>
                      </a:r>
                      <a:endParaRPr/>
                    </a:p>
                  </a:txBody>
                  <a:tcPr marT="91425" marB="91425" marR="91425" marL="91425"/>
                </a:tc>
              </a:tr>
              <a:tr h="363825">
                <a:tc>
                  <a:txBody>
                    <a:bodyPr/>
                    <a:lstStyle/>
                    <a:p>
                      <a:pPr indent="0" lvl="0" marL="0" rtl="0" algn="l">
                        <a:spcBef>
                          <a:spcPts val="0"/>
                        </a:spcBef>
                        <a:spcAft>
                          <a:spcPts val="0"/>
                        </a:spcAft>
                        <a:buClr>
                          <a:schemeClr val="dk2"/>
                        </a:buClr>
                        <a:buSzPts val="1100"/>
                        <a:buFont typeface="Arial"/>
                        <a:buNone/>
                      </a:pPr>
                      <a:r>
                        <a:rPr lang="en" sz="1050">
                          <a:solidFill>
                            <a:schemeClr val="dk2"/>
                          </a:solidFill>
                          <a:highlight>
                            <a:srgbClr val="FFFFFF"/>
                          </a:highlight>
                        </a:rPr>
                        <a:t>California_deaths r2 score: </a:t>
                      </a:r>
                      <a:endParaRPr/>
                    </a:p>
                  </a:txBody>
                  <a:tcPr marT="91425" marB="91425" marR="91425" marL="91425"/>
                </a:tc>
                <a:tc>
                  <a:txBody>
                    <a:bodyPr/>
                    <a:lstStyle/>
                    <a:p>
                      <a:pPr indent="0" lvl="0" marL="0" rtl="0" algn="l">
                        <a:spcBef>
                          <a:spcPts val="0"/>
                        </a:spcBef>
                        <a:spcAft>
                          <a:spcPts val="0"/>
                        </a:spcAft>
                        <a:buClr>
                          <a:schemeClr val="dk2"/>
                        </a:buClr>
                        <a:buSzPts val="1100"/>
                        <a:buFont typeface="Arial"/>
                        <a:buNone/>
                      </a:pPr>
                      <a:r>
                        <a:rPr lang="en" sz="1050">
                          <a:solidFill>
                            <a:schemeClr val="dk2"/>
                          </a:solidFill>
                          <a:highlight>
                            <a:srgbClr val="FFFFFF"/>
                          </a:highlight>
                        </a:rPr>
                        <a:t>0.088</a:t>
                      </a:r>
                      <a:endParaRPr/>
                    </a:p>
                  </a:txBody>
                  <a:tcPr marT="91425" marB="91425" marR="91425" marL="91425"/>
                </a:tc>
              </a:tr>
              <a:tr h="363825">
                <a:tc>
                  <a:txBody>
                    <a:bodyPr/>
                    <a:lstStyle/>
                    <a:p>
                      <a:pPr indent="0" lvl="0" marL="0" rtl="0" algn="l">
                        <a:spcBef>
                          <a:spcPts val="0"/>
                        </a:spcBef>
                        <a:spcAft>
                          <a:spcPts val="0"/>
                        </a:spcAft>
                        <a:buClr>
                          <a:schemeClr val="dk2"/>
                        </a:buClr>
                        <a:buSzPts val="1100"/>
                        <a:buFont typeface="Arial"/>
                        <a:buNone/>
                      </a:pPr>
                      <a:r>
                        <a:rPr lang="en" sz="1050">
                          <a:solidFill>
                            <a:schemeClr val="dk2"/>
                          </a:solidFill>
                          <a:highlight>
                            <a:srgbClr val="FFFFFF"/>
                          </a:highlight>
                        </a:rPr>
                        <a:t>California_cases_diff1 r2 score: </a:t>
                      </a:r>
                      <a:endParaRPr/>
                    </a:p>
                  </a:txBody>
                  <a:tcPr marT="91425" marB="91425" marR="91425" marL="91425"/>
                </a:tc>
                <a:tc>
                  <a:txBody>
                    <a:bodyPr/>
                    <a:lstStyle/>
                    <a:p>
                      <a:pPr indent="0" lvl="0" marL="0" rtl="0" algn="l">
                        <a:spcBef>
                          <a:spcPts val="0"/>
                        </a:spcBef>
                        <a:spcAft>
                          <a:spcPts val="0"/>
                        </a:spcAft>
                        <a:buClr>
                          <a:schemeClr val="dk2"/>
                        </a:buClr>
                        <a:buSzPts val="1100"/>
                        <a:buFont typeface="Arial"/>
                        <a:buNone/>
                      </a:pPr>
                      <a:r>
                        <a:rPr lang="en" sz="1050">
                          <a:solidFill>
                            <a:schemeClr val="dk2"/>
                          </a:solidFill>
                          <a:highlight>
                            <a:srgbClr val="FFFFFF"/>
                          </a:highlight>
                        </a:rPr>
                        <a:t>0.155</a:t>
                      </a:r>
                      <a:endParaRPr/>
                    </a:p>
                  </a:txBody>
                  <a:tcPr marT="91425" marB="91425" marR="91425" marL="91425"/>
                </a:tc>
              </a:tr>
              <a:tr h="363825">
                <a:tc>
                  <a:txBody>
                    <a:bodyPr/>
                    <a:lstStyle/>
                    <a:p>
                      <a:pPr indent="0" lvl="0" marL="0" rtl="0" algn="l">
                        <a:spcBef>
                          <a:spcPts val="0"/>
                        </a:spcBef>
                        <a:spcAft>
                          <a:spcPts val="0"/>
                        </a:spcAft>
                        <a:buClr>
                          <a:schemeClr val="dk2"/>
                        </a:buClr>
                        <a:buSzPts val="1100"/>
                        <a:buFont typeface="Arial"/>
                        <a:buNone/>
                      </a:pPr>
                      <a:r>
                        <a:rPr lang="en" sz="1050">
                          <a:solidFill>
                            <a:schemeClr val="dk2"/>
                          </a:solidFill>
                          <a:highlight>
                            <a:srgbClr val="FFFFFF"/>
                          </a:highlight>
                        </a:rPr>
                        <a:t>California_deaths_diff1 r2 score: </a:t>
                      </a:r>
                      <a:endParaRPr/>
                    </a:p>
                  </a:txBody>
                  <a:tcPr marT="91425" marB="91425" marR="91425" marL="91425"/>
                </a:tc>
                <a:tc>
                  <a:txBody>
                    <a:bodyPr/>
                    <a:lstStyle/>
                    <a:p>
                      <a:pPr indent="0" lvl="0" marL="0" rtl="0" algn="l">
                        <a:spcBef>
                          <a:spcPts val="0"/>
                        </a:spcBef>
                        <a:spcAft>
                          <a:spcPts val="0"/>
                        </a:spcAft>
                        <a:buClr>
                          <a:schemeClr val="dk2"/>
                        </a:buClr>
                        <a:buSzPts val="1100"/>
                        <a:buFont typeface="Arial"/>
                        <a:buNone/>
                      </a:pPr>
                      <a:r>
                        <a:rPr lang="en" sz="1050">
                          <a:solidFill>
                            <a:schemeClr val="dk2"/>
                          </a:solidFill>
                          <a:highlight>
                            <a:srgbClr val="FFFFFF"/>
                          </a:highlight>
                        </a:rPr>
                        <a:t>0.173</a:t>
                      </a:r>
                      <a:endParaRPr/>
                    </a:p>
                  </a:txBody>
                  <a:tcPr marT="91425" marB="91425" marR="91425" marL="91425"/>
                </a:tc>
              </a:tr>
              <a:tr h="363825">
                <a:tc>
                  <a:txBody>
                    <a:bodyPr/>
                    <a:lstStyle/>
                    <a:p>
                      <a:pPr indent="0" lvl="0" marL="0" rtl="0" algn="l">
                        <a:spcBef>
                          <a:spcPts val="0"/>
                        </a:spcBef>
                        <a:spcAft>
                          <a:spcPts val="0"/>
                        </a:spcAft>
                        <a:buClr>
                          <a:schemeClr val="dk2"/>
                        </a:buClr>
                        <a:buSzPts val="1100"/>
                        <a:buFont typeface="Arial"/>
                        <a:buNone/>
                      </a:pPr>
                      <a:r>
                        <a:rPr lang="en" sz="1050">
                          <a:solidFill>
                            <a:schemeClr val="dk2"/>
                          </a:solidFill>
                          <a:highlight>
                            <a:srgbClr val="FFFFFF"/>
                          </a:highlight>
                        </a:rPr>
                        <a:t>California_cases_diff2 r2 score: </a:t>
                      </a:r>
                      <a:endParaRPr/>
                    </a:p>
                  </a:txBody>
                  <a:tcPr marT="91425" marB="91425" marR="91425" marL="91425"/>
                </a:tc>
                <a:tc>
                  <a:txBody>
                    <a:bodyPr/>
                    <a:lstStyle/>
                    <a:p>
                      <a:pPr indent="0" lvl="0" marL="0" rtl="0" algn="l">
                        <a:spcBef>
                          <a:spcPts val="0"/>
                        </a:spcBef>
                        <a:spcAft>
                          <a:spcPts val="0"/>
                        </a:spcAft>
                        <a:buClr>
                          <a:schemeClr val="dk2"/>
                        </a:buClr>
                        <a:buSzPts val="1100"/>
                        <a:buFont typeface="Arial"/>
                        <a:buNone/>
                      </a:pPr>
                      <a:r>
                        <a:rPr lang="en" sz="1050">
                          <a:solidFill>
                            <a:schemeClr val="dk2"/>
                          </a:solidFill>
                          <a:highlight>
                            <a:srgbClr val="FFFFFF"/>
                          </a:highlight>
                        </a:rPr>
                        <a:t>0.123</a:t>
                      </a:r>
                      <a:endParaRPr/>
                    </a:p>
                  </a:txBody>
                  <a:tcPr marT="91425" marB="91425" marR="91425" marL="91425"/>
                </a:tc>
              </a:tr>
              <a:tr h="378075">
                <a:tc>
                  <a:txBody>
                    <a:bodyPr/>
                    <a:lstStyle/>
                    <a:p>
                      <a:pPr indent="0" lvl="0" marL="0" rtl="0" algn="l">
                        <a:lnSpc>
                          <a:spcPct val="115000"/>
                        </a:lnSpc>
                        <a:spcBef>
                          <a:spcPts val="0"/>
                        </a:spcBef>
                        <a:spcAft>
                          <a:spcPts val="0"/>
                        </a:spcAft>
                        <a:buClr>
                          <a:schemeClr val="dk2"/>
                        </a:buClr>
                        <a:buSzPts val="1100"/>
                        <a:buFont typeface="Arial"/>
                        <a:buNone/>
                      </a:pPr>
                      <a:r>
                        <a:rPr lang="en" sz="1050">
                          <a:solidFill>
                            <a:schemeClr val="dk2"/>
                          </a:solidFill>
                          <a:highlight>
                            <a:srgbClr val="FFFFFF"/>
                          </a:highlight>
                        </a:rPr>
                        <a:t>California_deaths_diff2 r2 score: </a:t>
                      </a:r>
                      <a:endParaRPr/>
                    </a:p>
                  </a:txBody>
                  <a:tcPr marT="91425" marB="91425" marR="91425" marL="91425"/>
                </a:tc>
                <a:tc>
                  <a:txBody>
                    <a:bodyPr/>
                    <a:lstStyle/>
                    <a:p>
                      <a:pPr indent="0" lvl="0" marL="0" rtl="0" algn="l">
                        <a:lnSpc>
                          <a:spcPct val="115000"/>
                        </a:lnSpc>
                        <a:spcBef>
                          <a:spcPts val="0"/>
                        </a:spcBef>
                        <a:spcAft>
                          <a:spcPts val="0"/>
                        </a:spcAft>
                        <a:buClr>
                          <a:schemeClr val="dk2"/>
                        </a:buClr>
                        <a:buSzPts val="1100"/>
                        <a:buFont typeface="Arial"/>
                        <a:buNone/>
                      </a:pPr>
                      <a:r>
                        <a:rPr lang="en" sz="1050">
                          <a:solidFill>
                            <a:schemeClr val="dk2"/>
                          </a:solidFill>
                          <a:highlight>
                            <a:srgbClr val="FFFFFF"/>
                          </a:highlight>
                        </a:rPr>
                        <a:t>0.125</a:t>
                      </a:r>
                      <a:endParaRPr/>
                    </a:p>
                  </a:txBody>
                  <a:tcPr marT="91425" marB="91425" marR="91425" marL="91425"/>
                </a:tc>
              </a:tr>
            </a:tbl>
          </a:graphicData>
        </a:graphic>
      </p:graphicFrame>
      <p:graphicFrame>
        <p:nvGraphicFramePr>
          <p:cNvPr id="179" name="Google Shape;179;p25"/>
          <p:cNvGraphicFramePr/>
          <p:nvPr/>
        </p:nvGraphicFramePr>
        <p:xfrm>
          <a:off x="5650475" y="2571750"/>
          <a:ext cx="3000000" cy="3000000"/>
        </p:xfrm>
        <a:graphic>
          <a:graphicData uri="http://schemas.openxmlformats.org/drawingml/2006/table">
            <a:tbl>
              <a:tblPr>
                <a:noFill/>
                <a:tableStyleId>{25DC2980-2F49-48C6-B34C-11B8D1FB50C3}</a:tableStyleId>
              </a:tblPr>
              <a:tblGrid>
                <a:gridCol w="2366650"/>
                <a:gridCol w="837900"/>
              </a:tblGrid>
              <a:tr h="303075">
                <a:tc>
                  <a:txBody>
                    <a:bodyPr/>
                    <a:lstStyle/>
                    <a:p>
                      <a:pPr indent="0" lvl="0" marL="0" rtl="0" algn="l">
                        <a:spcBef>
                          <a:spcPts val="0"/>
                        </a:spcBef>
                        <a:spcAft>
                          <a:spcPts val="0"/>
                        </a:spcAft>
                        <a:buNone/>
                      </a:pPr>
                      <a:r>
                        <a:rPr lang="en" sz="1050">
                          <a:solidFill>
                            <a:schemeClr val="dk2"/>
                          </a:solidFill>
                          <a:highlight>
                            <a:srgbClr val="FFFFFF"/>
                          </a:highlight>
                        </a:rPr>
                        <a:t>California_cases r2 score: </a:t>
                      </a:r>
                      <a:endParaRPr/>
                    </a:p>
                  </a:txBody>
                  <a:tcPr marT="91425" marB="91425" marR="91425" marL="91425"/>
                </a:tc>
                <a:tc>
                  <a:txBody>
                    <a:bodyPr/>
                    <a:lstStyle/>
                    <a:p>
                      <a:pPr indent="0" lvl="0" marL="0" rtl="0" algn="l">
                        <a:lnSpc>
                          <a:spcPct val="115000"/>
                        </a:lnSpc>
                        <a:spcBef>
                          <a:spcPts val="0"/>
                        </a:spcBef>
                        <a:spcAft>
                          <a:spcPts val="0"/>
                        </a:spcAft>
                        <a:buNone/>
                      </a:pPr>
                      <a:r>
                        <a:rPr lang="en" sz="1050">
                          <a:solidFill>
                            <a:schemeClr val="dk2"/>
                          </a:solidFill>
                          <a:highlight>
                            <a:srgbClr val="FFFFFF"/>
                          </a:highlight>
                        </a:rPr>
                        <a:t>-56.0256</a:t>
                      </a:r>
                      <a:endParaRPr sz="1050">
                        <a:solidFill>
                          <a:schemeClr val="dk2"/>
                        </a:solidFill>
                        <a:highlight>
                          <a:srgbClr val="FFFFFF"/>
                        </a:highlight>
                      </a:endParaRPr>
                    </a:p>
                  </a:txBody>
                  <a:tcPr marT="91425" marB="91425" marR="91425" marL="91425"/>
                </a:tc>
              </a:tr>
              <a:tr h="267100">
                <a:tc>
                  <a:txBody>
                    <a:bodyPr/>
                    <a:lstStyle/>
                    <a:p>
                      <a:pPr indent="0" lvl="0" marL="0" rtl="0" algn="l">
                        <a:spcBef>
                          <a:spcPts val="0"/>
                        </a:spcBef>
                        <a:spcAft>
                          <a:spcPts val="0"/>
                        </a:spcAft>
                        <a:buNone/>
                      </a:pPr>
                      <a:r>
                        <a:rPr lang="en" sz="1050">
                          <a:solidFill>
                            <a:schemeClr val="dk2"/>
                          </a:solidFill>
                          <a:highlight>
                            <a:srgbClr val="FFFFFF"/>
                          </a:highlight>
                        </a:rPr>
                        <a:t>California_deaths r2 score: </a:t>
                      </a:r>
                      <a:endParaRPr/>
                    </a:p>
                  </a:txBody>
                  <a:tcPr marT="91425" marB="91425" marR="91425" marL="91425"/>
                </a:tc>
                <a:tc>
                  <a:txBody>
                    <a:bodyPr/>
                    <a:lstStyle/>
                    <a:p>
                      <a:pPr indent="0" lvl="0" marL="0" rtl="0" algn="l">
                        <a:lnSpc>
                          <a:spcPct val="115000"/>
                        </a:lnSpc>
                        <a:spcBef>
                          <a:spcPts val="0"/>
                        </a:spcBef>
                        <a:spcAft>
                          <a:spcPts val="0"/>
                        </a:spcAft>
                        <a:buNone/>
                      </a:pPr>
                      <a:r>
                        <a:rPr lang="en" sz="1050">
                          <a:solidFill>
                            <a:schemeClr val="dk2"/>
                          </a:solidFill>
                          <a:highlight>
                            <a:srgbClr val="FFFFFF"/>
                          </a:highlight>
                        </a:rPr>
                        <a:t>-21.907</a:t>
                      </a:r>
                      <a:endParaRPr sz="1050">
                        <a:solidFill>
                          <a:schemeClr val="dk2"/>
                        </a:solidFill>
                        <a:highlight>
                          <a:srgbClr val="FFFFFF"/>
                        </a:highlight>
                      </a:endParaRPr>
                    </a:p>
                  </a:txBody>
                  <a:tcPr marT="91425" marB="91425" marR="91425" marL="91425"/>
                </a:tc>
              </a:tr>
              <a:tr h="267100">
                <a:tc>
                  <a:txBody>
                    <a:bodyPr/>
                    <a:lstStyle/>
                    <a:p>
                      <a:pPr indent="0" lvl="0" marL="0" rtl="0" algn="l">
                        <a:spcBef>
                          <a:spcPts val="0"/>
                        </a:spcBef>
                        <a:spcAft>
                          <a:spcPts val="0"/>
                        </a:spcAft>
                        <a:buNone/>
                      </a:pPr>
                      <a:r>
                        <a:rPr lang="en" sz="1050">
                          <a:solidFill>
                            <a:schemeClr val="dk2"/>
                          </a:solidFill>
                          <a:highlight>
                            <a:srgbClr val="FFFFFF"/>
                          </a:highlight>
                        </a:rPr>
                        <a:t>California_cases_diff1 r2 score: </a:t>
                      </a:r>
                      <a:endParaRPr/>
                    </a:p>
                  </a:txBody>
                  <a:tcPr marT="91425" marB="91425" marR="91425" marL="91425"/>
                </a:tc>
                <a:tc>
                  <a:txBody>
                    <a:bodyPr/>
                    <a:lstStyle/>
                    <a:p>
                      <a:pPr indent="0" lvl="0" marL="0" rtl="0" algn="l">
                        <a:lnSpc>
                          <a:spcPct val="115000"/>
                        </a:lnSpc>
                        <a:spcBef>
                          <a:spcPts val="0"/>
                        </a:spcBef>
                        <a:spcAft>
                          <a:spcPts val="0"/>
                        </a:spcAft>
                        <a:buNone/>
                      </a:pPr>
                      <a:r>
                        <a:rPr lang="en" sz="1050">
                          <a:solidFill>
                            <a:schemeClr val="dk2"/>
                          </a:solidFill>
                          <a:highlight>
                            <a:srgbClr val="FFFFFF"/>
                          </a:highlight>
                        </a:rPr>
                        <a:t>-36.093</a:t>
                      </a:r>
                      <a:endParaRPr sz="1050">
                        <a:solidFill>
                          <a:schemeClr val="dk2"/>
                        </a:solidFill>
                        <a:highlight>
                          <a:srgbClr val="FFFFFF"/>
                        </a:highlight>
                      </a:endParaRPr>
                    </a:p>
                  </a:txBody>
                  <a:tcPr marT="91425" marB="91425" marR="91425" marL="91425"/>
                </a:tc>
              </a:tr>
              <a:tr h="267100">
                <a:tc>
                  <a:txBody>
                    <a:bodyPr/>
                    <a:lstStyle/>
                    <a:p>
                      <a:pPr indent="0" lvl="0" marL="0" rtl="0" algn="l">
                        <a:spcBef>
                          <a:spcPts val="0"/>
                        </a:spcBef>
                        <a:spcAft>
                          <a:spcPts val="0"/>
                        </a:spcAft>
                        <a:buNone/>
                      </a:pPr>
                      <a:r>
                        <a:rPr lang="en" sz="1050">
                          <a:solidFill>
                            <a:schemeClr val="dk2"/>
                          </a:solidFill>
                          <a:highlight>
                            <a:srgbClr val="FFFFFF"/>
                          </a:highlight>
                        </a:rPr>
                        <a:t>California_deaths_diff1 r2 score: </a:t>
                      </a:r>
                      <a:endParaRPr/>
                    </a:p>
                  </a:txBody>
                  <a:tcPr marT="91425" marB="91425" marR="91425" marL="91425"/>
                </a:tc>
                <a:tc>
                  <a:txBody>
                    <a:bodyPr/>
                    <a:lstStyle/>
                    <a:p>
                      <a:pPr indent="0" lvl="0" marL="0" rtl="0" algn="l">
                        <a:lnSpc>
                          <a:spcPct val="115000"/>
                        </a:lnSpc>
                        <a:spcBef>
                          <a:spcPts val="0"/>
                        </a:spcBef>
                        <a:spcAft>
                          <a:spcPts val="0"/>
                        </a:spcAft>
                        <a:buNone/>
                      </a:pPr>
                      <a:r>
                        <a:rPr lang="en" sz="1050">
                          <a:solidFill>
                            <a:schemeClr val="dk2"/>
                          </a:solidFill>
                          <a:highlight>
                            <a:srgbClr val="FFFFFF"/>
                          </a:highlight>
                        </a:rPr>
                        <a:t>-1.222</a:t>
                      </a:r>
                      <a:endParaRPr sz="1050">
                        <a:solidFill>
                          <a:schemeClr val="dk2"/>
                        </a:solidFill>
                        <a:highlight>
                          <a:srgbClr val="FFFFFF"/>
                        </a:highlight>
                      </a:endParaRPr>
                    </a:p>
                  </a:txBody>
                  <a:tcPr marT="91425" marB="91425" marR="91425" marL="91425"/>
                </a:tc>
              </a:tr>
              <a:tr h="267100">
                <a:tc>
                  <a:txBody>
                    <a:bodyPr/>
                    <a:lstStyle/>
                    <a:p>
                      <a:pPr indent="0" lvl="0" marL="0" rtl="0" algn="l">
                        <a:spcBef>
                          <a:spcPts val="0"/>
                        </a:spcBef>
                        <a:spcAft>
                          <a:spcPts val="0"/>
                        </a:spcAft>
                        <a:buNone/>
                      </a:pPr>
                      <a:r>
                        <a:rPr lang="en" sz="1050">
                          <a:solidFill>
                            <a:schemeClr val="dk2"/>
                          </a:solidFill>
                          <a:highlight>
                            <a:srgbClr val="FFFFFF"/>
                          </a:highlight>
                        </a:rPr>
                        <a:t>California_cases_diff2 r2 score: </a:t>
                      </a:r>
                      <a:endParaRPr/>
                    </a:p>
                  </a:txBody>
                  <a:tcPr marT="91425" marB="91425" marR="91425" marL="91425"/>
                </a:tc>
                <a:tc>
                  <a:txBody>
                    <a:bodyPr/>
                    <a:lstStyle/>
                    <a:p>
                      <a:pPr indent="0" lvl="0" marL="0" rtl="0" algn="l">
                        <a:lnSpc>
                          <a:spcPct val="115000"/>
                        </a:lnSpc>
                        <a:spcBef>
                          <a:spcPts val="0"/>
                        </a:spcBef>
                        <a:spcAft>
                          <a:spcPts val="0"/>
                        </a:spcAft>
                        <a:buNone/>
                      </a:pPr>
                      <a:r>
                        <a:rPr lang="en" sz="1050">
                          <a:solidFill>
                            <a:schemeClr val="dk2"/>
                          </a:solidFill>
                          <a:highlight>
                            <a:srgbClr val="FFFFFF"/>
                          </a:highlight>
                        </a:rPr>
                        <a:t>-3.462</a:t>
                      </a:r>
                      <a:endParaRPr sz="1050">
                        <a:solidFill>
                          <a:schemeClr val="dk2"/>
                        </a:solidFill>
                        <a:highlight>
                          <a:srgbClr val="FFFFFF"/>
                        </a:highlight>
                      </a:endParaRPr>
                    </a:p>
                  </a:txBody>
                  <a:tcPr marT="91425" marB="91425" marR="91425" marL="91425"/>
                </a:tc>
              </a:tr>
              <a:tr h="267100">
                <a:tc>
                  <a:txBody>
                    <a:bodyPr/>
                    <a:lstStyle/>
                    <a:p>
                      <a:pPr indent="0" lvl="0" marL="0" rtl="0" algn="l">
                        <a:lnSpc>
                          <a:spcPct val="115000"/>
                        </a:lnSpc>
                        <a:spcBef>
                          <a:spcPts val="0"/>
                        </a:spcBef>
                        <a:spcAft>
                          <a:spcPts val="0"/>
                        </a:spcAft>
                        <a:buNone/>
                      </a:pPr>
                      <a:r>
                        <a:rPr lang="en" sz="1050">
                          <a:solidFill>
                            <a:schemeClr val="dk2"/>
                          </a:solidFill>
                          <a:highlight>
                            <a:srgbClr val="FFFFFF"/>
                          </a:highlight>
                        </a:rPr>
                        <a:t>California_deaths_diff2 r2 score: </a:t>
                      </a:r>
                      <a:endParaRPr/>
                    </a:p>
                  </a:txBody>
                  <a:tcPr marT="91425" marB="91425" marR="91425" marL="91425"/>
                </a:tc>
                <a:tc>
                  <a:txBody>
                    <a:bodyPr/>
                    <a:lstStyle/>
                    <a:p>
                      <a:pPr indent="0" lvl="0" marL="0" rtl="0" algn="l">
                        <a:lnSpc>
                          <a:spcPct val="115000"/>
                        </a:lnSpc>
                        <a:spcBef>
                          <a:spcPts val="0"/>
                        </a:spcBef>
                        <a:spcAft>
                          <a:spcPts val="0"/>
                        </a:spcAft>
                        <a:buNone/>
                      </a:pPr>
                      <a:r>
                        <a:rPr lang="en" sz="1050">
                          <a:solidFill>
                            <a:schemeClr val="dk2"/>
                          </a:solidFill>
                          <a:highlight>
                            <a:srgbClr val="FFFFFF"/>
                          </a:highlight>
                        </a:rPr>
                        <a:t>-0.973</a:t>
                      </a:r>
                      <a:endParaRPr sz="1050">
                        <a:solidFill>
                          <a:schemeClr val="dk2"/>
                        </a:solidFill>
                        <a:highlight>
                          <a:srgbClr val="FFFFFF"/>
                        </a:highlight>
                      </a:endParaRPr>
                    </a:p>
                  </a:txBody>
                  <a:tcPr marT="91425" marB="91425" marR="91425" marL="9142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Limitations and Future Directions</a:t>
            </a:r>
            <a:endParaRPr/>
          </a:p>
        </p:txBody>
      </p:sp>
      <p:sp>
        <p:nvSpPr>
          <p:cNvPr id="185" name="Google Shape;185;p26"/>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In both cases, the models will improve as the length of the pandemic goes on, especially since we’re averaging the mean sentiment per day, so that we currently only have roughly 130ish days.</a:t>
            </a:r>
            <a:endParaRPr/>
          </a:p>
          <a:p>
            <a:pPr indent="-317500" lvl="0" marL="457200" rtl="0" algn="l">
              <a:spcBef>
                <a:spcPts val="0"/>
              </a:spcBef>
              <a:spcAft>
                <a:spcPts val="0"/>
              </a:spcAft>
              <a:buSzPts val="1400"/>
              <a:buChar char="●"/>
            </a:pPr>
            <a:r>
              <a:rPr lang="en"/>
              <a:t>A model which was trained on all states time series but used to predict only singular states may be beneficial.</a:t>
            </a:r>
            <a:endParaRPr/>
          </a:p>
        </p:txBody>
      </p:sp>
      <p:sp>
        <p:nvSpPr>
          <p:cNvPr id="186" name="Google Shape;186;p26"/>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Additional features, such as the agglomerated  text vectors of each day’s tweets, may prove to be useful.</a:t>
            </a:r>
            <a:endParaRPr/>
          </a:p>
          <a:p>
            <a:pPr indent="-317500" lvl="0" marL="457200" rtl="0" algn="l">
              <a:spcBef>
                <a:spcPts val="0"/>
              </a:spcBef>
              <a:spcAft>
                <a:spcPts val="0"/>
              </a:spcAft>
              <a:buSzPts val="1400"/>
              <a:buChar char="●"/>
            </a:pPr>
            <a:r>
              <a:rPr lang="en"/>
              <a:t>Feature transformation between certain keywords and sentiment may further improve the models.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Questions</a:t>
            </a:r>
            <a:endParaRPr/>
          </a:p>
        </p:txBody>
      </p:sp>
      <p:sp>
        <p:nvSpPr>
          <p:cNvPr id="79" name="Google Shape;79;p1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2000"/>
              <a:t>How is covid-related tweet sentiment related to covid metrics by region?</a:t>
            </a:r>
            <a:endParaRPr sz="2000"/>
          </a:p>
          <a:p>
            <a:pPr indent="0" lvl="0" marL="0" rtl="0" algn="l">
              <a:spcBef>
                <a:spcPts val="1600"/>
              </a:spcBef>
              <a:spcAft>
                <a:spcPts val="0"/>
              </a:spcAft>
              <a:buClr>
                <a:schemeClr val="dk2"/>
              </a:buClr>
              <a:buSzPts val="1100"/>
              <a:buFont typeface="Arial"/>
              <a:buNone/>
            </a:pPr>
            <a:r>
              <a:t/>
            </a:r>
            <a:endParaRPr sz="200"/>
          </a:p>
          <a:p>
            <a:pPr indent="0" lvl="0" marL="0" rtl="0" algn="l">
              <a:spcBef>
                <a:spcPts val="1600"/>
              </a:spcBef>
              <a:spcAft>
                <a:spcPts val="0"/>
              </a:spcAft>
              <a:buClr>
                <a:schemeClr val="dk2"/>
              </a:buClr>
              <a:buSzPts val="1100"/>
              <a:buFont typeface="Arial"/>
              <a:buNone/>
            </a:pPr>
            <a:r>
              <a:rPr lang="en" sz="2000"/>
              <a:t>Is information gained by examining the derivatives of covid metric? How about tweet sentiment variance?</a:t>
            </a:r>
            <a:endParaRPr sz="2000"/>
          </a:p>
          <a:p>
            <a:pPr indent="0" lvl="0" marL="0" rtl="0" algn="l">
              <a:spcBef>
                <a:spcPts val="1600"/>
              </a:spcBef>
              <a:spcAft>
                <a:spcPts val="0"/>
              </a:spcAft>
              <a:buClr>
                <a:schemeClr val="dk2"/>
              </a:buClr>
              <a:buSzPts val="1100"/>
              <a:buFont typeface="Arial"/>
              <a:buNone/>
            </a:pPr>
            <a:r>
              <a:t/>
            </a:r>
            <a:endParaRPr sz="200"/>
          </a:p>
          <a:p>
            <a:pPr indent="0" lvl="0" marL="0" rtl="0" algn="l">
              <a:spcBef>
                <a:spcPts val="1600"/>
              </a:spcBef>
              <a:spcAft>
                <a:spcPts val="1600"/>
              </a:spcAft>
              <a:buClr>
                <a:schemeClr val="dk2"/>
              </a:buClr>
              <a:buSzPts val="1100"/>
              <a:buFont typeface="Arial"/>
              <a:buNone/>
            </a:pPr>
            <a:r>
              <a:rPr lang="en" sz="2000"/>
              <a:t>Are there certain timelag windows that more clearly reveal a relationship?</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Datasets</a:t>
            </a:r>
            <a:endParaRPr/>
          </a:p>
        </p:txBody>
      </p:sp>
      <p:sp>
        <p:nvSpPr>
          <p:cNvPr id="85" name="Google Shape;85;p15"/>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u="sng">
                <a:solidFill>
                  <a:schemeClr val="hlink"/>
                </a:solidFill>
                <a:latin typeface="Arial"/>
                <a:ea typeface="Arial"/>
                <a:cs typeface="Arial"/>
                <a:sym typeface="Arial"/>
                <a:hlinkClick r:id="rId3"/>
              </a:rPr>
              <a:t>IEEE </a:t>
            </a:r>
            <a:r>
              <a:rPr lang="en" sz="1400" u="sng">
                <a:solidFill>
                  <a:schemeClr val="hlink"/>
                </a:solidFill>
                <a:latin typeface="Arial"/>
                <a:ea typeface="Arial"/>
                <a:cs typeface="Arial"/>
                <a:sym typeface="Arial"/>
                <a:hlinkClick r:id="rId4"/>
              </a:rPr>
              <a:t>Coronavirus (COVID-19) Geo-tagged Tweets Dataset</a:t>
            </a:r>
            <a:endParaRPr sz="1400">
              <a:solidFill>
                <a:srgbClr val="026599"/>
              </a:solidFill>
              <a:latin typeface="Arial"/>
              <a:ea typeface="Arial"/>
              <a:cs typeface="Arial"/>
              <a:sym typeface="Arial"/>
            </a:endParaRPr>
          </a:p>
          <a:p>
            <a:pPr indent="0" lvl="0" marL="0" rtl="0" algn="l">
              <a:lnSpc>
                <a:spcPct val="125000"/>
              </a:lnSpc>
              <a:spcBef>
                <a:spcPts val="2400"/>
              </a:spcBef>
              <a:spcAft>
                <a:spcPts val="0"/>
              </a:spcAft>
              <a:buNone/>
            </a:pPr>
            <a:r>
              <a:rPr lang="en" sz="1400" u="sng">
                <a:solidFill>
                  <a:schemeClr val="hlink"/>
                </a:solidFill>
                <a:latin typeface="Arial"/>
                <a:ea typeface="Arial"/>
                <a:cs typeface="Arial"/>
                <a:sym typeface="Arial"/>
                <a:hlinkClick r:id="rId5"/>
              </a:rPr>
              <a:t>COVID-19 Data Repository by the Center for Systems Science and Engineering (CSSE) at Johns Hopkins University</a:t>
            </a:r>
            <a:endParaRPr sz="1400">
              <a:solidFill>
                <a:srgbClr val="24292E"/>
              </a:solidFill>
              <a:latin typeface="Arial"/>
              <a:ea typeface="Arial"/>
              <a:cs typeface="Arial"/>
              <a:sym typeface="Arial"/>
            </a:endParaRPr>
          </a:p>
          <a:p>
            <a:pPr indent="0" lvl="0" marL="0" rtl="0" algn="l">
              <a:lnSpc>
                <a:spcPct val="125000"/>
              </a:lnSpc>
              <a:spcBef>
                <a:spcPts val="2400"/>
              </a:spcBef>
              <a:spcAft>
                <a:spcPts val="0"/>
              </a:spcAft>
              <a:buNone/>
            </a:pPr>
            <a:r>
              <a:t/>
            </a:r>
            <a:endParaRPr sz="1400">
              <a:solidFill>
                <a:srgbClr val="24292E"/>
              </a:solidFill>
              <a:latin typeface="Arial"/>
              <a:ea typeface="Arial"/>
              <a:cs typeface="Arial"/>
              <a:sym typeface="Arial"/>
            </a:endParaRPr>
          </a:p>
          <a:p>
            <a:pPr indent="0" lvl="0" marL="0" rtl="0" algn="l">
              <a:lnSpc>
                <a:spcPct val="125000"/>
              </a:lnSpc>
              <a:spcBef>
                <a:spcPts val="2400"/>
              </a:spcBef>
              <a:spcAft>
                <a:spcPts val="0"/>
              </a:spcAft>
              <a:buClr>
                <a:schemeClr val="dk2"/>
              </a:buClr>
              <a:buSzPts val="1100"/>
              <a:buFont typeface="Arial"/>
              <a:buNone/>
            </a:pPr>
            <a:r>
              <a:rPr lang="en" sz="1400">
                <a:solidFill>
                  <a:srgbClr val="24292E"/>
                </a:solidFill>
                <a:latin typeface="Arial"/>
                <a:ea typeface="Arial"/>
                <a:cs typeface="Arial"/>
                <a:sym typeface="Arial"/>
              </a:rPr>
              <a:t>Specifically we are considering the states of Texas, New York, California, Georgia, and Florida only.</a:t>
            </a:r>
            <a:endParaRPr sz="1400">
              <a:solidFill>
                <a:srgbClr val="24292E"/>
              </a:solidFill>
              <a:latin typeface="Arial"/>
              <a:ea typeface="Arial"/>
              <a:cs typeface="Arial"/>
              <a:sym typeface="Arial"/>
            </a:endParaRPr>
          </a:p>
          <a:p>
            <a:pPr indent="0" lvl="0" marL="0" rtl="0" algn="l">
              <a:spcBef>
                <a:spcPts val="1200"/>
              </a:spcBef>
              <a:spcAft>
                <a:spcPts val="1600"/>
              </a:spcAft>
              <a:buNone/>
            </a:pPr>
            <a:r>
              <a:t/>
            </a:r>
            <a:endParaRPr sz="14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Tweet Corpus</a:t>
            </a:r>
            <a:endParaRPr/>
          </a:p>
        </p:txBody>
      </p:sp>
      <p:sp>
        <p:nvSpPr>
          <p:cNvPr id="91" name="Google Shape;91;p16"/>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212529"/>
              </a:buClr>
              <a:buSzPts val="1600"/>
              <a:buFont typeface="Arial"/>
              <a:buChar char="●"/>
            </a:pPr>
            <a:r>
              <a:rPr lang="en" sz="1600">
                <a:solidFill>
                  <a:srgbClr val="212529"/>
                </a:solidFill>
                <a:highlight>
                  <a:srgbClr val="FFFFFF"/>
                </a:highlight>
                <a:latin typeface="Arial"/>
                <a:ea typeface="Arial"/>
                <a:cs typeface="Arial"/>
                <a:sym typeface="Arial"/>
              </a:rPr>
              <a:t>182,486 geo-tagged tweets</a:t>
            </a:r>
            <a:endParaRPr sz="2200"/>
          </a:p>
        </p:txBody>
      </p:sp>
      <p:sp>
        <p:nvSpPr>
          <p:cNvPr id="92" name="Google Shape;92;p16"/>
          <p:cNvSpPr/>
          <p:nvPr/>
        </p:nvSpPr>
        <p:spPr>
          <a:xfrm>
            <a:off x="2769400" y="2382675"/>
            <a:ext cx="4914900" cy="1871100"/>
          </a:xfrm>
          <a:prstGeom prst="wedgeRoundRectCallout">
            <a:avLst>
              <a:gd fmla="val -4821" name="adj1"/>
              <a:gd fmla="val 71340" name="adj2"/>
              <a:gd fmla="val 0" name="adj3"/>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212529"/>
                </a:solidFill>
                <a:highlight>
                  <a:srgbClr val="FFFFFF"/>
                </a:highlight>
              </a:rPr>
              <a:t>"corona", "#corona", "coronavirus", "#coronavirus", "covid", "#covid", "covid19", "#covid19", "covid-19", "#covid-19", "sarscov2", "#sarscov2", "sars cov2", "sars cov 2", "covid_19", "#covid_19", "#ncov", "ncov", "#ncov2019", "ncov2019", "2019-ncov", "#2019-ncov", "pandemic", "#pandemic" "#2019ncov", "2019ncov", "quarantine", "#quarantine","#covidiots", "covidiots", "herd immunity", "#herdimmunity", "pneumonia", "#pneumonia", "chinese virus", "#chinesevirus", "wuhan virus", "#wuhanvirus"</a:t>
            </a:r>
            <a:endParaRPr/>
          </a:p>
        </p:txBody>
      </p:sp>
      <p:pic>
        <p:nvPicPr>
          <p:cNvPr id="93" name="Google Shape;93;p16"/>
          <p:cNvPicPr preferRelativeResize="0"/>
          <p:nvPr/>
        </p:nvPicPr>
        <p:blipFill>
          <a:blip r:embed="rId3">
            <a:alphaModFix/>
          </a:blip>
          <a:stretch>
            <a:fillRect/>
          </a:stretch>
        </p:blipFill>
        <p:spPr>
          <a:xfrm>
            <a:off x="123975" y="575950"/>
            <a:ext cx="2070525" cy="1504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Sentiment Analysis: TextBlob</a:t>
            </a:r>
            <a:endParaRPr/>
          </a:p>
        </p:txBody>
      </p:sp>
      <p:sp>
        <p:nvSpPr>
          <p:cNvPr id="99" name="Google Shape;99;p17"/>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Arial"/>
                <a:ea typeface="Arial"/>
                <a:cs typeface="Arial"/>
                <a:sym typeface="Arial"/>
              </a:rPr>
              <a:t>TextBlob is based on the Stanford NLTK (Natural Language ToolKit) and uses Naive Bayes Classification to </a:t>
            </a:r>
            <a:r>
              <a:rPr lang="en" sz="1200">
                <a:solidFill>
                  <a:srgbClr val="000000"/>
                </a:solidFill>
                <a:latin typeface="Arial"/>
                <a:ea typeface="Arial"/>
                <a:cs typeface="Arial"/>
                <a:sym typeface="Arial"/>
              </a:rPr>
              <a:t>assess</a:t>
            </a:r>
            <a:r>
              <a:rPr lang="en" sz="1200">
                <a:solidFill>
                  <a:srgbClr val="000000"/>
                </a:solidFill>
                <a:latin typeface="Arial"/>
                <a:ea typeface="Arial"/>
                <a:cs typeface="Arial"/>
                <a:sym typeface="Arial"/>
              </a:rPr>
              <a:t> string sentiment. Sentiment is broken down in two ways:</a:t>
            </a:r>
            <a:endParaRPr sz="1200">
              <a:solidFill>
                <a:srgbClr val="000000"/>
              </a:solidFill>
              <a:latin typeface="Arial"/>
              <a:ea typeface="Arial"/>
              <a:cs typeface="Arial"/>
              <a:sym typeface="Arial"/>
            </a:endParaRPr>
          </a:p>
          <a:p>
            <a:pPr indent="-304800" lvl="0" marL="457200" rtl="0" algn="l">
              <a:spcBef>
                <a:spcPts val="1600"/>
              </a:spcBef>
              <a:spcAft>
                <a:spcPts val="0"/>
              </a:spcAft>
              <a:buClr>
                <a:srgbClr val="000000"/>
              </a:buClr>
              <a:buSzPts val="1200"/>
              <a:buFont typeface="Arial"/>
              <a:buChar char="●"/>
            </a:pPr>
            <a:r>
              <a:rPr lang="en" sz="1200">
                <a:solidFill>
                  <a:srgbClr val="000000"/>
                </a:solidFill>
                <a:latin typeface="Arial"/>
                <a:ea typeface="Arial"/>
                <a:cs typeface="Arial"/>
                <a:sym typeface="Arial"/>
              </a:rPr>
              <a:t>polarity: negative vs. positive    (-1.0 =&gt; +1.0)</a:t>
            </a:r>
            <a:endParaRPr sz="1200">
              <a:solidFill>
                <a:srgbClr val="000000"/>
              </a:solidFill>
              <a:latin typeface="Arial"/>
              <a:ea typeface="Arial"/>
              <a:cs typeface="Arial"/>
              <a:sym typeface="Arial"/>
            </a:endParaRPr>
          </a:p>
          <a:p>
            <a:pPr indent="0" lvl="0" marL="457200" rtl="0" algn="l">
              <a:spcBef>
                <a:spcPts val="1600"/>
              </a:spcBef>
              <a:spcAft>
                <a:spcPts val="0"/>
              </a:spcAft>
              <a:buNone/>
            </a:pPr>
            <a:r>
              <a:t/>
            </a:r>
            <a:endParaRPr sz="200">
              <a:solidFill>
                <a:srgbClr val="000000"/>
              </a:solidFill>
              <a:latin typeface="Arial"/>
              <a:ea typeface="Arial"/>
              <a:cs typeface="Arial"/>
              <a:sym typeface="Arial"/>
            </a:endParaRPr>
          </a:p>
          <a:p>
            <a:pPr indent="-304800" lvl="0" marL="457200" rtl="0" algn="l">
              <a:spcBef>
                <a:spcPts val="1600"/>
              </a:spcBef>
              <a:spcAft>
                <a:spcPts val="0"/>
              </a:spcAft>
              <a:buClr>
                <a:srgbClr val="000000"/>
              </a:buClr>
              <a:buSzPts val="1200"/>
              <a:buFont typeface="Arial"/>
              <a:buChar char="●"/>
            </a:pPr>
            <a:r>
              <a:rPr lang="en" sz="1200">
                <a:solidFill>
                  <a:srgbClr val="000000"/>
                </a:solidFill>
                <a:latin typeface="Arial"/>
                <a:ea typeface="Arial"/>
                <a:cs typeface="Arial"/>
                <a:sym typeface="Arial"/>
              </a:rPr>
              <a:t>subjectivity: objective vs. subjective (+0.0 =&gt; +1.0)</a:t>
            </a:r>
            <a:endParaRPr sz="1200">
              <a:solidFill>
                <a:srgbClr val="000000"/>
              </a:solidFill>
              <a:latin typeface="Arial"/>
              <a:ea typeface="Arial"/>
              <a:cs typeface="Arial"/>
              <a:sym typeface="Arial"/>
            </a:endParaRPr>
          </a:p>
          <a:p>
            <a:pPr indent="0" lvl="0" marL="0" rtl="0" algn="l">
              <a:spcBef>
                <a:spcPts val="1600"/>
              </a:spcBef>
              <a:spcAft>
                <a:spcPts val="1600"/>
              </a:spcAft>
              <a:buNone/>
            </a:pPr>
            <a:r>
              <a:t/>
            </a:r>
            <a:endParaRPr sz="1200">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18"/>
          <p:cNvPicPr preferRelativeResize="0"/>
          <p:nvPr/>
        </p:nvPicPr>
        <p:blipFill>
          <a:blip r:embed="rId3">
            <a:alphaModFix/>
          </a:blip>
          <a:stretch>
            <a:fillRect/>
          </a:stretch>
        </p:blipFill>
        <p:spPr>
          <a:xfrm>
            <a:off x="1910925" y="688275"/>
            <a:ext cx="5166450" cy="3666525"/>
          </a:xfrm>
          <a:prstGeom prst="rect">
            <a:avLst/>
          </a:prstGeom>
          <a:noFill/>
          <a:ln>
            <a:noFill/>
          </a:ln>
        </p:spPr>
      </p:pic>
      <p:sp>
        <p:nvSpPr>
          <p:cNvPr id="105" name="Google Shape;105;p18"/>
          <p:cNvSpPr/>
          <p:nvPr/>
        </p:nvSpPr>
        <p:spPr>
          <a:xfrm>
            <a:off x="5285250" y="4282875"/>
            <a:ext cx="880800" cy="162000"/>
          </a:xfrm>
          <a:prstGeom prst="rightArrow">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8"/>
          <p:cNvSpPr/>
          <p:nvPr/>
        </p:nvSpPr>
        <p:spPr>
          <a:xfrm rot="10800000">
            <a:off x="3174825" y="4282875"/>
            <a:ext cx="880800" cy="162000"/>
          </a:xfrm>
          <a:prstGeom prst="rightArrow">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8"/>
          <p:cNvSpPr/>
          <p:nvPr/>
        </p:nvSpPr>
        <p:spPr>
          <a:xfrm rot="-5400000">
            <a:off x="1389525" y="1721663"/>
            <a:ext cx="880800" cy="162000"/>
          </a:xfrm>
          <a:prstGeom prst="rightArrow">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8"/>
          <p:cNvSpPr/>
          <p:nvPr/>
        </p:nvSpPr>
        <p:spPr>
          <a:xfrm rot="5400000">
            <a:off x="1389525" y="3109425"/>
            <a:ext cx="880800" cy="162000"/>
          </a:xfrm>
          <a:prstGeom prst="rightArrow">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8"/>
          <p:cNvSpPr txBox="1"/>
          <p:nvPr/>
        </p:nvSpPr>
        <p:spPr>
          <a:xfrm>
            <a:off x="5328375" y="4354800"/>
            <a:ext cx="1009800" cy="43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positive</a:t>
            </a:r>
            <a:endParaRPr b="1">
              <a:latin typeface="Lato"/>
              <a:ea typeface="Lato"/>
              <a:cs typeface="Lato"/>
              <a:sym typeface="Lato"/>
            </a:endParaRPr>
          </a:p>
        </p:txBody>
      </p:sp>
      <p:sp>
        <p:nvSpPr>
          <p:cNvPr id="110" name="Google Shape;110;p18"/>
          <p:cNvSpPr txBox="1"/>
          <p:nvPr/>
        </p:nvSpPr>
        <p:spPr>
          <a:xfrm>
            <a:off x="3286200" y="4354800"/>
            <a:ext cx="1009800" cy="43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negative</a:t>
            </a:r>
            <a:endParaRPr b="1">
              <a:latin typeface="Lato"/>
              <a:ea typeface="Lato"/>
              <a:cs typeface="Lato"/>
              <a:sym typeface="Lato"/>
            </a:endParaRPr>
          </a:p>
        </p:txBody>
      </p:sp>
      <p:sp>
        <p:nvSpPr>
          <p:cNvPr id="111" name="Google Shape;111;p18"/>
          <p:cNvSpPr txBox="1"/>
          <p:nvPr/>
        </p:nvSpPr>
        <p:spPr>
          <a:xfrm rot="-5400000">
            <a:off x="803325" y="1269974"/>
            <a:ext cx="1598700" cy="43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more subjective</a:t>
            </a:r>
            <a:endParaRPr b="1">
              <a:latin typeface="Lato"/>
              <a:ea typeface="Lato"/>
              <a:cs typeface="Lato"/>
              <a:sym typeface="Lato"/>
            </a:endParaRPr>
          </a:p>
        </p:txBody>
      </p:sp>
      <p:sp>
        <p:nvSpPr>
          <p:cNvPr id="112" name="Google Shape;112;p18"/>
          <p:cNvSpPr txBox="1"/>
          <p:nvPr/>
        </p:nvSpPr>
        <p:spPr>
          <a:xfrm rot="-5400000">
            <a:off x="803325" y="3074024"/>
            <a:ext cx="1598700" cy="43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more objective</a:t>
            </a:r>
            <a:endParaRPr b="1">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19"/>
          <p:cNvPicPr preferRelativeResize="0"/>
          <p:nvPr/>
        </p:nvPicPr>
        <p:blipFill>
          <a:blip r:embed="rId3">
            <a:alphaModFix/>
          </a:blip>
          <a:stretch>
            <a:fillRect/>
          </a:stretch>
        </p:blipFill>
        <p:spPr>
          <a:xfrm>
            <a:off x="710125" y="1034400"/>
            <a:ext cx="2183525" cy="1537350"/>
          </a:xfrm>
          <a:prstGeom prst="rect">
            <a:avLst/>
          </a:prstGeom>
          <a:noFill/>
          <a:ln>
            <a:noFill/>
          </a:ln>
        </p:spPr>
      </p:pic>
      <p:sp>
        <p:nvSpPr>
          <p:cNvPr id="118" name="Google Shape;118;p19"/>
          <p:cNvSpPr txBox="1"/>
          <p:nvPr/>
        </p:nvSpPr>
        <p:spPr>
          <a:xfrm>
            <a:off x="1015425" y="457925"/>
            <a:ext cx="1725600" cy="3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Florida</a:t>
            </a:r>
            <a:endParaRPr>
              <a:latin typeface="Lato"/>
              <a:ea typeface="Lato"/>
              <a:cs typeface="Lato"/>
              <a:sym typeface="Lato"/>
            </a:endParaRPr>
          </a:p>
        </p:txBody>
      </p:sp>
      <p:pic>
        <p:nvPicPr>
          <p:cNvPr id="119" name="Google Shape;119;p19"/>
          <p:cNvPicPr preferRelativeResize="0"/>
          <p:nvPr/>
        </p:nvPicPr>
        <p:blipFill>
          <a:blip r:embed="rId4">
            <a:alphaModFix/>
          </a:blip>
          <a:stretch>
            <a:fillRect/>
          </a:stretch>
        </p:blipFill>
        <p:spPr>
          <a:xfrm>
            <a:off x="832825" y="3045375"/>
            <a:ext cx="2090800" cy="1537350"/>
          </a:xfrm>
          <a:prstGeom prst="rect">
            <a:avLst/>
          </a:prstGeom>
          <a:noFill/>
          <a:ln>
            <a:noFill/>
          </a:ln>
        </p:spPr>
      </p:pic>
      <p:sp>
        <p:nvSpPr>
          <p:cNvPr id="120" name="Google Shape;120;p19"/>
          <p:cNvSpPr txBox="1"/>
          <p:nvPr/>
        </p:nvSpPr>
        <p:spPr>
          <a:xfrm>
            <a:off x="1015425" y="2689163"/>
            <a:ext cx="1207800" cy="23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California</a:t>
            </a:r>
            <a:endParaRPr>
              <a:latin typeface="Lato"/>
              <a:ea typeface="Lato"/>
              <a:cs typeface="Lato"/>
              <a:sym typeface="Lato"/>
            </a:endParaRPr>
          </a:p>
        </p:txBody>
      </p:sp>
      <p:pic>
        <p:nvPicPr>
          <p:cNvPr id="121" name="Google Shape;121;p19"/>
          <p:cNvPicPr preferRelativeResize="0"/>
          <p:nvPr/>
        </p:nvPicPr>
        <p:blipFill>
          <a:blip r:embed="rId5">
            <a:alphaModFix/>
          </a:blip>
          <a:stretch>
            <a:fillRect/>
          </a:stretch>
        </p:blipFill>
        <p:spPr>
          <a:xfrm>
            <a:off x="3847275" y="1034400"/>
            <a:ext cx="2135529" cy="1537350"/>
          </a:xfrm>
          <a:prstGeom prst="rect">
            <a:avLst/>
          </a:prstGeom>
          <a:noFill/>
          <a:ln>
            <a:noFill/>
          </a:ln>
        </p:spPr>
      </p:pic>
      <p:sp>
        <p:nvSpPr>
          <p:cNvPr id="122" name="Google Shape;122;p19"/>
          <p:cNvSpPr txBox="1"/>
          <p:nvPr/>
        </p:nvSpPr>
        <p:spPr>
          <a:xfrm>
            <a:off x="4035688" y="497675"/>
            <a:ext cx="1519800" cy="29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Texas</a:t>
            </a:r>
            <a:endParaRPr>
              <a:latin typeface="Lato"/>
              <a:ea typeface="Lato"/>
              <a:cs typeface="Lato"/>
              <a:sym typeface="Lato"/>
            </a:endParaRPr>
          </a:p>
        </p:txBody>
      </p:sp>
      <p:pic>
        <p:nvPicPr>
          <p:cNvPr id="123" name="Google Shape;123;p19"/>
          <p:cNvPicPr preferRelativeResize="0"/>
          <p:nvPr/>
        </p:nvPicPr>
        <p:blipFill>
          <a:blip r:embed="rId6">
            <a:alphaModFix/>
          </a:blip>
          <a:stretch>
            <a:fillRect/>
          </a:stretch>
        </p:blipFill>
        <p:spPr>
          <a:xfrm>
            <a:off x="3869637" y="3045375"/>
            <a:ext cx="2090800" cy="1537350"/>
          </a:xfrm>
          <a:prstGeom prst="rect">
            <a:avLst/>
          </a:prstGeom>
          <a:noFill/>
          <a:ln>
            <a:noFill/>
          </a:ln>
        </p:spPr>
      </p:pic>
      <p:sp>
        <p:nvSpPr>
          <p:cNvPr id="124" name="Google Shape;124;p19"/>
          <p:cNvSpPr txBox="1"/>
          <p:nvPr/>
        </p:nvSpPr>
        <p:spPr>
          <a:xfrm>
            <a:off x="4074975" y="2661350"/>
            <a:ext cx="1134900" cy="26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New York</a:t>
            </a:r>
            <a:endParaRPr>
              <a:latin typeface="Lato"/>
              <a:ea typeface="Lato"/>
              <a:cs typeface="Lato"/>
              <a:sym typeface="Lato"/>
            </a:endParaRPr>
          </a:p>
        </p:txBody>
      </p:sp>
      <p:pic>
        <p:nvPicPr>
          <p:cNvPr id="125" name="Google Shape;125;p19"/>
          <p:cNvPicPr preferRelativeResize="0"/>
          <p:nvPr/>
        </p:nvPicPr>
        <p:blipFill>
          <a:blip r:embed="rId7">
            <a:alphaModFix/>
          </a:blip>
          <a:stretch>
            <a:fillRect/>
          </a:stretch>
        </p:blipFill>
        <p:spPr>
          <a:xfrm>
            <a:off x="6486767" y="1803075"/>
            <a:ext cx="2246008" cy="1537350"/>
          </a:xfrm>
          <a:prstGeom prst="rect">
            <a:avLst/>
          </a:prstGeom>
          <a:noFill/>
          <a:ln>
            <a:noFill/>
          </a:ln>
        </p:spPr>
      </p:pic>
      <p:sp>
        <p:nvSpPr>
          <p:cNvPr id="126" name="Google Shape;126;p19"/>
          <p:cNvSpPr txBox="1"/>
          <p:nvPr/>
        </p:nvSpPr>
        <p:spPr>
          <a:xfrm>
            <a:off x="6809325" y="1393725"/>
            <a:ext cx="1062000" cy="29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Georgia</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Covid Data</a:t>
            </a:r>
            <a:endParaRPr/>
          </a:p>
        </p:txBody>
      </p:sp>
      <p:pic>
        <p:nvPicPr>
          <p:cNvPr id="132" name="Google Shape;132;p20"/>
          <p:cNvPicPr preferRelativeResize="0"/>
          <p:nvPr/>
        </p:nvPicPr>
        <p:blipFill>
          <a:blip r:embed="rId3">
            <a:alphaModFix/>
          </a:blip>
          <a:stretch>
            <a:fillRect/>
          </a:stretch>
        </p:blipFill>
        <p:spPr>
          <a:xfrm>
            <a:off x="0" y="575950"/>
            <a:ext cx="2417400" cy="2417400"/>
          </a:xfrm>
          <a:prstGeom prst="rect">
            <a:avLst/>
          </a:prstGeom>
          <a:noFill/>
          <a:ln>
            <a:noFill/>
          </a:ln>
        </p:spPr>
      </p:pic>
      <p:sp>
        <p:nvSpPr>
          <p:cNvPr id="133" name="Google Shape;133;p20"/>
          <p:cNvSpPr txBox="1"/>
          <p:nvPr/>
        </p:nvSpPr>
        <p:spPr>
          <a:xfrm>
            <a:off x="2951638" y="2642738"/>
            <a:ext cx="71856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a:t>
            </a:r>
            <a:endParaRPr>
              <a:latin typeface="Lato"/>
              <a:ea typeface="Lato"/>
              <a:cs typeface="Lato"/>
              <a:sym typeface="Lato"/>
            </a:endParaRPr>
          </a:p>
        </p:txBody>
      </p:sp>
      <p:pic>
        <p:nvPicPr>
          <p:cNvPr id="134" name="Google Shape;134;p20"/>
          <p:cNvPicPr preferRelativeResize="0"/>
          <p:nvPr/>
        </p:nvPicPr>
        <p:blipFill>
          <a:blip r:embed="rId4">
            <a:alphaModFix/>
          </a:blip>
          <a:stretch>
            <a:fillRect/>
          </a:stretch>
        </p:blipFill>
        <p:spPr>
          <a:xfrm>
            <a:off x="2437463" y="1463558"/>
            <a:ext cx="5387099" cy="1337300"/>
          </a:xfrm>
          <a:prstGeom prst="rect">
            <a:avLst/>
          </a:prstGeom>
          <a:noFill/>
          <a:ln>
            <a:noFill/>
          </a:ln>
        </p:spPr>
      </p:pic>
      <p:sp>
        <p:nvSpPr>
          <p:cNvPr id="135" name="Google Shape;135;p20"/>
          <p:cNvSpPr txBox="1"/>
          <p:nvPr/>
        </p:nvSpPr>
        <p:spPr>
          <a:xfrm>
            <a:off x="2694550" y="3530350"/>
            <a:ext cx="7185600" cy="83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County data aggregated by State, dataframe indexed by date</a:t>
            </a:r>
            <a:endParaRPr b="1">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21"/>
          <p:cNvPicPr preferRelativeResize="0"/>
          <p:nvPr/>
        </p:nvPicPr>
        <p:blipFill>
          <a:blip r:embed="rId3">
            <a:alphaModFix/>
          </a:blip>
          <a:stretch>
            <a:fillRect/>
          </a:stretch>
        </p:blipFill>
        <p:spPr>
          <a:xfrm>
            <a:off x="1196050" y="530050"/>
            <a:ext cx="7608400" cy="4288501"/>
          </a:xfrm>
          <a:prstGeom prst="rect">
            <a:avLst/>
          </a:prstGeom>
          <a:noFill/>
          <a:ln>
            <a:noFill/>
          </a:ln>
        </p:spPr>
      </p:pic>
      <p:sp>
        <p:nvSpPr>
          <p:cNvPr id="141" name="Google Shape;141;p21"/>
          <p:cNvSpPr txBox="1"/>
          <p:nvPr/>
        </p:nvSpPr>
        <p:spPr>
          <a:xfrm>
            <a:off x="2297200" y="268950"/>
            <a:ext cx="2218800" cy="32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chemeClr val="dk2"/>
                </a:solidFill>
                <a:latin typeface="Lato"/>
                <a:ea typeface="Lato"/>
                <a:cs typeface="Lato"/>
                <a:sym typeface="Lato"/>
              </a:rPr>
              <a:t>CA cases per capita</a:t>
            </a:r>
            <a:endParaRPr b="1">
              <a:solidFill>
                <a:schemeClr val="dk2"/>
              </a:solidFill>
              <a:latin typeface="Lato"/>
              <a:ea typeface="Lato"/>
              <a:cs typeface="Lato"/>
              <a:sym typeface="Lato"/>
            </a:endParaRPr>
          </a:p>
          <a:p>
            <a:pPr indent="0" lvl="0" marL="0" rtl="0" algn="l">
              <a:spcBef>
                <a:spcPts val="0"/>
              </a:spcBef>
              <a:spcAft>
                <a:spcPts val="0"/>
              </a:spcAft>
              <a:buNone/>
            </a:pPr>
            <a:r>
              <a:t/>
            </a:r>
            <a:endParaRPr b="1">
              <a:latin typeface="Lato"/>
              <a:ea typeface="Lato"/>
              <a:cs typeface="Lato"/>
              <a:sym typeface="Lato"/>
            </a:endParaRPr>
          </a:p>
        </p:txBody>
      </p:sp>
      <p:sp>
        <p:nvSpPr>
          <p:cNvPr id="142" name="Google Shape;142;p21"/>
          <p:cNvSpPr txBox="1"/>
          <p:nvPr/>
        </p:nvSpPr>
        <p:spPr>
          <a:xfrm>
            <a:off x="6181150" y="268950"/>
            <a:ext cx="2218800" cy="32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latin typeface="Lato"/>
                <a:ea typeface="Lato"/>
                <a:cs typeface="Lato"/>
                <a:sym typeface="Lato"/>
              </a:rPr>
              <a:t>CA deaths per capita</a:t>
            </a:r>
            <a:endParaRPr b="1">
              <a:solidFill>
                <a:schemeClr val="dk2"/>
              </a:solidFill>
              <a:latin typeface="Lato"/>
              <a:ea typeface="Lato"/>
              <a:cs typeface="Lato"/>
              <a:sym typeface="Lato"/>
            </a:endParaRPr>
          </a:p>
          <a:p>
            <a:pPr indent="0" lvl="0" marL="0" rtl="0" algn="l">
              <a:spcBef>
                <a:spcPts val="0"/>
              </a:spcBef>
              <a:spcAft>
                <a:spcPts val="0"/>
              </a:spcAft>
              <a:buNone/>
            </a:pPr>
            <a:r>
              <a:t/>
            </a:r>
            <a:endParaRPr b="1">
              <a:latin typeface="Lato"/>
              <a:ea typeface="Lato"/>
              <a:cs typeface="Lato"/>
              <a:sym typeface="Lato"/>
            </a:endParaRPr>
          </a:p>
        </p:txBody>
      </p:sp>
      <p:sp>
        <p:nvSpPr>
          <p:cNvPr id="143" name="Google Shape;143;p21"/>
          <p:cNvSpPr txBox="1"/>
          <p:nvPr/>
        </p:nvSpPr>
        <p:spPr>
          <a:xfrm>
            <a:off x="78400" y="2511850"/>
            <a:ext cx="2218800" cy="32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latin typeface="Lato"/>
                <a:ea typeface="Lato"/>
                <a:cs typeface="Lato"/>
                <a:sym typeface="Lato"/>
              </a:rPr>
              <a:t>1st derivative</a:t>
            </a:r>
            <a:endParaRPr b="1">
              <a:solidFill>
                <a:schemeClr val="dk2"/>
              </a:solidFill>
              <a:latin typeface="Lato"/>
              <a:ea typeface="Lato"/>
              <a:cs typeface="Lato"/>
              <a:sym typeface="Lato"/>
            </a:endParaRPr>
          </a:p>
          <a:p>
            <a:pPr indent="0" lvl="0" marL="0" rtl="0" algn="l">
              <a:spcBef>
                <a:spcPts val="0"/>
              </a:spcBef>
              <a:spcAft>
                <a:spcPts val="0"/>
              </a:spcAft>
              <a:buNone/>
            </a:pPr>
            <a:r>
              <a:t/>
            </a:r>
            <a:endParaRPr b="1">
              <a:latin typeface="Lato"/>
              <a:ea typeface="Lato"/>
              <a:cs typeface="Lato"/>
              <a:sym typeface="Lato"/>
            </a:endParaRPr>
          </a:p>
        </p:txBody>
      </p:sp>
      <p:sp>
        <p:nvSpPr>
          <p:cNvPr id="144" name="Google Shape;144;p21"/>
          <p:cNvSpPr txBox="1"/>
          <p:nvPr/>
        </p:nvSpPr>
        <p:spPr>
          <a:xfrm>
            <a:off x="0" y="3852075"/>
            <a:ext cx="2218800" cy="32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latin typeface="Lato"/>
                <a:ea typeface="Lato"/>
                <a:cs typeface="Lato"/>
                <a:sym typeface="Lato"/>
              </a:rPr>
              <a:t>2nd</a:t>
            </a:r>
            <a:r>
              <a:rPr b="1" lang="en">
                <a:solidFill>
                  <a:schemeClr val="dk2"/>
                </a:solidFill>
                <a:latin typeface="Lato"/>
                <a:ea typeface="Lato"/>
                <a:cs typeface="Lato"/>
                <a:sym typeface="Lato"/>
              </a:rPr>
              <a:t> derivative</a:t>
            </a:r>
            <a:endParaRPr b="1">
              <a:solidFill>
                <a:schemeClr val="dk2"/>
              </a:solidFill>
              <a:latin typeface="Lato"/>
              <a:ea typeface="Lato"/>
              <a:cs typeface="Lato"/>
              <a:sym typeface="Lato"/>
            </a:endParaRPr>
          </a:p>
          <a:p>
            <a:pPr indent="0" lvl="0" marL="0" rtl="0" algn="l">
              <a:spcBef>
                <a:spcPts val="0"/>
              </a:spcBef>
              <a:spcAft>
                <a:spcPts val="0"/>
              </a:spcAft>
              <a:buNone/>
            </a:pPr>
            <a:r>
              <a:t/>
            </a:r>
            <a:endParaRPr b="1">
              <a:latin typeface="Lato"/>
              <a:ea typeface="Lato"/>
              <a:cs typeface="Lato"/>
              <a:sym typeface="Lato"/>
            </a:endParaRPr>
          </a:p>
        </p:txBody>
      </p:sp>
      <p:sp>
        <p:nvSpPr>
          <p:cNvPr id="145" name="Google Shape;145;p21"/>
          <p:cNvSpPr txBox="1"/>
          <p:nvPr/>
        </p:nvSpPr>
        <p:spPr>
          <a:xfrm>
            <a:off x="761975" y="1084225"/>
            <a:ext cx="2218800" cy="32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latin typeface="Lato"/>
                <a:ea typeface="Lato"/>
                <a:cs typeface="Lato"/>
                <a:sym typeface="Lato"/>
              </a:rPr>
              <a:t>total</a:t>
            </a:r>
            <a:endParaRPr b="1">
              <a:solidFill>
                <a:schemeClr val="dk2"/>
              </a:solidFill>
              <a:latin typeface="Lato"/>
              <a:ea typeface="Lato"/>
              <a:cs typeface="Lato"/>
              <a:sym typeface="Lato"/>
            </a:endParaRPr>
          </a:p>
          <a:p>
            <a:pPr indent="0" lvl="0" marL="0" rtl="0" algn="l">
              <a:spcBef>
                <a:spcPts val="0"/>
              </a:spcBef>
              <a:spcAft>
                <a:spcPts val="0"/>
              </a:spcAft>
              <a:buNone/>
            </a:pPr>
            <a:r>
              <a:t/>
            </a:r>
            <a:endParaRPr b="1">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