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Ubuntu Light"/>
      <p:regular r:id="rId20"/>
      <p:bold r:id="rId21"/>
      <p:italic r:id="rId22"/>
      <p:boldItalic r:id="rId23"/>
    </p:embeddedFont>
    <p:embeddedFont>
      <p:font typeface="Arvo"/>
      <p:regular r:id="rId24"/>
      <p:bold r:id="rId25"/>
      <p:italic r:id="rId26"/>
      <p:boldItalic r:id="rId27"/>
    </p:embeddedFont>
    <p:embeddedFont>
      <p:font typeface="Bodoni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053" orient="horz"/>
        <p:guide pos="2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regular.fntdata"/><Relationship Id="rId22" Type="http://schemas.openxmlformats.org/officeDocument/2006/relationships/font" Target="fonts/UbuntuLight-italic.fntdata"/><Relationship Id="rId21" Type="http://schemas.openxmlformats.org/officeDocument/2006/relationships/font" Target="fonts/UbuntuLight-bold.fntdata"/><Relationship Id="rId24" Type="http://schemas.openxmlformats.org/officeDocument/2006/relationships/font" Target="fonts/Arvo-regular.fntdata"/><Relationship Id="rId23" Type="http://schemas.openxmlformats.org/officeDocument/2006/relationships/font" Target="fonts/Ubuntu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vo-italic.fntdata"/><Relationship Id="rId25" Type="http://schemas.openxmlformats.org/officeDocument/2006/relationships/font" Target="fonts/Arvo-bold.fntdata"/><Relationship Id="rId28" Type="http://schemas.openxmlformats.org/officeDocument/2006/relationships/font" Target="fonts/Bodoni-regular.fntdata"/><Relationship Id="rId27" Type="http://schemas.openxmlformats.org/officeDocument/2006/relationships/font" Target="fonts/Arv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odoni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odoni-boldItalic.fntdata"/><Relationship Id="rId30" Type="http://schemas.openxmlformats.org/officeDocument/2006/relationships/font" Target="fonts/Bodoni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19" Type="http://schemas.openxmlformats.org/officeDocument/2006/relationships/font" Target="fonts/Ubuntu-boldItalic.fntdata"/><Relationship Id="rId1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2eb61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2eb61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becd2dd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becd2dd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becd2ddd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becd2ddd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becd2ddd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becd2ddd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becd2ddd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becd2ddd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becd2dd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becd2dd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becd2dd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becd2dd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becd2dd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becd2dd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becd2dd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becd2dd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ecd2ddd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becd2ddd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3 columns slide">
  <p:cSld name="TITLE_AND_TWO_COLUMNS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&amp; some text slide">
  <p:cSld name="BIG_NUMBER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&amp; some text slide 2">
  <p:cSld name="BIG_NUMBER_2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&amp; some text slide 1">
  <p:cSld name="BIG_NUMBER_1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e frame">
  <p:cSld name="BLANK_1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quare with title and text">
  <p:cSld name="CUSTOM_1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Content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 with cyan frame">
  <p:cSld name="CUSTOM_1_1_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yan frame 1">
  <p:cSld name="CUSTOM_1_1_1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yan with title and text 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yan with title and text  1">
  <p:cSld name="CUSTOM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yan with title and text">
  <p:cSld name="CUSTOM_7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frame ">
  <p:cSld name="BLANK_1_1_1"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frame  1">
  <p:cSld name="BLANK_1_1_1_1"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SECTION_HEADER_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Content 1 1">
  <p:cSld name="SECTION_HEADER_2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SECTION_HEADER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CUSTOM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slide" type="tx">
  <p:cSld name="TITLE_AND_BOD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1">
  <p:cSld name="TITLE_AND_BODY_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AND_BODY_1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dium.com/@marekermk/guide-to-interactive-pandas-dataframe-representation-485acae02946" TargetMode="External"/><Relationship Id="rId4" Type="http://schemas.openxmlformats.org/officeDocument/2006/relationships/hyperlink" Target="https://medium.com/@marekermk/guide-to-interactive-pandas-dataframe-representation-485acae02946" TargetMode="External"/><Relationship Id="rId5" Type="http://schemas.openxmlformats.org/officeDocument/2006/relationships/hyperlink" Target="https://www.oreilly.com/library/view/hands-on-machine-learning/978149203263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v6pQGxd0b5dT16KxyjGdtEy0vVpUY4zf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1610650" y="1856275"/>
            <a:ext cx="6418500" cy="875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/>
              <a:t>Get a deal on your next home</a:t>
            </a:r>
            <a:endParaRPr i="1"/>
          </a:p>
        </p:txBody>
      </p:sp>
      <p:sp>
        <p:nvSpPr>
          <p:cNvPr id="185" name="Google Shape;185;p28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Ames, Iowa</a:t>
            </a:r>
            <a:endParaRPr sz="1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4024750" y="2731975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Henry Valk</a:t>
            </a:r>
            <a:endParaRPr sz="1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you!</a:t>
            </a:r>
            <a:endParaRPr/>
          </a:p>
        </p:txBody>
      </p:sp>
      <p:sp>
        <p:nvSpPr>
          <p:cNvPr id="247" name="Google Shape;247;p37"/>
          <p:cNvSpPr txBox="1"/>
          <p:nvPr>
            <p:ph idx="1" type="subTitle"/>
          </p:nvPr>
        </p:nvSpPr>
        <p:spPr>
          <a:xfrm>
            <a:off x="3059200" y="2839950"/>
            <a:ext cx="5916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https://medium.com/@marekermk/guide-to-interactive-pandas-dataframe-representation-485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acae02946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https://www.oreilly.com/library/view/hands-on-machine-learning/9781492032632/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297150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do we find the best deals on the Ames, Iowa housing market?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546375" y="1573500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s" sz="1900"/>
              <a:t>Understand what kinds of features influence home prices in the Ames, Iowa market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s" sz="1900"/>
              <a:t>Build a model to accurately estimate home value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s" sz="1900"/>
              <a:t>Find homes that are priced substantially below their theoretical value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/>
          <p:nvPr/>
        </p:nvSpPr>
        <p:spPr>
          <a:xfrm>
            <a:off x="4628025" y="2543725"/>
            <a:ext cx="1031100" cy="47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 b="0" l="54394" r="0" t="0"/>
          <a:stretch/>
        </p:blipFill>
        <p:spPr>
          <a:xfrm>
            <a:off x="8180300" y="152400"/>
            <a:ext cx="6144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 b="52226" l="0" r="41117" t="0"/>
          <a:stretch/>
        </p:blipFill>
        <p:spPr>
          <a:xfrm>
            <a:off x="4775925" y="-179287"/>
            <a:ext cx="1731750" cy="526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41117" t="48159"/>
          <a:stretch/>
        </p:blipFill>
        <p:spPr>
          <a:xfrm>
            <a:off x="6280450" y="0"/>
            <a:ext cx="173175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>
            <p:ph type="title"/>
          </p:nvPr>
        </p:nvSpPr>
        <p:spPr>
          <a:xfrm>
            <a:off x="179275" y="152400"/>
            <a:ext cx="4776000" cy="9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Correlation with Sales Price</a:t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179275" y="1345075"/>
            <a:ext cx="4101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Ubuntu Light"/>
                <a:ea typeface="Ubuntu Light"/>
                <a:cs typeface="Ubuntu Light"/>
                <a:sym typeface="Ubuntu Light"/>
              </a:rPr>
              <a:t>Here we can begin to see which features influence home price. ‘Overall Qual’ and ‘Gr Liv Area’ will prove particularly important</a:t>
            </a:r>
            <a:endParaRPr sz="18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/>
        </p:nvSpPr>
        <p:spPr>
          <a:xfrm>
            <a:off x="73350" y="493425"/>
            <a:ext cx="7714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Ubuntu Light"/>
                <a:ea typeface="Ubuntu Light"/>
                <a:cs typeface="Ubuntu Light"/>
                <a:sym typeface="Ubuntu Light"/>
              </a:rPr>
              <a:t>Using ridge regularized regression</a:t>
            </a:r>
            <a:endParaRPr sz="28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1430100" y="2168900"/>
            <a:ext cx="733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Ubuntu Light"/>
                <a:ea typeface="Ubuntu Light"/>
                <a:cs typeface="Ubuntu Light"/>
                <a:sym typeface="Ubuntu Light"/>
              </a:rPr>
              <a:t>trained on hundreds of features </a:t>
            </a:r>
            <a:endParaRPr sz="28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2237100" y="386825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Ubuntu Light"/>
                <a:ea typeface="Ubuntu Light"/>
                <a:cs typeface="Ubuntu Light"/>
                <a:sym typeface="Ubuntu Light"/>
              </a:rPr>
              <a:t>from thousands of homes in Ames, Iowa ... </a:t>
            </a:r>
            <a:endParaRPr sz="28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707250" y="2118975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92%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 sz="1200"/>
              <a:t>of variance in sale price accounted for by model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25" y="0"/>
            <a:ext cx="76948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4998800" y="-61825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 a Glance</a:t>
            </a:r>
            <a:endParaRPr/>
          </a:p>
        </p:txBody>
      </p:sp>
      <p:sp>
        <p:nvSpPr>
          <p:cNvPr id="225" name="Google Shape;225;p34"/>
          <p:cNvSpPr txBox="1"/>
          <p:nvPr>
            <p:ph idx="2" type="title"/>
          </p:nvPr>
        </p:nvSpPr>
        <p:spPr>
          <a:xfrm>
            <a:off x="4696225" y="1494875"/>
            <a:ext cx="42237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Undervalued</a:t>
            </a:r>
            <a:r>
              <a:rPr lang="es"/>
              <a:t> homes are located in the North Ames neighborhood</a:t>
            </a:r>
            <a:endParaRPr/>
          </a:p>
        </p:txBody>
      </p:sp>
      <p:sp>
        <p:nvSpPr>
          <p:cNvPr id="226" name="Google Shape;226;p34"/>
          <p:cNvSpPr txBox="1"/>
          <p:nvPr>
            <p:ph idx="4" type="title"/>
          </p:nvPr>
        </p:nvSpPr>
        <p:spPr>
          <a:xfrm>
            <a:off x="4696225" y="2474050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Mean asking price</a:t>
            </a:r>
            <a:endParaRPr/>
          </a:p>
        </p:txBody>
      </p:sp>
      <p:sp>
        <p:nvSpPr>
          <p:cNvPr id="227" name="Google Shape;227;p34"/>
          <p:cNvSpPr txBox="1"/>
          <p:nvPr>
            <p:ph idx="6" type="title"/>
          </p:nvPr>
        </p:nvSpPr>
        <p:spPr>
          <a:xfrm>
            <a:off x="4631025" y="3875629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More deck square footage, basement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square footage, and pool square footage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 overvalued counterparts</a:t>
            </a:r>
            <a:endParaRPr/>
          </a:p>
        </p:txBody>
      </p:sp>
      <p:sp>
        <p:nvSpPr>
          <p:cNvPr id="228" name="Google Shape;228;p34"/>
          <p:cNvSpPr txBox="1"/>
          <p:nvPr>
            <p:ph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16%</a:t>
            </a:r>
            <a:endParaRPr/>
          </a:p>
        </p:txBody>
      </p:sp>
      <p:sp>
        <p:nvSpPr>
          <p:cNvPr id="229" name="Google Shape;229;p34"/>
          <p:cNvSpPr txBox="1"/>
          <p:nvPr>
            <p:ph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$145k</a:t>
            </a:r>
            <a:endParaRPr/>
          </a:p>
        </p:txBody>
      </p:sp>
      <p:sp>
        <p:nvSpPr>
          <p:cNvPr id="230" name="Google Shape;230;p34"/>
          <p:cNvSpPr txBox="1"/>
          <p:nvPr>
            <p:ph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+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5" title="Screen Recording 2020-07-10 at 1.41.05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0" y="10417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Limitations and Future Directions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804100" y="15351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/>
              <a:t>Potential circularity problem. Are homes undervalued or is model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under fit?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/>
              <a:t>Difficult to directly compare undervalued set to others given sample size disparity. Conduct t-tests in future work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/>
              <a:t>Add drop down menu functionality to housing search widget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D969"/>
      </a:accent1>
      <a:accent2>
        <a:srgbClr val="FCE5A3"/>
      </a:accent2>
      <a:accent3>
        <a:srgbClr val="B88E13"/>
      </a:accent3>
      <a:accent4>
        <a:srgbClr val="8D711F"/>
      </a:accent4>
      <a:accent5>
        <a:srgbClr val="D3AA31"/>
      </a:accent5>
      <a:accent6>
        <a:srgbClr val="E9DBB1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