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PT Sans Narrow"/>
      <p:regular r:id="rId25"/>
      <p:bold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cae67d1b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cae67d1b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cae67d1b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cae67d1b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cae67d1b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cae67d1b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cae67d1b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cae67d1b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cae67d1b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cae67d1b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cae67d1b5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cae67d1b5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cae67d1b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cae67d1b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cae67d1b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cae67d1b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ae67d1b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ae67d1b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cae67d1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cae67d1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cae67d1b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cae67d1b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ae67d1b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cae67d1b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ae67d1b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ae67d1b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ae67d1b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cae67d1b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38528" y="68000"/>
            <a:ext cx="682622" cy="9497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penai.com/blog/better-language-models/" TargetMode="External"/><Relationship Id="rId4" Type="http://schemas.openxmlformats.org/officeDocument/2006/relationships/hyperlink" Target="https://cdn.openai.com/better-language-models/language_models_are_unsupervised_multitask_learners.pdf" TargetMode="External"/><Relationship Id="rId5" Type="http://schemas.openxmlformats.org/officeDocument/2006/relationships/hyperlink" Target="https://www.reddit.com/r/SubSimulatorGPT2Met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Beating the Bots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machine learning to detect machine-learning-generated reddit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59" name="Google Shape;59;p13"/>
          <p:cNvSpPr txBox="1"/>
          <p:nvPr/>
        </p:nvSpPr>
        <p:spPr>
          <a:xfrm>
            <a:off x="8076300" y="4740600"/>
            <a:ext cx="1067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Henry Valk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and Accuracy Scores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2229475" y="1411288"/>
            <a:ext cx="12513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Count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Vectorizer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2" name="Google Shape;182;p22"/>
          <p:cNvSpPr/>
          <p:nvPr/>
        </p:nvSpPr>
        <p:spPr>
          <a:xfrm rot="5400000">
            <a:off x="3578750" y="2211300"/>
            <a:ext cx="348600" cy="368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 flipH="1" rot="-5400000">
            <a:off x="1349250" y="1777650"/>
            <a:ext cx="348600" cy="1235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 rot="5400000">
            <a:off x="2480213" y="2397138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5590550" y="1411288"/>
            <a:ext cx="12513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Tfidf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Vectorizer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65200" y="2708150"/>
            <a:ext cx="12876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Multinomial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Bayes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1634700" y="2708150"/>
            <a:ext cx="12513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Random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Forest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3204200" y="2708150"/>
            <a:ext cx="12513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Support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Vector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7761150" y="2708150"/>
            <a:ext cx="12513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Support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Vector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6306900" y="2708150"/>
            <a:ext cx="12513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Random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Forest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4773700" y="2708150"/>
            <a:ext cx="12876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Multinomial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Bayes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2" name="Google Shape;192;p22"/>
          <p:cNvSpPr/>
          <p:nvPr/>
        </p:nvSpPr>
        <p:spPr>
          <a:xfrm rot="5400000">
            <a:off x="7488050" y="1634250"/>
            <a:ext cx="348600" cy="1522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 rot="5400000">
            <a:off x="6367338" y="2397125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 flipH="1" rot="-5400000">
            <a:off x="5150899" y="2189400"/>
            <a:ext cx="348600" cy="411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 rot="5400000">
            <a:off x="546463" y="3707088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 rot="5400000">
            <a:off x="2097813" y="3707088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 rot="5400000">
            <a:off x="3649163" y="3700588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 rot="5400000">
            <a:off x="5200513" y="3700588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 rot="5400000">
            <a:off x="6751863" y="3725238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 rot="5400000">
            <a:off x="8303213" y="3700588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93900" y="4055150"/>
            <a:ext cx="1235400" cy="8424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</a:t>
            </a:r>
            <a:r>
              <a:rPr b="1" lang="en"/>
              <a:t>: </a:t>
            </a:r>
            <a:r>
              <a:rPr b="1" lang="en" sz="1200"/>
              <a:t>83.2%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Test: 71.4% </a:t>
            </a:r>
            <a:endParaRPr sz="1200"/>
          </a:p>
        </p:txBody>
      </p:sp>
      <p:sp>
        <p:nvSpPr>
          <p:cNvPr id="202" name="Google Shape;202;p22"/>
          <p:cNvSpPr/>
          <p:nvPr/>
        </p:nvSpPr>
        <p:spPr>
          <a:xfrm>
            <a:off x="4747925" y="4042150"/>
            <a:ext cx="1235400" cy="8424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</a:t>
            </a:r>
            <a:r>
              <a:rPr b="1" lang="en"/>
              <a:t>: </a:t>
            </a:r>
            <a:r>
              <a:rPr b="1" lang="en" sz="1200"/>
              <a:t>86.6%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Test: 72.3% </a:t>
            </a:r>
            <a:endParaRPr b="1" sz="1200"/>
          </a:p>
        </p:txBody>
      </p:sp>
      <p:sp>
        <p:nvSpPr>
          <p:cNvPr id="203" name="Google Shape;203;p22"/>
          <p:cNvSpPr/>
          <p:nvPr/>
        </p:nvSpPr>
        <p:spPr>
          <a:xfrm>
            <a:off x="6259800" y="4042150"/>
            <a:ext cx="1235400" cy="8424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</a:t>
            </a:r>
            <a:r>
              <a:rPr b="1" lang="en"/>
              <a:t>: </a:t>
            </a:r>
            <a:r>
              <a:rPr b="1" lang="en" sz="1200"/>
              <a:t>56.0%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Test: 56.2% </a:t>
            </a:r>
            <a:r>
              <a:rPr lang="en"/>
              <a:t> </a:t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7771675" y="4042150"/>
            <a:ext cx="1235400" cy="8424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</a:t>
            </a:r>
            <a:r>
              <a:rPr b="1" lang="en"/>
              <a:t>: </a:t>
            </a:r>
            <a:r>
              <a:rPr b="1" lang="en" sz="1200"/>
              <a:t>98.2%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Test: 73.9% </a:t>
            </a:r>
            <a:endParaRPr sz="1200"/>
          </a:p>
        </p:txBody>
      </p:sp>
      <p:sp>
        <p:nvSpPr>
          <p:cNvPr id="205" name="Google Shape;205;p22"/>
          <p:cNvSpPr/>
          <p:nvPr/>
        </p:nvSpPr>
        <p:spPr>
          <a:xfrm>
            <a:off x="1635363" y="4055150"/>
            <a:ext cx="1235400" cy="8424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</a:t>
            </a:r>
            <a:r>
              <a:rPr b="1" lang="en"/>
              <a:t>: </a:t>
            </a:r>
            <a:r>
              <a:rPr b="1" lang="en" sz="1200"/>
              <a:t>56.4%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Test: 56.2% </a:t>
            </a:r>
            <a:endParaRPr sz="1200"/>
          </a:p>
        </p:txBody>
      </p:sp>
      <p:sp>
        <p:nvSpPr>
          <p:cNvPr id="206" name="Google Shape;206;p22"/>
          <p:cNvSpPr/>
          <p:nvPr/>
        </p:nvSpPr>
        <p:spPr>
          <a:xfrm>
            <a:off x="3176838" y="4055150"/>
            <a:ext cx="1235400" cy="8424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</a:t>
            </a:r>
            <a:r>
              <a:rPr b="1" lang="en"/>
              <a:t>: </a:t>
            </a:r>
            <a:r>
              <a:rPr b="1" lang="en" sz="1200"/>
              <a:t>89.3%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Test: 73.2% </a:t>
            </a:r>
            <a:endParaRPr sz="1200"/>
          </a:p>
        </p:txBody>
      </p:sp>
      <p:sp>
        <p:nvSpPr>
          <p:cNvPr id="207" name="Google Shape;207;p22"/>
          <p:cNvSpPr/>
          <p:nvPr/>
        </p:nvSpPr>
        <p:spPr>
          <a:xfrm>
            <a:off x="3913175" y="1017725"/>
            <a:ext cx="12513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Train Test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Split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5230350" y="1621675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 rot="10800000">
            <a:off x="3549825" y="1621675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wait … leakage?</a:t>
            </a:r>
            <a:endParaRPr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311700" y="1152475"/>
            <a:ext cx="413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from the same post are going to be autocorrelated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4657450" y="2014350"/>
            <a:ext cx="3906600" cy="280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</a:t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4657450" y="2295150"/>
            <a:ext cx="3906600" cy="280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</a:t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4657450" y="2575950"/>
            <a:ext cx="3906600" cy="280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</a:t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4657450" y="2856750"/>
            <a:ext cx="3906600" cy="280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</a:t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4657450" y="3137550"/>
            <a:ext cx="3906600" cy="280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</a:t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4657450" y="3418350"/>
            <a:ext cx="3906600" cy="280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</a:t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4657450" y="3699150"/>
            <a:ext cx="3906600" cy="280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</a:t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4657450" y="3979950"/>
            <a:ext cx="3906600" cy="28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</a:t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4657450" y="4260750"/>
            <a:ext cx="3906600" cy="28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</a:t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4657450" y="4541550"/>
            <a:ext cx="3906600" cy="28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</a:t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4657450" y="1733550"/>
            <a:ext cx="3906600" cy="280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</a:t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4657450" y="1452750"/>
            <a:ext cx="3906600" cy="280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wait … leakage?</a:t>
            </a:r>
            <a:endParaRPr/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311700" y="1152475"/>
            <a:ext cx="413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from the same post are going to be autocorrelated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Therefore, even if data is train-test split randomly, information from the training set will leak into the testing set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4657450" y="2295150"/>
            <a:ext cx="3906600" cy="280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</a:t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4657450" y="2856750"/>
            <a:ext cx="3906600" cy="280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</a:t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4657450" y="3418350"/>
            <a:ext cx="3906600" cy="280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</a:t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4657450" y="3699150"/>
            <a:ext cx="3906600" cy="280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</a:t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4657450" y="3979950"/>
            <a:ext cx="3906600" cy="28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</a:t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4657450" y="4541550"/>
            <a:ext cx="3906600" cy="28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</a:t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4657450" y="1733550"/>
            <a:ext cx="3906600" cy="280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</a:t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4657450" y="1452750"/>
            <a:ext cx="3906600" cy="280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</a:t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4657450" y="2014350"/>
            <a:ext cx="3906600" cy="280800"/>
          </a:xfrm>
          <a:prstGeom prst="rect">
            <a:avLst/>
          </a:prstGeom>
          <a:solidFill>
            <a:srgbClr val="D9D2E9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</a:t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4657450" y="2575950"/>
            <a:ext cx="3906600" cy="280800"/>
          </a:xfrm>
          <a:prstGeom prst="rect">
            <a:avLst/>
          </a:prstGeom>
          <a:solidFill>
            <a:srgbClr val="D0E0E3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4657450" y="3137550"/>
            <a:ext cx="3906600" cy="2808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4657450" y="4260750"/>
            <a:ext cx="3906600" cy="2808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Holdout Data</a:t>
            </a:r>
            <a:endParaRPr/>
          </a:p>
        </p:txBody>
      </p:sp>
      <p:sp>
        <p:nvSpPr>
          <p:cNvPr id="251" name="Google Shape;251;p25"/>
          <p:cNvSpPr txBox="1"/>
          <p:nvPr>
            <p:ph idx="1" type="body"/>
          </p:nvPr>
        </p:nvSpPr>
        <p:spPr>
          <a:xfrm>
            <a:off x="311700" y="1152475"/>
            <a:ext cx="85206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 new set of simulated and real comments were pulled from reddit in with the set size and composition remaining proportional to the original test set.</a:t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478050" y="2395600"/>
            <a:ext cx="1251300" cy="6840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Count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Vectorizer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478050" y="3130400"/>
            <a:ext cx="1251300" cy="642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Support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Vector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4918375" y="2457450"/>
            <a:ext cx="1251300" cy="6840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Tfidf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Vectorizer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4918375" y="3192250"/>
            <a:ext cx="1251300" cy="642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Support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Vector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493938" y="3924300"/>
            <a:ext cx="1235400" cy="8424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</a:t>
            </a:r>
            <a:r>
              <a:rPr b="1" lang="en"/>
              <a:t>: </a:t>
            </a:r>
            <a:r>
              <a:rPr b="1" lang="en" sz="1200"/>
              <a:t>89.3%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Test: 73.2% </a:t>
            </a:r>
            <a:endParaRPr sz="1200"/>
          </a:p>
        </p:txBody>
      </p:sp>
      <p:sp>
        <p:nvSpPr>
          <p:cNvPr id="257" name="Google Shape;257;p25"/>
          <p:cNvSpPr/>
          <p:nvPr/>
        </p:nvSpPr>
        <p:spPr>
          <a:xfrm>
            <a:off x="4918375" y="3968050"/>
            <a:ext cx="1235400" cy="8424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</a:t>
            </a:r>
            <a:r>
              <a:rPr b="1" lang="en"/>
              <a:t>: </a:t>
            </a:r>
            <a:r>
              <a:rPr b="1" lang="en" sz="1200"/>
              <a:t>98.2%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Test: 73.9% </a:t>
            </a:r>
            <a:endParaRPr sz="1200"/>
          </a:p>
        </p:txBody>
      </p:sp>
      <p:sp>
        <p:nvSpPr>
          <p:cNvPr id="258" name="Google Shape;258;p25"/>
          <p:cNvSpPr txBox="1"/>
          <p:nvPr/>
        </p:nvSpPr>
        <p:spPr>
          <a:xfrm>
            <a:off x="2023150" y="2461200"/>
            <a:ext cx="21813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New Data Test Accuracy</a:t>
            </a:r>
            <a:endParaRPr b="1" u="sng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70.3%</a:t>
            </a:r>
            <a:endParaRPr b="1" sz="3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6403075" y="2475075"/>
            <a:ext cx="21813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New Data Test Accuracy</a:t>
            </a:r>
            <a:endParaRPr b="1" u="sng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71.0%</a:t>
            </a:r>
            <a:endParaRPr b="1" sz="3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265" name="Google Shape;26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more preprocessing options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Drill into coefficients and frequency counts for each model to establish interpretable conclusions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only post titles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code with nested pipelines and nested grid searches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71" name="Google Shape;271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Arial"/>
                <a:ea typeface="Arial"/>
                <a:cs typeface="Arial"/>
                <a:sym typeface="Arial"/>
                <a:hlinkClick r:id="rId3"/>
              </a:rPr>
              <a:t>https://openai.com/blog/better-language-models/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latin typeface="Arial"/>
                <a:ea typeface="Arial"/>
                <a:cs typeface="Arial"/>
                <a:sym typeface="Arial"/>
                <a:hlinkClick r:id="rId4"/>
              </a:rPr>
              <a:t>https://cdn.openai.com/better-language-models/language_models_are_unsupervised_multitask_learners.pdf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latin typeface="Arial"/>
                <a:ea typeface="Arial"/>
                <a:cs typeface="Arial"/>
                <a:sym typeface="Arial"/>
                <a:hlinkClick r:id="rId5"/>
              </a:rPr>
              <a:t>https://www.reddit.com/r/SubSimulatorGPT2Meta/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90250" y="526350"/>
            <a:ext cx="785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accurately classify content from two different subreddits using natural language processing techniques?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/r/SubSimulatorGPT2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subreddit with completely simulated content.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natural language processing model (GPT-2) simulated the content of dozens of popular subreddits, then posts and comments are posted on a regular schedule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subreddit models were trained on up to 500,000 posts + comments from each of the actual subreddits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425" y="50550"/>
            <a:ext cx="44185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50" y="0"/>
            <a:ext cx="40908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GPT2 by OpenAI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solidFill>
                  <a:srgbClr val="050526"/>
                </a:solidFill>
                <a:highlight>
                  <a:srgbClr val="FFFFFF"/>
                </a:highlight>
              </a:rPr>
              <a:t>“GPT-2 is a large transformer-based language model with 1.5 billion parameters, trained on a dataset of 8 million web pages.”</a:t>
            </a:r>
            <a:endParaRPr>
              <a:solidFill>
                <a:srgbClr val="05052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052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solidFill>
                  <a:srgbClr val="050526"/>
                </a:solidFill>
                <a:highlight>
                  <a:srgbClr val="FFFFFF"/>
                </a:highlight>
              </a:rPr>
              <a:t>“GPT-2 is trained with a simple objective: predict the next word, given all of the previous words within some text.”</a:t>
            </a:r>
            <a:endParaRPr>
              <a:solidFill>
                <a:srgbClr val="05052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0526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0526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3125975"/>
            <a:ext cx="59055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Versus reddit.com/new/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posts from /r/SubSimulatorGPT2 should theoretically look like new posts from reddit’s front page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999 new posts were pulled from each subreddit using the PRAW API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titles were excluded and only comments were considered in order to generate a large dataset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</a:t>
            </a:r>
            <a:r>
              <a:rPr lang="en"/>
              <a:t>yielded</a:t>
            </a:r>
            <a:r>
              <a:rPr lang="en"/>
              <a:t> a dataframe with 6868 simulated comments (55.2%) and 5576 real comments (44.8%)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201325" y="2311850"/>
            <a:ext cx="17571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RegexpTokenizer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1674275" y="3256825"/>
            <a:ext cx="12177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Speller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3294725" y="1366875"/>
            <a:ext cx="12990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remove stopwords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4715775" y="279725"/>
            <a:ext cx="12513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Porter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Stemmer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5028625" y="1510575"/>
            <a:ext cx="855600" cy="903300"/>
          </a:xfrm>
          <a:prstGeom prst="roundRect">
            <a:avLst>
              <a:gd fmla="val 21332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Model df 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2946200" y="3606925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1281725" y="1902075"/>
            <a:ext cx="348600" cy="368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 flipH="1" rot="10800000">
            <a:off x="1281725" y="3256825"/>
            <a:ext cx="348600" cy="368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1674275" y="1366875"/>
            <a:ext cx="12177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no</a:t>
            </a:r>
            <a:r>
              <a:rPr b="1" lang="en">
                <a:solidFill>
                  <a:schemeClr val="lt1"/>
                </a:solidFill>
              </a:rPr>
              <a:t> Speller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3294725" y="3256825"/>
            <a:ext cx="12990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remove stopwords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2946188" y="1716975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5028613" y="2906713"/>
            <a:ext cx="12513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Porter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Stemmer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715775" y="4210975"/>
            <a:ext cx="855600" cy="903300"/>
          </a:xfrm>
          <a:prstGeom prst="roundRect">
            <a:avLst>
              <a:gd fmla="val 21332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Model df 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6730375" y="2989225"/>
            <a:ext cx="855600" cy="903300"/>
          </a:xfrm>
          <a:prstGeom prst="roundRect">
            <a:avLst>
              <a:gd fmla="val 21332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Model df 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6439075" y="237525"/>
            <a:ext cx="855600" cy="903300"/>
          </a:xfrm>
          <a:prstGeom prst="roundRect">
            <a:avLst>
              <a:gd fmla="val 21332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Model df 4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350225" y="3339325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4664025" y="1857775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4315425" y="952150"/>
            <a:ext cx="348600" cy="368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 flipH="1" rot="10800000">
            <a:off x="4315425" y="4210975"/>
            <a:ext cx="348600" cy="368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6055925" y="629825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4664013" y="3339325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201325" y="2311850"/>
            <a:ext cx="17571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RegexpTokenizer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1674275" y="3256825"/>
            <a:ext cx="12177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Speller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3294725" y="1366875"/>
            <a:ext cx="12990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remove stopwords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4715775" y="279725"/>
            <a:ext cx="12513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Porter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Stemmer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5028625" y="1510575"/>
            <a:ext cx="855600" cy="903300"/>
          </a:xfrm>
          <a:prstGeom prst="roundRect">
            <a:avLst>
              <a:gd fmla="val 21332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Model df 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2946200" y="3606925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1281725" y="1902075"/>
            <a:ext cx="348600" cy="368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 flipH="1" rot="10800000">
            <a:off x="1281725" y="3256825"/>
            <a:ext cx="348600" cy="368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674275" y="1366875"/>
            <a:ext cx="12177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no Speller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3294725" y="3256825"/>
            <a:ext cx="12990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remove stopwords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2946188" y="1716975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5028613" y="2906713"/>
            <a:ext cx="12513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Porter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Stemmer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4715775" y="4210975"/>
            <a:ext cx="855600" cy="903300"/>
          </a:xfrm>
          <a:prstGeom prst="roundRect">
            <a:avLst>
              <a:gd fmla="val 21332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Model df 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6730375" y="2989225"/>
            <a:ext cx="855600" cy="903300"/>
          </a:xfrm>
          <a:prstGeom prst="roundRect">
            <a:avLst>
              <a:gd fmla="val 21332" name="adj"/>
            </a:avLst>
          </a:prstGeom>
          <a:solidFill>
            <a:schemeClr val="accent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Model df 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6439075" y="237525"/>
            <a:ext cx="855600" cy="903300"/>
          </a:xfrm>
          <a:prstGeom prst="roundRect">
            <a:avLst>
              <a:gd fmla="val 21332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Model df 4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6350225" y="3339325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4664025" y="1857775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4315425" y="952150"/>
            <a:ext cx="348600" cy="368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 flipH="1" rot="10800000">
            <a:off x="4315425" y="4210975"/>
            <a:ext cx="348600" cy="368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6055925" y="629825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664013" y="3339325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and Accuracy Scores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2229475" y="1411288"/>
            <a:ext cx="12513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Count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Vectorizer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8" name="Google Shape;148;p21"/>
          <p:cNvSpPr/>
          <p:nvPr/>
        </p:nvSpPr>
        <p:spPr>
          <a:xfrm rot="5400000">
            <a:off x="3578750" y="2211300"/>
            <a:ext cx="348600" cy="368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 flipH="1" rot="-5400000">
            <a:off x="1349250" y="1777650"/>
            <a:ext cx="348600" cy="1235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 rot="5400000">
            <a:off x="2480213" y="2397138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5590550" y="1411288"/>
            <a:ext cx="12513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Tfidf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Vectorizer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65200" y="2708150"/>
            <a:ext cx="12876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Multinomial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Bayes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1634700" y="2708150"/>
            <a:ext cx="12513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Random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Forest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3204200" y="2708150"/>
            <a:ext cx="12513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Support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Vector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7761150" y="2708150"/>
            <a:ext cx="12513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Support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Vector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6306900" y="2708150"/>
            <a:ext cx="12513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Random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Forest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4773700" y="2708150"/>
            <a:ext cx="12876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Multinomial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Bayes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8" name="Google Shape;158;p21"/>
          <p:cNvSpPr/>
          <p:nvPr/>
        </p:nvSpPr>
        <p:spPr>
          <a:xfrm rot="5400000">
            <a:off x="7488050" y="1634250"/>
            <a:ext cx="348600" cy="1522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 rot="5400000">
            <a:off x="6367338" y="2397125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 flipH="1" rot="-5400000">
            <a:off x="5150899" y="2189400"/>
            <a:ext cx="348600" cy="411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 rot="5400000">
            <a:off x="546463" y="3707088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 rot="5400000">
            <a:off x="2097813" y="3707088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 rot="5400000">
            <a:off x="3649163" y="3700588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 rot="5400000">
            <a:off x="5200513" y="3700588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 rot="5400000">
            <a:off x="6751863" y="3725238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 rot="5400000">
            <a:off x="8303213" y="3700588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93900" y="4055150"/>
            <a:ext cx="1235400" cy="8424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</a:t>
            </a:r>
            <a:r>
              <a:rPr b="1" lang="en"/>
              <a:t>: </a:t>
            </a:r>
            <a:r>
              <a:rPr b="1" lang="en" sz="1200"/>
              <a:t>83.2%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Test: 71.4% </a:t>
            </a:r>
            <a:endParaRPr sz="1200"/>
          </a:p>
        </p:txBody>
      </p:sp>
      <p:sp>
        <p:nvSpPr>
          <p:cNvPr id="168" name="Google Shape;168;p21"/>
          <p:cNvSpPr/>
          <p:nvPr/>
        </p:nvSpPr>
        <p:spPr>
          <a:xfrm>
            <a:off x="4747925" y="4042150"/>
            <a:ext cx="1235400" cy="8424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</a:t>
            </a:r>
            <a:r>
              <a:rPr b="1" lang="en"/>
              <a:t>: </a:t>
            </a:r>
            <a:r>
              <a:rPr b="1" lang="en" sz="1200"/>
              <a:t>86.6</a:t>
            </a:r>
            <a:r>
              <a:rPr b="1" lang="en" sz="1200"/>
              <a:t>%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Test: 72.3% </a:t>
            </a:r>
            <a:endParaRPr b="1" sz="1200"/>
          </a:p>
        </p:txBody>
      </p:sp>
      <p:sp>
        <p:nvSpPr>
          <p:cNvPr id="169" name="Google Shape;169;p21"/>
          <p:cNvSpPr/>
          <p:nvPr/>
        </p:nvSpPr>
        <p:spPr>
          <a:xfrm>
            <a:off x="6259800" y="4042150"/>
            <a:ext cx="1235400" cy="8424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</a:t>
            </a:r>
            <a:r>
              <a:rPr b="1" lang="en"/>
              <a:t>: </a:t>
            </a:r>
            <a:r>
              <a:rPr b="1" lang="en" sz="1200"/>
              <a:t>56.0%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Test: 56.2% </a:t>
            </a:r>
            <a:r>
              <a:rPr lang="en"/>
              <a:t> </a:t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7771675" y="4042150"/>
            <a:ext cx="1235400" cy="8424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</a:t>
            </a:r>
            <a:r>
              <a:rPr b="1" lang="en"/>
              <a:t>: </a:t>
            </a:r>
            <a:r>
              <a:rPr b="1" lang="en" sz="1200"/>
              <a:t>98.2%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Test: 73.9% </a:t>
            </a:r>
            <a:endParaRPr sz="1200"/>
          </a:p>
        </p:txBody>
      </p:sp>
      <p:sp>
        <p:nvSpPr>
          <p:cNvPr id="171" name="Google Shape;171;p21"/>
          <p:cNvSpPr/>
          <p:nvPr/>
        </p:nvSpPr>
        <p:spPr>
          <a:xfrm>
            <a:off x="1635363" y="4055150"/>
            <a:ext cx="1235400" cy="8424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</a:t>
            </a:r>
            <a:r>
              <a:rPr b="1" lang="en"/>
              <a:t>: </a:t>
            </a:r>
            <a:r>
              <a:rPr b="1" lang="en" sz="1200"/>
              <a:t>56.4%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Test: 56.2% </a:t>
            </a:r>
            <a:endParaRPr sz="1200"/>
          </a:p>
        </p:txBody>
      </p:sp>
      <p:sp>
        <p:nvSpPr>
          <p:cNvPr id="172" name="Google Shape;172;p21"/>
          <p:cNvSpPr/>
          <p:nvPr/>
        </p:nvSpPr>
        <p:spPr>
          <a:xfrm>
            <a:off x="3176838" y="4055150"/>
            <a:ext cx="1235400" cy="8424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</a:t>
            </a:r>
            <a:r>
              <a:rPr b="1" lang="en"/>
              <a:t>: </a:t>
            </a:r>
            <a:r>
              <a:rPr b="1" lang="en" sz="1200"/>
              <a:t>89.3%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Test: 73.2% </a:t>
            </a:r>
            <a:endParaRPr sz="1200"/>
          </a:p>
        </p:txBody>
      </p:sp>
      <p:sp>
        <p:nvSpPr>
          <p:cNvPr id="173" name="Google Shape;173;p21"/>
          <p:cNvSpPr/>
          <p:nvPr/>
        </p:nvSpPr>
        <p:spPr>
          <a:xfrm>
            <a:off x="3913175" y="1017725"/>
            <a:ext cx="1251300" cy="903300"/>
          </a:xfrm>
          <a:prstGeom prst="roundRect">
            <a:avLst>
              <a:gd fmla="val 21332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Train Test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Split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5230350" y="1621675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 rot="10800000">
            <a:off x="3549825" y="1621675"/>
            <a:ext cx="294300" cy="20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