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5075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2a4c9a350_0_5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2a4c9a3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62a4c9a350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2a4c9a350_0_6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2a4c9a35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62a4c9a350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2a4c9a3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62a4c9a350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2a4c9a350_0_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2a4c9a3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62a4c9a350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2a4c9a350_0_3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2a4c9a3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62a4c9a350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2a4c9a350_0_4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2a4c9a3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62a4c9a350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2a4c9a350_0_2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2a4c9a3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62a4c9a350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2a4c9a350_0_4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2a4c9a35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62a4c9a350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47813" y="2357438"/>
            <a:ext cx="6048375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47813" y="3851275"/>
            <a:ext cx="604837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68313" y="2682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113088" y="-1296987"/>
            <a:ext cx="2917825" cy="820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5651501" y="1241426"/>
            <a:ext cx="3997325" cy="205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471613" y="-735012"/>
            <a:ext cx="3997325" cy="600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331913" y="1204913"/>
            <a:ext cx="3600450" cy="339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5084763" y="1204913"/>
            <a:ext cx="3602037" cy="339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17" name="Google Shape;117;p18"/>
          <p:cNvSpPr txBox="1"/>
          <p:nvPr>
            <p:ph idx="4" type="body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68313" y="2682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68313" y="1347788"/>
            <a:ext cx="8207375" cy="291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3311526" y="-774699"/>
            <a:ext cx="3395662" cy="735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 rot="5400000">
            <a:off x="5565775" y="1479550"/>
            <a:ext cx="4403725" cy="1838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1812132" y="-283369"/>
            <a:ext cx="4403725" cy="536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68313" y="2682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68313" y="1347788"/>
            <a:ext cx="4027487" cy="291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347788"/>
            <a:ext cx="4027488" cy="291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68313" y="2682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68313" y="2682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68313" y="1347788"/>
            <a:ext cx="8207375" cy="291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0101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251527" y="3741975"/>
            <a:ext cx="69366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Unveiling Smoke’s Impact</a:t>
            </a:r>
            <a:endParaRPr sz="4400"/>
          </a:p>
        </p:txBody>
      </p:sp>
      <p:sp>
        <p:nvSpPr>
          <p:cNvPr id="161" name="Google Shape;161;p25"/>
          <p:cNvSpPr/>
          <p:nvPr/>
        </p:nvSpPr>
        <p:spPr>
          <a:xfrm>
            <a:off x="251520" y="4354959"/>
            <a:ext cx="5327650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331913" y="196850"/>
            <a:ext cx="7342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1325625" y="255998"/>
            <a:ext cx="7354800" cy="5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SUGGESTIONS </a:t>
            </a:r>
            <a:endParaRPr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6553200" y="4841875"/>
            <a:ext cx="2133600" cy="2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225" y="1162050"/>
            <a:ext cx="18669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225" y="3127900"/>
            <a:ext cx="14859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4488575" y="1674950"/>
            <a:ext cx="3852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Economic Resilience Strategies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4572000" y="3625150"/>
            <a:ext cx="34608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Public Private Partnerships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1331913" y="196850"/>
            <a:ext cx="7342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1325625" y="255998"/>
            <a:ext cx="7354800" cy="5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SUGGESTIONS </a:t>
            </a:r>
            <a:endParaRPr/>
          </a:p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6553200" y="4841875"/>
            <a:ext cx="2133600" cy="2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35"/>
          <p:cNvSpPr txBox="1"/>
          <p:nvPr/>
        </p:nvSpPr>
        <p:spPr>
          <a:xfrm>
            <a:off x="4488575" y="1674950"/>
            <a:ext cx="3852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 Driven Policies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4329750" y="3625150"/>
            <a:ext cx="4357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Community Engagement Strategies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513" y="1235450"/>
            <a:ext cx="14573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5525" y="3201025"/>
            <a:ext cx="14573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395288" y="196850"/>
            <a:ext cx="8350250" cy="70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Williston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95294" y="1527675"/>
            <a:ext cx="41049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City in North Dakota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County - Williams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Population - 27,332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Grown 210% in size since 2010 - jumping from a population of 12,120 to 27,500 currently.</a:t>
            </a:r>
            <a:endParaRPr sz="1800"/>
          </a:p>
        </p:txBody>
      </p:sp>
      <p:sp>
        <p:nvSpPr>
          <p:cNvPr id="169" name="Google Shape;169;p26"/>
          <p:cNvSpPr txBox="1"/>
          <p:nvPr>
            <p:ph idx="10" type="dt"/>
          </p:nvPr>
        </p:nvSpPr>
        <p:spPr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3/6/2020</a:t>
            </a:r>
            <a:endParaRPr/>
          </a:p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Designed by PoweredTemplate.com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550" y="1527671"/>
            <a:ext cx="4033150" cy="24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6553200" y="4841875"/>
            <a:ext cx="2133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7"/>
          <p:cNvSpPr txBox="1"/>
          <p:nvPr>
            <p:ph idx="10" type="dt"/>
          </p:nvPr>
        </p:nvSpPr>
        <p:spPr>
          <a:xfrm>
            <a:off x="457200" y="4841875"/>
            <a:ext cx="2133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7"/>
          <p:cNvSpPr txBox="1"/>
          <p:nvPr>
            <p:ph idx="11" type="ftr"/>
          </p:nvPr>
        </p:nvSpPr>
        <p:spPr>
          <a:xfrm>
            <a:off x="3124200" y="4841875"/>
            <a:ext cx="2895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Designed by PoweredTemplate.com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775" y="375350"/>
            <a:ext cx="6564026" cy="41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331913" y="196850"/>
            <a:ext cx="7342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6553200" y="4841875"/>
            <a:ext cx="2133600" cy="2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700" y="830338"/>
            <a:ext cx="6352522" cy="348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9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29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Designed by PoweredTemplate.com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1890" l="-3280" r="3279" t="-1890"/>
          <a:stretch/>
        </p:blipFill>
        <p:spPr>
          <a:xfrm>
            <a:off x="2090450" y="631713"/>
            <a:ext cx="5635680" cy="366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331913" y="196850"/>
            <a:ext cx="7342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6553200" y="4841875"/>
            <a:ext cx="2133600" cy="2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1435750" y="1649375"/>
            <a:ext cx="7515824" cy="17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1331913" y="196850"/>
            <a:ext cx="7342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6553200" y="4841875"/>
            <a:ext cx="2133600" cy="2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49548"/>
          <a:stretch/>
        </p:blipFill>
        <p:spPr>
          <a:xfrm>
            <a:off x="1245113" y="1693200"/>
            <a:ext cx="7515824" cy="17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331913" y="196850"/>
            <a:ext cx="7342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6553200" y="4841875"/>
            <a:ext cx="2133600" cy="2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25" y="830338"/>
            <a:ext cx="7018777" cy="34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331913" y="196850"/>
            <a:ext cx="7342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6553200" y="4841875"/>
            <a:ext cx="2133600" cy="2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50" y="722125"/>
            <a:ext cx="7018777" cy="34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Wildfire2">
      <a:dk1>
        <a:srgbClr val="FFFFFF"/>
      </a:dk1>
      <a:lt1>
        <a:srgbClr val="E69D0C"/>
      </a:lt1>
      <a:dk2>
        <a:srgbClr val="FFFFFF"/>
      </a:dk2>
      <a:lt2>
        <a:srgbClr val="E19B61"/>
      </a:lt2>
      <a:accent1>
        <a:srgbClr val="EF6825"/>
      </a:accent1>
      <a:accent2>
        <a:srgbClr val="EB8531"/>
      </a:accent2>
      <a:accent3>
        <a:srgbClr val="3D2B45"/>
      </a:accent3>
      <a:accent4>
        <a:srgbClr val="B05F42"/>
      </a:accent4>
      <a:accent5>
        <a:srgbClr val="232751"/>
      </a:accent5>
      <a:accent6>
        <a:srgbClr val="F55D33"/>
      </a:accent6>
      <a:hlink>
        <a:srgbClr val="B6A299"/>
      </a:hlink>
      <a:folHlink>
        <a:srgbClr val="7461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Wildfire2">
      <a:dk1>
        <a:srgbClr val="FFFFFF"/>
      </a:dk1>
      <a:lt1>
        <a:srgbClr val="E69D0C"/>
      </a:lt1>
      <a:dk2>
        <a:srgbClr val="FFFFFF"/>
      </a:dk2>
      <a:lt2>
        <a:srgbClr val="E19B61"/>
      </a:lt2>
      <a:accent1>
        <a:srgbClr val="EF6825"/>
      </a:accent1>
      <a:accent2>
        <a:srgbClr val="EB8531"/>
      </a:accent2>
      <a:accent3>
        <a:srgbClr val="3D2B45"/>
      </a:accent3>
      <a:accent4>
        <a:srgbClr val="B05F42"/>
      </a:accent4>
      <a:accent5>
        <a:srgbClr val="232751"/>
      </a:accent5>
      <a:accent6>
        <a:srgbClr val="F55D33"/>
      </a:accent6>
      <a:hlink>
        <a:srgbClr val="B6A299"/>
      </a:hlink>
      <a:folHlink>
        <a:srgbClr val="7461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