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49" autoAdjust="0"/>
  </p:normalViewPr>
  <p:slideViewPr>
    <p:cSldViewPr snapToGrid="0">
      <p:cViewPr>
        <p:scale>
          <a:sx n="69" d="100"/>
          <a:sy n="69" d="100"/>
        </p:scale>
        <p:origin x="540" y="-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1CA29-EA3E-4F24-9589-D2962530BDF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064B97-D927-402F-8B1D-C68FD5218910}">
      <dgm:prSet/>
      <dgm:spPr/>
      <dgm:t>
        <a:bodyPr/>
        <a:lstStyle/>
        <a:p>
          <a:r>
            <a:rPr lang="en-IN" b="1"/>
            <a:t>Vehicle Theft</a:t>
          </a:r>
          <a:r>
            <a:rPr lang="en-IN"/>
            <a:t>:</a:t>
          </a:r>
          <a:endParaRPr lang="en-US"/>
        </a:p>
      </dgm:t>
    </dgm:pt>
    <dgm:pt modelId="{5EF7C787-637A-419C-9AA1-694EDE851E06}" type="parTrans" cxnId="{388B3FEE-3082-400A-8105-C775F5B68A1A}">
      <dgm:prSet/>
      <dgm:spPr/>
      <dgm:t>
        <a:bodyPr/>
        <a:lstStyle/>
        <a:p>
          <a:endParaRPr lang="en-US"/>
        </a:p>
      </dgm:t>
    </dgm:pt>
    <dgm:pt modelId="{44F36C2A-E957-4474-A608-4F76076ADE80}" type="sibTrans" cxnId="{388B3FEE-3082-400A-8105-C775F5B68A1A}">
      <dgm:prSet/>
      <dgm:spPr/>
      <dgm:t>
        <a:bodyPr/>
        <a:lstStyle/>
        <a:p>
          <a:endParaRPr lang="en-US"/>
        </a:p>
      </dgm:t>
    </dgm:pt>
    <dgm:pt modelId="{AE3F2492-32D4-4783-90EC-FE5DDD3BF565}">
      <dgm:prSet/>
      <dgm:spPr/>
      <dgm:t>
        <a:bodyPr/>
        <a:lstStyle/>
        <a:p>
          <a:r>
            <a:rPr lang="en-IN"/>
            <a:t>Consistently the most reported crime across all three years.</a:t>
          </a:r>
          <a:endParaRPr lang="en-US"/>
        </a:p>
      </dgm:t>
    </dgm:pt>
    <dgm:pt modelId="{B15300CF-EB52-4137-A113-F2C475304E68}" type="parTrans" cxnId="{59FCE40F-958F-46CC-AE10-765EB86071A8}">
      <dgm:prSet/>
      <dgm:spPr/>
      <dgm:t>
        <a:bodyPr/>
        <a:lstStyle/>
        <a:p>
          <a:endParaRPr lang="en-US"/>
        </a:p>
      </dgm:t>
    </dgm:pt>
    <dgm:pt modelId="{3CC4276C-651C-422E-815B-E499E4333ADC}" type="sibTrans" cxnId="{59FCE40F-958F-46CC-AE10-765EB86071A8}">
      <dgm:prSet/>
      <dgm:spPr/>
      <dgm:t>
        <a:bodyPr/>
        <a:lstStyle/>
        <a:p>
          <a:endParaRPr lang="en-US"/>
        </a:p>
      </dgm:t>
    </dgm:pt>
    <dgm:pt modelId="{4EE8C57E-B2AF-41B2-B0B3-142845159FDE}">
      <dgm:prSet/>
      <dgm:spPr/>
      <dgm:t>
        <a:bodyPr/>
        <a:lstStyle/>
        <a:p>
          <a:r>
            <a:rPr lang="en-IN" b="1"/>
            <a:t>Battery - Simple Assault</a:t>
          </a:r>
          <a:r>
            <a:rPr lang="en-IN"/>
            <a:t>:</a:t>
          </a:r>
          <a:endParaRPr lang="en-US"/>
        </a:p>
      </dgm:t>
    </dgm:pt>
    <dgm:pt modelId="{49E5E433-4984-4F3B-A450-A79830D35302}" type="parTrans" cxnId="{9C3C1A73-B5C8-4CFB-9344-60D2C55840CA}">
      <dgm:prSet/>
      <dgm:spPr/>
      <dgm:t>
        <a:bodyPr/>
        <a:lstStyle/>
        <a:p>
          <a:endParaRPr lang="en-US"/>
        </a:p>
      </dgm:t>
    </dgm:pt>
    <dgm:pt modelId="{53A8036A-FEE9-41C5-BCDD-B5C052D317CC}" type="sibTrans" cxnId="{9C3C1A73-B5C8-4CFB-9344-60D2C55840CA}">
      <dgm:prSet/>
      <dgm:spPr/>
      <dgm:t>
        <a:bodyPr/>
        <a:lstStyle/>
        <a:p>
          <a:endParaRPr lang="en-US"/>
        </a:p>
      </dgm:t>
    </dgm:pt>
    <dgm:pt modelId="{8A400E9A-739A-4594-8BC5-E52C288BBA9C}">
      <dgm:prSet/>
      <dgm:spPr/>
      <dgm:t>
        <a:bodyPr/>
        <a:lstStyle/>
        <a:p>
          <a:r>
            <a:rPr lang="en-IN"/>
            <a:t>Remained a top crime, indicating ongoing issues with interpersonal violence.</a:t>
          </a:r>
          <a:endParaRPr lang="en-US"/>
        </a:p>
      </dgm:t>
    </dgm:pt>
    <dgm:pt modelId="{8407BDC4-870F-4CC4-B7D1-26F5D76164A0}" type="parTrans" cxnId="{992B8713-5822-4C46-BF58-7DD4F3D9B32A}">
      <dgm:prSet/>
      <dgm:spPr/>
      <dgm:t>
        <a:bodyPr/>
        <a:lstStyle/>
        <a:p>
          <a:endParaRPr lang="en-US"/>
        </a:p>
      </dgm:t>
    </dgm:pt>
    <dgm:pt modelId="{39AAB48C-A37A-485D-8483-69BDC3DDAAFB}" type="sibTrans" cxnId="{992B8713-5822-4C46-BF58-7DD4F3D9B32A}">
      <dgm:prSet/>
      <dgm:spPr/>
      <dgm:t>
        <a:bodyPr/>
        <a:lstStyle/>
        <a:p>
          <a:endParaRPr lang="en-US"/>
        </a:p>
      </dgm:t>
    </dgm:pt>
    <dgm:pt modelId="{BA5940A9-81D2-4AA4-A298-E2C37BE69B52}">
      <dgm:prSet/>
      <dgm:spPr/>
      <dgm:t>
        <a:bodyPr/>
        <a:lstStyle/>
        <a:p>
          <a:r>
            <a:rPr lang="en-IN" b="1"/>
            <a:t>Burglary</a:t>
          </a:r>
          <a:r>
            <a:rPr lang="en-IN"/>
            <a:t>:</a:t>
          </a:r>
          <a:endParaRPr lang="en-US"/>
        </a:p>
      </dgm:t>
    </dgm:pt>
    <dgm:pt modelId="{350CFFE2-A786-4C96-BC65-79AAC54DAE06}" type="parTrans" cxnId="{13A23A1D-C9A0-48F9-B7AF-6EF3F3CDD58A}">
      <dgm:prSet/>
      <dgm:spPr/>
      <dgm:t>
        <a:bodyPr/>
        <a:lstStyle/>
        <a:p>
          <a:endParaRPr lang="en-US"/>
        </a:p>
      </dgm:t>
    </dgm:pt>
    <dgm:pt modelId="{94EF37D0-38EF-491F-A71E-A6BB2A357F41}" type="sibTrans" cxnId="{13A23A1D-C9A0-48F9-B7AF-6EF3F3CDD58A}">
      <dgm:prSet/>
      <dgm:spPr/>
      <dgm:t>
        <a:bodyPr/>
        <a:lstStyle/>
        <a:p>
          <a:endParaRPr lang="en-US"/>
        </a:p>
      </dgm:t>
    </dgm:pt>
    <dgm:pt modelId="{2AEFFC7A-8A39-475F-BF99-5AF807E934A4}">
      <dgm:prSet/>
      <dgm:spPr/>
      <dgm:t>
        <a:bodyPr/>
        <a:lstStyle/>
        <a:p>
          <a:r>
            <a:rPr lang="en-IN" dirty="0"/>
            <a:t>Both general burglary and burglary from vehicles remained prevalent.</a:t>
          </a:r>
          <a:endParaRPr lang="en-US" dirty="0"/>
        </a:p>
      </dgm:t>
    </dgm:pt>
    <dgm:pt modelId="{6B646864-A454-49F4-A252-8D8ADE0C30B1}" type="parTrans" cxnId="{0D13BC89-6D6D-4DFB-842F-C3943E7CF3AC}">
      <dgm:prSet/>
      <dgm:spPr/>
      <dgm:t>
        <a:bodyPr/>
        <a:lstStyle/>
        <a:p>
          <a:endParaRPr lang="en-US"/>
        </a:p>
      </dgm:t>
    </dgm:pt>
    <dgm:pt modelId="{A6CCA291-ED0C-49BA-B843-54F551468051}" type="sibTrans" cxnId="{0D13BC89-6D6D-4DFB-842F-C3943E7CF3AC}">
      <dgm:prSet/>
      <dgm:spPr/>
      <dgm:t>
        <a:bodyPr/>
        <a:lstStyle/>
        <a:p>
          <a:endParaRPr lang="en-US"/>
        </a:p>
      </dgm:t>
    </dgm:pt>
    <dgm:pt modelId="{77C8A1A8-F63E-463B-92F3-DB8C7C124F0D}">
      <dgm:prSet/>
      <dgm:spPr/>
      <dgm:t>
        <a:bodyPr/>
        <a:lstStyle/>
        <a:p>
          <a:r>
            <a:rPr lang="en-IN" b="1"/>
            <a:t>Theft of Identity</a:t>
          </a:r>
          <a:r>
            <a:rPr lang="en-IN"/>
            <a:t>:</a:t>
          </a:r>
          <a:endParaRPr lang="en-US"/>
        </a:p>
      </dgm:t>
    </dgm:pt>
    <dgm:pt modelId="{FC27DCC9-4D46-4B13-B487-8ACAD0D955B6}" type="parTrans" cxnId="{31F92D6B-B966-4D1B-BCEF-77E27A9C60FD}">
      <dgm:prSet/>
      <dgm:spPr/>
      <dgm:t>
        <a:bodyPr/>
        <a:lstStyle/>
        <a:p>
          <a:endParaRPr lang="en-US"/>
        </a:p>
      </dgm:t>
    </dgm:pt>
    <dgm:pt modelId="{E1A82AD0-56C8-4D90-A8F0-1D92E3645F57}" type="sibTrans" cxnId="{31F92D6B-B966-4D1B-BCEF-77E27A9C60FD}">
      <dgm:prSet/>
      <dgm:spPr/>
      <dgm:t>
        <a:bodyPr/>
        <a:lstStyle/>
        <a:p>
          <a:endParaRPr lang="en-US"/>
        </a:p>
      </dgm:t>
    </dgm:pt>
    <dgm:pt modelId="{310F069D-5D12-4FFF-8477-65483F946D73}">
      <dgm:prSet/>
      <dgm:spPr/>
      <dgm:t>
        <a:bodyPr/>
        <a:lstStyle/>
        <a:p>
          <a:r>
            <a:rPr lang="en-IN"/>
            <a:t>Fluctuated, peaking in 2022 before dropping in 2023.</a:t>
          </a:r>
          <a:endParaRPr lang="en-US"/>
        </a:p>
      </dgm:t>
    </dgm:pt>
    <dgm:pt modelId="{5D806FB5-C784-4BAC-AF14-3E53EA3529C6}" type="parTrans" cxnId="{B05A63EE-BC45-4F40-BE5C-7C4B431CD137}">
      <dgm:prSet/>
      <dgm:spPr/>
      <dgm:t>
        <a:bodyPr/>
        <a:lstStyle/>
        <a:p>
          <a:endParaRPr lang="en-US"/>
        </a:p>
      </dgm:t>
    </dgm:pt>
    <dgm:pt modelId="{03F9BBD5-927D-4330-A0C9-7D37B04717E1}" type="sibTrans" cxnId="{B05A63EE-BC45-4F40-BE5C-7C4B431CD137}">
      <dgm:prSet/>
      <dgm:spPr/>
      <dgm:t>
        <a:bodyPr/>
        <a:lstStyle/>
        <a:p>
          <a:endParaRPr lang="en-US"/>
        </a:p>
      </dgm:t>
    </dgm:pt>
    <dgm:pt modelId="{8821C8DE-D951-4A1D-A20D-81D084760992}" type="pres">
      <dgm:prSet presAssocID="{9D01CA29-EA3E-4F24-9589-D2962530BDF7}" presName="diagram" presStyleCnt="0">
        <dgm:presLayoutVars>
          <dgm:dir/>
          <dgm:resizeHandles val="exact"/>
        </dgm:presLayoutVars>
      </dgm:prSet>
      <dgm:spPr/>
    </dgm:pt>
    <dgm:pt modelId="{A7399E41-E33D-4C58-A0D6-A1F0A464312D}" type="pres">
      <dgm:prSet presAssocID="{ED064B97-D927-402F-8B1D-C68FD5218910}" presName="node" presStyleLbl="node1" presStyleIdx="0" presStyleCnt="4">
        <dgm:presLayoutVars>
          <dgm:bulletEnabled val="1"/>
        </dgm:presLayoutVars>
      </dgm:prSet>
      <dgm:spPr/>
    </dgm:pt>
    <dgm:pt modelId="{03551002-2D6D-44F8-8A24-5151A91F0BE8}" type="pres">
      <dgm:prSet presAssocID="{44F36C2A-E957-4474-A608-4F76076ADE80}" presName="sibTrans" presStyleCnt="0"/>
      <dgm:spPr/>
    </dgm:pt>
    <dgm:pt modelId="{F275E377-C0B8-4AC5-BCB5-89A6797690B5}" type="pres">
      <dgm:prSet presAssocID="{4EE8C57E-B2AF-41B2-B0B3-142845159FDE}" presName="node" presStyleLbl="node1" presStyleIdx="1" presStyleCnt="4">
        <dgm:presLayoutVars>
          <dgm:bulletEnabled val="1"/>
        </dgm:presLayoutVars>
      </dgm:prSet>
      <dgm:spPr/>
    </dgm:pt>
    <dgm:pt modelId="{261525EB-3912-4776-BB5E-DEF56473EE0D}" type="pres">
      <dgm:prSet presAssocID="{53A8036A-FEE9-41C5-BCDD-B5C052D317CC}" presName="sibTrans" presStyleCnt="0"/>
      <dgm:spPr/>
    </dgm:pt>
    <dgm:pt modelId="{99A9D0FD-8916-4B3E-8FC7-012DFCBE0444}" type="pres">
      <dgm:prSet presAssocID="{BA5940A9-81D2-4AA4-A298-E2C37BE69B52}" presName="node" presStyleLbl="node1" presStyleIdx="2" presStyleCnt="4">
        <dgm:presLayoutVars>
          <dgm:bulletEnabled val="1"/>
        </dgm:presLayoutVars>
      </dgm:prSet>
      <dgm:spPr/>
    </dgm:pt>
    <dgm:pt modelId="{3C6CAE87-A100-459A-BC39-D8A15EB44DC8}" type="pres">
      <dgm:prSet presAssocID="{94EF37D0-38EF-491F-A71E-A6BB2A357F41}" presName="sibTrans" presStyleCnt="0"/>
      <dgm:spPr/>
    </dgm:pt>
    <dgm:pt modelId="{B6B43D0F-3236-4CD7-B8C4-ABB911FC362D}" type="pres">
      <dgm:prSet presAssocID="{77C8A1A8-F63E-463B-92F3-DB8C7C124F0D}" presName="node" presStyleLbl="node1" presStyleIdx="3" presStyleCnt="4">
        <dgm:presLayoutVars>
          <dgm:bulletEnabled val="1"/>
        </dgm:presLayoutVars>
      </dgm:prSet>
      <dgm:spPr/>
    </dgm:pt>
  </dgm:ptLst>
  <dgm:cxnLst>
    <dgm:cxn modelId="{59FCE40F-958F-46CC-AE10-765EB86071A8}" srcId="{ED064B97-D927-402F-8B1D-C68FD5218910}" destId="{AE3F2492-32D4-4783-90EC-FE5DDD3BF565}" srcOrd="0" destOrd="0" parTransId="{B15300CF-EB52-4137-A113-F2C475304E68}" sibTransId="{3CC4276C-651C-422E-815B-E499E4333ADC}"/>
    <dgm:cxn modelId="{992B8713-5822-4C46-BF58-7DD4F3D9B32A}" srcId="{4EE8C57E-B2AF-41B2-B0B3-142845159FDE}" destId="{8A400E9A-739A-4594-8BC5-E52C288BBA9C}" srcOrd="0" destOrd="0" parTransId="{8407BDC4-870F-4CC4-B7D1-26F5D76164A0}" sibTransId="{39AAB48C-A37A-485D-8483-69BDC3DDAAFB}"/>
    <dgm:cxn modelId="{13A23A1D-C9A0-48F9-B7AF-6EF3F3CDD58A}" srcId="{9D01CA29-EA3E-4F24-9589-D2962530BDF7}" destId="{BA5940A9-81D2-4AA4-A298-E2C37BE69B52}" srcOrd="2" destOrd="0" parTransId="{350CFFE2-A786-4C96-BC65-79AAC54DAE06}" sibTransId="{94EF37D0-38EF-491F-A71E-A6BB2A357F41}"/>
    <dgm:cxn modelId="{D4F51731-BC88-4C37-8C69-C724E4FF2C9A}" type="presOf" srcId="{AE3F2492-32D4-4783-90EC-FE5DDD3BF565}" destId="{A7399E41-E33D-4C58-A0D6-A1F0A464312D}" srcOrd="0" destOrd="1" presId="urn:microsoft.com/office/officeart/2005/8/layout/default"/>
    <dgm:cxn modelId="{0CE13E39-DF00-4E42-BDC4-1E7901B53918}" type="presOf" srcId="{2AEFFC7A-8A39-475F-BF99-5AF807E934A4}" destId="{99A9D0FD-8916-4B3E-8FC7-012DFCBE0444}" srcOrd="0" destOrd="1" presId="urn:microsoft.com/office/officeart/2005/8/layout/default"/>
    <dgm:cxn modelId="{31F92D6B-B966-4D1B-BCEF-77E27A9C60FD}" srcId="{9D01CA29-EA3E-4F24-9589-D2962530BDF7}" destId="{77C8A1A8-F63E-463B-92F3-DB8C7C124F0D}" srcOrd="3" destOrd="0" parTransId="{FC27DCC9-4D46-4B13-B487-8ACAD0D955B6}" sibTransId="{E1A82AD0-56C8-4D90-A8F0-1D92E3645F57}"/>
    <dgm:cxn modelId="{9C3C1A73-B5C8-4CFB-9344-60D2C55840CA}" srcId="{9D01CA29-EA3E-4F24-9589-D2962530BDF7}" destId="{4EE8C57E-B2AF-41B2-B0B3-142845159FDE}" srcOrd="1" destOrd="0" parTransId="{49E5E433-4984-4F3B-A450-A79830D35302}" sibTransId="{53A8036A-FEE9-41C5-BCDD-B5C052D317CC}"/>
    <dgm:cxn modelId="{0D13BC89-6D6D-4DFB-842F-C3943E7CF3AC}" srcId="{BA5940A9-81D2-4AA4-A298-E2C37BE69B52}" destId="{2AEFFC7A-8A39-475F-BF99-5AF807E934A4}" srcOrd="0" destOrd="0" parTransId="{6B646864-A454-49F4-A252-8D8ADE0C30B1}" sibTransId="{A6CCA291-ED0C-49BA-B843-54F551468051}"/>
    <dgm:cxn modelId="{A0476E8B-7CA4-4462-82CF-C191350F7C13}" type="presOf" srcId="{ED064B97-D927-402F-8B1D-C68FD5218910}" destId="{A7399E41-E33D-4C58-A0D6-A1F0A464312D}" srcOrd="0" destOrd="0" presId="urn:microsoft.com/office/officeart/2005/8/layout/default"/>
    <dgm:cxn modelId="{D08DFD8D-CAFC-49C2-A762-FB0E05F2CED0}" type="presOf" srcId="{9D01CA29-EA3E-4F24-9589-D2962530BDF7}" destId="{8821C8DE-D951-4A1D-A20D-81D084760992}" srcOrd="0" destOrd="0" presId="urn:microsoft.com/office/officeart/2005/8/layout/default"/>
    <dgm:cxn modelId="{ED9D8AA6-D9CD-4948-8359-4D3EC9214B09}" type="presOf" srcId="{BA5940A9-81D2-4AA4-A298-E2C37BE69B52}" destId="{99A9D0FD-8916-4B3E-8FC7-012DFCBE0444}" srcOrd="0" destOrd="0" presId="urn:microsoft.com/office/officeart/2005/8/layout/default"/>
    <dgm:cxn modelId="{0E2A46AE-BFB2-414C-9398-D69E86724B9A}" type="presOf" srcId="{77C8A1A8-F63E-463B-92F3-DB8C7C124F0D}" destId="{B6B43D0F-3236-4CD7-B8C4-ABB911FC362D}" srcOrd="0" destOrd="0" presId="urn:microsoft.com/office/officeart/2005/8/layout/default"/>
    <dgm:cxn modelId="{8F38DABC-9972-4AEA-887A-3E074DDC7D5D}" type="presOf" srcId="{4EE8C57E-B2AF-41B2-B0B3-142845159FDE}" destId="{F275E377-C0B8-4AC5-BCB5-89A6797690B5}" srcOrd="0" destOrd="0" presId="urn:microsoft.com/office/officeart/2005/8/layout/default"/>
    <dgm:cxn modelId="{1ED0ADD7-86F6-47F1-9DA2-C42B68991840}" type="presOf" srcId="{8A400E9A-739A-4594-8BC5-E52C288BBA9C}" destId="{F275E377-C0B8-4AC5-BCB5-89A6797690B5}" srcOrd="0" destOrd="1" presId="urn:microsoft.com/office/officeart/2005/8/layout/default"/>
    <dgm:cxn modelId="{DBAC2BE9-44DF-4E55-9D77-5064A111D967}" type="presOf" srcId="{310F069D-5D12-4FFF-8477-65483F946D73}" destId="{B6B43D0F-3236-4CD7-B8C4-ABB911FC362D}" srcOrd="0" destOrd="1" presId="urn:microsoft.com/office/officeart/2005/8/layout/default"/>
    <dgm:cxn modelId="{388B3FEE-3082-400A-8105-C775F5B68A1A}" srcId="{9D01CA29-EA3E-4F24-9589-D2962530BDF7}" destId="{ED064B97-D927-402F-8B1D-C68FD5218910}" srcOrd="0" destOrd="0" parTransId="{5EF7C787-637A-419C-9AA1-694EDE851E06}" sibTransId="{44F36C2A-E957-4474-A608-4F76076ADE80}"/>
    <dgm:cxn modelId="{B05A63EE-BC45-4F40-BE5C-7C4B431CD137}" srcId="{77C8A1A8-F63E-463B-92F3-DB8C7C124F0D}" destId="{310F069D-5D12-4FFF-8477-65483F946D73}" srcOrd="0" destOrd="0" parTransId="{5D806FB5-C784-4BAC-AF14-3E53EA3529C6}" sibTransId="{03F9BBD5-927D-4330-A0C9-7D37B04717E1}"/>
    <dgm:cxn modelId="{4432E3DC-AD98-473C-A424-68912EADE84B}" type="presParOf" srcId="{8821C8DE-D951-4A1D-A20D-81D084760992}" destId="{A7399E41-E33D-4C58-A0D6-A1F0A464312D}" srcOrd="0" destOrd="0" presId="urn:microsoft.com/office/officeart/2005/8/layout/default"/>
    <dgm:cxn modelId="{25E4133D-29BC-4F20-8511-2B3E829EC411}" type="presParOf" srcId="{8821C8DE-D951-4A1D-A20D-81D084760992}" destId="{03551002-2D6D-44F8-8A24-5151A91F0BE8}" srcOrd="1" destOrd="0" presId="urn:microsoft.com/office/officeart/2005/8/layout/default"/>
    <dgm:cxn modelId="{091A0001-EA35-4105-9F85-809C746031B0}" type="presParOf" srcId="{8821C8DE-D951-4A1D-A20D-81D084760992}" destId="{F275E377-C0B8-4AC5-BCB5-89A6797690B5}" srcOrd="2" destOrd="0" presId="urn:microsoft.com/office/officeart/2005/8/layout/default"/>
    <dgm:cxn modelId="{3B4CABDB-69CD-4FE2-98CC-ED320CE44098}" type="presParOf" srcId="{8821C8DE-D951-4A1D-A20D-81D084760992}" destId="{261525EB-3912-4776-BB5E-DEF56473EE0D}" srcOrd="3" destOrd="0" presId="urn:microsoft.com/office/officeart/2005/8/layout/default"/>
    <dgm:cxn modelId="{3B8A269E-BBEE-4076-B9F8-B7EBDE870EED}" type="presParOf" srcId="{8821C8DE-D951-4A1D-A20D-81D084760992}" destId="{99A9D0FD-8916-4B3E-8FC7-012DFCBE0444}" srcOrd="4" destOrd="0" presId="urn:microsoft.com/office/officeart/2005/8/layout/default"/>
    <dgm:cxn modelId="{56DE0233-A919-4FC5-A18F-601758E9169B}" type="presParOf" srcId="{8821C8DE-D951-4A1D-A20D-81D084760992}" destId="{3C6CAE87-A100-459A-BC39-D8A15EB44DC8}" srcOrd="5" destOrd="0" presId="urn:microsoft.com/office/officeart/2005/8/layout/default"/>
    <dgm:cxn modelId="{689FA5FB-7C3B-4535-9270-2E38E60CECD4}" type="presParOf" srcId="{8821C8DE-D951-4A1D-A20D-81D084760992}" destId="{B6B43D0F-3236-4CD7-B8C4-ABB911FC362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99E41-E33D-4C58-A0D6-A1F0A464312D}">
      <dsp:nvSpPr>
        <dsp:cNvPr id="0" name=""/>
        <dsp:cNvSpPr/>
      </dsp:nvSpPr>
      <dsp:spPr>
        <a:xfrm>
          <a:off x="586" y="370248"/>
          <a:ext cx="2285441" cy="1371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Vehicle Theft</a:t>
          </a:r>
          <a:r>
            <a:rPr lang="en-IN" sz="1700" kern="1200"/>
            <a:t>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Consistently the most reported crime across all three years.</a:t>
          </a:r>
          <a:endParaRPr lang="en-US" sz="1300" kern="1200"/>
        </a:p>
      </dsp:txBody>
      <dsp:txXfrm>
        <a:off x="586" y="370248"/>
        <a:ext cx="2285441" cy="1371265"/>
      </dsp:txXfrm>
    </dsp:sp>
    <dsp:sp modelId="{F275E377-C0B8-4AC5-BCB5-89A6797690B5}">
      <dsp:nvSpPr>
        <dsp:cNvPr id="0" name=""/>
        <dsp:cNvSpPr/>
      </dsp:nvSpPr>
      <dsp:spPr>
        <a:xfrm>
          <a:off x="2514572" y="370248"/>
          <a:ext cx="2285441" cy="137126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Battery - Simple Assault</a:t>
          </a:r>
          <a:r>
            <a:rPr lang="en-IN" sz="1700" kern="1200"/>
            <a:t>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Remained a top crime, indicating ongoing issues with interpersonal violence.</a:t>
          </a:r>
          <a:endParaRPr lang="en-US" sz="1300" kern="1200"/>
        </a:p>
      </dsp:txBody>
      <dsp:txXfrm>
        <a:off x="2514572" y="370248"/>
        <a:ext cx="2285441" cy="1371265"/>
      </dsp:txXfrm>
    </dsp:sp>
    <dsp:sp modelId="{99A9D0FD-8916-4B3E-8FC7-012DFCBE0444}">
      <dsp:nvSpPr>
        <dsp:cNvPr id="0" name=""/>
        <dsp:cNvSpPr/>
      </dsp:nvSpPr>
      <dsp:spPr>
        <a:xfrm>
          <a:off x="586" y="1970057"/>
          <a:ext cx="2285441" cy="1371265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Burglary</a:t>
          </a:r>
          <a:r>
            <a:rPr lang="en-IN" sz="1700" kern="1200"/>
            <a:t>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Both general burglary and burglary from vehicles remained prevalent.</a:t>
          </a:r>
          <a:endParaRPr lang="en-US" sz="1300" kern="1200" dirty="0"/>
        </a:p>
      </dsp:txBody>
      <dsp:txXfrm>
        <a:off x="586" y="1970057"/>
        <a:ext cx="2285441" cy="1371265"/>
      </dsp:txXfrm>
    </dsp:sp>
    <dsp:sp modelId="{B6B43D0F-3236-4CD7-B8C4-ABB911FC362D}">
      <dsp:nvSpPr>
        <dsp:cNvPr id="0" name=""/>
        <dsp:cNvSpPr/>
      </dsp:nvSpPr>
      <dsp:spPr>
        <a:xfrm>
          <a:off x="2514572" y="1970057"/>
          <a:ext cx="2285441" cy="137126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Theft of Identity</a:t>
          </a:r>
          <a:r>
            <a:rPr lang="en-IN" sz="1700" kern="1200"/>
            <a:t>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Fluctuated, peaking in 2022 before dropping in 2023.</a:t>
          </a:r>
          <a:endParaRPr lang="en-US" sz="1300" kern="1200"/>
        </a:p>
      </dsp:txBody>
      <dsp:txXfrm>
        <a:off x="2514572" y="1970057"/>
        <a:ext cx="2285441" cy="1371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E2AF4E4-31C1-4530-BE84-BDD7379CA49C}" type="datetimeFigureOut">
              <a:rPr lang="en-IN" smtClean="0"/>
              <a:pPr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2FAF40-28CF-4731-B5A0-8F064B3913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4CED-3945-277B-83F2-0F7C5C3D6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63727-AB3B-A151-972C-5E670ED7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1E68-E473-F416-EBDD-EC3B8ED0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577D-7BBC-788C-1671-8E6864D6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33C4-9330-F81F-8CB2-E4D36639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31B8-B659-AC07-5112-1823885B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D370-49EE-ECDF-19A3-7BC6BE2C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CEF0-94B5-F622-C0DD-CDA07E49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39E2-D23A-924F-B35F-1C146617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C724-F2D8-6EFD-8973-182DDD14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F031-751A-AB1F-28B0-3F3795835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31276-B98B-4995-67D2-9124C37C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947F-48F3-849C-6985-3BB43BDA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F6A8-3316-E936-3C98-68EE7B0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2579-8042-7022-3D4E-09914B2A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7923-2D29-FA66-D9EE-DB9804B7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4AFA-E1E6-5D40-32D8-E5E4434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E562-7347-DE8F-1D6B-34586823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C055-6AC1-90DE-BEAA-02616187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3468-A9E4-767A-08BF-17D9DCF4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6ED1-9121-38B8-01FF-AF75C560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6924-BA6D-AFEB-BC2D-4C5F4283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85BB-9604-2F78-27BB-8195A7D0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45A8-7D1A-F8D0-D04E-30130BC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7FD6-A642-4C12-4803-94CD8394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E5A4-2B2D-2C09-8D13-56151ECB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CCB2-4B31-2328-02DD-AEBEB9F91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9EB2B-70A7-A627-17FF-27FAEFA4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B099-BBE6-9D1A-1BFA-A78C0D3F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1B46-252B-74FB-B886-77C0607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B222-A5B5-EBEA-97A2-72CA5050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BC53-9E05-D97E-11EA-B31CFC68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E077-5A3E-063F-F180-B92BFA59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5C14D-5D27-C18F-0AC8-7A6C851D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6E2F9-6870-98F5-C8ED-F975E48F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01713-F918-B36C-695B-F9DBBB715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8B5E0-EC7D-D189-203E-D19EC7D3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E4D9D-2AE8-87E8-1D01-4365119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DC538-664B-6AFE-7471-A9758D97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9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BDB5-3877-7E61-61F5-8BFBCB0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BCC37-689E-D2B8-E14E-515D2721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9E52-9F32-FC4D-DD9F-AD93680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3A58-8BE2-946E-5B88-CCFB8EC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8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EBF8-27FC-1BAA-E4F7-DD730084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445F-50DD-B920-3442-A885D0C5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B5C4-1345-9B10-E982-98545B65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6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C901-CE86-206C-D346-6D6F19C1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B338-BEDB-00C2-A251-8960DD6A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98224-48CD-BD49-7762-99A59981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B1EE-F0CC-5AC6-B8A6-5E4777A4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65E2-57F8-AF27-B862-D42B20E1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2B67-0782-52CB-ADE1-28A5E82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0854-68E5-3B42-1B1E-2E2BC7B0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35D6A-8557-12CA-A1E8-245133769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15BE-6EC9-3598-2503-504670E99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B357F-6429-D7F8-C552-4E014143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E199-A352-794C-C2D5-B36CF48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1177-FB69-06E4-6932-0FEE1BE6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devforum.roblox.com/t/los-angeles-police-department-guidebook/110208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0A04A-A3A7-1BFF-7DD1-1400DCBA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CBDA-E7AB-3A79-BC24-0B0D2A4F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1F55-5E2A-C3F6-E362-F684F6F3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A13AF-A33F-4589-AB79-08962EEB603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F156-B072-0B03-024A-8E567861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EF4E-25F4-861E-C334-AC9341352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1F6A0-CB58-441D-80C3-D023C2AFE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5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DC76C-B77A-36FC-4C01-0C0853D6D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791E6-71C5-B1BA-A9E9-FAADFC3AE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 6400 </a:t>
            </a:r>
          </a:p>
          <a:p>
            <a:pPr algn="l"/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Data Analytics</a:t>
            </a:r>
          </a:p>
          <a:p>
            <a:pPr algn="l"/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Sushmitha Sudharsan, Harini Prasad Vasisht, Tanmayi Shurpali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7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EB79-D6D9-ECA9-3B25-94F31FA4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943" y="638849"/>
            <a:ext cx="5367337" cy="2387600"/>
          </a:xfrm>
        </p:spPr>
        <p:txBody>
          <a:bodyPr anchor="ctr"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Top Crime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6A123-1235-832F-57BC-8F8621E8D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2355273"/>
            <a:ext cx="5367337" cy="375922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Vehicle Theft: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Most prevalent crime with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189,887 occurrences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, highlighting a major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Violent &amp; Property Crimes: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Second most common with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74,591 occurrences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, indicating frequent physical altercations.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Burglary from Vehicle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Vandalism Felony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also rank in the top 5, pointing to property-related crimes.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Identity Theft: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Fourth most common crime with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68,258 occurrences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/>
            <a:r>
              <a:rPr lang="en-IN" sz="1400" b="1" dirty="0">
                <a:solidFill>
                  <a:schemeClr val="bg1"/>
                </a:solidFill>
                <a:latin typeface="+mj-lt"/>
              </a:rPr>
              <a:t>Other Key Findings: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Area-Specific Crime Patterns: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Central: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Burglary from vehicles is the most common.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West LA: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Burglary into homes or businesses is prevalent.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Consistent Trends: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Vehicle theft remains a top crime across most areas.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card with black text&#10;&#10;Description automatically generated">
            <a:extLst>
              <a:ext uri="{FF2B5EF4-FFF2-40B4-BE49-F238E27FC236}">
                <a16:creationId xmlns:a16="http://schemas.microsoft.com/office/drawing/2014/main" id="{E92685C0-C615-370E-1B7A-96F39F83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2753750"/>
            <a:ext cx="4806120" cy="12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60840-BE20-F6C4-550B-8260EFCD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943" y="638849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4600" dirty="0">
                <a:solidFill>
                  <a:schemeClr val="bg1"/>
                </a:solidFill>
              </a:rPr>
              <a:t>Most Common Crimes in Los Angeles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2DD6F1-06AE-821E-6B32-A2019DFF2D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8663" y="3170237"/>
            <a:ext cx="5367337" cy="29442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Vehicle Theft Dominance: The histogram shows consistently tall bars for "Vehicle Stolen" across most areas, making it the most frequent crime in the city.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Area-Specific Patterns: Different areas show varying crime rates (e.g., assault, burglary), indicating that crime types differ by location.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Crime Hotspots: Areas like Newton and 77th Street have noticeably higher bars, highlighting them as crime hotspots.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crime&#10;&#10;Description automatically generated">
            <a:extLst>
              <a:ext uri="{FF2B5EF4-FFF2-40B4-BE49-F238E27FC236}">
                <a16:creationId xmlns:a16="http://schemas.microsoft.com/office/drawing/2014/main" id="{CA20E2E7-FBED-74F8-CF39-D94F12B8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706545"/>
            <a:ext cx="4806120" cy="33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4AB41-2689-A952-172A-A6D639EC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2" y="638849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Crime by Day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CF5B5-E96E-460F-82B9-8EC0BAFD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170237"/>
            <a:ext cx="5367337" cy="29442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Friday &amp; Saturday:</a:t>
            </a:r>
            <a:r>
              <a:rPr lang="en-IN" sz="1400" dirty="0">
                <a:solidFill>
                  <a:schemeClr val="bg1"/>
                </a:solidFill>
              </a:rPr>
              <a:t> Highest crime rates, likely due to increased social activities, nightlife, and alcohol consumption.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Monday, Wednesday, &amp; Thursday:</a:t>
            </a:r>
            <a:r>
              <a:rPr lang="en-IN" sz="1400" dirty="0">
                <a:solidFill>
                  <a:schemeClr val="bg1"/>
                </a:solidFill>
              </a:rPr>
              <a:t> Consistent crime levels throughout the week, reflecting routine activities and workplace-related incidents.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Sunday &amp; Tuesday:</a:t>
            </a:r>
            <a:r>
              <a:rPr lang="en-IN" sz="1400" dirty="0">
                <a:solidFill>
                  <a:schemeClr val="bg1"/>
                </a:solidFill>
              </a:rPr>
              <a:t> Lowest crime rates, with Sunday seeing fewer crimes, likely due to family or religious activities.</a:t>
            </a:r>
          </a:p>
          <a:p>
            <a:pPr algn="l"/>
            <a:r>
              <a:rPr lang="en-IN" sz="1400" b="1" dirty="0">
                <a:solidFill>
                  <a:schemeClr val="bg1"/>
                </a:solidFill>
              </a:rPr>
              <a:t>Key Insights:</a:t>
            </a:r>
            <a:endParaRPr lang="en-IN" sz="14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Friday &amp; Saturday:</a:t>
            </a:r>
            <a:r>
              <a:rPr lang="en-IN" sz="1400" dirty="0">
                <a:solidFill>
                  <a:schemeClr val="bg1"/>
                </a:solidFill>
              </a:rPr>
              <a:t> Increased law enforcement presence needed around nightlife areas to prevent crime.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Weekday Consistency:</a:t>
            </a:r>
            <a:r>
              <a:rPr lang="en-IN" sz="1400" dirty="0">
                <a:solidFill>
                  <a:schemeClr val="bg1"/>
                </a:solidFill>
              </a:rPr>
              <a:t> Crime occurs regularly, even on weekdays, requiring steady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Sunday:</a:t>
            </a:r>
            <a:r>
              <a:rPr lang="en-IN" sz="1400" dirty="0">
                <a:solidFill>
                  <a:schemeClr val="bg1"/>
                </a:solidFill>
              </a:rPr>
              <a:t> A quieter day, allowing for resource reallocation to busier days.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D7A93D54-CCE8-57B4-0519-3A6B8718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694530"/>
            <a:ext cx="4806120" cy="33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4AB41-2689-A952-172A-A6D639EC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dirty="0">
                <a:solidFill>
                  <a:schemeClr val="bg1"/>
                </a:solidFill>
              </a:rPr>
              <a:t>Crime Trends Summary (2020-2023)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 graph of crime and theft&#10;&#10;Description automatically generated with medium confidence">
            <a:extLst>
              <a:ext uri="{FF2B5EF4-FFF2-40B4-BE49-F238E27FC236}">
                <a16:creationId xmlns:a16="http://schemas.microsoft.com/office/drawing/2014/main" id="{F2E0AC70-0043-A824-1E37-3BEC1CE1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727" y="230915"/>
            <a:ext cx="3961917" cy="17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A graph of crime and theft&#10;&#10;Description automatically generated with medium confidence">
            <a:extLst>
              <a:ext uri="{FF2B5EF4-FFF2-40B4-BE49-F238E27FC236}">
                <a16:creationId xmlns:a16="http://schemas.microsoft.com/office/drawing/2014/main" id="{C0F4D418-EAA3-439B-22DF-AD63DBD1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727" y="2356413"/>
            <a:ext cx="3961908" cy="17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A graph of crime and theft&#10;&#10;Description automatically generated with medium confidence">
            <a:extLst>
              <a:ext uri="{FF2B5EF4-FFF2-40B4-BE49-F238E27FC236}">
                <a16:creationId xmlns:a16="http://schemas.microsoft.com/office/drawing/2014/main" id="{18B49EBA-AE79-E8D2-D8A9-CA0325B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9728" y="4612630"/>
            <a:ext cx="3961908" cy="17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06B55598-94B4-9226-C9C3-C4EC39AB3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321046"/>
              </p:ext>
            </p:extLst>
          </p:nvPr>
        </p:nvGraphicFramePr>
        <p:xfrm>
          <a:off x="1295400" y="2288833"/>
          <a:ext cx="4800600" cy="371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643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9939-5AE9-1A08-B63C-80E748CC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981CA-0B0C-EE47-C96E-8816A61A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3" y="3429000"/>
            <a:ext cx="9058370" cy="2217970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theft remains the most significant problem in the area.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Area-specific crime patterns were identified (e.g., burglary in West LA).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notable decline in crime in 2024 suggests potential policy changes or interventions.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07248-EC73-FABE-9A12-7F6C71F1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BE77E-5618-739B-FD75-3FCAD6AF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IN" sz="1800">
                <a:solidFill>
                  <a:schemeClr val="bg1"/>
                </a:solidFill>
              </a:rPr>
              <a:t>Analyzing crime data plays a crucial role in ensuring citizen safety.</a:t>
            </a:r>
          </a:p>
          <a:p>
            <a:pPr algn="l"/>
            <a:r>
              <a:rPr lang="en-IN" sz="1800">
                <a:solidFill>
                  <a:schemeClr val="bg1"/>
                </a:solidFill>
              </a:rPr>
              <a:t>This project focuses on analyzing the LAPD Crime Dataset from 2020 to present.</a:t>
            </a:r>
          </a:p>
          <a:p>
            <a:pPr algn="l"/>
            <a:r>
              <a:rPr lang="en-IN" sz="1800">
                <a:solidFill>
                  <a:schemeClr val="bg1"/>
                </a:solidFill>
              </a:rPr>
              <a:t>The dataset consists of 97,000+ entries. We used the most relevant attributes to conduct our analysis.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2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E7A96-1F38-6E6F-D8C7-C40AD7A0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Workflow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75576-6EEE-88BA-3070-ADA0FDD77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1. Data Acquisition and Inspection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2. Data Cleaning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3. Exploratory Data Analysis (EDA)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4. Data Visualization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7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3E9665B2-960B-00D7-C710-5586E83B97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51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174FB-3DEF-3378-8B85-FABA4825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IN" sz="5000">
                <a:solidFill>
                  <a:schemeClr val="bg1"/>
                </a:solidFill>
              </a:rPr>
              <a:t>Data Acquisition and Inspection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0AEB3-B6A5-1CE1-56FA-E3051BB21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bg1"/>
                </a:solidFill>
              </a:rPr>
              <a:t>We loaded the crime data was loaded using Pandas in Jupyter Notebook.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bg1"/>
                </a:solidFill>
              </a:rPr>
              <a:t>The the .head() and .info() functions were used to inspect the dataset to understand the structure of the dataset.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0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689C-C727-CD67-A100-42C68AFA1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1E1BD-2B65-0D69-A509-0D4494DC3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bg1"/>
                </a:solidFill>
              </a:rPr>
              <a:t> Vict_Sex had 32,184 NULL values, so only Male and Female values were retained.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bg1"/>
                </a:solidFill>
              </a:rPr>
              <a:t>Vict_Age contained invalid negative values, which were corrected.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bg1"/>
                </a:solidFill>
              </a:rPr>
              <a:t>Columns with many NULL values and irrelevant data were dropped.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1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E7B1D-26CB-6D1B-3CB4-C1F43DF1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</a:rPr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669B-D7C5-D14D-F0FD-842805BB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>
                <a:solidFill>
                  <a:schemeClr val="bg1"/>
                </a:solidFill>
              </a:rPr>
              <a:t>EDA identified patterns, trends, and anomalies in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500">
                <a:solidFill>
                  <a:schemeClr val="bg1"/>
                </a:solidFill>
              </a:rPr>
              <a:t>Visualization methods were used to enhance understanding of data relationships.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6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A2B52-A65B-0266-3E03-D2F0F40B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Total Crimes Over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02EF-C1B5-5A46-B856-B968772D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bg1"/>
                </a:solidFill>
              </a:rPr>
              <a:t>This visualization shows the total number of crimes reported from 2020 to 2024.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bg1"/>
                </a:solidFill>
              </a:rPr>
              <a:t>The graph indicates an upward trend from 2020 to 2023.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>
                <a:solidFill>
                  <a:schemeClr val="bg1"/>
                </a:solidFill>
              </a:rPr>
              <a:t>There is a notable decline in 2024, suggesting potential impacts from law enforcement changes or policies.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AF9BFCA6-AD22-F222-C358-0E12784D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818523"/>
            <a:ext cx="4806120" cy="311629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956F778-4C2A-E69D-8751-384A42BFE5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869693"/>
            <a:ext cx="1218319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number of crimes increased from 2020 to 2023.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saw the highest number of crimes, followed closely by 2023.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was a slight decrease in crimes in 2023 compared to 2022.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2024, the total number of crimes significantly dropped compared to the previous years. </a:t>
            </a:r>
          </a:p>
        </p:txBody>
      </p:sp>
    </p:spTree>
    <p:extLst>
      <p:ext uri="{BB962C8B-B14F-4D97-AF65-F5344CB8AC3E}">
        <p14:creationId xmlns:p14="http://schemas.microsoft.com/office/powerpoint/2010/main" val="70619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3E404-9D88-DFEB-46A2-545474A9C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Average Crimes Per Month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B90652-B0B3-F428-3FE5-18C9124290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8663" y="3902075"/>
            <a:ext cx="5367337" cy="1655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Crime rates remain stable throughout most of the year.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August shows a noticeable drop in crime activity.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September and October have the highest average crime rates.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January, February, and November also show elevated crime rates, though slightly lower than September.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3B64A68A-AFE0-5234-AF0E-403C5B7F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700537"/>
            <a:ext cx="4806120" cy="33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89239-0626-E423-83C6-D0C9D60C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943" y="464684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Crime Counts by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8065-785A-A296-9FCC-8DE4D88D6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103418"/>
            <a:ext cx="5367337" cy="30110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77th Street &amp; Central: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Highest crime rates, mostly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vehicle theft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Van Nuys: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High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burglary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due to wealthier </a:t>
            </a:r>
            <a:r>
              <a:rPr lang="en-IN" sz="1400" dirty="0" err="1">
                <a:solidFill>
                  <a:schemeClr val="bg1"/>
                </a:solidFill>
                <a:latin typeface="+mj-lt"/>
              </a:rPr>
              <a:t>neighborhoods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Devonshire &amp; Harbor: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Mainly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vehicle theft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, similar to urban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West LA, Wilshire, Topanga: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Moderate crime, with </a:t>
            </a:r>
            <a:r>
              <a:rPr lang="en-IN" sz="1400" b="1" dirty="0">
                <a:solidFill>
                  <a:schemeClr val="bg1"/>
                </a:solidFill>
                <a:latin typeface="+mj-lt"/>
              </a:rPr>
              <a:t>burglary from vehicles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common in West LA.</a:t>
            </a:r>
          </a:p>
          <a:p>
            <a:pPr algn="l"/>
            <a:r>
              <a:rPr lang="en-IN" sz="1400" b="1" dirty="0">
                <a:solidFill>
                  <a:schemeClr val="bg1"/>
                </a:solidFill>
                <a:latin typeface="+mj-lt"/>
              </a:rPr>
              <a:t>Key Insights:</a:t>
            </a:r>
            <a:endParaRPr lang="en-IN" sz="1400" dirty="0">
              <a:solidFill>
                <a:schemeClr val="bg1"/>
              </a:solidFill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Vehicle theft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is a major issue across many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Burglary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targets wealthier regions like Van Nuys.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+mj-lt"/>
              </a:rPr>
              <a:t>Battery/Simple assault</a:t>
            </a:r>
            <a:r>
              <a:rPr lang="en-IN" sz="1400" dirty="0">
                <a:solidFill>
                  <a:schemeClr val="bg1"/>
                </a:solidFill>
                <a:latin typeface="+mj-lt"/>
              </a:rPr>
              <a:t> is less frequent.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  <a:latin typeface="+mj-lt"/>
              </a:rPr>
              <a:t>This summary highlights crime hotspots and trends by area.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lines with white text&#10;&#10;Description automatically generated">
            <a:extLst>
              <a:ext uri="{FF2B5EF4-FFF2-40B4-BE49-F238E27FC236}">
                <a16:creationId xmlns:a16="http://schemas.microsoft.com/office/drawing/2014/main" id="{846675CB-3C8D-C81E-53E2-79FC1CA4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658484"/>
            <a:ext cx="4806120" cy="34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ushmitha">
      <a:majorFont>
        <a:latin typeface="Times New Roman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862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Office Theme</vt:lpstr>
      <vt:lpstr>Crime Data Analysis</vt:lpstr>
      <vt:lpstr>Introduction</vt:lpstr>
      <vt:lpstr>Project Workflow Overview</vt:lpstr>
      <vt:lpstr>Data Acquisition and Inspection</vt:lpstr>
      <vt:lpstr>Data Cleaning</vt:lpstr>
      <vt:lpstr>Exploratory Data Analysis (EDA)</vt:lpstr>
      <vt:lpstr>Total Crimes Over Years</vt:lpstr>
      <vt:lpstr>Average Crimes Per Month</vt:lpstr>
      <vt:lpstr>Crime Counts by Area</vt:lpstr>
      <vt:lpstr>Top Crime Types</vt:lpstr>
      <vt:lpstr>Most Common Crimes in Los Angeles</vt:lpstr>
      <vt:lpstr>Crime by Day of the Week</vt:lpstr>
      <vt:lpstr>Crime Trends Summary (2020-2023)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Sushmitha Sudharsan</dc:creator>
  <cp:lastModifiedBy>Sushmitha Sudharsan</cp:lastModifiedBy>
  <cp:revision>2</cp:revision>
  <dcterms:created xsi:type="dcterms:W3CDTF">2024-10-14T23:16:27Z</dcterms:created>
  <dcterms:modified xsi:type="dcterms:W3CDTF">2024-10-15T01:39:59Z</dcterms:modified>
</cp:coreProperties>
</file>