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7" r:id="rId13"/>
    <p:sldId id="278" r:id="rId14"/>
    <p:sldId id="269" r:id="rId15"/>
    <p:sldId id="270" r:id="rId16"/>
    <p:sldId id="271" r:id="rId17"/>
    <p:sldId id="272" r:id="rId18"/>
    <p:sldId id="273" r:id="rId19"/>
    <p:sldId id="279" r:id="rId20"/>
    <p:sldId id="280" r:id="rId21"/>
    <p:sldId id="274" r:id="rId22"/>
    <p:sldId id="275" r:id="rId23"/>
    <p:sldId id="276"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3BFCE3E-A10A-4734-B3E7-519A88DB5E83}" type="datetimeFigureOut">
              <a:rPr lang="en-IN" smtClean="0"/>
              <a:pPr/>
              <a:t>28-10-2014</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5CB1522-62D7-4B39-B5B0-29748B830E7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BFCE3E-A10A-4734-B3E7-519A88DB5E83}" type="datetimeFigureOut">
              <a:rPr lang="en-IN" smtClean="0"/>
              <a:pPr/>
              <a:t>28-10-2014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B1522-62D7-4B39-B5B0-29748B830E7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BFCE3E-A10A-4734-B3E7-519A88DB5E83}" type="datetimeFigureOut">
              <a:rPr lang="en-IN" smtClean="0"/>
              <a:pPr/>
              <a:t>28-10-2014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B1522-62D7-4B39-B5B0-29748B830E7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BFCE3E-A10A-4734-B3E7-519A88DB5E83}" type="datetimeFigureOut">
              <a:rPr lang="en-IN" smtClean="0"/>
              <a:pPr/>
              <a:t>28-10-2014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B1522-62D7-4B39-B5B0-29748B830E7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BFCE3E-A10A-4734-B3E7-519A88DB5E83}" type="datetimeFigureOut">
              <a:rPr lang="en-IN" smtClean="0"/>
              <a:pPr/>
              <a:t>28-10-2014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B1522-62D7-4B39-B5B0-29748B830E7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BFCE3E-A10A-4734-B3E7-519A88DB5E83}" type="datetimeFigureOut">
              <a:rPr lang="en-IN" smtClean="0"/>
              <a:pPr/>
              <a:t>28-10-2014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B1522-62D7-4B39-B5B0-29748B830E7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3BFCE3E-A10A-4734-B3E7-519A88DB5E83}" type="datetimeFigureOut">
              <a:rPr lang="en-IN" smtClean="0"/>
              <a:pPr/>
              <a:t>28-10-2014</a:t>
            </a:fld>
            <a:endParaRPr lang="en-IN"/>
          </a:p>
        </p:txBody>
      </p:sp>
      <p:sp>
        <p:nvSpPr>
          <p:cNvPr id="27" name="Slide Number Placeholder 26"/>
          <p:cNvSpPr>
            <a:spLocks noGrp="1"/>
          </p:cNvSpPr>
          <p:nvPr>
            <p:ph type="sldNum" sz="quarter" idx="11"/>
          </p:nvPr>
        </p:nvSpPr>
        <p:spPr/>
        <p:txBody>
          <a:bodyPr rtlCol="0"/>
          <a:lstStyle/>
          <a:p>
            <a:fld id="{75CB1522-62D7-4B39-B5B0-29748B830E79}"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3BFCE3E-A10A-4734-B3E7-519A88DB5E83}" type="datetimeFigureOut">
              <a:rPr lang="en-IN" smtClean="0"/>
              <a:pPr/>
              <a:t>28-10-2014</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75CB1522-62D7-4B39-B5B0-29748B830E7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FCE3E-A10A-4734-B3E7-519A88DB5E83}" type="datetimeFigureOut">
              <a:rPr lang="en-IN" smtClean="0"/>
              <a:pPr/>
              <a:t>28-10-2014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CB1522-62D7-4B39-B5B0-29748B830E7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BFCE3E-A10A-4734-B3E7-519A88DB5E83}" type="datetimeFigureOut">
              <a:rPr lang="en-IN" smtClean="0"/>
              <a:pPr/>
              <a:t>28-10-2014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B1522-62D7-4B39-B5B0-29748B830E7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BFCE3E-A10A-4734-B3E7-519A88DB5E83}" type="datetimeFigureOut">
              <a:rPr lang="en-IN" smtClean="0"/>
              <a:pPr/>
              <a:t>28-10-2014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B1522-62D7-4B39-B5B0-29748B830E7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3BFCE3E-A10A-4734-B3E7-519A88DB5E83}" type="datetimeFigureOut">
              <a:rPr lang="en-IN" smtClean="0"/>
              <a:pPr/>
              <a:t>28-10-2014</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5CB1522-62D7-4B39-B5B0-29748B830E7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www.bls.gov/cex/csxmsa.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1470025"/>
          </a:xfrm>
        </p:spPr>
        <p:txBody>
          <a:bodyPr>
            <a:normAutofit/>
          </a:bodyPr>
          <a:lstStyle/>
          <a:p>
            <a:r>
              <a:rPr lang="en-US" dirty="0" smtClean="0"/>
              <a:t>An Analysis of Expenditure on Food</a:t>
            </a:r>
            <a:endParaRPr lang="en-IN" dirty="0"/>
          </a:p>
        </p:txBody>
      </p:sp>
      <p:sp>
        <p:nvSpPr>
          <p:cNvPr id="3" name="Subtitle 2"/>
          <p:cNvSpPr>
            <a:spLocks noGrp="1"/>
          </p:cNvSpPr>
          <p:nvPr>
            <p:ph type="subTitle" idx="1"/>
          </p:nvPr>
        </p:nvSpPr>
        <p:spPr/>
        <p:txBody>
          <a:bodyPr>
            <a:normAutofit fontScale="92500"/>
          </a:bodyPr>
          <a:lstStyle/>
          <a:p>
            <a:r>
              <a:rPr lang="en-US" dirty="0" smtClean="0"/>
              <a:t>Harsha Vardhan Dasarathy</a:t>
            </a:r>
          </a:p>
          <a:p>
            <a:r>
              <a:rPr lang="en-US" dirty="0" smtClean="0"/>
              <a:t>Dept. of Applied Math and Statistics,</a:t>
            </a:r>
          </a:p>
          <a:p>
            <a:r>
              <a:rPr lang="en-US" dirty="0" smtClean="0"/>
              <a:t>Stony Brook University</a:t>
            </a:r>
          </a:p>
          <a:p>
            <a:r>
              <a:rPr lang="en-US" dirty="0" smtClean="0"/>
              <a:t>Stony Brook, NY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LA</a:t>
            </a:r>
            <a:endParaRPr lang="en-IN" dirty="0"/>
          </a:p>
        </p:txBody>
      </p:sp>
      <p:pic>
        <p:nvPicPr>
          <p:cNvPr id="5" name="Content Placeholder 4" descr="LAAway_Reg.png"/>
          <p:cNvPicPr>
            <a:picLocks noGrp="1" noChangeAspect="1"/>
          </p:cNvPicPr>
          <p:nvPr>
            <p:ph sz="half" idx="1"/>
          </p:nvPr>
        </p:nvPicPr>
        <p:blipFill>
          <a:blip r:embed="rId2" cstate="print"/>
          <a:stretch>
            <a:fillRect/>
          </a:stretch>
        </p:blipFill>
        <p:spPr>
          <a:xfrm>
            <a:off x="457200" y="2060848"/>
            <a:ext cx="4038600" cy="4608512"/>
          </a:xfrm>
        </p:spPr>
      </p:pic>
      <p:sp>
        <p:nvSpPr>
          <p:cNvPr id="4" name="Content Placeholder 3"/>
          <p:cNvSpPr>
            <a:spLocks noGrp="1"/>
          </p:cNvSpPr>
          <p:nvPr>
            <p:ph sz="half" idx="2"/>
          </p:nvPr>
        </p:nvSpPr>
        <p:spPr/>
        <p:txBody>
          <a:bodyPr>
            <a:normAutofit fontScale="85000" lnSpcReduction="20000"/>
          </a:bodyPr>
          <a:lstStyle/>
          <a:p>
            <a:r>
              <a:rPr lang="en-US" dirty="0" smtClean="0"/>
              <a:t>In an attempt to gauge how much longer there will be a downturn on food away from expenditure, the effects of the early 90s recession is considered. </a:t>
            </a:r>
          </a:p>
          <a:p>
            <a:r>
              <a:rPr lang="en-US" dirty="0" smtClean="0"/>
              <a:t>The GDP contraction during the recession in the early 90s was 1.4%. This contraction of 1.4% resulted in three years of consecutively decreasing expenses away from home. </a:t>
            </a:r>
          </a:p>
          <a:p>
            <a:r>
              <a:rPr lang="en-US" dirty="0" smtClean="0"/>
              <a:t>The GDP contraction due to the 08-09 financial crisis was 4.3%. </a:t>
            </a:r>
          </a:p>
          <a:p>
            <a:r>
              <a:rPr lang="en-US" dirty="0" smtClean="0"/>
              <a:t>Assuming, a simplified linear relationship between the size of the recession and the period of time required for expenditure to start showing positive differences again, a decreasing period of around 9 years is implied.</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LA</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Having already seen 6 years of decline in expenditure, these results would imply the period of negative year-to-year differences will come to a close in the next 2-3 years.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LA</a:t>
            </a:r>
            <a:endParaRPr lang="en-IN" dirty="0"/>
          </a:p>
        </p:txBody>
      </p:sp>
      <p:pic>
        <p:nvPicPr>
          <p:cNvPr id="5" name="Content Placeholder 4" descr="LAGrowth_Hist.png"/>
          <p:cNvPicPr>
            <a:picLocks noGrp="1" noChangeAspect="1"/>
          </p:cNvPicPr>
          <p:nvPr>
            <p:ph sz="half" idx="1"/>
          </p:nvPr>
        </p:nvPicPr>
        <p:blipFill>
          <a:blip r:embed="rId2" cstate="print"/>
          <a:stretch>
            <a:fillRect/>
          </a:stretch>
        </p:blipFill>
        <p:spPr>
          <a:xfrm>
            <a:off x="457200" y="2132856"/>
            <a:ext cx="4038600" cy="4320480"/>
          </a:xfrm>
        </p:spPr>
      </p:pic>
      <p:sp>
        <p:nvSpPr>
          <p:cNvPr id="4" name="Content Placeholder 3"/>
          <p:cNvSpPr>
            <a:spLocks noGrp="1"/>
          </p:cNvSpPr>
          <p:nvPr>
            <p:ph sz="half" idx="2"/>
          </p:nvPr>
        </p:nvSpPr>
        <p:spPr/>
        <p:txBody>
          <a:bodyPr>
            <a:normAutofit fontScale="92500" lnSpcReduction="10000"/>
          </a:bodyPr>
          <a:lstStyle/>
          <a:p>
            <a:r>
              <a:rPr lang="en-US" dirty="0" smtClean="0"/>
              <a:t>This histogram shows the frequencies of year-on-year difference in the amount of money spent </a:t>
            </a:r>
            <a:r>
              <a:rPr lang="en-US" dirty="0" smtClean="0"/>
              <a:t>on food away from home in LA. </a:t>
            </a:r>
          </a:p>
          <a:p>
            <a:r>
              <a:rPr lang="en-US" dirty="0" smtClean="0"/>
              <a:t>Using the </a:t>
            </a:r>
            <a:r>
              <a:rPr lang="en-US" dirty="0" err="1" smtClean="0"/>
              <a:t>Kolmogorov</a:t>
            </a:r>
            <a:r>
              <a:rPr lang="en-US" dirty="0" smtClean="0"/>
              <a:t>-</a:t>
            </a:r>
            <a:r>
              <a:rPr lang="en-US" dirty="0" smtClean="0"/>
              <a:t>Smirnov Test for goodness of fit(chi-squared test cannot be due to the small number of data points), the null hypothesis that this distribution is normal cannot be rejected. </a:t>
            </a:r>
          </a:p>
          <a:p>
            <a:r>
              <a:rPr lang="en-US" dirty="0" smtClean="0"/>
              <a:t>The sample mean of this normal fitted distribution is $52.90 and the standard deviation is $137.68.  </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LA</a:t>
            </a:r>
            <a:endParaRPr lang="en-IN" dirty="0"/>
          </a:p>
        </p:txBody>
      </p:sp>
      <p:pic>
        <p:nvPicPr>
          <p:cNvPr id="5" name="Content Placeholder 4" descr="LAGrowth_Hist.png"/>
          <p:cNvPicPr>
            <a:picLocks noGrp="1" noChangeAspect="1"/>
          </p:cNvPicPr>
          <p:nvPr>
            <p:ph sz="half" idx="1"/>
          </p:nvPr>
        </p:nvPicPr>
        <p:blipFill>
          <a:blip r:embed="rId2" cstate="print"/>
          <a:stretch>
            <a:fillRect/>
          </a:stretch>
        </p:blipFill>
        <p:spPr>
          <a:xfrm>
            <a:off x="457200" y="2132856"/>
            <a:ext cx="4038600" cy="4320480"/>
          </a:xfrm>
        </p:spPr>
      </p:pic>
      <p:sp>
        <p:nvSpPr>
          <p:cNvPr id="4" name="Content Placeholder 3"/>
          <p:cNvSpPr>
            <a:spLocks noGrp="1"/>
          </p:cNvSpPr>
          <p:nvPr>
            <p:ph sz="half" idx="2"/>
          </p:nvPr>
        </p:nvSpPr>
        <p:spPr/>
        <p:txBody>
          <a:bodyPr>
            <a:normAutofit/>
          </a:bodyPr>
          <a:lstStyle/>
          <a:p>
            <a:r>
              <a:rPr lang="en-US" dirty="0" smtClean="0"/>
              <a:t>Therefore, </a:t>
            </a:r>
            <a:r>
              <a:rPr lang="en-US" dirty="0" smtClean="0"/>
              <a:t>the expectation of the </a:t>
            </a:r>
            <a:r>
              <a:rPr lang="en-US" dirty="0" smtClean="0"/>
              <a:t>total amount of expenditure on food away from home in LA in 2014 will be the amount spent in 2013 + $52.90 = 3108.90 with a standard deviation of $137.68. </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SF</a:t>
            </a:r>
            <a:endParaRPr lang="en-IN" dirty="0"/>
          </a:p>
        </p:txBody>
      </p:sp>
      <p:sp>
        <p:nvSpPr>
          <p:cNvPr id="4" name="Content Placeholder 3"/>
          <p:cNvSpPr>
            <a:spLocks noGrp="1"/>
          </p:cNvSpPr>
          <p:nvPr>
            <p:ph sz="half" idx="2"/>
          </p:nvPr>
        </p:nvSpPr>
        <p:spPr/>
        <p:txBody>
          <a:bodyPr>
            <a:normAutofit/>
          </a:bodyPr>
          <a:lstStyle/>
          <a:p>
            <a:r>
              <a:rPr lang="en-US" dirty="0" smtClean="0"/>
              <a:t>This plot shows the linear regression line on total expenditure on food in SF. </a:t>
            </a:r>
          </a:p>
          <a:p>
            <a:r>
              <a:rPr lang="en-US" dirty="0" smtClean="0"/>
              <a:t>Using this line, the expected expenditure on food in 2014 would be $8914.06. </a:t>
            </a:r>
          </a:p>
          <a:p>
            <a:r>
              <a:rPr lang="en-US" dirty="0" smtClean="0"/>
              <a:t>The square root of the average squared error over the years, is $352.67.  </a:t>
            </a:r>
          </a:p>
        </p:txBody>
      </p:sp>
      <p:pic>
        <p:nvPicPr>
          <p:cNvPr id="7" name="Content Placeholder 6" descr="SFTot_Reg.png"/>
          <p:cNvPicPr>
            <a:picLocks noGrp="1" noChangeAspect="1"/>
          </p:cNvPicPr>
          <p:nvPr>
            <p:ph sz="half" idx="1"/>
          </p:nvPr>
        </p:nvPicPr>
        <p:blipFill>
          <a:blip r:embed="rId2" cstate="print"/>
          <a:stretch>
            <a:fillRect/>
          </a:stretch>
        </p:blipFill>
        <p:spPr>
          <a:xfrm>
            <a:off x="457200" y="1916832"/>
            <a:ext cx="4038600" cy="475252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SF</a:t>
            </a:r>
            <a:endParaRPr lang="en-IN" dirty="0"/>
          </a:p>
        </p:txBody>
      </p:sp>
      <p:sp>
        <p:nvSpPr>
          <p:cNvPr id="4" name="Content Placeholder 3"/>
          <p:cNvSpPr>
            <a:spLocks noGrp="1"/>
          </p:cNvSpPr>
          <p:nvPr>
            <p:ph sz="half" idx="2"/>
          </p:nvPr>
        </p:nvSpPr>
        <p:spPr/>
        <p:txBody>
          <a:bodyPr>
            <a:normAutofit/>
          </a:bodyPr>
          <a:lstStyle/>
          <a:p>
            <a:r>
              <a:rPr lang="en-US" dirty="0" smtClean="0"/>
              <a:t>Overall, the error exceeds the average error in 7 out of 26 years.</a:t>
            </a:r>
          </a:p>
          <a:p>
            <a:r>
              <a:rPr lang="en-US" dirty="0" smtClean="0"/>
              <a:t>Therefore, we can say that forecast shown previously will be within the average error with probability 0.731. </a:t>
            </a:r>
          </a:p>
          <a:p>
            <a:r>
              <a:rPr lang="en-US" dirty="0" smtClean="0"/>
              <a:t>Interestingly, the average error in the last 5 years is $227.13, which is a positive trend and would give more confidence in the accuracy of the current forecast.</a:t>
            </a:r>
            <a:endParaRPr lang="en-IN" dirty="0"/>
          </a:p>
        </p:txBody>
      </p:sp>
      <p:pic>
        <p:nvPicPr>
          <p:cNvPr id="7" name="Content Placeholder 6" descr="SFTot_Reg.png"/>
          <p:cNvPicPr>
            <a:picLocks noGrp="1" noChangeAspect="1"/>
          </p:cNvPicPr>
          <p:nvPr>
            <p:ph sz="half" idx="1"/>
          </p:nvPr>
        </p:nvPicPr>
        <p:blipFill>
          <a:blip r:embed="rId2" cstate="print"/>
          <a:stretch>
            <a:fillRect/>
          </a:stretch>
        </p:blipFill>
        <p:spPr>
          <a:xfrm>
            <a:off x="457200" y="2204864"/>
            <a:ext cx="4038600" cy="424847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SF</a:t>
            </a:r>
            <a:endParaRPr lang="en-IN" dirty="0"/>
          </a:p>
        </p:txBody>
      </p:sp>
      <p:sp>
        <p:nvSpPr>
          <p:cNvPr id="4" name="Content Placeholder 3"/>
          <p:cNvSpPr>
            <a:spLocks noGrp="1"/>
          </p:cNvSpPr>
          <p:nvPr>
            <p:ph sz="half" idx="2"/>
          </p:nvPr>
        </p:nvSpPr>
        <p:spPr/>
        <p:txBody>
          <a:bodyPr>
            <a:normAutofit lnSpcReduction="10000"/>
          </a:bodyPr>
          <a:lstStyle/>
          <a:p>
            <a:r>
              <a:rPr lang="en-US" dirty="0" smtClean="0"/>
              <a:t>This plot shows the average expenditure on food away from home and the regression line in SF. </a:t>
            </a:r>
          </a:p>
          <a:p>
            <a:r>
              <a:rPr lang="en-US" dirty="0" smtClean="0"/>
              <a:t>As mentioned before, this graph seems to indicate bad news for restaurant owners.</a:t>
            </a:r>
          </a:p>
          <a:p>
            <a:r>
              <a:rPr lang="en-US" dirty="0" smtClean="0"/>
              <a:t>This graph is slightly different from that of LA, where there was a decline in spending every year since the recession. </a:t>
            </a:r>
          </a:p>
          <a:p>
            <a:r>
              <a:rPr lang="en-US" dirty="0" smtClean="0"/>
              <a:t>Here there are a couple of  years of increase in the middle before the negative differences resume.</a:t>
            </a:r>
          </a:p>
        </p:txBody>
      </p:sp>
      <p:pic>
        <p:nvPicPr>
          <p:cNvPr id="7" name="Content Placeholder 6" descr="SFAway_Reg.png"/>
          <p:cNvPicPr>
            <a:picLocks noGrp="1" noChangeAspect="1"/>
          </p:cNvPicPr>
          <p:nvPr>
            <p:ph sz="half" idx="1"/>
          </p:nvPr>
        </p:nvPicPr>
        <p:blipFill>
          <a:blip r:embed="rId2" cstate="print"/>
          <a:stretch>
            <a:fillRect/>
          </a:stretch>
        </p:blipFill>
        <p:spPr>
          <a:xfrm>
            <a:off x="457200" y="2204864"/>
            <a:ext cx="4038600" cy="432048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SF</a:t>
            </a:r>
            <a:endParaRPr lang="en-IN" dirty="0"/>
          </a:p>
        </p:txBody>
      </p:sp>
      <p:sp>
        <p:nvSpPr>
          <p:cNvPr id="4" name="Content Placeholder 3"/>
          <p:cNvSpPr>
            <a:spLocks noGrp="1"/>
          </p:cNvSpPr>
          <p:nvPr>
            <p:ph sz="half" idx="2"/>
          </p:nvPr>
        </p:nvSpPr>
        <p:spPr/>
        <p:txBody>
          <a:bodyPr>
            <a:normAutofit/>
          </a:bodyPr>
          <a:lstStyle/>
          <a:p>
            <a:r>
              <a:rPr lang="en-US" dirty="0" smtClean="0"/>
              <a:t>The regression line implies average spending of $4185.19.</a:t>
            </a:r>
          </a:p>
          <a:p>
            <a:r>
              <a:rPr lang="en-US" dirty="0" smtClean="0"/>
              <a:t>Once again, this estimate should be treated with caution as the data is currently trending away from the estimate. </a:t>
            </a:r>
          </a:p>
          <a:p>
            <a:r>
              <a:rPr lang="en-US" dirty="0" smtClean="0"/>
              <a:t>Using the early 90s recession as a benchmark in a similar fashion as was done previously, one would expect the downward trends to end after about 6 – 7 years.  </a:t>
            </a:r>
          </a:p>
        </p:txBody>
      </p:sp>
      <p:pic>
        <p:nvPicPr>
          <p:cNvPr id="7" name="Content Placeholder 6" descr="SFAway_Reg.png"/>
          <p:cNvPicPr>
            <a:picLocks noGrp="1" noChangeAspect="1"/>
          </p:cNvPicPr>
          <p:nvPr>
            <p:ph sz="half" idx="1"/>
          </p:nvPr>
        </p:nvPicPr>
        <p:blipFill>
          <a:blip r:embed="rId2" cstate="print"/>
          <a:stretch>
            <a:fillRect/>
          </a:stretch>
        </p:blipFill>
        <p:spPr>
          <a:xfrm>
            <a:off x="457200" y="2132856"/>
            <a:ext cx="4038600" cy="424847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SF</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Currently, there have been 5 years of overall decline in spending, however with a couple of years of moderate increases in spending, the relationship isn’t quite as clear as it was in LA.</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a:t>
            </a:r>
            <a:r>
              <a:rPr lang="en-US" dirty="0" smtClean="0"/>
              <a:t>SF</a:t>
            </a:r>
            <a:endParaRPr lang="en-IN" dirty="0"/>
          </a:p>
        </p:txBody>
      </p:sp>
      <p:sp>
        <p:nvSpPr>
          <p:cNvPr id="4" name="Content Placeholder 3"/>
          <p:cNvSpPr>
            <a:spLocks noGrp="1"/>
          </p:cNvSpPr>
          <p:nvPr>
            <p:ph sz="half" idx="2"/>
          </p:nvPr>
        </p:nvSpPr>
        <p:spPr/>
        <p:txBody>
          <a:bodyPr>
            <a:normAutofit fontScale="92500" lnSpcReduction="10000"/>
          </a:bodyPr>
          <a:lstStyle/>
          <a:p>
            <a:r>
              <a:rPr lang="en-US" dirty="0" smtClean="0"/>
              <a:t>This histogram shows the frequencies of year-on-year difference in the amount of money spent </a:t>
            </a:r>
            <a:r>
              <a:rPr lang="en-US" dirty="0" smtClean="0"/>
              <a:t>on food away from home in SF. </a:t>
            </a:r>
          </a:p>
          <a:p>
            <a:r>
              <a:rPr lang="en-US" dirty="0" smtClean="0"/>
              <a:t>Using the </a:t>
            </a:r>
            <a:r>
              <a:rPr lang="en-US" dirty="0" err="1" smtClean="0"/>
              <a:t>Kolmogorov</a:t>
            </a:r>
            <a:r>
              <a:rPr lang="en-US" dirty="0" smtClean="0"/>
              <a:t>-</a:t>
            </a:r>
            <a:r>
              <a:rPr lang="en-US" dirty="0" smtClean="0"/>
              <a:t>Smirnov Test for goodness of fit(chi-squared test cannot be due to the small number of data points), the null hypothesis that this distribution is normal cannot be rejected. </a:t>
            </a:r>
          </a:p>
          <a:p>
            <a:r>
              <a:rPr lang="en-US" dirty="0" smtClean="0"/>
              <a:t>The sample mean of this normal fitted distribution is $72.16 and the standard deviation is $208.40.  </a:t>
            </a:r>
            <a:endParaRPr lang="en-US" dirty="0" smtClean="0"/>
          </a:p>
        </p:txBody>
      </p:sp>
      <p:pic>
        <p:nvPicPr>
          <p:cNvPr id="7" name="Content Placeholder 6" descr="SFGrowth_Hist.png"/>
          <p:cNvPicPr>
            <a:picLocks noGrp="1" noChangeAspect="1"/>
          </p:cNvPicPr>
          <p:nvPr>
            <p:ph sz="half" idx="1"/>
          </p:nvPr>
        </p:nvPicPr>
        <p:blipFill>
          <a:blip r:embed="rId2" cstate="print"/>
          <a:stretch>
            <a:fillRect/>
          </a:stretch>
        </p:blipFill>
        <p:spPr>
          <a:xfrm>
            <a:off x="457200" y="2132856"/>
            <a:ext cx="4038600" cy="424847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The analysis in the following slides inspects the spending patterns on food and specifically on food away from home. </a:t>
            </a:r>
          </a:p>
          <a:p>
            <a:r>
              <a:rPr lang="en-US" dirty="0" smtClean="0"/>
              <a:t>The study focuses on two cities: Los Angeles and San Francisco. </a:t>
            </a:r>
          </a:p>
          <a:p>
            <a:r>
              <a:rPr lang="en-US" dirty="0" smtClean="0"/>
              <a:t>All data presented is from publicly available data at </a:t>
            </a:r>
            <a:r>
              <a:rPr lang="en-US" dirty="0" smtClean="0">
                <a:hlinkClick r:id="rId2"/>
              </a:rPr>
              <a:t>http://www.bls.gov/cex/csxmsa.htm</a:t>
            </a:r>
            <a:r>
              <a:rPr lang="en-US" dirty="0" smtClean="0"/>
              <a:t> , extending from 1987 – 2013 (with a break in 1996).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a:t>
            </a:r>
            <a:r>
              <a:rPr lang="en-US" dirty="0" smtClean="0"/>
              <a:t>SF</a:t>
            </a:r>
            <a:endParaRPr lang="en-IN" dirty="0"/>
          </a:p>
        </p:txBody>
      </p:sp>
      <p:sp>
        <p:nvSpPr>
          <p:cNvPr id="4" name="Content Placeholder 3"/>
          <p:cNvSpPr>
            <a:spLocks noGrp="1"/>
          </p:cNvSpPr>
          <p:nvPr>
            <p:ph sz="half" idx="2"/>
          </p:nvPr>
        </p:nvSpPr>
        <p:spPr/>
        <p:txBody>
          <a:bodyPr>
            <a:normAutofit/>
          </a:bodyPr>
          <a:lstStyle/>
          <a:p>
            <a:r>
              <a:rPr lang="en-US" dirty="0" smtClean="0"/>
              <a:t>Therefore, </a:t>
            </a:r>
            <a:r>
              <a:rPr lang="en-US" dirty="0" smtClean="0"/>
              <a:t>the expectation of the </a:t>
            </a:r>
            <a:r>
              <a:rPr lang="en-US" dirty="0" smtClean="0"/>
              <a:t>total amount of expenditure on food away from home in LA in 2014 will be the amount spent in 2013 + $72.16 = 3922.16 with a standard deviation of $208.40. </a:t>
            </a:r>
            <a:endParaRPr lang="en-US" dirty="0" smtClean="0"/>
          </a:p>
        </p:txBody>
      </p:sp>
      <p:pic>
        <p:nvPicPr>
          <p:cNvPr id="7" name="Content Placeholder 6" descr="SFGrowth_Hist.png"/>
          <p:cNvPicPr>
            <a:picLocks noGrp="1" noChangeAspect="1"/>
          </p:cNvPicPr>
          <p:nvPr>
            <p:ph sz="half" idx="1"/>
          </p:nvPr>
        </p:nvPicPr>
        <p:blipFill>
          <a:blip r:embed="rId2" cstate="print"/>
          <a:stretch>
            <a:fillRect/>
          </a:stretch>
        </p:blipFill>
        <p:spPr>
          <a:xfrm>
            <a:off x="457200" y="2204864"/>
            <a:ext cx="4038600" cy="432048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Ratios of Food Away From Home</a:t>
            </a:r>
            <a:endParaRPr lang="en-IN" dirty="0"/>
          </a:p>
        </p:txBody>
      </p:sp>
      <p:sp>
        <p:nvSpPr>
          <p:cNvPr id="4" name="Content Placeholder 3"/>
          <p:cNvSpPr>
            <a:spLocks noGrp="1"/>
          </p:cNvSpPr>
          <p:nvPr>
            <p:ph sz="half" idx="2"/>
          </p:nvPr>
        </p:nvSpPr>
        <p:spPr/>
        <p:txBody>
          <a:bodyPr/>
          <a:lstStyle/>
          <a:p>
            <a:r>
              <a:rPr lang="en-US" dirty="0" smtClean="0"/>
              <a:t>This plot shows the fraction of total expenditure on food that was spent on food away from home in the two cities (the dashed lines indicate the average).</a:t>
            </a:r>
          </a:p>
          <a:p>
            <a:r>
              <a:rPr lang="en-US" dirty="0" smtClean="0"/>
              <a:t>These plots give an indication of the culture of eating out in the two cities. </a:t>
            </a:r>
          </a:p>
          <a:p>
            <a:r>
              <a:rPr lang="en-US" dirty="0" smtClean="0"/>
              <a:t>Almost throughout the period under analysis, there was a higher fraction of spending on food away from home in SF. </a:t>
            </a:r>
          </a:p>
        </p:txBody>
      </p:sp>
      <p:pic>
        <p:nvPicPr>
          <p:cNvPr id="9" name="Content Placeholder 8" descr="Exp_Ratios.png"/>
          <p:cNvPicPr>
            <a:picLocks noGrp="1" noChangeAspect="1"/>
          </p:cNvPicPr>
          <p:nvPr>
            <p:ph sz="half" idx="1"/>
          </p:nvPr>
        </p:nvPicPr>
        <p:blipFill>
          <a:blip r:embed="rId2" cstate="print"/>
          <a:stretch>
            <a:fillRect/>
          </a:stretch>
        </p:blipFill>
        <p:spPr>
          <a:xfrm>
            <a:off x="457200" y="2204864"/>
            <a:ext cx="4038600" cy="439248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Ratios of Food Away From Home	</a:t>
            </a:r>
            <a:endParaRPr lang="en-IN" dirty="0"/>
          </a:p>
        </p:txBody>
      </p:sp>
      <p:pic>
        <p:nvPicPr>
          <p:cNvPr id="5" name="Content Placeholder 4" descr="Exp_Ratios.png"/>
          <p:cNvPicPr>
            <a:picLocks noGrp="1" noChangeAspect="1"/>
          </p:cNvPicPr>
          <p:nvPr>
            <p:ph sz="half" idx="1"/>
          </p:nvPr>
        </p:nvPicPr>
        <p:blipFill>
          <a:blip r:embed="rId2" cstate="print"/>
          <a:stretch>
            <a:fillRect/>
          </a:stretch>
        </p:blipFill>
        <p:spPr>
          <a:xfrm>
            <a:off x="457200" y="2276872"/>
            <a:ext cx="4038600" cy="4032448"/>
          </a:xfrm>
        </p:spPr>
      </p:pic>
      <p:sp>
        <p:nvSpPr>
          <p:cNvPr id="4" name="Content Placeholder 3"/>
          <p:cNvSpPr>
            <a:spLocks noGrp="1"/>
          </p:cNvSpPr>
          <p:nvPr>
            <p:ph sz="half" idx="2"/>
          </p:nvPr>
        </p:nvSpPr>
        <p:spPr/>
        <p:txBody>
          <a:bodyPr>
            <a:normAutofit fontScale="85000" lnSpcReduction="10000"/>
          </a:bodyPr>
          <a:lstStyle/>
          <a:p>
            <a:r>
              <a:rPr lang="en-US" dirty="0" smtClean="0"/>
              <a:t>In general, people in SF spent about 44% of their food expenditure on food away from home while that same number in LA was 42.7%.</a:t>
            </a:r>
          </a:p>
          <a:p>
            <a:r>
              <a:rPr lang="en-US" dirty="0" smtClean="0"/>
              <a:t>Both lines have very similar characteristics, with one particularly interesting feature. </a:t>
            </a:r>
          </a:p>
          <a:p>
            <a:r>
              <a:rPr lang="en-US" dirty="0" smtClean="0"/>
              <a:t>In the middle of each economic slowdown that occurred during this time period, this fraction spikes up before plunging in the aftermath of the slowdown.  </a:t>
            </a:r>
          </a:p>
          <a:p>
            <a:r>
              <a:rPr lang="en-US" dirty="0" smtClean="0"/>
              <a:t>This would imply that in the immediacy of an economic downturn, people begin to eat out more before cutting costs once the realities of the slowdown hit.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IN" dirty="0"/>
          </a:p>
        </p:txBody>
      </p:sp>
      <p:sp>
        <p:nvSpPr>
          <p:cNvPr id="6" name="Content Placeholder 5"/>
          <p:cNvSpPr>
            <a:spLocks noGrp="1"/>
          </p:cNvSpPr>
          <p:nvPr>
            <p:ph idx="1"/>
          </p:nvPr>
        </p:nvSpPr>
        <p:spPr/>
        <p:txBody>
          <a:bodyPr>
            <a:normAutofit/>
          </a:bodyPr>
          <a:lstStyle/>
          <a:p>
            <a:r>
              <a:rPr lang="en-US" dirty="0" smtClean="0"/>
              <a:t>San Francisco and Los Angeles have both seen the average amount of money spent on food decline in the last few years since the recession.</a:t>
            </a:r>
          </a:p>
          <a:p>
            <a:r>
              <a:rPr lang="en-US" dirty="0" smtClean="0"/>
              <a:t>This decline has also been seen in the amount of money spent in restaurants and other eateries.</a:t>
            </a:r>
          </a:p>
          <a:p>
            <a:r>
              <a:rPr lang="en-US" dirty="0" smtClean="0"/>
              <a:t>In general, people in San Francisco spend a higher portion of their food budget away from home than people in Los Angeles. </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p:txBody>
          <a:bodyPr>
            <a:normAutofit/>
          </a:bodyPr>
          <a:lstStyle/>
          <a:p>
            <a:r>
              <a:rPr lang="en-US" dirty="0" smtClean="0"/>
              <a:t>A point that must be noted is </a:t>
            </a:r>
            <a:r>
              <a:rPr lang="en-US" dirty="0" smtClean="0"/>
              <a:t>that the </a:t>
            </a:r>
            <a:r>
              <a:rPr lang="en-US" dirty="0" smtClean="0"/>
              <a:t>population of Los Angeles is almost double that of San Francisco and so the gross values of LA could be greater than those of SF. This analysis has been undertaken on a per-capita basis.</a:t>
            </a:r>
          </a:p>
          <a:p>
            <a:r>
              <a:rPr lang="en-US" dirty="0" smtClean="0"/>
              <a:t>Finally, these results show that spending on food is an indicator of the health of the economy which definitively proves that food can do anything! </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descr="AvgTot_Exp.png"/>
          <p:cNvPicPr>
            <a:picLocks noGrp="1" noChangeAspect="1"/>
          </p:cNvPicPr>
          <p:nvPr>
            <p:ph sz="half" idx="1"/>
          </p:nvPr>
        </p:nvPicPr>
        <p:blipFill>
          <a:blip r:embed="rId2" cstate="print"/>
          <a:stretch>
            <a:fillRect/>
          </a:stretch>
        </p:blipFill>
        <p:spPr>
          <a:xfrm>
            <a:off x="251520" y="1340768"/>
            <a:ext cx="4244280" cy="4934600"/>
          </a:xfrm>
        </p:spPr>
      </p:pic>
      <p:sp>
        <p:nvSpPr>
          <p:cNvPr id="20" name="Content Placeholder 19"/>
          <p:cNvSpPr>
            <a:spLocks noGrp="1"/>
          </p:cNvSpPr>
          <p:nvPr>
            <p:ph sz="half" idx="2"/>
          </p:nvPr>
        </p:nvSpPr>
        <p:spPr>
          <a:xfrm>
            <a:off x="4648200" y="1772816"/>
            <a:ext cx="4038600" cy="5002571"/>
          </a:xfrm>
        </p:spPr>
        <p:txBody>
          <a:bodyPr/>
          <a:lstStyle/>
          <a:p>
            <a:r>
              <a:rPr lang="en-US" sz="2800" dirty="0" smtClean="0"/>
              <a:t>The adjoining image shows the total spending on food in the two cities. </a:t>
            </a:r>
          </a:p>
          <a:p>
            <a:r>
              <a:rPr lang="en-US" sz="2800" dirty="0" smtClean="0"/>
              <a:t>Immediately, there are some interesting points to make note of in this image.</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descr="AvgTot_Exp.png"/>
          <p:cNvPicPr>
            <a:picLocks noGrp="1" noChangeAspect="1"/>
          </p:cNvPicPr>
          <p:nvPr>
            <p:ph sz="half" idx="1"/>
          </p:nvPr>
        </p:nvPicPr>
        <p:blipFill>
          <a:blip r:embed="rId2" cstate="print"/>
          <a:stretch>
            <a:fillRect/>
          </a:stretch>
        </p:blipFill>
        <p:spPr>
          <a:xfrm>
            <a:off x="251520" y="1340768"/>
            <a:ext cx="4244280" cy="4934600"/>
          </a:xfrm>
        </p:spPr>
      </p:pic>
      <p:sp>
        <p:nvSpPr>
          <p:cNvPr id="20" name="Content Placeholder 19"/>
          <p:cNvSpPr>
            <a:spLocks noGrp="1"/>
          </p:cNvSpPr>
          <p:nvPr>
            <p:ph sz="half" idx="2"/>
          </p:nvPr>
        </p:nvSpPr>
        <p:spPr>
          <a:xfrm>
            <a:off x="4648200" y="1772816"/>
            <a:ext cx="4038600" cy="5002571"/>
          </a:xfrm>
        </p:spPr>
        <p:txBody>
          <a:bodyPr/>
          <a:lstStyle/>
          <a:p>
            <a:pPr marL="566928" indent="-457200">
              <a:buFont typeface="+mj-lt"/>
              <a:buAutoNum type="arabicPeriod"/>
            </a:pPr>
            <a:r>
              <a:rPr lang="en-US" dirty="0" smtClean="0"/>
              <a:t>There is a remarkable rate of increase in spending on food in SF in the late ‘90s at the time of the dot-com bubble when Bay Area companies were doing incredibly well. This is followed by a drop in spending that is just as drastic at the time of the bursting of the dot-com bubble. </a:t>
            </a:r>
          </a:p>
          <a:p>
            <a:pPr marL="566928" indent="-457200">
              <a:buFont typeface="+mj-lt"/>
              <a:buAutoNum type="arabicPeriod"/>
            </a:pPr>
            <a:r>
              <a:rPr lang="en-US" dirty="0" smtClean="0"/>
              <a:t>Both cities were adversely affected by the recession in 2008 – 2010 with spending dropping across those years.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half" idx="2"/>
          </p:nvPr>
        </p:nvSpPr>
        <p:spPr>
          <a:xfrm>
            <a:off x="4648200" y="1772816"/>
            <a:ext cx="4038600" cy="5002571"/>
          </a:xfrm>
        </p:spPr>
        <p:txBody>
          <a:bodyPr>
            <a:normAutofit fontScale="92500" lnSpcReduction="10000"/>
          </a:bodyPr>
          <a:lstStyle/>
          <a:p>
            <a:pPr marL="566928" indent="-457200"/>
            <a:r>
              <a:rPr lang="en-US" dirty="0" smtClean="0"/>
              <a:t>This image shows  the average amount of expenditure on food away from home in the two cities. </a:t>
            </a:r>
          </a:p>
          <a:p>
            <a:pPr marL="566928" indent="-457200"/>
            <a:r>
              <a:rPr lang="en-US" dirty="0" smtClean="0"/>
              <a:t>Both lines are broadly very similar to the total expenditure lines, as would be  expected. </a:t>
            </a:r>
          </a:p>
          <a:p>
            <a:pPr marL="566928" indent="-457200"/>
            <a:r>
              <a:rPr lang="en-US" dirty="0" smtClean="0"/>
              <a:t>However, this graph shows the effects of the early ‘90s recession more clearly than the previous graph. </a:t>
            </a:r>
          </a:p>
          <a:p>
            <a:pPr marL="566928" indent="-457200"/>
            <a:r>
              <a:rPr lang="en-US" dirty="0" smtClean="0"/>
              <a:t>This might help in ascertaining when we could expect the lines to start recovering from the decline they have been in since the last recession. </a:t>
            </a:r>
            <a:endParaRPr lang="en-IN" dirty="0"/>
          </a:p>
        </p:txBody>
      </p:sp>
      <p:pic>
        <p:nvPicPr>
          <p:cNvPr id="5" name="Content Placeholder 4" descr="AvgExp_HomeAway.png"/>
          <p:cNvPicPr>
            <a:picLocks noGrp="1" noChangeAspect="1"/>
          </p:cNvPicPr>
          <p:nvPr>
            <p:ph sz="half" idx="1"/>
          </p:nvPr>
        </p:nvPicPr>
        <p:blipFill>
          <a:blip r:embed="rId2" cstate="print"/>
          <a:stretch>
            <a:fillRect/>
          </a:stretch>
        </p:blipFill>
        <p:spPr>
          <a:xfrm>
            <a:off x="457200" y="1268760"/>
            <a:ext cx="4038600" cy="476747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half" idx="2"/>
          </p:nvPr>
        </p:nvSpPr>
        <p:spPr>
          <a:xfrm>
            <a:off x="4648200" y="1772816"/>
            <a:ext cx="4038600" cy="5002571"/>
          </a:xfrm>
        </p:spPr>
        <p:txBody>
          <a:bodyPr>
            <a:normAutofit lnSpcReduction="10000"/>
          </a:bodyPr>
          <a:lstStyle/>
          <a:p>
            <a:pPr marL="566928" indent="-457200"/>
            <a:r>
              <a:rPr lang="en-US" dirty="0" smtClean="0"/>
              <a:t>In addition, the LA line seems to follow a steady line growth curve in the period between the two recessions while the SF line is a lot more volatile.</a:t>
            </a:r>
          </a:p>
          <a:p>
            <a:pPr marL="566928" indent="-457200"/>
            <a:r>
              <a:rPr lang="en-US" dirty="0" smtClean="0"/>
              <a:t>The downturns are also a lot more steady in LA than SF.  </a:t>
            </a:r>
          </a:p>
          <a:p>
            <a:pPr marL="566928" indent="-457200"/>
            <a:r>
              <a:rPr lang="en-US" dirty="0" smtClean="0"/>
              <a:t>This would seem to be in line with the difference in the two cities’ economies. </a:t>
            </a:r>
          </a:p>
          <a:p>
            <a:pPr marL="566928" indent="-457200"/>
            <a:r>
              <a:rPr lang="en-US" dirty="0" smtClean="0"/>
              <a:t>Broadly, one associates SF and the Bay Area with start-ups and a high growth/high volatility environment which is also exhibited in this expenditure graph. </a:t>
            </a:r>
          </a:p>
        </p:txBody>
      </p:sp>
      <p:pic>
        <p:nvPicPr>
          <p:cNvPr id="5" name="Content Placeholder 4" descr="AvgExp_HomeAway.png"/>
          <p:cNvPicPr>
            <a:picLocks noGrp="1" noChangeAspect="1"/>
          </p:cNvPicPr>
          <p:nvPr>
            <p:ph sz="half" idx="1"/>
          </p:nvPr>
        </p:nvPicPr>
        <p:blipFill>
          <a:blip r:embed="rId2" cstate="print"/>
          <a:stretch>
            <a:fillRect/>
          </a:stretch>
        </p:blipFill>
        <p:spPr>
          <a:xfrm>
            <a:off x="457200" y="1268760"/>
            <a:ext cx="4038600" cy="476747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LA</a:t>
            </a:r>
            <a:endParaRPr lang="en-IN" dirty="0"/>
          </a:p>
        </p:txBody>
      </p:sp>
      <p:pic>
        <p:nvPicPr>
          <p:cNvPr id="5" name="Content Placeholder 4" descr="LATot_Reg.png"/>
          <p:cNvPicPr>
            <a:picLocks noGrp="1" noChangeAspect="1"/>
          </p:cNvPicPr>
          <p:nvPr>
            <p:ph sz="half" idx="1"/>
          </p:nvPr>
        </p:nvPicPr>
        <p:blipFill>
          <a:blip r:embed="rId2" cstate="print"/>
          <a:stretch>
            <a:fillRect/>
          </a:stretch>
        </p:blipFill>
        <p:spPr>
          <a:xfrm>
            <a:off x="457200" y="2276872"/>
            <a:ext cx="4038600" cy="4248472"/>
          </a:xfrm>
        </p:spPr>
      </p:pic>
      <p:sp>
        <p:nvSpPr>
          <p:cNvPr id="4" name="Content Placeholder 3"/>
          <p:cNvSpPr>
            <a:spLocks noGrp="1"/>
          </p:cNvSpPr>
          <p:nvPr>
            <p:ph sz="half" idx="2"/>
          </p:nvPr>
        </p:nvSpPr>
        <p:spPr/>
        <p:txBody>
          <a:bodyPr>
            <a:normAutofit/>
          </a:bodyPr>
          <a:lstStyle/>
          <a:p>
            <a:r>
              <a:rPr lang="en-US" dirty="0" smtClean="0"/>
              <a:t>This plot shows the linear regression line on total expenditure on food. </a:t>
            </a:r>
          </a:p>
          <a:p>
            <a:r>
              <a:rPr lang="en-US" dirty="0" smtClean="0"/>
              <a:t>Using this line, the expected expenditure on food in 2014 would be $7942.90. </a:t>
            </a:r>
          </a:p>
          <a:p>
            <a:r>
              <a:rPr lang="en-US" dirty="0" smtClean="0"/>
              <a:t>The square root of the average squared error over the years, is $447.44.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LA</a:t>
            </a:r>
            <a:endParaRPr lang="en-IN" dirty="0"/>
          </a:p>
        </p:txBody>
      </p:sp>
      <p:pic>
        <p:nvPicPr>
          <p:cNvPr id="5" name="Content Placeholder 4" descr="LATot_Reg.png"/>
          <p:cNvPicPr>
            <a:picLocks noGrp="1" noChangeAspect="1"/>
          </p:cNvPicPr>
          <p:nvPr>
            <p:ph sz="half" idx="1"/>
          </p:nvPr>
        </p:nvPicPr>
        <p:blipFill>
          <a:blip r:embed="rId2" cstate="print"/>
          <a:stretch>
            <a:fillRect/>
          </a:stretch>
        </p:blipFill>
        <p:spPr>
          <a:xfrm>
            <a:off x="457200" y="2276872"/>
            <a:ext cx="4038600" cy="4248472"/>
          </a:xfrm>
        </p:spPr>
      </p:pic>
      <p:sp>
        <p:nvSpPr>
          <p:cNvPr id="4" name="Content Placeholder 3"/>
          <p:cNvSpPr>
            <a:spLocks noGrp="1"/>
          </p:cNvSpPr>
          <p:nvPr>
            <p:ph sz="half" idx="2"/>
          </p:nvPr>
        </p:nvSpPr>
        <p:spPr/>
        <p:txBody>
          <a:bodyPr>
            <a:normAutofit/>
          </a:bodyPr>
          <a:lstStyle/>
          <a:p>
            <a:r>
              <a:rPr lang="en-US" dirty="0" smtClean="0"/>
              <a:t>Overall, the error exceeds the average error in 10 out of 26 years.</a:t>
            </a:r>
          </a:p>
          <a:p>
            <a:r>
              <a:rPr lang="en-US" dirty="0" smtClean="0"/>
              <a:t>Therefore, we can say that forecast shown previously will be within the average error with probability 0.615. </a:t>
            </a:r>
          </a:p>
          <a:p>
            <a:r>
              <a:rPr lang="en-US" dirty="0" smtClean="0"/>
              <a:t>Interestingly, the average error in the last 5 years is only $260, which is a positive trend and would give more confidence in the accuracy of the current forecast.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In-Depth Look at LA</a:t>
            </a:r>
            <a:endParaRPr lang="en-IN" dirty="0"/>
          </a:p>
        </p:txBody>
      </p:sp>
      <p:pic>
        <p:nvPicPr>
          <p:cNvPr id="5" name="Content Placeholder 4" descr="LAAway_Reg.png"/>
          <p:cNvPicPr>
            <a:picLocks noGrp="1" noChangeAspect="1"/>
          </p:cNvPicPr>
          <p:nvPr>
            <p:ph sz="half" idx="1"/>
          </p:nvPr>
        </p:nvPicPr>
        <p:blipFill>
          <a:blip r:embed="rId2" cstate="print"/>
          <a:stretch>
            <a:fillRect/>
          </a:stretch>
        </p:blipFill>
        <p:spPr>
          <a:xfrm>
            <a:off x="457200" y="2060848"/>
            <a:ext cx="4038600" cy="4608512"/>
          </a:xfrm>
        </p:spPr>
      </p:pic>
      <p:sp>
        <p:nvSpPr>
          <p:cNvPr id="4" name="Content Placeholder 3"/>
          <p:cNvSpPr>
            <a:spLocks noGrp="1"/>
          </p:cNvSpPr>
          <p:nvPr>
            <p:ph sz="half" idx="2"/>
          </p:nvPr>
        </p:nvSpPr>
        <p:spPr/>
        <p:txBody>
          <a:bodyPr>
            <a:normAutofit fontScale="92500"/>
          </a:bodyPr>
          <a:lstStyle/>
          <a:p>
            <a:r>
              <a:rPr lang="en-US" dirty="0" smtClean="0"/>
              <a:t>This plot shows the average expenditure on food away from home and the regression line. </a:t>
            </a:r>
          </a:p>
          <a:p>
            <a:r>
              <a:rPr lang="en-US" dirty="0" smtClean="0"/>
              <a:t>As mentioned before, this graph seems to indicate bad news for restaurant owners.</a:t>
            </a:r>
          </a:p>
          <a:p>
            <a:r>
              <a:rPr lang="en-US" dirty="0" smtClean="0"/>
              <a:t>The regression line implies that the spending in 2014 will be $3511.17. </a:t>
            </a:r>
          </a:p>
          <a:p>
            <a:r>
              <a:rPr lang="en-US" dirty="0" smtClean="0"/>
              <a:t>However, this estimate must be treated with caution as there is clearly a downward trend in the data while the regression line is strictly increasing.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2436</TotalTime>
  <Words>1594</Words>
  <Application>Microsoft Office PowerPoint</Application>
  <PresentationFormat>On-screen Show (4:3)</PresentationFormat>
  <Paragraphs>88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An Analysis of Expenditure on Food</vt:lpstr>
      <vt:lpstr>Introduction</vt:lpstr>
      <vt:lpstr>Slide 3</vt:lpstr>
      <vt:lpstr>Slide 4</vt:lpstr>
      <vt:lpstr>Slide 5</vt:lpstr>
      <vt:lpstr>Slide 6</vt:lpstr>
      <vt:lpstr>A More In-Depth Look at LA</vt:lpstr>
      <vt:lpstr>A More In-Depth Look at LA</vt:lpstr>
      <vt:lpstr>A More In-Depth Look at LA</vt:lpstr>
      <vt:lpstr>A More In-Depth Look at LA</vt:lpstr>
      <vt:lpstr>A More In-Depth Look at LA</vt:lpstr>
      <vt:lpstr>A More In-Depth Look at LA</vt:lpstr>
      <vt:lpstr>A More In-Depth Look at LA</vt:lpstr>
      <vt:lpstr>A More In-Depth Look at SF</vt:lpstr>
      <vt:lpstr>A More In-Depth Look at SF</vt:lpstr>
      <vt:lpstr>A More In-Depth Look at SF</vt:lpstr>
      <vt:lpstr>A More In-Depth Look at SF</vt:lpstr>
      <vt:lpstr>A More In-Depth Look at SF</vt:lpstr>
      <vt:lpstr>A More In-Depth Look at SF</vt:lpstr>
      <vt:lpstr>A More In-Depth Look at SF</vt:lpstr>
      <vt:lpstr>Ratios of Food Away From Home</vt:lpstr>
      <vt:lpstr>Ratios of Food Away From Home </vt:lpstr>
      <vt:lpstr>Summary</vt:lpstr>
      <vt:lpstr>Summary</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Expenditure on Food</dc:title>
  <dc:creator>Harsha</dc:creator>
  <cp:lastModifiedBy>Harsha</cp:lastModifiedBy>
  <cp:revision>235</cp:revision>
  <dcterms:created xsi:type="dcterms:W3CDTF">2014-10-26T04:24:28Z</dcterms:created>
  <dcterms:modified xsi:type="dcterms:W3CDTF">2014-10-28T19:58:45Z</dcterms:modified>
</cp:coreProperties>
</file>