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0" r:id="rId3"/>
    <p:sldId id="261" r:id="rId4"/>
    <p:sldId id="262" r:id="rId5"/>
    <p:sldId id="263" r:id="rId6"/>
    <p:sldId id="259" r:id="rId7"/>
    <p:sldId id="258" r:id="rId8"/>
  </p:sldIdLst>
  <p:sldSz cx="27311350" cy="136794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2BEE6"/>
    <a:srgbClr val="FFFFFF"/>
    <a:srgbClr val="33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3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13919" y="2238751"/>
            <a:ext cx="20483513" cy="4762488"/>
          </a:xfrm>
        </p:spPr>
        <p:txBody>
          <a:bodyPr anchor="b"/>
          <a:lstStyle>
            <a:lvl1pPr algn="ctr">
              <a:defRPr sz="1196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13919" y="7184899"/>
            <a:ext cx="20483513" cy="3302709"/>
          </a:xfrm>
        </p:spPr>
        <p:txBody>
          <a:bodyPr/>
          <a:lstStyle>
            <a:lvl1pPr marL="0" indent="0" algn="ctr">
              <a:buNone/>
              <a:defRPr sz="4787"/>
            </a:lvl1pPr>
            <a:lvl2pPr marL="911977" indent="0" algn="ctr">
              <a:buNone/>
              <a:defRPr sz="3989"/>
            </a:lvl2pPr>
            <a:lvl3pPr marL="1823954" indent="0" algn="ctr">
              <a:buNone/>
              <a:defRPr sz="3590"/>
            </a:lvl3pPr>
            <a:lvl4pPr marL="2735931" indent="0" algn="ctr">
              <a:buNone/>
              <a:defRPr sz="3192"/>
            </a:lvl4pPr>
            <a:lvl5pPr marL="3647907" indent="0" algn="ctr">
              <a:buNone/>
              <a:defRPr sz="3192"/>
            </a:lvl5pPr>
            <a:lvl6pPr marL="4559884" indent="0" algn="ctr">
              <a:buNone/>
              <a:defRPr sz="3192"/>
            </a:lvl6pPr>
            <a:lvl7pPr marL="5471861" indent="0" algn="ctr">
              <a:buNone/>
              <a:defRPr sz="3192"/>
            </a:lvl7pPr>
            <a:lvl8pPr marL="6383838" indent="0" algn="ctr">
              <a:buNone/>
              <a:defRPr sz="3192"/>
            </a:lvl8pPr>
            <a:lvl9pPr marL="7295815" indent="0" algn="ctr">
              <a:buNone/>
              <a:defRPr sz="3192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3A0C5-6B5E-4B9A-9575-FF0D04DA84EC}" type="datetimeFigureOut">
              <a:rPr lang="en-US" smtClean="0"/>
              <a:t>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64D9-6F4A-4E9D-BCFA-0FA283525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118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3A0C5-6B5E-4B9A-9575-FF0D04DA84EC}" type="datetimeFigureOut">
              <a:rPr lang="en-US" smtClean="0"/>
              <a:t>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64D9-6F4A-4E9D-BCFA-0FA283525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318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9544685" y="728306"/>
            <a:ext cx="5889010" cy="1159273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77655" y="728306"/>
            <a:ext cx="17325638" cy="1159273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3A0C5-6B5E-4B9A-9575-FF0D04DA84EC}" type="datetimeFigureOut">
              <a:rPr lang="en-US" smtClean="0"/>
              <a:t>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64D9-6F4A-4E9D-BCFA-0FA283525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660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3A0C5-6B5E-4B9A-9575-FF0D04DA84EC}" type="datetimeFigureOut">
              <a:rPr lang="en-US" smtClean="0"/>
              <a:t>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64D9-6F4A-4E9D-BCFA-0FA283525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817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3431" y="3410374"/>
            <a:ext cx="23556039" cy="5690286"/>
          </a:xfrm>
        </p:spPr>
        <p:txBody>
          <a:bodyPr anchor="b"/>
          <a:lstStyle>
            <a:lvl1pPr>
              <a:defRPr sz="1196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63431" y="9154493"/>
            <a:ext cx="23556039" cy="2992387"/>
          </a:xfrm>
        </p:spPr>
        <p:txBody>
          <a:bodyPr/>
          <a:lstStyle>
            <a:lvl1pPr marL="0" indent="0">
              <a:buNone/>
              <a:defRPr sz="4787">
                <a:solidFill>
                  <a:schemeClr val="tx1">
                    <a:tint val="75000"/>
                  </a:schemeClr>
                </a:solidFill>
              </a:defRPr>
            </a:lvl1pPr>
            <a:lvl2pPr marL="911977" indent="0">
              <a:buNone/>
              <a:defRPr sz="3989">
                <a:solidFill>
                  <a:schemeClr val="tx1">
                    <a:tint val="75000"/>
                  </a:schemeClr>
                </a:solidFill>
              </a:defRPr>
            </a:lvl2pPr>
            <a:lvl3pPr marL="1823954" indent="0">
              <a:buNone/>
              <a:defRPr sz="3590">
                <a:solidFill>
                  <a:schemeClr val="tx1">
                    <a:tint val="75000"/>
                  </a:schemeClr>
                </a:solidFill>
              </a:defRPr>
            </a:lvl3pPr>
            <a:lvl4pPr marL="2735931" indent="0">
              <a:buNone/>
              <a:defRPr sz="3192">
                <a:solidFill>
                  <a:schemeClr val="tx1">
                    <a:tint val="75000"/>
                  </a:schemeClr>
                </a:solidFill>
              </a:defRPr>
            </a:lvl4pPr>
            <a:lvl5pPr marL="3647907" indent="0">
              <a:buNone/>
              <a:defRPr sz="3192">
                <a:solidFill>
                  <a:schemeClr val="tx1">
                    <a:tint val="75000"/>
                  </a:schemeClr>
                </a:solidFill>
              </a:defRPr>
            </a:lvl5pPr>
            <a:lvl6pPr marL="4559884" indent="0">
              <a:buNone/>
              <a:defRPr sz="3192">
                <a:solidFill>
                  <a:schemeClr val="tx1">
                    <a:tint val="75000"/>
                  </a:schemeClr>
                </a:solidFill>
              </a:defRPr>
            </a:lvl6pPr>
            <a:lvl7pPr marL="5471861" indent="0">
              <a:buNone/>
              <a:defRPr sz="3192">
                <a:solidFill>
                  <a:schemeClr val="tx1">
                    <a:tint val="75000"/>
                  </a:schemeClr>
                </a:solidFill>
              </a:defRPr>
            </a:lvl7pPr>
            <a:lvl8pPr marL="6383838" indent="0">
              <a:buNone/>
              <a:defRPr sz="3192">
                <a:solidFill>
                  <a:schemeClr val="tx1">
                    <a:tint val="75000"/>
                  </a:schemeClr>
                </a:solidFill>
              </a:defRPr>
            </a:lvl8pPr>
            <a:lvl9pPr marL="7295815" indent="0">
              <a:buNone/>
              <a:defRPr sz="319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3A0C5-6B5E-4B9A-9575-FF0D04DA84EC}" type="datetimeFigureOut">
              <a:rPr lang="en-US" smtClean="0"/>
              <a:t>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64D9-6F4A-4E9D-BCFA-0FA283525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379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77655" y="3641531"/>
            <a:ext cx="11607324" cy="867950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826371" y="3641531"/>
            <a:ext cx="11607324" cy="867950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3A0C5-6B5E-4B9A-9575-FF0D04DA84EC}" type="datetimeFigureOut">
              <a:rPr lang="en-US" smtClean="0"/>
              <a:t>1/20/2019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64D9-6F4A-4E9D-BCFA-0FA283525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829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1213" y="728307"/>
            <a:ext cx="23556039" cy="264406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1214" y="3353376"/>
            <a:ext cx="11553980" cy="1643437"/>
          </a:xfrm>
        </p:spPr>
        <p:txBody>
          <a:bodyPr anchor="b"/>
          <a:lstStyle>
            <a:lvl1pPr marL="0" indent="0">
              <a:buNone/>
              <a:defRPr sz="4787" b="1"/>
            </a:lvl1pPr>
            <a:lvl2pPr marL="911977" indent="0">
              <a:buNone/>
              <a:defRPr sz="3989" b="1"/>
            </a:lvl2pPr>
            <a:lvl3pPr marL="1823954" indent="0">
              <a:buNone/>
              <a:defRPr sz="3590" b="1"/>
            </a:lvl3pPr>
            <a:lvl4pPr marL="2735931" indent="0">
              <a:buNone/>
              <a:defRPr sz="3192" b="1"/>
            </a:lvl4pPr>
            <a:lvl5pPr marL="3647907" indent="0">
              <a:buNone/>
              <a:defRPr sz="3192" b="1"/>
            </a:lvl5pPr>
            <a:lvl6pPr marL="4559884" indent="0">
              <a:buNone/>
              <a:defRPr sz="3192" b="1"/>
            </a:lvl6pPr>
            <a:lvl7pPr marL="5471861" indent="0">
              <a:buNone/>
              <a:defRPr sz="3192" b="1"/>
            </a:lvl7pPr>
            <a:lvl8pPr marL="6383838" indent="0">
              <a:buNone/>
              <a:defRPr sz="3192" b="1"/>
            </a:lvl8pPr>
            <a:lvl9pPr marL="7295815" indent="0">
              <a:buNone/>
              <a:defRPr sz="3192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81214" y="4996813"/>
            <a:ext cx="11553980" cy="734955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826371" y="3353376"/>
            <a:ext cx="11610881" cy="1643437"/>
          </a:xfrm>
        </p:spPr>
        <p:txBody>
          <a:bodyPr anchor="b"/>
          <a:lstStyle>
            <a:lvl1pPr marL="0" indent="0">
              <a:buNone/>
              <a:defRPr sz="4787" b="1"/>
            </a:lvl1pPr>
            <a:lvl2pPr marL="911977" indent="0">
              <a:buNone/>
              <a:defRPr sz="3989" b="1"/>
            </a:lvl2pPr>
            <a:lvl3pPr marL="1823954" indent="0">
              <a:buNone/>
              <a:defRPr sz="3590" b="1"/>
            </a:lvl3pPr>
            <a:lvl4pPr marL="2735931" indent="0">
              <a:buNone/>
              <a:defRPr sz="3192" b="1"/>
            </a:lvl4pPr>
            <a:lvl5pPr marL="3647907" indent="0">
              <a:buNone/>
              <a:defRPr sz="3192" b="1"/>
            </a:lvl5pPr>
            <a:lvl6pPr marL="4559884" indent="0">
              <a:buNone/>
              <a:defRPr sz="3192" b="1"/>
            </a:lvl6pPr>
            <a:lvl7pPr marL="5471861" indent="0">
              <a:buNone/>
              <a:defRPr sz="3192" b="1"/>
            </a:lvl7pPr>
            <a:lvl8pPr marL="6383838" indent="0">
              <a:buNone/>
              <a:defRPr sz="3192" b="1"/>
            </a:lvl8pPr>
            <a:lvl9pPr marL="7295815" indent="0">
              <a:buNone/>
              <a:defRPr sz="3192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826371" y="4996813"/>
            <a:ext cx="11610881" cy="734955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3A0C5-6B5E-4B9A-9575-FF0D04DA84EC}" type="datetimeFigureOut">
              <a:rPr lang="en-US" smtClean="0"/>
              <a:t>1/20/2019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64D9-6F4A-4E9D-BCFA-0FA283525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179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3A0C5-6B5E-4B9A-9575-FF0D04DA84EC}" type="datetimeFigureOut">
              <a:rPr lang="en-US" smtClean="0"/>
              <a:t>1/20/2019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64D9-6F4A-4E9D-BCFA-0FA283525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030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3A0C5-6B5E-4B9A-9575-FF0D04DA84EC}" type="datetimeFigureOut">
              <a:rPr lang="en-US" smtClean="0"/>
              <a:t>1/20/2019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64D9-6F4A-4E9D-BCFA-0FA283525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650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1214" y="911966"/>
            <a:ext cx="8808620" cy="3191881"/>
          </a:xfrm>
        </p:spPr>
        <p:txBody>
          <a:bodyPr anchor="b"/>
          <a:lstStyle>
            <a:lvl1pPr>
              <a:defRPr sz="638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10881" y="1969594"/>
            <a:ext cx="13826371" cy="9721303"/>
          </a:xfrm>
        </p:spPr>
        <p:txBody>
          <a:bodyPr/>
          <a:lstStyle>
            <a:lvl1pPr>
              <a:defRPr sz="6383"/>
            </a:lvl1pPr>
            <a:lvl2pPr>
              <a:defRPr sz="5585"/>
            </a:lvl2pPr>
            <a:lvl3pPr>
              <a:defRPr sz="4787"/>
            </a:lvl3pPr>
            <a:lvl4pPr>
              <a:defRPr sz="3989"/>
            </a:lvl4pPr>
            <a:lvl5pPr>
              <a:defRPr sz="3989"/>
            </a:lvl5pPr>
            <a:lvl6pPr>
              <a:defRPr sz="3989"/>
            </a:lvl6pPr>
            <a:lvl7pPr>
              <a:defRPr sz="3989"/>
            </a:lvl7pPr>
            <a:lvl8pPr>
              <a:defRPr sz="3989"/>
            </a:lvl8pPr>
            <a:lvl9pPr>
              <a:defRPr sz="3989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1214" y="4103846"/>
            <a:ext cx="8808620" cy="7602883"/>
          </a:xfrm>
        </p:spPr>
        <p:txBody>
          <a:bodyPr/>
          <a:lstStyle>
            <a:lvl1pPr marL="0" indent="0">
              <a:buNone/>
              <a:defRPr sz="3192"/>
            </a:lvl1pPr>
            <a:lvl2pPr marL="911977" indent="0">
              <a:buNone/>
              <a:defRPr sz="2793"/>
            </a:lvl2pPr>
            <a:lvl3pPr marL="1823954" indent="0">
              <a:buNone/>
              <a:defRPr sz="2394"/>
            </a:lvl3pPr>
            <a:lvl4pPr marL="2735931" indent="0">
              <a:buNone/>
              <a:defRPr sz="1995"/>
            </a:lvl4pPr>
            <a:lvl5pPr marL="3647907" indent="0">
              <a:buNone/>
              <a:defRPr sz="1995"/>
            </a:lvl5pPr>
            <a:lvl6pPr marL="4559884" indent="0">
              <a:buNone/>
              <a:defRPr sz="1995"/>
            </a:lvl6pPr>
            <a:lvl7pPr marL="5471861" indent="0">
              <a:buNone/>
              <a:defRPr sz="1995"/>
            </a:lvl7pPr>
            <a:lvl8pPr marL="6383838" indent="0">
              <a:buNone/>
              <a:defRPr sz="1995"/>
            </a:lvl8pPr>
            <a:lvl9pPr marL="7295815" indent="0">
              <a:buNone/>
              <a:defRPr sz="199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3A0C5-6B5E-4B9A-9575-FF0D04DA84EC}" type="datetimeFigureOut">
              <a:rPr lang="en-US" smtClean="0"/>
              <a:t>1/20/2019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64D9-6F4A-4E9D-BCFA-0FA283525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605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1214" y="911966"/>
            <a:ext cx="8808620" cy="3191881"/>
          </a:xfrm>
        </p:spPr>
        <p:txBody>
          <a:bodyPr anchor="b"/>
          <a:lstStyle>
            <a:lvl1pPr>
              <a:defRPr sz="638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10881" y="1969594"/>
            <a:ext cx="13826371" cy="9721303"/>
          </a:xfrm>
        </p:spPr>
        <p:txBody>
          <a:bodyPr anchor="t"/>
          <a:lstStyle>
            <a:lvl1pPr marL="0" indent="0">
              <a:buNone/>
              <a:defRPr sz="6383"/>
            </a:lvl1pPr>
            <a:lvl2pPr marL="911977" indent="0">
              <a:buNone/>
              <a:defRPr sz="5585"/>
            </a:lvl2pPr>
            <a:lvl3pPr marL="1823954" indent="0">
              <a:buNone/>
              <a:defRPr sz="4787"/>
            </a:lvl3pPr>
            <a:lvl4pPr marL="2735931" indent="0">
              <a:buNone/>
              <a:defRPr sz="3989"/>
            </a:lvl4pPr>
            <a:lvl5pPr marL="3647907" indent="0">
              <a:buNone/>
              <a:defRPr sz="3989"/>
            </a:lvl5pPr>
            <a:lvl6pPr marL="4559884" indent="0">
              <a:buNone/>
              <a:defRPr sz="3989"/>
            </a:lvl6pPr>
            <a:lvl7pPr marL="5471861" indent="0">
              <a:buNone/>
              <a:defRPr sz="3989"/>
            </a:lvl7pPr>
            <a:lvl8pPr marL="6383838" indent="0">
              <a:buNone/>
              <a:defRPr sz="3989"/>
            </a:lvl8pPr>
            <a:lvl9pPr marL="7295815" indent="0">
              <a:buNone/>
              <a:defRPr sz="3989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1214" y="4103846"/>
            <a:ext cx="8808620" cy="7602883"/>
          </a:xfrm>
        </p:spPr>
        <p:txBody>
          <a:bodyPr/>
          <a:lstStyle>
            <a:lvl1pPr marL="0" indent="0">
              <a:buNone/>
              <a:defRPr sz="3192"/>
            </a:lvl1pPr>
            <a:lvl2pPr marL="911977" indent="0">
              <a:buNone/>
              <a:defRPr sz="2793"/>
            </a:lvl2pPr>
            <a:lvl3pPr marL="1823954" indent="0">
              <a:buNone/>
              <a:defRPr sz="2394"/>
            </a:lvl3pPr>
            <a:lvl4pPr marL="2735931" indent="0">
              <a:buNone/>
              <a:defRPr sz="1995"/>
            </a:lvl4pPr>
            <a:lvl5pPr marL="3647907" indent="0">
              <a:buNone/>
              <a:defRPr sz="1995"/>
            </a:lvl5pPr>
            <a:lvl6pPr marL="4559884" indent="0">
              <a:buNone/>
              <a:defRPr sz="1995"/>
            </a:lvl6pPr>
            <a:lvl7pPr marL="5471861" indent="0">
              <a:buNone/>
              <a:defRPr sz="1995"/>
            </a:lvl7pPr>
            <a:lvl8pPr marL="6383838" indent="0">
              <a:buNone/>
              <a:defRPr sz="1995"/>
            </a:lvl8pPr>
            <a:lvl9pPr marL="7295815" indent="0">
              <a:buNone/>
              <a:defRPr sz="199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3A0C5-6B5E-4B9A-9575-FF0D04DA84EC}" type="datetimeFigureOut">
              <a:rPr lang="en-US" smtClean="0"/>
              <a:t>1/20/2019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64D9-6F4A-4E9D-BCFA-0FA283525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702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77656" y="728307"/>
            <a:ext cx="23556039" cy="26440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77656" y="3641531"/>
            <a:ext cx="23556039" cy="86795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77655" y="12678860"/>
            <a:ext cx="6145054" cy="7283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23A0C5-6B5E-4B9A-9575-FF0D04DA84EC}" type="datetimeFigureOut">
              <a:rPr lang="en-US" smtClean="0"/>
              <a:t>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046885" y="12678860"/>
            <a:ext cx="9217581" cy="7283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288641" y="12678860"/>
            <a:ext cx="6145054" cy="7283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64D9-6F4A-4E9D-BCFA-0FA283525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062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823954" rtl="0" eaLnBrk="1" latinLnBrk="0" hangingPunct="1">
        <a:lnSpc>
          <a:spcPct val="90000"/>
        </a:lnSpc>
        <a:spcBef>
          <a:spcPct val="0"/>
        </a:spcBef>
        <a:buNone/>
        <a:defRPr sz="877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5988" indent="-455988" algn="l" defTabSz="1823954" rtl="0" eaLnBrk="1" latinLnBrk="0" hangingPunct="1">
        <a:lnSpc>
          <a:spcPct val="90000"/>
        </a:lnSpc>
        <a:spcBef>
          <a:spcPts val="1995"/>
        </a:spcBef>
        <a:buFont typeface="Arial" panose="020B0604020202020204" pitchFamily="34" charset="0"/>
        <a:buChar char="•"/>
        <a:defRPr sz="5585" kern="1200">
          <a:solidFill>
            <a:schemeClr val="tx1"/>
          </a:solidFill>
          <a:latin typeface="+mn-lt"/>
          <a:ea typeface="+mn-ea"/>
          <a:cs typeface="+mn-cs"/>
        </a:defRPr>
      </a:lvl1pPr>
      <a:lvl2pPr marL="1367965" indent="-455988" algn="l" defTabSz="1823954" rtl="0" eaLnBrk="1" latinLnBrk="0" hangingPunct="1">
        <a:lnSpc>
          <a:spcPct val="90000"/>
        </a:lnSpc>
        <a:spcBef>
          <a:spcPts val="997"/>
        </a:spcBef>
        <a:buFont typeface="Arial" panose="020B0604020202020204" pitchFamily="34" charset="0"/>
        <a:buChar char="•"/>
        <a:defRPr sz="4787" kern="1200">
          <a:solidFill>
            <a:schemeClr val="tx1"/>
          </a:solidFill>
          <a:latin typeface="+mn-lt"/>
          <a:ea typeface="+mn-ea"/>
          <a:cs typeface="+mn-cs"/>
        </a:defRPr>
      </a:lvl2pPr>
      <a:lvl3pPr marL="2279942" indent="-455988" algn="l" defTabSz="1823954" rtl="0" eaLnBrk="1" latinLnBrk="0" hangingPunct="1">
        <a:lnSpc>
          <a:spcPct val="90000"/>
        </a:lnSpc>
        <a:spcBef>
          <a:spcPts val="997"/>
        </a:spcBef>
        <a:buFont typeface="Arial" panose="020B0604020202020204" pitchFamily="34" charset="0"/>
        <a:buChar char="•"/>
        <a:defRPr sz="3989" kern="1200">
          <a:solidFill>
            <a:schemeClr val="tx1"/>
          </a:solidFill>
          <a:latin typeface="+mn-lt"/>
          <a:ea typeface="+mn-ea"/>
          <a:cs typeface="+mn-cs"/>
        </a:defRPr>
      </a:lvl3pPr>
      <a:lvl4pPr marL="3191919" indent="-455988" algn="l" defTabSz="1823954" rtl="0" eaLnBrk="1" latinLnBrk="0" hangingPunct="1">
        <a:lnSpc>
          <a:spcPct val="90000"/>
        </a:lnSpc>
        <a:spcBef>
          <a:spcPts val="997"/>
        </a:spcBef>
        <a:buFont typeface="Arial" panose="020B0604020202020204" pitchFamily="34" charset="0"/>
        <a:buChar char="•"/>
        <a:defRPr sz="3590" kern="1200">
          <a:solidFill>
            <a:schemeClr val="tx1"/>
          </a:solidFill>
          <a:latin typeface="+mn-lt"/>
          <a:ea typeface="+mn-ea"/>
          <a:cs typeface="+mn-cs"/>
        </a:defRPr>
      </a:lvl4pPr>
      <a:lvl5pPr marL="4103896" indent="-455988" algn="l" defTabSz="1823954" rtl="0" eaLnBrk="1" latinLnBrk="0" hangingPunct="1">
        <a:lnSpc>
          <a:spcPct val="90000"/>
        </a:lnSpc>
        <a:spcBef>
          <a:spcPts val="997"/>
        </a:spcBef>
        <a:buFont typeface="Arial" panose="020B0604020202020204" pitchFamily="34" charset="0"/>
        <a:buChar char="•"/>
        <a:defRPr sz="3590" kern="1200">
          <a:solidFill>
            <a:schemeClr val="tx1"/>
          </a:solidFill>
          <a:latin typeface="+mn-lt"/>
          <a:ea typeface="+mn-ea"/>
          <a:cs typeface="+mn-cs"/>
        </a:defRPr>
      </a:lvl5pPr>
      <a:lvl6pPr marL="5015873" indent="-455988" algn="l" defTabSz="1823954" rtl="0" eaLnBrk="1" latinLnBrk="0" hangingPunct="1">
        <a:lnSpc>
          <a:spcPct val="90000"/>
        </a:lnSpc>
        <a:spcBef>
          <a:spcPts val="997"/>
        </a:spcBef>
        <a:buFont typeface="Arial" panose="020B0604020202020204" pitchFamily="34" charset="0"/>
        <a:buChar char="•"/>
        <a:defRPr sz="3590" kern="1200">
          <a:solidFill>
            <a:schemeClr val="tx1"/>
          </a:solidFill>
          <a:latin typeface="+mn-lt"/>
          <a:ea typeface="+mn-ea"/>
          <a:cs typeface="+mn-cs"/>
        </a:defRPr>
      </a:lvl6pPr>
      <a:lvl7pPr marL="5927849" indent="-455988" algn="l" defTabSz="1823954" rtl="0" eaLnBrk="1" latinLnBrk="0" hangingPunct="1">
        <a:lnSpc>
          <a:spcPct val="90000"/>
        </a:lnSpc>
        <a:spcBef>
          <a:spcPts val="997"/>
        </a:spcBef>
        <a:buFont typeface="Arial" panose="020B0604020202020204" pitchFamily="34" charset="0"/>
        <a:buChar char="•"/>
        <a:defRPr sz="3590" kern="1200">
          <a:solidFill>
            <a:schemeClr val="tx1"/>
          </a:solidFill>
          <a:latin typeface="+mn-lt"/>
          <a:ea typeface="+mn-ea"/>
          <a:cs typeface="+mn-cs"/>
        </a:defRPr>
      </a:lvl7pPr>
      <a:lvl8pPr marL="6839826" indent="-455988" algn="l" defTabSz="1823954" rtl="0" eaLnBrk="1" latinLnBrk="0" hangingPunct="1">
        <a:lnSpc>
          <a:spcPct val="90000"/>
        </a:lnSpc>
        <a:spcBef>
          <a:spcPts val="997"/>
        </a:spcBef>
        <a:buFont typeface="Arial" panose="020B0604020202020204" pitchFamily="34" charset="0"/>
        <a:buChar char="•"/>
        <a:defRPr sz="3590" kern="1200">
          <a:solidFill>
            <a:schemeClr val="tx1"/>
          </a:solidFill>
          <a:latin typeface="+mn-lt"/>
          <a:ea typeface="+mn-ea"/>
          <a:cs typeface="+mn-cs"/>
        </a:defRPr>
      </a:lvl8pPr>
      <a:lvl9pPr marL="7751803" indent="-455988" algn="l" defTabSz="1823954" rtl="0" eaLnBrk="1" latinLnBrk="0" hangingPunct="1">
        <a:lnSpc>
          <a:spcPct val="90000"/>
        </a:lnSpc>
        <a:spcBef>
          <a:spcPts val="997"/>
        </a:spcBef>
        <a:buFont typeface="Arial" panose="020B0604020202020204" pitchFamily="34" charset="0"/>
        <a:buChar char="•"/>
        <a:defRPr sz="35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3954" rtl="0" eaLnBrk="1" latinLnBrk="0" hangingPunct="1">
        <a:defRPr sz="3590" kern="1200">
          <a:solidFill>
            <a:schemeClr val="tx1"/>
          </a:solidFill>
          <a:latin typeface="+mn-lt"/>
          <a:ea typeface="+mn-ea"/>
          <a:cs typeface="+mn-cs"/>
        </a:defRPr>
      </a:lvl1pPr>
      <a:lvl2pPr marL="911977" algn="l" defTabSz="1823954" rtl="0" eaLnBrk="1" latinLnBrk="0" hangingPunct="1">
        <a:defRPr sz="3590" kern="1200">
          <a:solidFill>
            <a:schemeClr val="tx1"/>
          </a:solidFill>
          <a:latin typeface="+mn-lt"/>
          <a:ea typeface="+mn-ea"/>
          <a:cs typeface="+mn-cs"/>
        </a:defRPr>
      </a:lvl2pPr>
      <a:lvl3pPr marL="1823954" algn="l" defTabSz="1823954" rtl="0" eaLnBrk="1" latinLnBrk="0" hangingPunct="1">
        <a:defRPr sz="3590" kern="1200">
          <a:solidFill>
            <a:schemeClr val="tx1"/>
          </a:solidFill>
          <a:latin typeface="+mn-lt"/>
          <a:ea typeface="+mn-ea"/>
          <a:cs typeface="+mn-cs"/>
        </a:defRPr>
      </a:lvl3pPr>
      <a:lvl4pPr marL="2735931" algn="l" defTabSz="1823954" rtl="0" eaLnBrk="1" latinLnBrk="0" hangingPunct="1">
        <a:defRPr sz="3590" kern="1200">
          <a:solidFill>
            <a:schemeClr val="tx1"/>
          </a:solidFill>
          <a:latin typeface="+mn-lt"/>
          <a:ea typeface="+mn-ea"/>
          <a:cs typeface="+mn-cs"/>
        </a:defRPr>
      </a:lvl4pPr>
      <a:lvl5pPr marL="3647907" algn="l" defTabSz="1823954" rtl="0" eaLnBrk="1" latinLnBrk="0" hangingPunct="1">
        <a:defRPr sz="3590" kern="1200">
          <a:solidFill>
            <a:schemeClr val="tx1"/>
          </a:solidFill>
          <a:latin typeface="+mn-lt"/>
          <a:ea typeface="+mn-ea"/>
          <a:cs typeface="+mn-cs"/>
        </a:defRPr>
      </a:lvl5pPr>
      <a:lvl6pPr marL="4559884" algn="l" defTabSz="1823954" rtl="0" eaLnBrk="1" latinLnBrk="0" hangingPunct="1">
        <a:defRPr sz="3590" kern="1200">
          <a:solidFill>
            <a:schemeClr val="tx1"/>
          </a:solidFill>
          <a:latin typeface="+mn-lt"/>
          <a:ea typeface="+mn-ea"/>
          <a:cs typeface="+mn-cs"/>
        </a:defRPr>
      </a:lvl6pPr>
      <a:lvl7pPr marL="5471861" algn="l" defTabSz="1823954" rtl="0" eaLnBrk="1" latinLnBrk="0" hangingPunct="1">
        <a:defRPr sz="3590" kern="1200">
          <a:solidFill>
            <a:schemeClr val="tx1"/>
          </a:solidFill>
          <a:latin typeface="+mn-lt"/>
          <a:ea typeface="+mn-ea"/>
          <a:cs typeface="+mn-cs"/>
        </a:defRPr>
      </a:lvl7pPr>
      <a:lvl8pPr marL="6383838" algn="l" defTabSz="1823954" rtl="0" eaLnBrk="1" latinLnBrk="0" hangingPunct="1">
        <a:defRPr sz="3590" kern="1200">
          <a:solidFill>
            <a:schemeClr val="tx1"/>
          </a:solidFill>
          <a:latin typeface="+mn-lt"/>
          <a:ea typeface="+mn-ea"/>
          <a:cs typeface="+mn-cs"/>
        </a:defRPr>
      </a:lvl8pPr>
      <a:lvl9pPr marL="7295815" algn="l" defTabSz="1823954" rtl="0" eaLnBrk="1" latinLnBrk="0" hangingPunct="1">
        <a:defRPr sz="35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ded Corner 4"/>
          <p:cNvSpPr/>
          <p:nvPr/>
        </p:nvSpPr>
        <p:spPr>
          <a:xfrm>
            <a:off x="9259186" y="515144"/>
            <a:ext cx="1178351" cy="1117470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cs typeface="Times New Roman" panose="02020603050405020304" pitchFamily="18" charset="0"/>
              </a:rPr>
              <a:t>Commit message</a:t>
            </a:r>
          </a:p>
        </p:txBody>
      </p:sp>
      <p:sp>
        <p:nvSpPr>
          <p:cNvPr id="6" name="Flowchart: Multidocument 5"/>
          <p:cNvSpPr/>
          <p:nvPr/>
        </p:nvSpPr>
        <p:spPr>
          <a:xfrm>
            <a:off x="11625315" y="515144"/>
            <a:ext cx="2092751" cy="1117470"/>
          </a:xfrm>
          <a:prstGeom prst="flowChartMulti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/>
              <a:t>Code changes</a:t>
            </a:r>
          </a:p>
        </p:txBody>
      </p:sp>
      <p:sp>
        <p:nvSpPr>
          <p:cNvPr id="8" name="Down Arrow 7"/>
          <p:cNvSpPr/>
          <p:nvPr/>
        </p:nvSpPr>
        <p:spPr>
          <a:xfrm>
            <a:off x="9523136" y="1726883"/>
            <a:ext cx="650449" cy="801279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911"/>
          </a:p>
        </p:txBody>
      </p:sp>
      <p:sp>
        <p:nvSpPr>
          <p:cNvPr id="9" name="Down Arrow 8"/>
          <p:cNvSpPr/>
          <p:nvPr/>
        </p:nvSpPr>
        <p:spPr>
          <a:xfrm>
            <a:off x="12346465" y="1726883"/>
            <a:ext cx="650449" cy="801279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911"/>
          </a:p>
        </p:txBody>
      </p:sp>
      <p:sp>
        <p:nvSpPr>
          <p:cNvPr id="10" name="Rounded Rectangle 9"/>
          <p:cNvSpPr/>
          <p:nvPr/>
        </p:nvSpPr>
        <p:spPr>
          <a:xfrm>
            <a:off x="9108355" y="2613150"/>
            <a:ext cx="1480009" cy="48517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/>
              <a:t>Encoding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11931684" y="2613150"/>
            <a:ext cx="1480009" cy="48517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/>
              <a:t>Encoding</a:t>
            </a:r>
          </a:p>
        </p:txBody>
      </p:sp>
      <p:sp>
        <p:nvSpPr>
          <p:cNvPr id="18" name="Down Arrow 17"/>
          <p:cNvSpPr/>
          <p:nvPr/>
        </p:nvSpPr>
        <p:spPr>
          <a:xfrm>
            <a:off x="9523136" y="3183318"/>
            <a:ext cx="650449" cy="801279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911"/>
          </a:p>
        </p:txBody>
      </p:sp>
      <p:sp>
        <p:nvSpPr>
          <p:cNvPr id="19" name="Down Arrow 18"/>
          <p:cNvSpPr/>
          <p:nvPr/>
        </p:nvSpPr>
        <p:spPr>
          <a:xfrm>
            <a:off x="12346465" y="3183318"/>
            <a:ext cx="650449" cy="801279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911"/>
          </a:p>
        </p:txBody>
      </p:sp>
      <p:sp>
        <p:nvSpPr>
          <p:cNvPr id="20" name="Rectangle 19"/>
          <p:cNvSpPr/>
          <p:nvPr/>
        </p:nvSpPr>
        <p:spPr>
          <a:xfrm>
            <a:off x="8531227" y="4069585"/>
            <a:ext cx="2644937" cy="7338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/>
              <a:t>Convolutional network for natural language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1349219" y="4078860"/>
            <a:ext cx="2644937" cy="7338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/>
              <a:t>Convolutional network for code changes</a:t>
            </a:r>
          </a:p>
        </p:txBody>
      </p:sp>
      <p:sp>
        <p:nvSpPr>
          <p:cNvPr id="22" name="Down Arrow 21"/>
          <p:cNvSpPr/>
          <p:nvPr/>
        </p:nvSpPr>
        <p:spPr>
          <a:xfrm>
            <a:off x="9523134" y="4888447"/>
            <a:ext cx="650449" cy="801279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911"/>
          </a:p>
        </p:txBody>
      </p:sp>
      <p:sp>
        <p:nvSpPr>
          <p:cNvPr id="23" name="Down Arrow 22"/>
          <p:cNvSpPr/>
          <p:nvPr/>
        </p:nvSpPr>
        <p:spPr>
          <a:xfrm>
            <a:off x="12346465" y="4888447"/>
            <a:ext cx="650449" cy="801279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911"/>
          </a:p>
        </p:txBody>
      </p:sp>
      <p:sp>
        <p:nvSpPr>
          <p:cNvPr id="24" name="Rectangle 23"/>
          <p:cNvSpPr/>
          <p:nvPr/>
        </p:nvSpPr>
        <p:spPr>
          <a:xfrm>
            <a:off x="8570636" y="5774714"/>
            <a:ext cx="5423519" cy="4681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/>
              <a:t>Fully connected network for feature fusion</a:t>
            </a:r>
          </a:p>
        </p:txBody>
      </p:sp>
      <p:sp>
        <p:nvSpPr>
          <p:cNvPr id="25" name="Down Arrow 24"/>
          <p:cNvSpPr/>
          <p:nvPr/>
        </p:nvSpPr>
        <p:spPr>
          <a:xfrm>
            <a:off x="10957171" y="6327838"/>
            <a:ext cx="650449" cy="801279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911"/>
          </a:p>
        </p:txBody>
      </p:sp>
      <p:sp>
        <p:nvSpPr>
          <p:cNvPr id="26" name="Rectangle 25"/>
          <p:cNvSpPr/>
          <p:nvPr/>
        </p:nvSpPr>
        <p:spPr>
          <a:xfrm>
            <a:off x="10610733" y="7204830"/>
            <a:ext cx="1343320" cy="4681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/>
              <a:t>Output</a:t>
            </a:r>
          </a:p>
        </p:txBody>
      </p:sp>
      <p:sp>
        <p:nvSpPr>
          <p:cNvPr id="27" name="Rectangle 26"/>
          <p:cNvSpPr/>
          <p:nvPr/>
        </p:nvSpPr>
        <p:spPr>
          <a:xfrm>
            <a:off x="8232775" y="3508698"/>
            <a:ext cx="6096000" cy="3158803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Bracket 27"/>
          <p:cNvSpPr/>
          <p:nvPr/>
        </p:nvSpPr>
        <p:spPr>
          <a:xfrm>
            <a:off x="14544677" y="1447800"/>
            <a:ext cx="192555" cy="2060896"/>
          </a:xfrm>
          <a:prstGeom prst="rightBracke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14968515" y="4078862"/>
            <a:ext cx="11938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Feature extraction</a:t>
            </a:r>
          </a:p>
        </p:txBody>
      </p:sp>
      <p:sp>
        <p:nvSpPr>
          <p:cNvPr id="30" name="Right Bracket 29"/>
          <p:cNvSpPr/>
          <p:nvPr/>
        </p:nvSpPr>
        <p:spPr>
          <a:xfrm>
            <a:off x="14544677" y="3644901"/>
            <a:ext cx="192555" cy="1382843"/>
          </a:xfrm>
          <a:prstGeom prst="rightBracke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14968515" y="2343494"/>
            <a:ext cx="1193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Input layer</a:t>
            </a:r>
          </a:p>
        </p:txBody>
      </p:sp>
      <p:sp>
        <p:nvSpPr>
          <p:cNvPr id="32" name="Right Bracket 31"/>
          <p:cNvSpPr/>
          <p:nvPr/>
        </p:nvSpPr>
        <p:spPr>
          <a:xfrm>
            <a:off x="14544677" y="5284658"/>
            <a:ext cx="192555" cy="1382843"/>
          </a:xfrm>
          <a:prstGeom prst="rightBracke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14850258" y="5652913"/>
            <a:ext cx="143036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Feature combination</a:t>
            </a:r>
          </a:p>
        </p:txBody>
      </p:sp>
      <p:sp>
        <p:nvSpPr>
          <p:cNvPr id="34" name="Right Bracket 33"/>
          <p:cNvSpPr/>
          <p:nvPr/>
        </p:nvSpPr>
        <p:spPr>
          <a:xfrm>
            <a:off x="14544676" y="6924415"/>
            <a:ext cx="192555" cy="886087"/>
          </a:xfrm>
          <a:prstGeom prst="rightBracke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14882752" y="7204830"/>
            <a:ext cx="13653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Output layer</a:t>
            </a:r>
          </a:p>
        </p:txBody>
      </p:sp>
    </p:spTree>
    <p:extLst>
      <p:ext uri="{BB962C8B-B14F-4D97-AF65-F5344CB8AC3E}">
        <p14:creationId xmlns:p14="http://schemas.microsoft.com/office/powerpoint/2010/main" val="848582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2546922"/>
              </p:ext>
            </p:extLst>
          </p:nvPr>
        </p:nvGraphicFramePr>
        <p:xfrm>
          <a:off x="8883015" y="5181970"/>
          <a:ext cx="8128000" cy="11856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50284007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0302748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25317934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1437619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608618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Period 1</a:t>
                      </a:r>
                      <a:endParaRPr lang="en-US" b="1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Period 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Period 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Period 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Period 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00381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8712202" y="4333876"/>
            <a:ext cx="6753225" cy="1552575"/>
          </a:xfrm>
          <a:prstGeom prst="rect">
            <a:avLst/>
          </a:prstGeom>
          <a:noFill/>
          <a:ln w="38100">
            <a:solidFill>
              <a:schemeClr val="accent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dirty="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Long-period training data</a:t>
            </a:r>
          </a:p>
          <a:p>
            <a:endParaRPr lang="en-US" sz="3200" dirty="0">
              <a:solidFill>
                <a:schemeClr val="accent1">
                  <a:lumMod val="50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sz="3200" dirty="0">
              <a:solidFill>
                <a:schemeClr val="accent1">
                  <a:lumMod val="50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3665200" y="4410075"/>
            <a:ext cx="1752600" cy="1395412"/>
          </a:xfrm>
          <a:prstGeom prst="rect">
            <a:avLst/>
          </a:prstGeom>
          <a:noFill/>
          <a:ln w="3810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400" dirty="0">
              <a:solidFill>
                <a:schemeClr val="accent1">
                  <a:lumMod val="50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sz="2200" dirty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Short-period training data</a:t>
            </a:r>
          </a:p>
          <a:p>
            <a:endParaRPr lang="en-US" sz="3200" dirty="0">
              <a:solidFill>
                <a:schemeClr val="accent1">
                  <a:lumMod val="50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sz="3200" dirty="0">
              <a:solidFill>
                <a:schemeClr val="accent1">
                  <a:lumMod val="50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6336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9024241"/>
              </p:ext>
            </p:extLst>
          </p:nvPr>
        </p:nvGraphicFramePr>
        <p:xfrm>
          <a:off x="8124150" y="1593116"/>
          <a:ext cx="2160000" cy="50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83327617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70916002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877577952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571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545921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571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8140794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571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4784563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571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3633858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571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9616803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571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5821965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571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7066107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583197" y="1886564"/>
            <a:ext cx="4794250" cy="608692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+class </a:t>
            </a:r>
            <a:r>
              <a:rPr lang="en-US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OVSBridge</a:t>
            </a:r>
            <a:r>
              <a:rPr lang="en-US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BaseOVS</a:t>
            </a:r>
            <a:r>
              <a:rPr lang="en-US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):</a:t>
            </a:r>
          </a:p>
          <a:p>
            <a:endParaRPr lang="en-US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+  super(</a:t>
            </a:r>
            <a:r>
              <a:rPr lang="en-US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OVSBridge</a:t>
            </a:r>
            <a:r>
              <a:rPr lang="en-US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, self)._</a:t>
            </a:r>
            <a:r>
              <a:rPr lang="en-US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init</a:t>
            </a:r>
            <a:r>
              <a:rPr lang="en-US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_(</a:t>
            </a:r>
            <a:r>
              <a:rPr lang="en-US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root_helper</a:t>
            </a:r>
            <a:r>
              <a:rPr lang="en-US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)</a:t>
            </a:r>
          </a:p>
          <a:p>
            <a:endParaRPr lang="en-US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 -  </a:t>
            </a:r>
            <a:r>
              <a:rPr lang="en-US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self.root_helper</a:t>
            </a:r>
            <a:r>
              <a:rPr lang="en-US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= </a:t>
            </a:r>
            <a:r>
              <a:rPr lang="en-US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root_helper</a:t>
            </a:r>
            <a:endParaRPr lang="en-US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 -  </a:t>
            </a:r>
            <a:r>
              <a:rPr lang="en-US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def</a:t>
            </a:r>
            <a:r>
              <a:rPr lang="en-US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run_vsctl</a:t>
            </a:r>
            <a:r>
              <a:rPr lang="en-US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(self, </a:t>
            </a:r>
            <a:r>
              <a:rPr lang="en-US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args</a:t>
            </a:r>
            <a:r>
              <a:rPr lang="en-US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):</a:t>
            </a:r>
          </a:p>
          <a:p>
            <a:endParaRPr lang="en-US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    </a:t>
            </a:r>
            <a:r>
              <a:rPr lang="en-US" sz="44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…</a:t>
            </a:r>
          </a:p>
          <a:p>
            <a:r>
              <a:rPr lang="en-US" sz="44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  …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91147" y="2000864"/>
            <a:ext cx="4584700" cy="533400"/>
          </a:xfrm>
          <a:prstGeom prst="rect">
            <a:avLst/>
          </a:prstGeom>
          <a:noFill/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87972" y="3118464"/>
            <a:ext cx="4584700" cy="533400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5272672" y="2000865"/>
            <a:ext cx="1725710" cy="481111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272672" y="2534265"/>
            <a:ext cx="1706750" cy="4987711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5272672" y="2037547"/>
            <a:ext cx="2286212" cy="1080921"/>
          </a:xfrm>
          <a:prstGeom prst="line">
            <a:avLst/>
          </a:prstGeom>
          <a:ln w="38100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72673" y="3651864"/>
            <a:ext cx="2378823" cy="3389000"/>
          </a:xfrm>
          <a:prstGeom prst="line">
            <a:avLst/>
          </a:prstGeom>
          <a:ln w="38100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1575780"/>
              </p:ext>
            </p:extLst>
          </p:nvPr>
        </p:nvGraphicFramePr>
        <p:xfrm>
          <a:off x="7558884" y="2037546"/>
          <a:ext cx="2160000" cy="50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83327617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70916002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877577952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545921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8140794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4784563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3633858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9616803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5821965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7066107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3973523"/>
              </p:ext>
            </p:extLst>
          </p:nvPr>
        </p:nvGraphicFramePr>
        <p:xfrm>
          <a:off x="6998382" y="2481975"/>
          <a:ext cx="2160000" cy="50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83327617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70916002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877577952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 dirty="0"/>
                    </a:p>
                  </a:txBody>
                  <a:tcPr>
                    <a:lnL w="571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545921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 dirty="0"/>
                    </a:p>
                  </a:txBody>
                  <a:tcPr>
                    <a:lnL w="571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8140794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 dirty="0"/>
                    </a:p>
                  </a:txBody>
                  <a:tcPr>
                    <a:lnL w="571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4784563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 dirty="0"/>
                    </a:p>
                  </a:txBody>
                  <a:tcPr>
                    <a:lnL w="571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3633858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/>
                    </a:p>
                  </a:txBody>
                  <a:tcPr>
                    <a:lnL w="571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9616803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/>
                    </a:p>
                  </a:txBody>
                  <a:tcPr>
                    <a:lnL w="571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5821965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 dirty="0"/>
                    </a:p>
                  </a:txBody>
                  <a:tcPr>
                    <a:lnL w="571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7066107"/>
                  </a:ext>
                </a:extLst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8825803"/>
              </p:ext>
            </p:extLst>
          </p:nvPr>
        </p:nvGraphicFramePr>
        <p:xfrm>
          <a:off x="11620422" y="1985463"/>
          <a:ext cx="2160000" cy="50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928436136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66280781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912559283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marL="0" indent="-742950" algn="l" defTabSz="914400" rtl="0" eaLnBrk="1" latinLnBrk="0" hangingPunct="1">
                        <a:buFont typeface="+mj-lt"/>
                        <a:buAutoNum type="arabicPeriod"/>
                      </a:pP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571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-742950" algn="l" defTabSz="914400" rtl="0" eaLnBrk="1" latinLnBrk="0" hangingPunct="1">
                        <a:buFont typeface="+mj-lt"/>
                        <a:buAutoNum type="arabicPeriod"/>
                      </a:pP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-742950" algn="l" defTabSz="914400" rtl="0" eaLnBrk="1" latinLnBrk="0" hangingPunct="1">
                        <a:buFont typeface="+mj-lt"/>
                        <a:buAutoNum type="arabicPeriod"/>
                      </a:pP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3397075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indent="-742950" algn="l" defTabSz="914400" rtl="0" eaLnBrk="1" latinLnBrk="0" hangingPunct="1">
                        <a:buFont typeface="+mj-lt"/>
                        <a:buAutoNum type="arabicPeriod"/>
                      </a:pP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571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-742950" algn="l" defTabSz="914400" rtl="0" eaLnBrk="1" latinLnBrk="0" hangingPunct="1">
                        <a:buFont typeface="+mj-lt"/>
                        <a:buAutoNum type="arabicPeriod"/>
                      </a:pP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-742950" algn="l" defTabSz="914400" rtl="0" eaLnBrk="1" latinLnBrk="0" hangingPunct="1">
                        <a:buFont typeface="+mj-lt"/>
                        <a:buAutoNum type="arabicPeriod"/>
                      </a:pP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05197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indent="-742950" algn="l" defTabSz="914400" rtl="0" eaLnBrk="1" latinLnBrk="0" hangingPunct="1">
                        <a:buFont typeface="+mj-lt"/>
                        <a:buAutoNum type="arabicPeriod"/>
                      </a:pP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-742950" algn="l" defTabSz="914400" rtl="0" eaLnBrk="1" latinLnBrk="0" hangingPunct="1">
                        <a:buFont typeface="+mj-lt"/>
                        <a:buAutoNum type="arabicPeriod"/>
                      </a:pP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-742950" algn="l" defTabSz="914400" rtl="0" eaLnBrk="1" latinLnBrk="0" hangingPunct="1">
                        <a:buFont typeface="+mj-lt"/>
                        <a:buAutoNum type="arabicPeriod"/>
                      </a:pP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7194857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 dirty="0"/>
                    </a:p>
                  </a:txBody>
                  <a:tcPr>
                    <a:lnL w="571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6763458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 dirty="0"/>
                    </a:p>
                  </a:txBody>
                  <a:tcPr>
                    <a:lnL w="571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9744955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 dirty="0"/>
                    </a:p>
                  </a:txBody>
                  <a:tcPr>
                    <a:lnL w="571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2934356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 dirty="0"/>
                    </a:p>
                  </a:txBody>
                  <a:tcPr>
                    <a:lnL w="571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1554081"/>
                  </a:ext>
                </a:extLst>
              </a:tr>
            </a:tbl>
          </a:graphicData>
        </a:graphic>
      </p:graphicFrame>
      <p:cxnSp>
        <p:nvCxnSpPr>
          <p:cNvPr id="19" name="Straight Connector 18"/>
          <p:cNvCxnSpPr/>
          <p:nvPr/>
        </p:nvCxnSpPr>
        <p:spPr>
          <a:xfrm flipV="1">
            <a:off x="9139422" y="2000865"/>
            <a:ext cx="2481000" cy="481111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9139422" y="2699365"/>
            <a:ext cx="2481000" cy="4822610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9718884" y="2037547"/>
            <a:ext cx="1901538" cy="1387917"/>
          </a:xfrm>
          <a:prstGeom prst="line">
            <a:avLst/>
          </a:prstGeom>
          <a:ln w="38100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9718884" y="4083664"/>
            <a:ext cx="1901538" cy="2993882"/>
          </a:xfrm>
          <a:prstGeom prst="line">
            <a:avLst/>
          </a:prstGeom>
          <a:ln w="38100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2" name="Table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7716176"/>
              </p:ext>
            </p:extLst>
          </p:nvPr>
        </p:nvGraphicFramePr>
        <p:xfrm>
          <a:off x="15478614" y="3425463"/>
          <a:ext cx="720000" cy="21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571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571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571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53" name="Straight Connector 52"/>
          <p:cNvCxnSpPr/>
          <p:nvPr/>
        </p:nvCxnSpPr>
        <p:spPr>
          <a:xfrm>
            <a:off x="13780422" y="1985463"/>
            <a:ext cx="1698192" cy="1440000"/>
          </a:xfrm>
          <a:prstGeom prst="line">
            <a:avLst/>
          </a:prstGeom>
          <a:ln w="38100">
            <a:solidFill>
              <a:schemeClr val="accent3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V="1">
            <a:off x="13780422" y="5536701"/>
            <a:ext cx="1698192" cy="1488763"/>
          </a:xfrm>
          <a:prstGeom prst="line">
            <a:avLst/>
          </a:prstGeom>
          <a:ln w="38100">
            <a:solidFill>
              <a:schemeClr val="accent3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ight Bracket 72"/>
          <p:cNvSpPr/>
          <p:nvPr/>
        </p:nvSpPr>
        <p:spPr>
          <a:xfrm rot="5400000">
            <a:off x="10579679" y="6830940"/>
            <a:ext cx="232104" cy="4136572"/>
          </a:xfrm>
          <a:prstGeom prst="rightBracket">
            <a:avLst/>
          </a:prstGeom>
          <a:solidFill>
            <a:schemeClr val="bg1"/>
          </a:solidFill>
          <a:ln w="57150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/>
          <p:cNvSpPr txBox="1"/>
          <p:nvPr/>
        </p:nvSpPr>
        <p:spPr>
          <a:xfrm>
            <a:off x="8470251" y="7999616"/>
            <a:ext cx="439880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Convolutional layer + max pooling layer to out put the new representation of the code change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Rectangle 75"/>
              <p:cNvSpPr/>
              <p:nvPr/>
            </p:nvSpPr>
            <p:spPr>
              <a:xfrm>
                <a:off x="7223433" y="7527941"/>
                <a:ext cx="2830903" cy="6034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1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3200" b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𝐅</m:t>
                          </m:r>
                        </m:e>
                        <m:sub>
                          <m:r>
                            <a:rPr lang="en-US" sz="3200" b="1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𝒊</m:t>
                          </m:r>
                        </m:sub>
                      </m:sSub>
                      <m:r>
                        <a:rPr lang="en-US" sz="3200" b="1" i="1">
                          <a:latin typeface="Cambria Math" panose="02040503050406030204" pitchFamily="18" charset="0"/>
                          <a:ea typeface="Helvetica" charset="0"/>
                          <a:cs typeface="Arial" panose="020B0604020202020204" pitchFamily="34" charset="0"/>
                        </a:rPr>
                        <m:t>∈</m:t>
                      </m:r>
                      <m:sSup>
                        <m:sSupPr>
                          <m:ctrlPr>
                            <a:rPr lang="en-US" sz="3200" b="1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sz="3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ℝ</m:t>
                          </m:r>
                        </m:e>
                        <m:sup>
                          <m:sSub>
                            <m:sSubPr>
                              <m:ctrlPr>
                                <a:rPr lang="en-US" sz="3200" b="1" i="1">
                                  <a:latin typeface="Cambria Math" panose="02040503050406030204" pitchFamily="18" charset="0"/>
                                  <a:ea typeface="Helvetica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3200" b="1" i="1">
                                  <a:latin typeface="Cambria Math" panose="02040503050406030204" pitchFamily="18" charset="0"/>
                                  <a:ea typeface="Helvetica" charset="0"/>
                                  <a:cs typeface="Arial" panose="020B0604020202020204" pitchFamily="34" charset="0"/>
                                </a:rPr>
                                <m:t> </m:t>
                              </m:r>
                              <m:r>
                                <a:rPr lang="en-US" sz="3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𝓝</m:t>
                              </m:r>
                              <m:r>
                                <a:rPr lang="en-US" sz="3200" b="1" i="1">
                                  <a:latin typeface="Cambria Math" panose="02040503050406030204" pitchFamily="18" charset="0"/>
                                  <a:ea typeface="Helvetica" charset="0"/>
                                  <a:cs typeface="Arial" panose="020B0604020202020204" pitchFamily="34" charset="0"/>
                                </a:rPr>
                                <m:t>×</m:t>
                              </m:r>
                              <m:r>
                                <a:rPr lang="en-US" sz="3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𝓛</m:t>
                              </m:r>
                              <m:r>
                                <a:rPr lang="en-US" sz="3200" b="1" i="1">
                                  <a:latin typeface="Cambria Math" panose="02040503050406030204" pitchFamily="18" charset="0"/>
                                  <a:ea typeface="Helvetica" charset="0"/>
                                  <a:cs typeface="Arial" panose="020B0604020202020204" pitchFamily="34" charset="0"/>
                                </a:rPr>
                                <m:t>×</m:t>
                              </m:r>
                              <m:r>
                                <a:rPr lang="en-US" sz="3200" b="1" i="1">
                                  <a:latin typeface="Cambria Math" panose="02040503050406030204" pitchFamily="18" charset="0"/>
                                  <a:ea typeface="Helvetica" charset="0"/>
                                  <a:cs typeface="Arial" panose="020B0604020202020204" pitchFamily="34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sz="3200" b="1" i="1">
                                  <a:latin typeface="Cambria Math" panose="02040503050406030204" pitchFamily="18" charset="0"/>
                                  <a:ea typeface="Helvetica" charset="0"/>
                                  <a:cs typeface="Arial" panose="020B0604020202020204" pitchFamily="34" charset="0"/>
                                </a:rPr>
                                <m:t>𝒄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76" name="Rectangle 7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3433" y="7527941"/>
                <a:ext cx="2830903" cy="60343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12397968" y="7050646"/>
                <a:ext cx="604909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3200" b="1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3200" b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𝐅</m:t>
                              </m:r>
                            </m:e>
                            <m:sub>
                              <m:r>
                                <a:rPr lang="en-US" sz="3200" b="1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𝒊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97968" y="7050646"/>
                <a:ext cx="604909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15471428" y="5471541"/>
                <a:ext cx="727187" cy="6404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sz="3200" b="1">
                              <a:latin typeface="Cambria Math" panose="02040503050406030204" pitchFamily="18" charset="0"/>
                            </a:rPr>
                            <m:t>z</m:t>
                          </m:r>
                        </m:e>
                        <m:sub>
                          <m:acc>
                            <m:accPr>
                              <m:chr m:val="̅"/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3200" b="1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𝐅</m:t>
                                  </m:r>
                                </m:e>
                                <m:sub>
                                  <m:r>
                                    <a:rPr lang="en-US" sz="3200" b="1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acc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1428" y="5471541"/>
                <a:ext cx="727187" cy="64049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/>
          <p:cNvGrpSpPr/>
          <p:nvPr/>
        </p:nvGrpSpPr>
        <p:grpSpPr>
          <a:xfrm>
            <a:off x="13107169" y="7202258"/>
            <a:ext cx="4424016" cy="1015663"/>
            <a:chOff x="13456117" y="6795253"/>
            <a:chExt cx="4424016" cy="1015663"/>
          </a:xfrm>
        </p:grpSpPr>
        <p:sp>
          <p:nvSpPr>
            <p:cNvPr id="30" name="Right Bracket 29"/>
            <p:cNvSpPr/>
            <p:nvPr/>
          </p:nvSpPr>
          <p:spPr>
            <a:xfrm rot="5400000">
              <a:off x="15582261" y="5509041"/>
              <a:ext cx="214302" cy="4381443"/>
            </a:xfrm>
            <a:prstGeom prst="rightBracket">
              <a:avLst/>
            </a:prstGeom>
            <a:solidFill>
              <a:schemeClr val="bg1"/>
            </a:solidFill>
            <a:ln w="57150">
              <a:solidFill>
                <a:schemeClr val="tx1">
                  <a:lumMod val="65000"/>
                  <a:lumOff val="3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3456117" y="6795253"/>
              <a:ext cx="442401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Helvetica" panose="020B0604020202020204" pitchFamily="34" charset="0"/>
                  <a:cs typeface="Helvetica" panose="020B0604020202020204" pitchFamily="34" charset="0"/>
                </a:rPr>
                <a:t>Convolutional layer + max pooling layer to out put the embedding vector of the code change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51051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0393499"/>
              </p:ext>
            </p:extLst>
          </p:nvPr>
        </p:nvGraphicFramePr>
        <p:xfrm>
          <a:off x="1889971" y="3249595"/>
          <a:ext cx="10080000" cy="6385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60000">
                  <a:extLst>
                    <a:ext uri="{9D8B030D-6E8A-4147-A177-3AD203B41FA5}">
                      <a16:colId xmlns:a16="http://schemas.microsoft.com/office/drawing/2014/main" val="3220101158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509955964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4106719055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495566464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377925037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3166512729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1342564807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662634334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7193755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9653928"/>
              </p:ext>
            </p:extLst>
          </p:nvPr>
        </p:nvGraphicFramePr>
        <p:xfrm>
          <a:off x="12263331" y="3249595"/>
          <a:ext cx="10080000" cy="6385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60000">
                  <a:extLst>
                    <a:ext uri="{9D8B030D-6E8A-4147-A177-3AD203B41FA5}">
                      <a16:colId xmlns:a16="http://schemas.microsoft.com/office/drawing/2014/main" val="3220101158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509955964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4106719055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495566464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377925037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3166512729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1342564807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662634334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7193755"/>
                  </a:ext>
                </a:extLst>
              </a:tr>
            </a:tbl>
          </a:graphicData>
        </a:graphic>
      </p:graphicFrame>
      <p:sp>
        <p:nvSpPr>
          <p:cNvPr id="7" name="Down Arrow 6"/>
          <p:cNvSpPr/>
          <p:nvPr/>
        </p:nvSpPr>
        <p:spPr>
          <a:xfrm>
            <a:off x="6431705" y="4043680"/>
            <a:ext cx="996531" cy="1137920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wn Arrow 7"/>
          <p:cNvSpPr/>
          <p:nvPr/>
        </p:nvSpPr>
        <p:spPr>
          <a:xfrm>
            <a:off x="16805065" y="4043680"/>
            <a:ext cx="996531" cy="1137920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6592270"/>
              </p:ext>
            </p:extLst>
          </p:nvPr>
        </p:nvGraphicFramePr>
        <p:xfrm>
          <a:off x="2004269" y="5320237"/>
          <a:ext cx="20160000" cy="6385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60000">
                  <a:extLst>
                    <a:ext uri="{9D8B030D-6E8A-4147-A177-3AD203B41FA5}">
                      <a16:colId xmlns:a16="http://schemas.microsoft.com/office/drawing/2014/main" val="3220101158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509955964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4106719055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495566464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377925037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95694569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165196915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3818543492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617671612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3166512729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1491983626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1817125408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1342564807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3172371477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148214639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662634334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7193755"/>
                  </a:ext>
                </a:extLst>
              </a:tr>
            </a:tbl>
          </a:graphicData>
        </a:graphic>
      </p:graphicFrame>
      <p:sp>
        <p:nvSpPr>
          <p:cNvPr id="11" name="Rounded Rectangle 10"/>
          <p:cNvSpPr/>
          <p:nvPr/>
        </p:nvSpPr>
        <p:spPr>
          <a:xfrm>
            <a:off x="3264267" y="7356388"/>
            <a:ext cx="17640000" cy="894080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FC</a:t>
            </a:r>
            <a:endParaRPr lang="en-US" sz="54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2" name="Down Arrow 11"/>
          <p:cNvSpPr/>
          <p:nvPr/>
        </p:nvSpPr>
        <p:spPr>
          <a:xfrm>
            <a:off x="11586002" y="6114322"/>
            <a:ext cx="996531" cy="1137920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519820" y="9648063"/>
            <a:ext cx="3128892" cy="10379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6600" dirty="0"/>
              <a:t>Output</a:t>
            </a:r>
            <a:endParaRPr lang="en-US" sz="6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5" name="Down Arrow 14"/>
          <p:cNvSpPr/>
          <p:nvPr/>
        </p:nvSpPr>
        <p:spPr>
          <a:xfrm>
            <a:off x="11586001" y="8354614"/>
            <a:ext cx="996531" cy="1137920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Rectangle 15"/>
              <p:cNvSpPr/>
              <p:nvPr/>
            </p:nvSpPr>
            <p:spPr>
              <a:xfrm>
                <a:off x="11785148" y="4523024"/>
                <a:ext cx="598241" cy="8309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4800" b="1">
                          <a:latin typeface="Cambria Math" panose="02040503050406030204" pitchFamily="18" charset="0"/>
                        </a:rPr>
                        <m:t>z</m:t>
                      </m:r>
                    </m:oMath>
                  </m:oMathPara>
                </a14:m>
                <a:endParaRPr lang="en-US" sz="4800" dirty="0"/>
              </a:p>
            </p:txBody>
          </p:sp>
        </mc:Choice>
        <mc:Fallback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85148" y="4523024"/>
                <a:ext cx="598241" cy="83099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Rectangle 16"/>
              <p:cNvSpPr/>
              <p:nvPr/>
            </p:nvSpPr>
            <p:spPr>
              <a:xfrm>
                <a:off x="6431705" y="2340833"/>
                <a:ext cx="1127103" cy="8309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sz="4800" b="1">
                              <a:latin typeface="Cambria Math" panose="02040503050406030204" pitchFamily="18" charset="0"/>
                            </a:rPr>
                            <m:t>z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sz="4800" b="1" i="0" smtClean="0">
                              <a:latin typeface="Cambria Math" panose="02040503050406030204" pitchFamily="18" charset="0"/>
                            </a:rPr>
                            <m:t>m</m:t>
                          </m:r>
                        </m:sub>
                      </m:sSub>
                    </m:oMath>
                  </m:oMathPara>
                </a14:m>
                <a:endParaRPr lang="en-US" sz="4800" dirty="0"/>
              </a:p>
            </p:txBody>
          </p:sp>
        </mc:Choice>
        <mc:Fallback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1705" y="2340833"/>
                <a:ext cx="1127103" cy="83099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ectangle 19"/>
              <p:cNvSpPr/>
              <p:nvPr/>
            </p:nvSpPr>
            <p:spPr>
              <a:xfrm>
                <a:off x="16895707" y="2381991"/>
                <a:ext cx="905889" cy="8309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sz="4800" b="1">
                              <a:latin typeface="Cambria Math" panose="02040503050406030204" pitchFamily="18" charset="0"/>
                            </a:rPr>
                            <m:t>z</m:t>
                          </m:r>
                        </m:e>
                        <m:sub>
                          <m:r>
                            <a:rPr lang="en-US" sz="4800" b="1" i="1" smtClean="0">
                              <a:latin typeface="Cambria Math" panose="02040503050406030204" pitchFamily="18" charset="0"/>
                            </a:rPr>
                            <m:t>𝑪</m:t>
                          </m:r>
                        </m:sub>
                      </m:sSub>
                    </m:oMath>
                  </m:oMathPara>
                </a14:m>
                <a:endParaRPr lang="en-US" sz="4800" dirty="0"/>
              </a:p>
            </p:txBody>
          </p:sp>
        </mc:Choice>
        <mc:Fallback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95707" y="2381991"/>
                <a:ext cx="905889" cy="83099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95324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10728610" y="3051247"/>
            <a:ext cx="6526041" cy="8362166"/>
          </a:xfrm>
          <a:prstGeom prst="roundRect">
            <a:avLst>
              <a:gd name="adj" fmla="val 5412"/>
            </a:avLst>
          </a:prstGeom>
          <a:solidFill>
            <a:schemeClr val="tx2">
              <a:lumMod val="20000"/>
              <a:lumOff val="80000"/>
            </a:schemeClr>
          </a:solidFill>
          <a:ln w="28575" cmpd="sng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59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3309" y="3426745"/>
            <a:ext cx="1054884" cy="310881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8522" y="6535560"/>
            <a:ext cx="1066465" cy="3344577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10939724" y="3454841"/>
            <a:ext cx="1054834" cy="6183384"/>
            <a:chOff x="7823594" y="1674626"/>
            <a:chExt cx="528825" cy="3099944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823594" y="1674626"/>
              <a:ext cx="528825" cy="1552353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823594" y="3222217"/>
              <a:ext cx="528825" cy="1552353"/>
            </a:xfrm>
            <a:prstGeom prst="rect">
              <a:avLst/>
            </a:prstGeom>
          </p:spPr>
        </p:pic>
      </p:grpSp>
      <p:sp>
        <p:nvSpPr>
          <p:cNvPr id="17" name="Rounded Rectangle 16"/>
          <p:cNvSpPr/>
          <p:nvPr/>
        </p:nvSpPr>
        <p:spPr>
          <a:xfrm>
            <a:off x="13215560" y="3459590"/>
            <a:ext cx="1042118" cy="6183384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989" b="1" dirty="0"/>
          </a:p>
        </p:txBody>
      </p:sp>
      <p:sp>
        <p:nvSpPr>
          <p:cNvPr id="20" name="Rounded Rectangle 19"/>
          <p:cNvSpPr/>
          <p:nvPr/>
        </p:nvSpPr>
        <p:spPr>
          <a:xfrm>
            <a:off x="15475494" y="5654342"/>
            <a:ext cx="1042118" cy="1741025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59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/>
              <p:cNvSpPr txBox="1"/>
              <p:nvPr/>
            </p:nvSpPr>
            <p:spPr>
              <a:xfrm>
                <a:off x="10961931" y="9388336"/>
                <a:ext cx="1010415" cy="8290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4787" b="1">
                          <a:latin typeface="Cambria Math" panose="02040503050406030204" pitchFamily="18" charset="0"/>
                        </a:rPr>
                        <m:t>e</m:t>
                      </m:r>
                    </m:oMath>
                  </m:oMathPara>
                </a14:m>
                <a:endParaRPr lang="en-US" sz="4787" b="1" dirty="0"/>
              </a:p>
            </p:txBody>
          </p:sp>
        </mc:Choice>
        <mc:Fallback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61931" y="9388336"/>
                <a:ext cx="1010415" cy="8290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/>
          <p:cNvSpPr txBox="1"/>
          <p:nvPr/>
        </p:nvSpPr>
        <p:spPr>
          <a:xfrm>
            <a:off x="14409171" y="7274847"/>
            <a:ext cx="3218990" cy="614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391" dirty="0">
                <a:latin typeface="Helvetica" panose="020B0604020202020204" pitchFamily="34" charset="0"/>
                <a:cs typeface="Helvetica" panose="020B0604020202020204" pitchFamily="34" charset="0"/>
              </a:rPr>
              <a:t>output layer</a:t>
            </a:r>
            <a:endParaRPr lang="en-US" sz="339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0802701" y="10553932"/>
            <a:ext cx="6000361" cy="7675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388" b="1" dirty="0">
                <a:latin typeface="Helvetica" panose="020B0604020202020204" pitchFamily="34" charset="0"/>
                <a:cs typeface="Helvetica" panose="020B0604020202020204" pitchFamily="34" charset="0"/>
              </a:rPr>
              <a:t>Classification module</a:t>
            </a:r>
            <a:endParaRPr lang="en-US" sz="4388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8" name="Right Arrow 27"/>
          <p:cNvSpPr/>
          <p:nvPr/>
        </p:nvSpPr>
        <p:spPr>
          <a:xfrm>
            <a:off x="9658507" y="4757226"/>
            <a:ext cx="914832" cy="911966"/>
          </a:xfrm>
          <a:prstGeom prst="rightArrow">
            <a:avLst/>
          </a:prstGeom>
          <a:solidFill>
            <a:srgbClr val="A5A5A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823224">
              <a:defRPr/>
            </a:pPr>
            <a:endParaRPr lang="en-US" sz="3586" kern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9" name="Right Arrow 28"/>
          <p:cNvSpPr/>
          <p:nvPr/>
        </p:nvSpPr>
        <p:spPr>
          <a:xfrm>
            <a:off x="9622461" y="7797464"/>
            <a:ext cx="914832" cy="911966"/>
          </a:xfrm>
          <a:prstGeom prst="rightArrow">
            <a:avLst/>
          </a:prstGeom>
          <a:solidFill>
            <a:srgbClr val="A5A5A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823224">
              <a:defRPr/>
            </a:pPr>
            <a:endParaRPr lang="en-US" sz="3586" kern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0" name="Right Arrow 29"/>
          <p:cNvSpPr/>
          <p:nvPr/>
        </p:nvSpPr>
        <p:spPr>
          <a:xfrm>
            <a:off x="12149237" y="6104028"/>
            <a:ext cx="914832" cy="911966"/>
          </a:xfrm>
          <a:prstGeom prst="rightArrow">
            <a:avLst/>
          </a:prstGeom>
          <a:solidFill>
            <a:srgbClr val="A5A5A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823224">
              <a:defRPr/>
            </a:pPr>
            <a:endParaRPr lang="en-US" sz="3586" kern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1" name="Right Arrow 30"/>
          <p:cNvSpPr/>
          <p:nvPr/>
        </p:nvSpPr>
        <p:spPr>
          <a:xfrm>
            <a:off x="14409171" y="6160062"/>
            <a:ext cx="914832" cy="911966"/>
          </a:xfrm>
          <a:prstGeom prst="rightArrow">
            <a:avLst/>
          </a:prstGeom>
          <a:solidFill>
            <a:srgbClr val="A5A5A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823224">
              <a:defRPr/>
            </a:pPr>
            <a:endParaRPr lang="en-US" sz="3586" kern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1815923" y="9497936"/>
            <a:ext cx="4032820" cy="1657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391" dirty="0">
                <a:latin typeface="Helvetica" panose="020B0604020202020204" pitchFamily="34" charset="0"/>
                <a:cs typeface="Helvetica" panose="020B0604020202020204" pitchFamily="34" charset="0"/>
              </a:rPr>
              <a:t>a fully-connected layer</a:t>
            </a:r>
            <a:endParaRPr lang="en-US" sz="3391" b="1" dirty="0"/>
          </a:p>
          <a:p>
            <a:pPr algn="ctr"/>
            <a:endParaRPr lang="en-US" sz="3391" b="1" dirty="0"/>
          </a:p>
        </p:txBody>
      </p:sp>
      <p:sp>
        <p:nvSpPr>
          <p:cNvPr id="4" name="Rectangle 3"/>
          <p:cNvSpPr/>
          <p:nvPr/>
        </p:nvSpPr>
        <p:spPr>
          <a:xfrm>
            <a:off x="13234719" y="6115302"/>
            <a:ext cx="1003800" cy="8290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787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FC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Rectangle 26"/>
              <p:cNvSpPr/>
              <p:nvPr/>
            </p:nvSpPr>
            <p:spPr>
              <a:xfrm>
                <a:off x="8325035" y="2595747"/>
                <a:ext cx="1127103" cy="8309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sz="4800" b="1">
                              <a:latin typeface="Cambria Math" panose="02040503050406030204" pitchFamily="18" charset="0"/>
                            </a:rPr>
                            <m:t>z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sz="4800" b="1" i="0" smtClean="0">
                              <a:latin typeface="Cambria Math" panose="02040503050406030204" pitchFamily="18" charset="0"/>
                            </a:rPr>
                            <m:t>m</m:t>
                          </m:r>
                        </m:sub>
                      </m:sSub>
                    </m:oMath>
                  </m:oMathPara>
                </a14:m>
                <a:endParaRPr lang="en-US" sz="4800" dirty="0"/>
              </a:p>
            </p:txBody>
          </p:sp>
        </mc:Choice>
        <mc:Fallback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5035" y="2595747"/>
                <a:ext cx="1127103" cy="83099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Rectangle 32"/>
              <p:cNvSpPr/>
              <p:nvPr/>
            </p:nvSpPr>
            <p:spPr>
              <a:xfrm>
                <a:off x="8453736" y="9722935"/>
                <a:ext cx="905889" cy="8309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sz="4800" b="1">
                              <a:latin typeface="Cambria Math" panose="02040503050406030204" pitchFamily="18" charset="0"/>
                            </a:rPr>
                            <m:t>z</m:t>
                          </m:r>
                        </m:e>
                        <m:sub>
                          <m:r>
                            <a:rPr lang="en-US" sz="4800" b="1" i="1" smtClean="0">
                              <a:latin typeface="Cambria Math" panose="02040503050406030204" pitchFamily="18" charset="0"/>
                            </a:rPr>
                            <m:t>𝑪</m:t>
                          </m:r>
                        </m:sub>
                      </m:sSub>
                    </m:oMath>
                  </m:oMathPara>
                </a14:m>
                <a:endParaRPr lang="en-US" sz="4800" dirty="0"/>
              </a:p>
            </p:txBody>
          </p:sp>
        </mc:Choice>
        <mc:Fallback>
          <p:sp>
            <p:nvSpPr>
              <p:cNvPr id="33" name="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3736" y="9722935"/>
                <a:ext cx="905889" cy="83099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82667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0757825"/>
              </p:ext>
            </p:extLst>
          </p:nvPr>
        </p:nvGraphicFramePr>
        <p:xfrm>
          <a:off x="11425038" y="4765585"/>
          <a:ext cx="1800000" cy="29336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6706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6074236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614670993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1156491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1578933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0840799"/>
              </p:ext>
            </p:extLst>
          </p:nvPr>
        </p:nvGraphicFramePr>
        <p:xfrm>
          <a:off x="14122806" y="4765585"/>
          <a:ext cx="365760" cy="29336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4784957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8569297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9035822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4272577"/>
              </p:ext>
            </p:extLst>
          </p:nvPr>
        </p:nvGraphicFramePr>
        <p:xfrm>
          <a:off x="13963490" y="4980837"/>
          <a:ext cx="365760" cy="256694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3001925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195751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4532301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3220785" y="7692438"/>
            <a:ext cx="29453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a convolution layer with multiple filters + a </a:t>
            </a:r>
            <a:r>
              <a:rPr lang="en-US" dirty="0" err="1">
                <a:latin typeface="Helvetica" charset="0"/>
                <a:ea typeface="Helvetica" charset="0"/>
                <a:cs typeface="Helvetica" charset="0"/>
              </a:rPr>
              <a:t>ReLU</a:t>
            </a: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 activation function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4322440" y="5459633"/>
            <a:ext cx="18512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Helvetica" charset="0"/>
                <a:ea typeface="Helvetica" charset="0"/>
                <a:cs typeface="Helvetica" charset="0"/>
              </a:rPr>
              <a:t>a max pooling operation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0982672" y="7701874"/>
                <a:ext cx="2625142" cy="6963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Helvetica" charset="0"/>
                    <a:ea typeface="Helvetica" charset="0"/>
                    <a:cs typeface="Helvetica" charset="0"/>
                  </a:rPr>
                  <a:t>commit message </a:t>
                </a:r>
              </a:p>
              <a:p>
                <a:pPr algn="ctr"/>
                <a:r>
                  <a:rPr lang="en-US" dirty="0">
                    <a:latin typeface="Helvetica" charset="0"/>
                    <a:ea typeface="Helvetica" charset="0"/>
                    <a:cs typeface="Helvetica" charset="0"/>
                  </a:rPr>
                  <a:t>matrix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b="1">
                        <a:latin typeface="Cambria Math" panose="02040503050406030204" pitchFamily="18" charset="0"/>
                        <a:ea typeface="Helvetica" charset="0"/>
                        <a:cs typeface="Arial" panose="020B0604020202020204" pitchFamily="34" charset="0"/>
                      </a:rPr>
                      <m:t>M</m:t>
                    </m:r>
                    <m:r>
                      <a:rPr lang="en-US" sz="2000" b="1" i="1">
                        <a:latin typeface="Cambria Math" panose="02040503050406030204" pitchFamily="18" charset="0"/>
                        <a:ea typeface="Helvetica" charset="0"/>
                        <a:cs typeface="Arial" panose="020B0604020202020204" pitchFamily="34" charset="0"/>
                      </a:rPr>
                      <m:t>∈</m:t>
                    </m:r>
                    <m:sSup>
                      <m:sSupPr>
                        <m:ctrlPr>
                          <a:rPr lang="en-US" sz="2000" b="1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ℝ</m:t>
                        </m:r>
                      </m:e>
                      <m:sup>
                        <m:sSub>
                          <m:sSubPr>
                            <m:ctrlPr>
                              <a:rPr lang="en-US" sz="2000" b="1" i="1">
                                <a:latin typeface="Cambria Math" panose="02040503050406030204" pitchFamily="18" charset="0"/>
                                <a:ea typeface="Helvetica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000" b="1" i="1">
                                    <a:latin typeface="Cambria Math" panose="02040503050406030204" pitchFamily="18" charset="0"/>
                                    <a:ea typeface="Helvetica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1" i="1">
                                    <a:latin typeface="Cambria Math" panose="02040503050406030204" pitchFamily="18" charset="0"/>
                                    <a:ea typeface="Helvetica" charset="0"/>
                                    <a:cs typeface="Arial" panose="020B0604020202020204" pitchFamily="34" charset="0"/>
                                  </a:rPr>
                                  <m:t>𝒎</m:t>
                                </m:r>
                              </m:e>
                            </m:d>
                            <m:r>
                              <a:rPr lang="en-US" sz="2000" b="1" i="1">
                                <a:latin typeface="Cambria Math" panose="02040503050406030204" pitchFamily="18" charset="0"/>
                                <a:ea typeface="Helvetica" charset="0"/>
                                <a:cs typeface="Arial" panose="020B0604020202020204" pitchFamily="34" charset="0"/>
                              </a:rPr>
                              <m:t>×</m:t>
                            </m:r>
                            <m:r>
                              <a:rPr lang="en-US" sz="2000" b="1" i="1">
                                <a:latin typeface="Cambria Math" panose="02040503050406030204" pitchFamily="18" charset="0"/>
                                <a:ea typeface="Helvetica" charset="0"/>
                                <a:cs typeface="Arial" panose="020B0604020202020204" pitchFamily="34" charset="0"/>
                              </a:rPr>
                              <m:t>𝒅</m:t>
                            </m:r>
                          </m:e>
                          <m:sub>
                            <m:r>
                              <a:rPr lang="en-US" sz="2000" b="1" i="1">
                                <a:latin typeface="Cambria Math" panose="02040503050406030204" pitchFamily="18" charset="0"/>
                                <a:ea typeface="Helvetica" charset="0"/>
                                <a:cs typeface="Arial" panose="020B0604020202020204" pitchFamily="34" charset="0"/>
                              </a:rPr>
                              <m:t>𝒎</m:t>
                            </m:r>
                          </m:sub>
                        </m:sSub>
                      </m:sup>
                    </m:sSup>
                  </m:oMath>
                </a14:m>
                <a:endParaRPr lang="en-US" sz="2000" b="1" dirty="0">
                  <a:latin typeface="Arial" panose="020B0604020202020204" pitchFamily="34" charset="0"/>
                  <a:ea typeface="Helvetica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2672" y="7701874"/>
                <a:ext cx="2625142" cy="696344"/>
              </a:xfrm>
              <a:prstGeom prst="rect">
                <a:avLst/>
              </a:prstGeom>
              <a:blipFill>
                <a:blip r:embed="rId2"/>
                <a:stretch>
                  <a:fillRect t="-4348" b="-1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10367138" y="4757593"/>
            <a:ext cx="1168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entury" panose="02040604050505020304" pitchFamily="18" charset="0"/>
              </a:rPr>
              <a:t>improve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948642" y="5129860"/>
            <a:ext cx="1587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entury" panose="02040604050505020304" pitchFamily="18" charset="0"/>
              </a:rPr>
              <a:t>packer-filter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645701" y="5495582"/>
            <a:ext cx="1012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entury" panose="02040604050505020304" pitchFamily="18" charset="0"/>
              </a:rPr>
              <a:t>test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362450" y="5865675"/>
            <a:ext cx="1227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entury" panose="02040604050505020304" pitchFamily="18" charset="0"/>
              </a:rPr>
              <a:t>coverage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1399924" y="5475289"/>
            <a:ext cx="1850231" cy="1138239"/>
          </a:xfrm>
          <a:prstGeom prst="rect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00"/>
          </a:p>
        </p:txBody>
      </p:sp>
      <p:sp>
        <p:nvSpPr>
          <p:cNvPr id="19" name="Rectangle 18"/>
          <p:cNvSpPr/>
          <p:nvPr/>
        </p:nvSpPr>
        <p:spPr>
          <a:xfrm>
            <a:off x="11385241" y="6927801"/>
            <a:ext cx="1850231" cy="77362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00"/>
          </a:p>
        </p:txBody>
      </p:sp>
      <p:cxnSp>
        <p:nvCxnSpPr>
          <p:cNvPr id="20" name="Straight Connector 19"/>
          <p:cNvCxnSpPr/>
          <p:nvPr/>
        </p:nvCxnSpPr>
        <p:spPr>
          <a:xfrm flipV="1">
            <a:off x="13250155" y="7375870"/>
            <a:ext cx="923770" cy="327582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2" name="Right Arrow 21"/>
          <p:cNvSpPr/>
          <p:nvPr/>
        </p:nvSpPr>
        <p:spPr>
          <a:xfrm>
            <a:off x="14597157" y="5975058"/>
            <a:ext cx="1359758" cy="507138"/>
          </a:xfrm>
          <a:prstGeom prst="rightArrow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00"/>
          </a:p>
        </p:txBody>
      </p: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5092038"/>
              </p:ext>
            </p:extLst>
          </p:nvPr>
        </p:nvGraphicFramePr>
        <p:xfrm>
          <a:off x="16027652" y="5659942"/>
          <a:ext cx="365760" cy="110011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670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15384993" y="6751450"/>
            <a:ext cx="16510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an embedding vector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10565326" y="5993022"/>
            <a:ext cx="679450" cy="1869554"/>
            <a:chOff x="3247196" y="6102646"/>
            <a:chExt cx="679450" cy="1869554"/>
          </a:xfrm>
        </p:grpSpPr>
        <p:grpSp>
          <p:nvGrpSpPr>
            <p:cNvPr id="67" name="Group 66"/>
            <p:cNvGrpSpPr/>
            <p:nvPr/>
          </p:nvGrpSpPr>
          <p:grpSpPr>
            <a:xfrm>
              <a:off x="3247196" y="6102646"/>
              <a:ext cx="679450" cy="1394765"/>
              <a:chOff x="4229100" y="4327535"/>
              <a:chExt cx="679450" cy="1394765"/>
            </a:xfrm>
          </p:grpSpPr>
          <p:sp>
            <p:nvSpPr>
              <p:cNvPr id="64" name="TextBox 63"/>
              <p:cNvSpPr txBox="1"/>
              <p:nvPr/>
            </p:nvSpPr>
            <p:spPr>
              <a:xfrm>
                <a:off x="4229100" y="4327535"/>
                <a:ext cx="679450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/>
                  <a:t>.</a:t>
                </a:r>
              </a:p>
              <a:p>
                <a:endParaRPr lang="en-US" sz="3200" dirty="0"/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4229100" y="4473140"/>
                <a:ext cx="679450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/>
                  <a:t>.</a:t>
                </a:r>
              </a:p>
              <a:p>
                <a:endParaRPr lang="en-US" sz="3200" dirty="0"/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4229100" y="4645082"/>
                <a:ext cx="679450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/>
                  <a:t>.</a:t>
                </a:r>
              </a:p>
              <a:p>
                <a:endParaRPr lang="en-US" sz="3200" dirty="0"/>
              </a:p>
            </p:txBody>
          </p:sp>
        </p:grpSp>
        <p:grpSp>
          <p:nvGrpSpPr>
            <p:cNvPr id="69" name="Group 68"/>
            <p:cNvGrpSpPr/>
            <p:nvPr/>
          </p:nvGrpSpPr>
          <p:grpSpPr>
            <a:xfrm>
              <a:off x="3247196" y="6577435"/>
              <a:ext cx="679450" cy="1394765"/>
              <a:chOff x="4229100" y="4327535"/>
              <a:chExt cx="679450" cy="1394765"/>
            </a:xfrm>
          </p:grpSpPr>
          <p:sp>
            <p:nvSpPr>
              <p:cNvPr id="70" name="TextBox 69"/>
              <p:cNvSpPr txBox="1"/>
              <p:nvPr/>
            </p:nvSpPr>
            <p:spPr>
              <a:xfrm>
                <a:off x="4229100" y="4327535"/>
                <a:ext cx="679450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/>
                  <a:t>.</a:t>
                </a:r>
              </a:p>
              <a:p>
                <a:endParaRPr lang="en-US" sz="3200" dirty="0"/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4229100" y="4473140"/>
                <a:ext cx="679450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/>
                  <a:t>.</a:t>
                </a:r>
              </a:p>
              <a:p>
                <a:endParaRPr lang="en-US" sz="3200" dirty="0"/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4229100" y="4645082"/>
                <a:ext cx="679450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/>
                  <a:t>.</a:t>
                </a:r>
              </a:p>
              <a:p>
                <a:endParaRPr lang="en-US" sz="3200" dirty="0"/>
              </a:p>
            </p:txBody>
          </p:sp>
        </p:grpSp>
      </p:grpSp>
      <p:cxnSp>
        <p:nvCxnSpPr>
          <p:cNvPr id="4" name="Straight Connector 3"/>
          <p:cNvCxnSpPr/>
          <p:nvPr/>
        </p:nvCxnSpPr>
        <p:spPr>
          <a:xfrm>
            <a:off x="13247235" y="6952368"/>
            <a:ext cx="926690" cy="423505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9978691"/>
              </p:ext>
            </p:extLst>
          </p:nvPr>
        </p:nvGraphicFramePr>
        <p:xfrm>
          <a:off x="13808165" y="5131346"/>
          <a:ext cx="365760" cy="22002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670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2519428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4997879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3169793"/>
                  </a:ext>
                </a:extLst>
              </a:tr>
            </a:tbl>
          </a:graphicData>
        </a:graphic>
      </p:graphicFrame>
      <p:cxnSp>
        <p:nvCxnSpPr>
          <p:cNvPr id="17" name="Straight Connector 16"/>
          <p:cNvCxnSpPr/>
          <p:nvPr/>
        </p:nvCxnSpPr>
        <p:spPr>
          <a:xfrm>
            <a:off x="13247237" y="5495990"/>
            <a:ext cx="749013" cy="606656"/>
          </a:xfrm>
          <a:prstGeom prst="line">
            <a:avLst/>
          </a:prstGeom>
          <a:ln w="9525" cap="flat" cmpd="sng" algn="ctr">
            <a:solidFill>
              <a:srgbClr val="00206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13235470" y="6102646"/>
            <a:ext cx="760778" cy="510882"/>
          </a:xfrm>
          <a:prstGeom prst="line">
            <a:avLst/>
          </a:prstGeom>
          <a:ln w="9525" cap="flat" cmpd="sng" algn="ctr">
            <a:solidFill>
              <a:srgbClr val="00206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9863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13596738" y="4956085"/>
          <a:ext cx="1800000" cy="29336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6706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6074236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614670993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1156491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1578933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16294506" y="4956085"/>
          <a:ext cx="365760" cy="29336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4784957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8569297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9035822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16135190" y="5171337"/>
          <a:ext cx="365760" cy="256694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3001925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195751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4532301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15979865" y="5321846"/>
          <a:ext cx="365760" cy="22002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670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2519428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4997879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3169793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5392485" y="7882938"/>
            <a:ext cx="29453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a convolution layer with multiple filters + a </a:t>
            </a:r>
            <a:r>
              <a:rPr lang="en-US" dirty="0" err="1">
                <a:latin typeface="Helvetica" charset="0"/>
                <a:ea typeface="Helvetica" charset="0"/>
                <a:cs typeface="Helvetica" charset="0"/>
              </a:rPr>
              <a:t>ReLU</a:t>
            </a: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 activation function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6438312" y="5617446"/>
            <a:ext cx="18512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Helvetica" charset="0"/>
                <a:ea typeface="Helvetica" charset="0"/>
                <a:cs typeface="Helvetica" charset="0"/>
              </a:rPr>
              <a:t>a max pooling operation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3154372" y="7892374"/>
                <a:ext cx="2625142" cy="6963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Helvetica" charset="0"/>
                    <a:ea typeface="Helvetica" charset="0"/>
                    <a:cs typeface="Helvetica" charset="0"/>
                  </a:rPr>
                  <a:t>commit message </a:t>
                </a:r>
              </a:p>
              <a:p>
                <a:pPr algn="ctr"/>
                <a:r>
                  <a:rPr lang="en-US" dirty="0">
                    <a:latin typeface="Helvetica" charset="0"/>
                    <a:ea typeface="Helvetica" charset="0"/>
                    <a:cs typeface="Helvetica" charset="0"/>
                  </a:rPr>
                  <a:t>matrix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b="1">
                        <a:latin typeface="Cambria Math" panose="02040503050406030204" pitchFamily="18" charset="0"/>
                        <a:ea typeface="Helvetica" charset="0"/>
                        <a:cs typeface="Arial" panose="020B0604020202020204" pitchFamily="34" charset="0"/>
                      </a:rPr>
                      <m:t>M</m:t>
                    </m:r>
                    <m:r>
                      <a:rPr lang="en-US" sz="2000" b="1" i="1">
                        <a:latin typeface="Cambria Math" panose="02040503050406030204" pitchFamily="18" charset="0"/>
                        <a:ea typeface="Helvetica" charset="0"/>
                        <a:cs typeface="Arial" panose="020B0604020202020204" pitchFamily="34" charset="0"/>
                      </a:rPr>
                      <m:t>∈</m:t>
                    </m:r>
                    <m:sSup>
                      <m:sSupPr>
                        <m:ctrlPr>
                          <a:rPr lang="en-US" sz="2000" b="1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ℝ</m:t>
                        </m:r>
                      </m:e>
                      <m:sup>
                        <m:sSub>
                          <m:sSubPr>
                            <m:ctrlPr>
                              <a:rPr lang="en-US" sz="2000" b="1" i="1">
                                <a:latin typeface="Cambria Math" panose="02040503050406030204" pitchFamily="18" charset="0"/>
                                <a:ea typeface="Helvetica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000" b="1" i="1">
                                    <a:latin typeface="Cambria Math" panose="02040503050406030204" pitchFamily="18" charset="0"/>
                                    <a:ea typeface="Helvetica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1" i="1">
                                    <a:latin typeface="Cambria Math" panose="02040503050406030204" pitchFamily="18" charset="0"/>
                                    <a:ea typeface="Helvetica" charset="0"/>
                                    <a:cs typeface="Arial" panose="020B0604020202020204" pitchFamily="34" charset="0"/>
                                  </a:rPr>
                                  <m:t>𝒎</m:t>
                                </m:r>
                              </m:e>
                            </m:d>
                            <m:r>
                              <a:rPr lang="en-US" sz="2000" b="1" i="1">
                                <a:latin typeface="Cambria Math" panose="02040503050406030204" pitchFamily="18" charset="0"/>
                                <a:ea typeface="Helvetica" charset="0"/>
                                <a:cs typeface="Arial" panose="020B0604020202020204" pitchFamily="34" charset="0"/>
                              </a:rPr>
                              <m:t>×</m:t>
                            </m:r>
                            <m:r>
                              <a:rPr lang="en-US" sz="2000" b="1" i="1">
                                <a:latin typeface="Cambria Math" panose="02040503050406030204" pitchFamily="18" charset="0"/>
                                <a:ea typeface="Helvetica" charset="0"/>
                                <a:cs typeface="Arial" panose="020B0604020202020204" pitchFamily="34" charset="0"/>
                              </a:rPr>
                              <m:t>𝒅</m:t>
                            </m:r>
                          </m:e>
                          <m:sub>
                            <m:r>
                              <a:rPr lang="en-US" sz="2000" b="1" i="1">
                                <a:latin typeface="Cambria Math" panose="02040503050406030204" pitchFamily="18" charset="0"/>
                                <a:ea typeface="Helvetica" charset="0"/>
                                <a:cs typeface="Arial" panose="020B0604020202020204" pitchFamily="34" charset="0"/>
                              </a:rPr>
                              <m:t>𝒎</m:t>
                            </m:r>
                          </m:sub>
                        </m:sSub>
                      </m:sup>
                    </m:sSup>
                  </m:oMath>
                </a14:m>
                <a:endParaRPr lang="en-US" sz="2000" b="1" dirty="0">
                  <a:latin typeface="Arial" panose="020B0604020202020204" pitchFamily="34" charset="0"/>
                  <a:ea typeface="Helvetica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54372" y="7892374"/>
                <a:ext cx="2625142" cy="696344"/>
              </a:xfrm>
              <a:prstGeom prst="rect">
                <a:avLst/>
              </a:prstGeom>
              <a:blipFill>
                <a:blip r:embed="rId2"/>
                <a:stretch>
                  <a:fillRect t="-5263" b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12692638" y="4954600"/>
            <a:ext cx="1012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entury" panose="02040604050505020304" pitchFamily="18" charset="0"/>
              </a:rPr>
              <a:t>return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2695395" y="5343262"/>
            <a:ext cx="1012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entury" panose="02040604050505020304" pitchFamily="18" charset="0"/>
              </a:rPr>
              <a:t>proper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2703467" y="5686490"/>
            <a:ext cx="1012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entury" panose="02040604050505020304" pitchFamily="18" charset="0"/>
              </a:rPr>
              <a:t>errono</a:t>
            </a:r>
            <a:r>
              <a:rPr lang="en-US" dirty="0">
                <a:latin typeface="Century" panose="02040604050505020304" pitchFamily="18" charset="0"/>
              </a:rPr>
              <a:t>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2754122" y="6050241"/>
            <a:ext cx="1012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entury" panose="02040604050505020304" pitchFamily="18" charset="0"/>
              </a:rPr>
              <a:t>value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3574069" y="4936640"/>
            <a:ext cx="1850231" cy="1138239"/>
          </a:xfrm>
          <a:prstGeom prst="rect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0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5419410" y="4956086"/>
            <a:ext cx="748538" cy="550554"/>
          </a:xfrm>
          <a:prstGeom prst="line">
            <a:avLst/>
          </a:prstGeom>
          <a:ln w="9525" cap="flat" cmpd="sng" algn="ctr">
            <a:solidFill>
              <a:srgbClr val="00206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15421858" y="5506640"/>
            <a:ext cx="746093" cy="566332"/>
          </a:xfrm>
          <a:prstGeom prst="line">
            <a:avLst/>
          </a:prstGeom>
          <a:ln w="9525" cap="flat" cmpd="sng" algn="ctr">
            <a:solidFill>
              <a:srgbClr val="00206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13571627" y="7129772"/>
            <a:ext cx="1850231" cy="77362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00"/>
          </a:p>
        </p:txBody>
      </p:sp>
      <p:cxnSp>
        <p:nvCxnSpPr>
          <p:cNvPr id="20" name="Straight Connector 19"/>
          <p:cNvCxnSpPr/>
          <p:nvPr/>
        </p:nvCxnSpPr>
        <p:spPr>
          <a:xfrm flipV="1">
            <a:off x="15421855" y="7566370"/>
            <a:ext cx="923770" cy="327582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2" name="Right Arrow 21"/>
          <p:cNvSpPr/>
          <p:nvPr/>
        </p:nvSpPr>
        <p:spPr>
          <a:xfrm>
            <a:off x="16768857" y="6165558"/>
            <a:ext cx="1225192" cy="507138"/>
          </a:xfrm>
          <a:prstGeom prst="rightArrow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00"/>
          </a:p>
        </p:txBody>
      </p:sp>
      <p:graphicFrame>
        <p:nvGraphicFramePr>
          <p:cNvPr id="23" name="Table 22"/>
          <p:cNvGraphicFramePr>
            <a:graphicFrameLocks noGrp="1"/>
          </p:cNvGraphicFramePr>
          <p:nvPr>
            <p:extLst/>
          </p:nvPr>
        </p:nvGraphicFramePr>
        <p:xfrm>
          <a:off x="18067589" y="5864734"/>
          <a:ext cx="365760" cy="110011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670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17424930" y="6933072"/>
            <a:ext cx="16510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an embedding vector</a:t>
            </a:r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/>
          </p:nvPr>
        </p:nvGraphicFramePr>
        <p:xfrm>
          <a:off x="10749290" y="4955374"/>
          <a:ext cx="1800000" cy="29667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4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4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4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4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4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6074236"/>
                  </a:ext>
                </a:extLst>
              </a:tr>
              <a:tr h="370844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4670993"/>
                  </a:ext>
                </a:extLst>
              </a:tr>
              <a:tr h="370844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1156491"/>
                  </a:ext>
                </a:extLst>
              </a:tr>
              <a:tr h="370844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1578933"/>
                  </a:ext>
                </a:extLst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9896215" y="5281699"/>
            <a:ext cx="1012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entury" panose="02040604050505020304" pitchFamily="18" charset="0"/>
              </a:rPr>
              <a:t>return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9894604" y="6017552"/>
            <a:ext cx="1012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entury" panose="02040604050505020304" pitchFamily="18" charset="0"/>
              </a:rPr>
              <a:t>proper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9964224" y="7531390"/>
            <a:ext cx="1012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entury" panose="02040604050505020304" pitchFamily="18" charset="0"/>
              </a:rPr>
              <a:t>value </a:t>
            </a:r>
          </a:p>
        </p:txBody>
      </p:sp>
      <p:grpSp>
        <p:nvGrpSpPr>
          <p:cNvPr id="67" name="Group 66"/>
          <p:cNvGrpSpPr/>
          <p:nvPr/>
        </p:nvGrpSpPr>
        <p:grpSpPr>
          <a:xfrm>
            <a:off x="12978571" y="6293148"/>
            <a:ext cx="679450" cy="963237"/>
            <a:chOff x="4229100" y="4327535"/>
            <a:chExt cx="679450" cy="963237"/>
          </a:xfrm>
        </p:grpSpPr>
        <p:sp>
          <p:nvSpPr>
            <p:cNvPr id="64" name="TextBox 63"/>
            <p:cNvSpPr txBox="1"/>
            <p:nvPr/>
          </p:nvSpPr>
          <p:spPr>
            <a:xfrm>
              <a:off x="4229100" y="4327535"/>
              <a:ext cx="679450" cy="6456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.</a:t>
              </a:r>
            </a:p>
            <a:p>
              <a:endParaRPr lang="en-US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4229100" y="4473140"/>
              <a:ext cx="679450" cy="6456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.</a:t>
              </a:r>
            </a:p>
            <a:p>
              <a:endParaRPr lang="en-US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4229100" y="4645082"/>
              <a:ext cx="679450" cy="6456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.</a:t>
              </a:r>
            </a:p>
            <a:p>
              <a:endParaRPr lang="en-US" dirty="0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12978571" y="6767937"/>
            <a:ext cx="679450" cy="963237"/>
            <a:chOff x="4229100" y="4327535"/>
            <a:chExt cx="679450" cy="963237"/>
          </a:xfrm>
        </p:grpSpPr>
        <p:sp>
          <p:nvSpPr>
            <p:cNvPr id="70" name="TextBox 69"/>
            <p:cNvSpPr txBox="1"/>
            <p:nvPr/>
          </p:nvSpPr>
          <p:spPr>
            <a:xfrm>
              <a:off x="4229100" y="4327535"/>
              <a:ext cx="679450" cy="6456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.</a:t>
              </a:r>
            </a:p>
            <a:p>
              <a:endParaRPr lang="en-US" dirty="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4229100" y="4473140"/>
              <a:ext cx="679450" cy="6456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.</a:t>
              </a:r>
            </a:p>
            <a:p>
              <a:endParaRPr lang="en-US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4229100" y="4645082"/>
              <a:ext cx="679450" cy="6456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.</a:t>
              </a:r>
            </a:p>
            <a:p>
              <a:endParaRPr lang="en-US" dirty="0"/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10250247" y="5461646"/>
            <a:ext cx="679450" cy="963237"/>
            <a:chOff x="4229100" y="4327535"/>
            <a:chExt cx="679450" cy="963237"/>
          </a:xfrm>
        </p:grpSpPr>
        <p:sp>
          <p:nvSpPr>
            <p:cNvPr id="74" name="TextBox 73"/>
            <p:cNvSpPr txBox="1"/>
            <p:nvPr/>
          </p:nvSpPr>
          <p:spPr>
            <a:xfrm>
              <a:off x="4229100" y="4327535"/>
              <a:ext cx="679450" cy="6456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.</a:t>
              </a:r>
            </a:p>
            <a:p>
              <a:endParaRPr lang="en-US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4229100" y="4473140"/>
              <a:ext cx="679450" cy="6456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.</a:t>
              </a:r>
            </a:p>
            <a:p>
              <a:endParaRPr lang="en-US" dirty="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4229100" y="4645082"/>
              <a:ext cx="679450" cy="6456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.</a:t>
              </a:r>
            </a:p>
            <a:p>
              <a:endParaRPr lang="en-US" dirty="0"/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10250247" y="6292998"/>
            <a:ext cx="679453" cy="1427578"/>
            <a:chOff x="1951429" y="2750280"/>
            <a:chExt cx="679453" cy="1427578"/>
          </a:xfrm>
        </p:grpSpPr>
        <p:grpSp>
          <p:nvGrpSpPr>
            <p:cNvPr id="77" name="Group 76"/>
            <p:cNvGrpSpPr/>
            <p:nvPr/>
          </p:nvGrpSpPr>
          <p:grpSpPr>
            <a:xfrm>
              <a:off x="1951432" y="2750280"/>
              <a:ext cx="679450" cy="963237"/>
              <a:chOff x="4229100" y="4327535"/>
              <a:chExt cx="679450" cy="963237"/>
            </a:xfrm>
          </p:grpSpPr>
          <p:sp>
            <p:nvSpPr>
              <p:cNvPr id="78" name="TextBox 77"/>
              <p:cNvSpPr txBox="1"/>
              <p:nvPr/>
            </p:nvSpPr>
            <p:spPr>
              <a:xfrm>
                <a:off x="4229100" y="4327535"/>
                <a:ext cx="679450" cy="6456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.</a:t>
                </a:r>
              </a:p>
              <a:p>
                <a:endParaRPr lang="en-US" dirty="0"/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4229100" y="4473140"/>
                <a:ext cx="679450" cy="6456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.</a:t>
                </a:r>
              </a:p>
              <a:p>
                <a:endParaRPr lang="en-US" dirty="0"/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4229100" y="4645082"/>
                <a:ext cx="679450" cy="6456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.</a:t>
                </a:r>
              </a:p>
              <a:p>
                <a:endParaRPr lang="en-US" dirty="0"/>
              </a:p>
            </p:txBody>
          </p:sp>
        </p:grpSp>
        <p:grpSp>
          <p:nvGrpSpPr>
            <p:cNvPr id="81" name="Group 80"/>
            <p:cNvGrpSpPr/>
            <p:nvPr/>
          </p:nvGrpSpPr>
          <p:grpSpPr>
            <a:xfrm>
              <a:off x="1951429" y="3214621"/>
              <a:ext cx="679450" cy="963237"/>
              <a:chOff x="4229100" y="4327535"/>
              <a:chExt cx="679450" cy="963237"/>
            </a:xfrm>
          </p:grpSpPr>
          <p:sp>
            <p:nvSpPr>
              <p:cNvPr id="82" name="TextBox 81"/>
              <p:cNvSpPr txBox="1"/>
              <p:nvPr/>
            </p:nvSpPr>
            <p:spPr>
              <a:xfrm>
                <a:off x="4229100" y="4327535"/>
                <a:ext cx="679450" cy="6456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.</a:t>
                </a:r>
              </a:p>
              <a:p>
                <a:endParaRPr lang="en-US" dirty="0"/>
              </a:p>
            </p:txBody>
          </p:sp>
          <p:sp>
            <p:nvSpPr>
              <p:cNvPr id="83" name="TextBox 82"/>
              <p:cNvSpPr txBox="1"/>
              <p:nvPr/>
            </p:nvSpPr>
            <p:spPr>
              <a:xfrm>
                <a:off x="4229100" y="4473140"/>
                <a:ext cx="679450" cy="6456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.</a:t>
                </a:r>
              </a:p>
              <a:p>
                <a:endParaRPr lang="en-US" dirty="0"/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4229100" y="4645082"/>
                <a:ext cx="679450" cy="6456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.</a:t>
                </a:r>
              </a:p>
              <a:p>
                <a:endParaRPr lang="en-US" dirty="0"/>
              </a:p>
            </p:txBody>
          </p:sp>
        </p:grpSp>
      </p:grpSp>
      <p:cxnSp>
        <p:nvCxnSpPr>
          <p:cNvPr id="86" name="Straight Connector 85"/>
          <p:cNvCxnSpPr/>
          <p:nvPr/>
        </p:nvCxnSpPr>
        <p:spPr>
          <a:xfrm flipV="1">
            <a:off x="12549290" y="4956086"/>
            <a:ext cx="1047444" cy="37352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V="1">
            <a:off x="12545044" y="5329617"/>
            <a:ext cx="1051693" cy="36573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V="1">
            <a:off x="12545044" y="5329617"/>
            <a:ext cx="1058909" cy="74880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0" name="Straight Connector 99"/>
          <p:cNvCxnSpPr>
            <a:stCxn id="25" idx="3"/>
          </p:cNvCxnSpPr>
          <p:nvPr/>
        </p:nvCxnSpPr>
        <p:spPr>
          <a:xfrm flipV="1">
            <a:off x="12549290" y="5695352"/>
            <a:ext cx="1060004" cy="74340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 flipV="1">
            <a:off x="12545044" y="6043253"/>
            <a:ext cx="1058909" cy="151597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 flipV="1">
            <a:off x="12545044" y="6424881"/>
            <a:ext cx="1051693" cy="149462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>
            <a:off x="12549290" y="6820377"/>
            <a:ext cx="1047448" cy="70332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>
            <a:off x="12564574" y="7189049"/>
            <a:ext cx="1039379" cy="70068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/>
              <p:cNvSpPr txBox="1"/>
              <p:nvPr/>
            </p:nvSpPr>
            <p:spPr>
              <a:xfrm>
                <a:off x="10415427" y="7892815"/>
                <a:ext cx="2636309" cy="6963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Helvetica" charset="0"/>
                    <a:ea typeface="Helvetica" charset="0"/>
                    <a:cs typeface="Helvetica" charset="0"/>
                  </a:rPr>
                  <a:t>word embedding matrix </a:t>
                </a:r>
                <a:r>
                  <a:rPr lang="en-US" b="1" dirty="0">
                    <a:latin typeface="Arial" panose="020B0604020202020204" pitchFamily="34" charset="0"/>
                    <a:ea typeface="Helvetica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  <a:ea typeface="Helvetica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000" b="1">
                            <a:latin typeface="Cambria Math" panose="02040503050406030204" pitchFamily="18" charset="0"/>
                            <a:ea typeface="Helvetica" charset="0"/>
                            <a:cs typeface="Arial" panose="020B0604020202020204" pitchFamily="34" charset="0"/>
                          </a:rPr>
                          <m:t>𝐖</m:t>
                        </m:r>
                      </m:e>
                      <m:sub>
                        <m:r>
                          <a:rPr lang="en-US" sz="2000" b="1" i="1">
                            <a:latin typeface="Cambria Math" panose="02040503050406030204" pitchFamily="18" charset="0"/>
                            <a:ea typeface="Helvetica" charset="0"/>
                            <a:cs typeface="Arial" panose="020B0604020202020204" pitchFamily="34" charset="0"/>
                          </a:rPr>
                          <m:t>𝒎</m:t>
                        </m:r>
                      </m:sub>
                    </m:sSub>
                    <m:r>
                      <a:rPr lang="en-US" sz="2000" b="1" i="1">
                        <a:latin typeface="Cambria Math" panose="02040503050406030204" pitchFamily="18" charset="0"/>
                        <a:ea typeface="Helvetica" charset="0"/>
                        <a:cs typeface="Arial" panose="020B0604020202020204" pitchFamily="34" charset="0"/>
                      </a:rPr>
                      <m:t>∈</m:t>
                    </m:r>
                    <m:sSup>
                      <m:sSupPr>
                        <m:ctrlPr>
                          <a:rPr lang="en-US" sz="2000" b="1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ℝ</m:t>
                        </m:r>
                      </m:e>
                      <m:sup>
                        <m:sSub>
                          <m:sSubPr>
                            <m:ctrlPr>
                              <a:rPr lang="en-US" sz="2000" b="1" i="1">
                                <a:latin typeface="Cambria Math" panose="02040503050406030204" pitchFamily="18" charset="0"/>
                                <a:ea typeface="Helvetica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000" b="1" i="1">
                                    <a:latin typeface="Cambria Math" panose="02040503050406030204" pitchFamily="18" charset="0"/>
                                    <a:ea typeface="Helvetica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000" b="1" i="1">
                                        <a:latin typeface="Cambria Math" panose="02040503050406030204" pitchFamily="18" charset="0"/>
                                        <a:ea typeface="Helvetica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1" i="1">
                                        <a:latin typeface="Cambria Math" panose="02040503050406030204" pitchFamily="18" charset="0"/>
                                        <a:ea typeface="Helvetica" charset="0"/>
                                        <a:cs typeface="Arial" panose="020B0604020202020204" pitchFamily="34" charset="0"/>
                                      </a:rPr>
                                      <m:t>𝑽</m:t>
                                    </m:r>
                                  </m:e>
                                  <m:sub>
                                    <m:r>
                                      <a:rPr lang="en-US" sz="2000" b="1" i="1">
                                        <a:latin typeface="Cambria Math" panose="02040503050406030204" pitchFamily="18" charset="0"/>
                                        <a:ea typeface="Helvetica" charset="0"/>
                                        <a:cs typeface="Arial" panose="020B0604020202020204" pitchFamily="34" charset="0"/>
                                      </a:rPr>
                                      <m:t>𝒎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2000" b="1" i="1">
                                <a:latin typeface="Cambria Math" panose="02040503050406030204" pitchFamily="18" charset="0"/>
                                <a:ea typeface="Helvetica" charset="0"/>
                                <a:cs typeface="Arial" panose="020B0604020202020204" pitchFamily="34" charset="0"/>
                              </a:rPr>
                              <m:t>×</m:t>
                            </m:r>
                            <m:r>
                              <a:rPr lang="en-US" sz="2000" b="1" i="1">
                                <a:latin typeface="Cambria Math" panose="02040503050406030204" pitchFamily="18" charset="0"/>
                                <a:ea typeface="Helvetica" charset="0"/>
                                <a:cs typeface="Arial" panose="020B0604020202020204" pitchFamily="34" charset="0"/>
                              </a:rPr>
                              <m:t>𝒅</m:t>
                            </m:r>
                          </m:e>
                          <m:sub>
                            <m:r>
                              <a:rPr lang="en-US" sz="2000" b="1" i="1">
                                <a:latin typeface="Cambria Math" panose="02040503050406030204" pitchFamily="18" charset="0"/>
                                <a:ea typeface="Helvetica" charset="0"/>
                                <a:cs typeface="Arial" panose="020B0604020202020204" pitchFamily="34" charset="0"/>
                              </a:rPr>
                              <m:t>𝒎</m:t>
                            </m:r>
                          </m:sub>
                        </m:sSub>
                      </m:sup>
                    </m:sSup>
                  </m:oMath>
                </a14:m>
                <a:endParaRPr lang="en-US" sz="2000" b="1" dirty="0">
                  <a:latin typeface="Arial" panose="020B0604020202020204" pitchFamily="34" charset="0"/>
                  <a:ea typeface="Helvetica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18" name="TextBox 1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5427" y="7892815"/>
                <a:ext cx="2636309" cy="696344"/>
              </a:xfrm>
              <a:prstGeom prst="rect">
                <a:avLst/>
              </a:prstGeom>
              <a:blipFill>
                <a:blip r:embed="rId3"/>
                <a:stretch>
                  <a:fillRect l="-926" t="-5263" r="-25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/>
          <p:cNvCxnSpPr/>
          <p:nvPr/>
        </p:nvCxnSpPr>
        <p:spPr>
          <a:xfrm>
            <a:off x="15418935" y="7142868"/>
            <a:ext cx="926690" cy="423505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17966352" y="5366991"/>
                <a:ext cx="50655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914034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sz="2400" b="1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b>
                          <m:r>
                            <a:rPr lang="en-US" sz="2400" i="1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 sz="2400" b="1" kern="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66352" y="5366991"/>
                <a:ext cx="506556" cy="461665"/>
              </a:xfrm>
              <a:prstGeom prst="rect">
                <a:avLst/>
              </a:prstGeom>
              <a:blipFill>
                <a:blip r:embed="rId4"/>
                <a:stretch>
                  <a:fillRect r="-12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07661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1929</TotalTime>
  <Words>203</Words>
  <Application>Microsoft Office PowerPoint</Application>
  <PresentationFormat>Custom</PresentationFormat>
  <Paragraphs>100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Century</vt:lpstr>
      <vt:lpstr>Helvetica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Singapore Management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HOANG Van Duc Thong</dc:creator>
  <cp:lastModifiedBy>HOANG Van Duc Thong</cp:lastModifiedBy>
  <cp:revision>37</cp:revision>
  <dcterms:created xsi:type="dcterms:W3CDTF">2019-01-07T05:28:39Z</dcterms:created>
  <dcterms:modified xsi:type="dcterms:W3CDTF">2019-01-19T17:38:56Z</dcterms:modified>
</cp:coreProperties>
</file>