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61" r:id="rId4"/>
    <p:sldId id="262" r:id="rId5"/>
    <p:sldId id="263" r:id="rId6"/>
    <p:sldId id="259" r:id="rId7"/>
    <p:sldId id="258" r:id="rId8"/>
    <p:sldId id="264" r:id="rId9"/>
  </p:sldIdLst>
  <p:sldSz cx="27311350" cy="13679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BEE6"/>
    <a:srgbClr val="FFFF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7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13919" y="2238751"/>
            <a:ext cx="20483513" cy="4762488"/>
          </a:xfrm>
        </p:spPr>
        <p:txBody>
          <a:bodyPr anchor="b"/>
          <a:lstStyle>
            <a:lvl1pPr algn="ctr">
              <a:defRPr sz="119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13919" y="7184899"/>
            <a:ext cx="20483513" cy="3302709"/>
          </a:xfrm>
        </p:spPr>
        <p:txBody>
          <a:bodyPr/>
          <a:lstStyle>
            <a:lvl1pPr marL="0" indent="0" algn="ctr">
              <a:buNone/>
              <a:defRPr sz="4787"/>
            </a:lvl1pPr>
            <a:lvl2pPr marL="911977" indent="0" algn="ctr">
              <a:buNone/>
              <a:defRPr sz="3989"/>
            </a:lvl2pPr>
            <a:lvl3pPr marL="1823954" indent="0" algn="ctr">
              <a:buNone/>
              <a:defRPr sz="3590"/>
            </a:lvl3pPr>
            <a:lvl4pPr marL="2735931" indent="0" algn="ctr">
              <a:buNone/>
              <a:defRPr sz="3192"/>
            </a:lvl4pPr>
            <a:lvl5pPr marL="3647907" indent="0" algn="ctr">
              <a:buNone/>
              <a:defRPr sz="3192"/>
            </a:lvl5pPr>
            <a:lvl6pPr marL="4559884" indent="0" algn="ctr">
              <a:buNone/>
              <a:defRPr sz="3192"/>
            </a:lvl6pPr>
            <a:lvl7pPr marL="5471861" indent="0" algn="ctr">
              <a:buNone/>
              <a:defRPr sz="3192"/>
            </a:lvl7pPr>
            <a:lvl8pPr marL="6383838" indent="0" algn="ctr">
              <a:buNone/>
              <a:defRPr sz="3192"/>
            </a:lvl8pPr>
            <a:lvl9pPr marL="7295815" indent="0" algn="ctr">
              <a:buNone/>
              <a:defRPr sz="319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1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1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544685" y="728306"/>
            <a:ext cx="5889010" cy="115927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77655" y="728306"/>
            <a:ext cx="17325638" cy="115927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60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1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3431" y="3410374"/>
            <a:ext cx="23556039" cy="5690286"/>
          </a:xfrm>
        </p:spPr>
        <p:txBody>
          <a:bodyPr anchor="b"/>
          <a:lstStyle>
            <a:lvl1pPr>
              <a:defRPr sz="119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63431" y="9154493"/>
            <a:ext cx="23556039" cy="2992387"/>
          </a:xfrm>
        </p:spPr>
        <p:txBody>
          <a:bodyPr/>
          <a:lstStyle>
            <a:lvl1pPr marL="0" indent="0">
              <a:buNone/>
              <a:defRPr sz="4787">
                <a:solidFill>
                  <a:schemeClr val="tx1">
                    <a:tint val="75000"/>
                  </a:schemeClr>
                </a:solidFill>
              </a:defRPr>
            </a:lvl1pPr>
            <a:lvl2pPr marL="911977" indent="0">
              <a:buNone/>
              <a:defRPr sz="3989">
                <a:solidFill>
                  <a:schemeClr val="tx1">
                    <a:tint val="75000"/>
                  </a:schemeClr>
                </a:solidFill>
              </a:defRPr>
            </a:lvl2pPr>
            <a:lvl3pPr marL="1823954" indent="0">
              <a:buNone/>
              <a:defRPr sz="3590">
                <a:solidFill>
                  <a:schemeClr val="tx1">
                    <a:tint val="75000"/>
                  </a:schemeClr>
                </a:solidFill>
              </a:defRPr>
            </a:lvl3pPr>
            <a:lvl4pPr marL="2735931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4pPr>
            <a:lvl5pPr marL="3647907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5pPr>
            <a:lvl6pPr marL="4559884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6pPr>
            <a:lvl7pPr marL="5471861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7pPr>
            <a:lvl8pPr marL="6383838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8pPr>
            <a:lvl9pPr marL="7295815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79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7655" y="3641531"/>
            <a:ext cx="11607324" cy="86795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26371" y="3641531"/>
            <a:ext cx="11607324" cy="86795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29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213" y="728307"/>
            <a:ext cx="23556039" cy="26440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1214" y="3353376"/>
            <a:ext cx="11553980" cy="1643437"/>
          </a:xfrm>
        </p:spPr>
        <p:txBody>
          <a:bodyPr anchor="b"/>
          <a:lstStyle>
            <a:lvl1pPr marL="0" indent="0">
              <a:buNone/>
              <a:defRPr sz="4787" b="1"/>
            </a:lvl1pPr>
            <a:lvl2pPr marL="911977" indent="0">
              <a:buNone/>
              <a:defRPr sz="3989" b="1"/>
            </a:lvl2pPr>
            <a:lvl3pPr marL="1823954" indent="0">
              <a:buNone/>
              <a:defRPr sz="3590" b="1"/>
            </a:lvl3pPr>
            <a:lvl4pPr marL="2735931" indent="0">
              <a:buNone/>
              <a:defRPr sz="3192" b="1"/>
            </a:lvl4pPr>
            <a:lvl5pPr marL="3647907" indent="0">
              <a:buNone/>
              <a:defRPr sz="3192" b="1"/>
            </a:lvl5pPr>
            <a:lvl6pPr marL="4559884" indent="0">
              <a:buNone/>
              <a:defRPr sz="3192" b="1"/>
            </a:lvl6pPr>
            <a:lvl7pPr marL="5471861" indent="0">
              <a:buNone/>
              <a:defRPr sz="3192" b="1"/>
            </a:lvl7pPr>
            <a:lvl8pPr marL="6383838" indent="0">
              <a:buNone/>
              <a:defRPr sz="3192" b="1"/>
            </a:lvl8pPr>
            <a:lvl9pPr marL="7295815" indent="0">
              <a:buNone/>
              <a:defRPr sz="319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1214" y="4996813"/>
            <a:ext cx="11553980" cy="73495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26371" y="3353376"/>
            <a:ext cx="11610881" cy="1643437"/>
          </a:xfrm>
        </p:spPr>
        <p:txBody>
          <a:bodyPr anchor="b"/>
          <a:lstStyle>
            <a:lvl1pPr marL="0" indent="0">
              <a:buNone/>
              <a:defRPr sz="4787" b="1"/>
            </a:lvl1pPr>
            <a:lvl2pPr marL="911977" indent="0">
              <a:buNone/>
              <a:defRPr sz="3989" b="1"/>
            </a:lvl2pPr>
            <a:lvl3pPr marL="1823954" indent="0">
              <a:buNone/>
              <a:defRPr sz="3590" b="1"/>
            </a:lvl3pPr>
            <a:lvl4pPr marL="2735931" indent="0">
              <a:buNone/>
              <a:defRPr sz="3192" b="1"/>
            </a:lvl4pPr>
            <a:lvl5pPr marL="3647907" indent="0">
              <a:buNone/>
              <a:defRPr sz="3192" b="1"/>
            </a:lvl5pPr>
            <a:lvl6pPr marL="4559884" indent="0">
              <a:buNone/>
              <a:defRPr sz="3192" b="1"/>
            </a:lvl6pPr>
            <a:lvl7pPr marL="5471861" indent="0">
              <a:buNone/>
              <a:defRPr sz="3192" b="1"/>
            </a:lvl7pPr>
            <a:lvl8pPr marL="6383838" indent="0">
              <a:buNone/>
              <a:defRPr sz="3192" b="1"/>
            </a:lvl8pPr>
            <a:lvl9pPr marL="7295815" indent="0">
              <a:buNone/>
              <a:defRPr sz="319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26371" y="4996813"/>
            <a:ext cx="11610881" cy="73495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7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3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5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214" y="911966"/>
            <a:ext cx="8808620" cy="3191881"/>
          </a:xfrm>
        </p:spPr>
        <p:txBody>
          <a:bodyPr anchor="b"/>
          <a:lstStyle>
            <a:lvl1pPr>
              <a:defRPr sz="63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10881" y="1969594"/>
            <a:ext cx="13826371" cy="9721303"/>
          </a:xfrm>
        </p:spPr>
        <p:txBody>
          <a:bodyPr/>
          <a:lstStyle>
            <a:lvl1pPr>
              <a:defRPr sz="6383"/>
            </a:lvl1pPr>
            <a:lvl2pPr>
              <a:defRPr sz="5585"/>
            </a:lvl2pPr>
            <a:lvl3pPr>
              <a:defRPr sz="4787"/>
            </a:lvl3pPr>
            <a:lvl4pPr>
              <a:defRPr sz="3989"/>
            </a:lvl4pPr>
            <a:lvl5pPr>
              <a:defRPr sz="3989"/>
            </a:lvl5pPr>
            <a:lvl6pPr>
              <a:defRPr sz="3989"/>
            </a:lvl6pPr>
            <a:lvl7pPr>
              <a:defRPr sz="3989"/>
            </a:lvl7pPr>
            <a:lvl8pPr>
              <a:defRPr sz="3989"/>
            </a:lvl8pPr>
            <a:lvl9pPr>
              <a:defRPr sz="3989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214" y="4103846"/>
            <a:ext cx="8808620" cy="7602883"/>
          </a:xfrm>
        </p:spPr>
        <p:txBody>
          <a:bodyPr/>
          <a:lstStyle>
            <a:lvl1pPr marL="0" indent="0">
              <a:buNone/>
              <a:defRPr sz="3192"/>
            </a:lvl1pPr>
            <a:lvl2pPr marL="911977" indent="0">
              <a:buNone/>
              <a:defRPr sz="2793"/>
            </a:lvl2pPr>
            <a:lvl3pPr marL="1823954" indent="0">
              <a:buNone/>
              <a:defRPr sz="2394"/>
            </a:lvl3pPr>
            <a:lvl4pPr marL="2735931" indent="0">
              <a:buNone/>
              <a:defRPr sz="1995"/>
            </a:lvl4pPr>
            <a:lvl5pPr marL="3647907" indent="0">
              <a:buNone/>
              <a:defRPr sz="1995"/>
            </a:lvl5pPr>
            <a:lvl6pPr marL="4559884" indent="0">
              <a:buNone/>
              <a:defRPr sz="1995"/>
            </a:lvl6pPr>
            <a:lvl7pPr marL="5471861" indent="0">
              <a:buNone/>
              <a:defRPr sz="1995"/>
            </a:lvl7pPr>
            <a:lvl8pPr marL="6383838" indent="0">
              <a:buNone/>
              <a:defRPr sz="1995"/>
            </a:lvl8pPr>
            <a:lvl9pPr marL="7295815" indent="0">
              <a:buNone/>
              <a:defRPr sz="199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0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214" y="911966"/>
            <a:ext cx="8808620" cy="3191881"/>
          </a:xfrm>
        </p:spPr>
        <p:txBody>
          <a:bodyPr anchor="b"/>
          <a:lstStyle>
            <a:lvl1pPr>
              <a:defRPr sz="63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10881" y="1969594"/>
            <a:ext cx="13826371" cy="9721303"/>
          </a:xfrm>
        </p:spPr>
        <p:txBody>
          <a:bodyPr anchor="t"/>
          <a:lstStyle>
            <a:lvl1pPr marL="0" indent="0">
              <a:buNone/>
              <a:defRPr sz="6383"/>
            </a:lvl1pPr>
            <a:lvl2pPr marL="911977" indent="0">
              <a:buNone/>
              <a:defRPr sz="5585"/>
            </a:lvl2pPr>
            <a:lvl3pPr marL="1823954" indent="0">
              <a:buNone/>
              <a:defRPr sz="4787"/>
            </a:lvl3pPr>
            <a:lvl4pPr marL="2735931" indent="0">
              <a:buNone/>
              <a:defRPr sz="3989"/>
            </a:lvl4pPr>
            <a:lvl5pPr marL="3647907" indent="0">
              <a:buNone/>
              <a:defRPr sz="3989"/>
            </a:lvl5pPr>
            <a:lvl6pPr marL="4559884" indent="0">
              <a:buNone/>
              <a:defRPr sz="3989"/>
            </a:lvl6pPr>
            <a:lvl7pPr marL="5471861" indent="0">
              <a:buNone/>
              <a:defRPr sz="3989"/>
            </a:lvl7pPr>
            <a:lvl8pPr marL="6383838" indent="0">
              <a:buNone/>
              <a:defRPr sz="3989"/>
            </a:lvl8pPr>
            <a:lvl9pPr marL="7295815" indent="0">
              <a:buNone/>
              <a:defRPr sz="398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214" y="4103846"/>
            <a:ext cx="8808620" cy="7602883"/>
          </a:xfrm>
        </p:spPr>
        <p:txBody>
          <a:bodyPr/>
          <a:lstStyle>
            <a:lvl1pPr marL="0" indent="0">
              <a:buNone/>
              <a:defRPr sz="3192"/>
            </a:lvl1pPr>
            <a:lvl2pPr marL="911977" indent="0">
              <a:buNone/>
              <a:defRPr sz="2793"/>
            </a:lvl2pPr>
            <a:lvl3pPr marL="1823954" indent="0">
              <a:buNone/>
              <a:defRPr sz="2394"/>
            </a:lvl3pPr>
            <a:lvl4pPr marL="2735931" indent="0">
              <a:buNone/>
              <a:defRPr sz="1995"/>
            </a:lvl4pPr>
            <a:lvl5pPr marL="3647907" indent="0">
              <a:buNone/>
              <a:defRPr sz="1995"/>
            </a:lvl5pPr>
            <a:lvl6pPr marL="4559884" indent="0">
              <a:buNone/>
              <a:defRPr sz="1995"/>
            </a:lvl6pPr>
            <a:lvl7pPr marL="5471861" indent="0">
              <a:buNone/>
              <a:defRPr sz="1995"/>
            </a:lvl7pPr>
            <a:lvl8pPr marL="6383838" indent="0">
              <a:buNone/>
              <a:defRPr sz="1995"/>
            </a:lvl8pPr>
            <a:lvl9pPr marL="7295815" indent="0">
              <a:buNone/>
              <a:defRPr sz="199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02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77656" y="728307"/>
            <a:ext cx="23556039" cy="2644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7656" y="3641531"/>
            <a:ext cx="23556039" cy="8679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77655" y="12678860"/>
            <a:ext cx="6145054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3A0C5-6B5E-4B9A-9575-FF0D04DA84E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46885" y="12678860"/>
            <a:ext cx="9217581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288641" y="12678860"/>
            <a:ext cx="6145054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6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823954" rtl="0" eaLnBrk="1" latinLnBrk="0" hangingPunct="1">
        <a:lnSpc>
          <a:spcPct val="90000"/>
        </a:lnSpc>
        <a:spcBef>
          <a:spcPct val="0"/>
        </a:spcBef>
        <a:buNone/>
        <a:defRPr sz="87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5988" indent="-455988" algn="l" defTabSz="1823954" rtl="0" eaLnBrk="1" latinLnBrk="0" hangingPunct="1">
        <a:lnSpc>
          <a:spcPct val="90000"/>
        </a:lnSpc>
        <a:spcBef>
          <a:spcPts val="1995"/>
        </a:spcBef>
        <a:buFont typeface="Arial" panose="020B0604020202020204" pitchFamily="34" charset="0"/>
        <a:buChar char="•"/>
        <a:defRPr sz="5585" kern="1200">
          <a:solidFill>
            <a:schemeClr val="tx1"/>
          </a:solidFill>
          <a:latin typeface="+mn-lt"/>
          <a:ea typeface="+mn-ea"/>
          <a:cs typeface="+mn-cs"/>
        </a:defRPr>
      </a:lvl1pPr>
      <a:lvl2pPr marL="1367965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4787" kern="1200">
          <a:solidFill>
            <a:schemeClr val="tx1"/>
          </a:solidFill>
          <a:latin typeface="+mn-lt"/>
          <a:ea typeface="+mn-ea"/>
          <a:cs typeface="+mn-cs"/>
        </a:defRPr>
      </a:lvl2pPr>
      <a:lvl3pPr marL="2279942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989" kern="1200">
          <a:solidFill>
            <a:schemeClr val="tx1"/>
          </a:solidFill>
          <a:latin typeface="+mn-lt"/>
          <a:ea typeface="+mn-ea"/>
          <a:cs typeface="+mn-cs"/>
        </a:defRPr>
      </a:lvl3pPr>
      <a:lvl4pPr marL="3191919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4pPr>
      <a:lvl5pPr marL="4103896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5pPr>
      <a:lvl6pPr marL="5015873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6pPr>
      <a:lvl7pPr marL="5927849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7pPr>
      <a:lvl8pPr marL="6839826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8pPr>
      <a:lvl9pPr marL="7751803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1pPr>
      <a:lvl2pPr marL="911977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2pPr>
      <a:lvl3pPr marL="1823954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3pPr>
      <a:lvl4pPr marL="2735931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4pPr>
      <a:lvl5pPr marL="3647907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5pPr>
      <a:lvl6pPr marL="4559884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6pPr>
      <a:lvl7pPr marL="5471861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7pPr>
      <a:lvl8pPr marL="6383838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8pPr>
      <a:lvl9pPr marL="7295815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ded Corner 4"/>
          <p:cNvSpPr/>
          <p:nvPr/>
        </p:nvSpPr>
        <p:spPr>
          <a:xfrm>
            <a:off x="9259186" y="515144"/>
            <a:ext cx="1178351" cy="111747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cs typeface="Times New Roman" panose="02020603050405020304" pitchFamily="18" charset="0"/>
              </a:rPr>
              <a:t>Commit message</a:t>
            </a:r>
          </a:p>
        </p:txBody>
      </p:sp>
      <p:sp>
        <p:nvSpPr>
          <p:cNvPr id="6" name="Flowchart: Multidocument 5"/>
          <p:cNvSpPr/>
          <p:nvPr/>
        </p:nvSpPr>
        <p:spPr>
          <a:xfrm>
            <a:off x="11625315" y="515144"/>
            <a:ext cx="2092751" cy="1117470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Code changes</a:t>
            </a:r>
          </a:p>
        </p:txBody>
      </p:sp>
      <p:sp>
        <p:nvSpPr>
          <p:cNvPr id="8" name="Down Arrow 7"/>
          <p:cNvSpPr/>
          <p:nvPr/>
        </p:nvSpPr>
        <p:spPr>
          <a:xfrm>
            <a:off x="9523136" y="1726883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9" name="Down Arrow 8"/>
          <p:cNvSpPr/>
          <p:nvPr/>
        </p:nvSpPr>
        <p:spPr>
          <a:xfrm>
            <a:off x="12346465" y="1726883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10" name="Rounded Rectangle 9"/>
          <p:cNvSpPr/>
          <p:nvPr/>
        </p:nvSpPr>
        <p:spPr>
          <a:xfrm>
            <a:off x="9108355" y="2613150"/>
            <a:ext cx="1480009" cy="4851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Encoding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1931684" y="2613150"/>
            <a:ext cx="1480009" cy="4851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Encoding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9523136" y="3183318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19" name="Down Arrow 18"/>
          <p:cNvSpPr/>
          <p:nvPr/>
        </p:nvSpPr>
        <p:spPr>
          <a:xfrm>
            <a:off x="12346465" y="3183318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20" name="Rectangle 19"/>
          <p:cNvSpPr/>
          <p:nvPr/>
        </p:nvSpPr>
        <p:spPr>
          <a:xfrm>
            <a:off x="8531227" y="4069585"/>
            <a:ext cx="2644937" cy="733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Convolutional network for natural language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349219" y="4078860"/>
            <a:ext cx="2644937" cy="733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Convolutional network for code changes</a:t>
            </a:r>
          </a:p>
        </p:txBody>
      </p:sp>
      <p:sp>
        <p:nvSpPr>
          <p:cNvPr id="22" name="Down Arrow 21"/>
          <p:cNvSpPr/>
          <p:nvPr/>
        </p:nvSpPr>
        <p:spPr>
          <a:xfrm>
            <a:off x="9523134" y="4888447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23" name="Down Arrow 22"/>
          <p:cNvSpPr/>
          <p:nvPr/>
        </p:nvSpPr>
        <p:spPr>
          <a:xfrm>
            <a:off x="12346465" y="4888447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24" name="Rectangle 23"/>
          <p:cNvSpPr/>
          <p:nvPr/>
        </p:nvSpPr>
        <p:spPr>
          <a:xfrm>
            <a:off x="8570636" y="5774714"/>
            <a:ext cx="5423519" cy="468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Fully connected network for feature fusion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10957171" y="6327838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26" name="Rectangle 25"/>
          <p:cNvSpPr/>
          <p:nvPr/>
        </p:nvSpPr>
        <p:spPr>
          <a:xfrm>
            <a:off x="10610733" y="7204830"/>
            <a:ext cx="1343320" cy="468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Output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232775" y="3508698"/>
            <a:ext cx="6096000" cy="3158803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ket 27"/>
          <p:cNvSpPr/>
          <p:nvPr/>
        </p:nvSpPr>
        <p:spPr>
          <a:xfrm>
            <a:off x="14544677" y="1447800"/>
            <a:ext cx="192555" cy="2060896"/>
          </a:xfrm>
          <a:prstGeom prst="rightBracke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4968515" y="4078862"/>
            <a:ext cx="11938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Feature extraction</a:t>
            </a:r>
          </a:p>
        </p:txBody>
      </p:sp>
      <p:sp>
        <p:nvSpPr>
          <p:cNvPr id="30" name="Right Bracket 29"/>
          <p:cNvSpPr/>
          <p:nvPr/>
        </p:nvSpPr>
        <p:spPr>
          <a:xfrm>
            <a:off x="14544677" y="3644901"/>
            <a:ext cx="192555" cy="1382843"/>
          </a:xfrm>
          <a:prstGeom prst="rightBracke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4968515" y="2343494"/>
            <a:ext cx="1193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Input layer</a:t>
            </a:r>
          </a:p>
        </p:txBody>
      </p:sp>
      <p:sp>
        <p:nvSpPr>
          <p:cNvPr id="32" name="Right Bracket 31"/>
          <p:cNvSpPr/>
          <p:nvPr/>
        </p:nvSpPr>
        <p:spPr>
          <a:xfrm>
            <a:off x="14544677" y="5284658"/>
            <a:ext cx="192555" cy="1382843"/>
          </a:xfrm>
          <a:prstGeom prst="rightBracke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4850258" y="5652913"/>
            <a:ext cx="14303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Feature combination</a:t>
            </a:r>
          </a:p>
        </p:txBody>
      </p:sp>
      <p:sp>
        <p:nvSpPr>
          <p:cNvPr id="34" name="Right Bracket 33"/>
          <p:cNvSpPr/>
          <p:nvPr/>
        </p:nvSpPr>
        <p:spPr>
          <a:xfrm>
            <a:off x="14544676" y="6924415"/>
            <a:ext cx="192555" cy="886087"/>
          </a:xfrm>
          <a:prstGeom prst="rightBracke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4882752" y="7204830"/>
            <a:ext cx="1365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848582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546922"/>
              </p:ext>
            </p:extLst>
          </p:nvPr>
        </p:nvGraphicFramePr>
        <p:xfrm>
          <a:off x="8883015" y="5181970"/>
          <a:ext cx="8128000" cy="11856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5028400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30274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531793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1437619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0861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Period 1</a:t>
                      </a:r>
                      <a:endParaRPr lang="en-US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Period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Period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Period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Period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038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712202" y="4333876"/>
            <a:ext cx="6753225" cy="1552575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Long-period training data</a:t>
            </a:r>
          </a:p>
          <a:p>
            <a:endParaRPr lang="en-US" sz="32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32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665200" y="4410075"/>
            <a:ext cx="1752600" cy="139541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2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Short-period training data</a:t>
            </a:r>
          </a:p>
          <a:p>
            <a:endParaRPr lang="en-US" sz="32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32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336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024241"/>
              </p:ext>
            </p:extLst>
          </p:nvPr>
        </p:nvGraphicFramePr>
        <p:xfrm>
          <a:off x="8124150" y="1593116"/>
          <a:ext cx="2160000" cy="50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833276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0916002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7757795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45921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14079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78456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63385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6168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82196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066107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583197" y="1886564"/>
            <a:ext cx="4794250" cy="60869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+class 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OVSBridge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BaseOVS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):</a:t>
            </a:r>
          </a:p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+  super(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OVSBridge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self)._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_(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root_helper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-  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self.root_helper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root_helper</a:t>
            </a:r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-  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def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run_vsctl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(self, 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args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):</a:t>
            </a:r>
          </a:p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 </a:t>
            </a:r>
            <a:r>
              <a:rPr lang="en-US" sz="4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…</a:t>
            </a:r>
          </a:p>
          <a:p>
            <a:r>
              <a:rPr lang="en-US" sz="4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…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1147" y="2000864"/>
            <a:ext cx="4584700" cy="533400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7972" y="3118464"/>
            <a:ext cx="4584700" cy="533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5272672" y="2000865"/>
            <a:ext cx="1725710" cy="481111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72672" y="2534265"/>
            <a:ext cx="1706750" cy="4987711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272672" y="2037547"/>
            <a:ext cx="2286212" cy="1080921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72673" y="3651864"/>
            <a:ext cx="2378823" cy="3389000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575780"/>
              </p:ext>
            </p:extLst>
          </p:nvPr>
        </p:nvGraphicFramePr>
        <p:xfrm>
          <a:off x="7558884" y="2037546"/>
          <a:ext cx="2160000" cy="50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833276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0916002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7757795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45921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14079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78456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63385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6168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82196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0661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973523"/>
              </p:ext>
            </p:extLst>
          </p:nvPr>
        </p:nvGraphicFramePr>
        <p:xfrm>
          <a:off x="6998382" y="2481975"/>
          <a:ext cx="2160000" cy="50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833276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0916002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7757795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45921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14079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78456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63385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6168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82196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066107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825803"/>
              </p:ext>
            </p:extLst>
          </p:nvPr>
        </p:nvGraphicFramePr>
        <p:xfrm>
          <a:off x="11620422" y="1985463"/>
          <a:ext cx="2160000" cy="50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92843613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6280781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1255928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39707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0519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19485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76345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4495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93435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554081"/>
                  </a:ext>
                </a:extLst>
              </a:tr>
            </a:tbl>
          </a:graphicData>
        </a:graphic>
      </p:graphicFrame>
      <p:cxnSp>
        <p:nvCxnSpPr>
          <p:cNvPr id="19" name="Straight Connector 18"/>
          <p:cNvCxnSpPr/>
          <p:nvPr/>
        </p:nvCxnSpPr>
        <p:spPr>
          <a:xfrm flipV="1">
            <a:off x="9139422" y="2000865"/>
            <a:ext cx="2481000" cy="481111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9139422" y="2699365"/>
            <a:ext cx="2481000" cy="482261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9718884" y="2037547"/>
            <a:ext cx="1901538" cy="1387917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9718884" y="4083664"/>
            <a:ext cx="1901538" cy="2993882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716176"/>
              </p:ext>
            </p:extLst>
          </p:nvPr>
        </p:nvGraphicFramePr>
        <p:xfrm>
          <a:off x="15478614" y="3425463"/>
          <a:ext cx="72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3" name="Straight Connector 52"/>
          <p:cNvCxnSpPr/>
          <p:nvPr/>
        </p:nvCxnSpPr>
        <p:spPr>
          <a:xfrm>
            <a:off x="13780422" y="1985463"/>
            <a:ext cx="1698192" cy="1440000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13780422" y="5536701"/>
            <a:ext cx="1698192" cy="1488763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ight Bracket 72"/>
          <p:cNvSpPr/>
          <p:nvPr/>
        </p:nvSpPr>
        <p:spPr>
          <a:xfrm rot="5400000">
            <a:off x="10579679" y="6830940"/>
            <a:ext cx="232104" cy="4136572"/>
          </a:xfrm>
          <a:prstGeom prst="rightBracket">
            <a:avLst/>
          </a:prstGeom>
          <a:solidFill>
            <a:schemeClr val="bg1"/>
          </a:solidFill>
          <a:ln w="571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8470251" y="7999616"/>
            <a:ext cx="43988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Convolutional layer + max pooling layer to out put the new representation of the code 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7223433" y="7527941"/>
                <a:ext cx="2830903" cy="6034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3200" b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𝐅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𝒊</m:t>
                          </m:r>
                        </m:sub>
                      </m:sSub>
                      <m:r>
                        <a:rPr lang="en-US" sz="3200" b="1" i="1">
                          <a:latin typeface="Cambria Math" panose="02040503050406030204" pitchFamily="18" charset="0"/>
                          <a:ea typeface="Helvetica" charset="0"/>
                          <a:cs typeface="Arial" panose="020B0604020202020204" pitchFamily="34" charset="0"/>
                        </a:rPr>
                        <m:t>∈</m:t>
                      </m:r>
                      <m:sSup>
                        <m:sSupPr>
                          <m:ctrlPr>
                            <a:rPr lang="en-US" sz="32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𝓝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𝓛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  <m:t>𝒄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433" y="7527941"/>
                <a:ext cx="2830903" cy="6034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2397968" y="7050646"/>
                <a:ext cx="60490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200" b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𝐅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7968" y="7050646"/>
                <a:ext cx="60490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15471428" y="5471541"/>
                <a:ext cx="727187" cy="6404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3200" b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𝐅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1428" y="5471541"/>
                <a:ext cx="727187" cy="6404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13107169" y="7202258"/>
            <a:ext cx="4424016" cy="1015663"/>
            <a:chOff x="13456117" y="6795253"/>
            <a:chExt cx="4424016" cy="1015663"/>
          </a:xfrm>
        </p:grpSpPr>
        <p:sp>
          <p:nvSpPr>
            <p:cNvPr id="30" name="Right Bracket 29"/>
            <p:cNvSpPr/>
            <p:nvPr/>
          </p:nvSpPr>
          <p:spPr>
            <a:xfrm rot="5400000">
              <a:off x="15582261" y="5509041"/>
              <a:ext cx="214302" cy="4381443"/>
            </a:xfrm>
            <a:prstGeom prst="rightBracke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3456117" y="6795253"/>
              <a:ext cx="442401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anose="020B0604020202020204" pitchFamily="34" charset="0"/>
                  <a:cs typeface="Helvetica" panose="020B0604020202020204" pitchFamily="34" charset="0"/>
                </a:rPr>
                <a:t>Convolutional layer + max pooling layer to out put the embedding vector of the code change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10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6"/>
          <p:cNvSpPr/>
          <p:nvPr/>
        </p:nvSpPr>
        <p:spPr>
          <a:xfrm>
            <a:off x="6490614" y="3986648"/>
            <a:ext cx="996531" cy="113792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16713733" y="3986647"/>
            <a:ext cx="996531" cy="113792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004269" y="7618397"/>
            <a:ext cx="20335463" cy="8940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FULLY CONNTECTED LAYER</a:t>
            </a:r>
            <a:endParaRPr lang="en-US" sz="5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1673735" y="6293639"/>
            <a:ext cx="996531" cy="113792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607553" y="9985745"/>
            <a:ext cx="3128892" cy="1037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00" b="1" dirty="0">
                <a:latin typeface="Helvetica" panose="020B0604020202020204" pitchFamily="34" charset="0"/>
                <a:cs typeface="Helvetica" panose="020B0604020202020204" pitchFamily="34" charset="0"/>
              </a:rPr>
              <a:t>Output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11673734" y="8680151"/>
            <a:ext cx="996531" cy="113792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ounded Rectangle 1"/>
              <p:cNvSpPr/>
              <p:nvPr/>
            </p:nvSpPr>
            <p:spPr>
              <a:xfrm>
                <a:off x="2004269" y="2948460"/>
                <a:ext cx="9969223" cy="90835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4800" b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4800" b="1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2" name="Rounded 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269" y="2948460"/>
                <a:ext cx="9969223" cy="90835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ounded Rectangle 17"/>
              <p:cNvSpPr/>
              <p:nvPr/>
            </p:nvSpPr>
            <p:spPr>
              <a:xfrm>
                <a:off x="12084266" y="2948460"/>
                <a:ext cx="10255466" cy="90835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4800" b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sz="48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4266" y="2948460"/>
                <a:ext cx="10255466" cy="90835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/>
              <p:cNvSpPr/>
              <p:nvPr/>
            </p:nvSpPr>
            <p:spPr>
              <a:xfrm>
                <a:off x="2004269" y="5245905"/>
                <a:ext cx="20335463" cy="92639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800" b="1">
                          <a:latin typeface="Cambria Math" panose="02040503050406030204" pitchFamily="18" charset="0"/>
                        </a:rPr>
                        <m:t>z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3" name="Rounded 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269" y="5245905"/>
                <a:ext cx="20335463" cy="92639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9532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728610" y="3051247"/>
            <a:ext cx="6526041" cy="8362166"/>
          </a:xfrm>
          <a:prstGeom prst="roundRect">
            <a:avLst>
              <a:gd name="adj" fmla="val 5412"/>
            </a:avLst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3309" y="3426745"/>
            <a:ext cx="1054884" cy="31088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522" y="6535560"/>
            <a:ext cx="1066465" cy="3344577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0939724" y="3454841"/>
            <a:ext cx="1054834" cy="6183384"/>
            <a:chOff x="7823594" y="1674626"/>
            <a:chExt cx="528825" cy="309994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23594" y="1674626"/>
              <a:ext cx="528825" cy="1552353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23594" y="3222217"/>
              <a:ext cx="528825" cy="1552353"/>
            </a:xfrm>
            <a:prstGeom prst="rect">
              <a:avLst/>
            </a:prstGeom>
          </p:spPr>
        </p:pic>
      </p:grpSp>
      <p:sp>
        <p:nvSpPr>
          <p:cNvPr id="17" name="Rounded Rectangle 16"/>
          <p:cNvSpPr/>
          <p:nvPr/>
        </p:nvSpPr>
        <p:spPr>
          <a:xfrm>
            <a:off x="13215560" y="3459590"/>
            <a:ext cx="1042118" cy="618338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989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15475494" y="5654342"/>
            <a:ext cx="1042118" cy="1741025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0961931" y="9388336"/>
                <a:ext cx="1010415" cy="829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787" b="1">
                          <a:latin typeface="Cambria Math" panose="02040503050406030204" pitchFamily="18" charset="0"/>
                        </a:rPr>
                        <m:t>e</m:t>
                      </m:r>
                    </m:oMath>
                  </m:oMathPara>
                </a14:m>
                <a:endParaRPr lang="en-US" sz="4787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1931" y="9388336"/>
                <a:ext cx="1010415" cy="8290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14409171" y="7274847"/>
            <a:ext cx="3218990" cy="614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91" dirty="0">
                <a:latin typeface="Helvetica" panose="020B0604020202020204" pitchFamily="34" charset="0"/>
                <a:cs typeface="Helvetica" panose="020B0604020202020204" pitchFamily="34" charset="0"/>
              </a:rPr>
              <a:t>output layer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802701" y="10553932"/>
            <a:ext cx="6000361" cy="767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388" b="1" dirty="0">
                <a:latin typeface="Helvetica" panose="020B0604020202020204" pitchFamily="34" charset="0"/>
                <a:cs typeface="Helvetica" panose="020B0604020202020204" pitchFamily="34" charset="0"/>
              </a:rPr>
              <a:t>Classification module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9658507" y="4757226"/>
            <a:ext cx="914832" cy="911966"/>
          </a:xfrm>
          <a:prstGeom prst="rightArrow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823224">
              <a:defRPr/>
            </a:pPr>
            <a:endParaRPr lang="en-US" sz="3586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9622461" y="7797464"/>
            <a:ext cx="914832" cy="911966"/>
          </a:xfrm>
          <a:prstGeom prst="rightArrow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823224">
              <a:defRPr/>
            </a:pPr>
            <a:endParaRPr lang="en-US" sz="3586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12149237" y="6104028"/>
            <a:ext cx="914832" cy="911966"/>
          </a:xfrm>
          <a:prstGeom prst="rightArrow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823224">
              <a:defRPr/>
            </a:pPr>
            <a:endParaRPr lang="en-US" sz="3586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14409171" y="6160062"/>
            <a:ext cx="914832" cy="911966"/>
          </a:xfrm>
          <a:prstGeom prst="rightArrow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823224">
              <a:defRPr/>
            </a:pPr>
            <a:endParaRPr lang="en-US" sz="3586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815923" y="9497936"/>
            <a:ext cx="4032820" cy="1657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91" dirty="0">
                <a:latin typeface="Helvetica" panose="020B0604020202020204" pitchFamily="34" charset="0"/>
                <a:cs typeface="Helvetica" panose="020B0604020202020204" pitchFamily="34" charset="0"/>
              </a:rPr>
              <a:t>a fully-connected layer</a:t>
            </a:r>
            <a:endParaRPr lang="en-US" sz="3391" b="1" dirty="0"/>
          </a:p>
          <a:p>
            <a:pPr algn="ctr"/>
            <a:endParaRPr lang="en-US" sz="3391" b="1" dirty="0"/>
          </a:p>
        </p:txBody>
      </p:sp>
      <p:sp>
        <p:nvSpPr>
          <p:cNvPr id="4" name="Rectangle 3"/>
          <p:cNvSpPr/>
          <p:nvPr/>
        </p:nvSpPr>
        <p:spPr>
          <a:xfrm>
            <a:off x="13234719" y="6115302"/>
            <a:ext cx="1003800" cy="8290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787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8325035" y="2595747"/>
                <a:ext cx="1127103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4800" b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4800" b="1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5035" y="2595747"/>
                <a:ext cx="1127103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8453736" y="9722935"/>
                <a:ext cx="905889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4800" b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sz="48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736" y="9722935"/>
                <a:ext cx="905889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266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757825"/>
              </p:ext>
            </p:extLst>
          </p:nvPr>
        </p:nvGraphicFramePr>
        <p:xfrm>
          <a:off x="11425038" y="4765585"/>
          <a:ext cx="180000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074236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1467099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15649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57893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840799"/>
              </p:ext>
            </p:extLst>
          </p:nvPr>
        </p:nvGraphicFramePr>
        <p:xfrm>
          <a:off x="14122806" y="4765585"/>
          <a:ext cx="36576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78495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56929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03582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272577"/>
              </p:ext>
            </p:extLst>
          </p:nvPr>
        </p:nvGraphicFramePr>
        <p:xfrm>
          <a:off x="13963490" y="4980837"/>
          <a:ext cx="365760" cy="2566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001925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9575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5323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220785" y="7692438"/>
            <a:ext cx="2945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 convolution layer with multiple filters + a 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ReLU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activation function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322440" y="5459633"/>
            <a:ext cx="1851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a max pooling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982672" y="7701874"/>
                <a:ext cx="2625142" cy="69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charset="0"/>
                    <a:ea typeface="Helvetica" charset="0"/>
                    <a:cs typeface="Helvetica" charset="0"/>
                  </a:rPr>
                  <a:t>commit message </a:t>
                </a:r>
              </a:p>
              <a:p>
                <a:pPr algn="ctr"/>
                <a:r>
                  <a:rPr lang="en-US" dirty="0">
                    <a:latin typeface="Helvetica" charset="0"/>
                    <a:ea typeface="Helvetica" charset="0"/>
                    <a:cs typeface="Helvetica" charset="0"/>
                  </a:rPr>
                  <a:t>matrix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M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  <m:t>𝒎</m:t>
                                </m:r>
                              </m:e>
                            </m:d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𝒎</m:t>
                            </m:r>
                          </m:sub>
                        </m:sSub>
                      </m:sup>
                    </m:sSup>
                  </m:oMath>
                </a14:m>
                <a:endParaRPr lang="en-US" sz="2000" b="1" dirty="0">
                  <a:latin typeface="Arial" panose="020B0604020202020204" pitchFamily="34" charset="0"/>
                  <a:ea typeface="Helvetica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2672" y="7701874"/>
                <a:ext cx="2625142" cy="696344"/>
              </a:xfrm>
              <a:prstGeom prst="rect">
                <a:avLst/>
              </a:prstGeom>
              <a:blipFill>
                <a:blip r:embed="rId2"/>
                <a:stretch>
                  <a:fillRect t="-4348" b="-1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0367138" y="4757593"/>
            <a:ext cx="116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" panose="02040604050505020304" pitchFamily="18" charset="0"/>
              </a:rPr>
              <a:t>improve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48642" y="5129860"/>
            <a:ext cx="158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" panose="02040604050505020304" pitchFamily="18" charset="0"/>
              </a:rPr>
              <a:t>packer-filter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645701" y="5495582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" panose="02040604050505020304" pitchFamily="18" charset="0"/>
              </a:rPr>
              <a:t>test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362450" y="5865675"/>
            <a:ext cx="1227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coverage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399924" y="5475289"/>
            <a:ext cx="1850231" cy="113823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sp>
        <p:nvSpPr>
          <p:cNvPr id="19" name="Rectangle 18"/>
          <p:cNvSpPr/>
          <p:nvPr/>
        </p:nvSpPr>
        <p:spPr>
          <a:xfrm>
            <a:off x="11385241" y="6927801"/>
            <a:ext cx="1850231" cy="7736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3250155" y="7375870"/>
            <a:ext cx="923770" cy="327582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ight Arrow 21"/>
          <p:cNvSpPr/>
          <p:nvPr/>
        </p:nvSpPr>
        <p:spPr>
          <a:xfrm>
            <a:off x="14597157" y="5975058"/>
            <a:ext cx="1359758" cy="507138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092038"/>
              </p:ext>
            </p:extLst>
          </p:nvPr>
        </p:nvGraphicFramePr>
        <p:xfrm>
          <a:off x="16027652" y="5659942"/>
          <a:ext cx="365760" cy="1100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5384993" y="6751450"/>
            <a:ext cx="1651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an embedding vector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0565326" y="5993022"/>
            <a:ext cx="679450" cy="1869554"/>
            <a:chOff x="3247196" y="6102646"/>
            <a:chExt cx="679450" cy="1869554"/>
          </a:xfrm>
        </p:grpSpPr>
        <p:grpSp>
          <p:nvGrpSpPr>
            <p:cNvPr id="67" name="Group 66"/>
            <p:cNvGrpSpPr/>
            <p:nvPr/>
          </p:nvGrpSpPr>
          <p:grpSpPr>
            <a:xfrm>
              <a:off x="3247196" y="6102646"/>
              <a:ext cx="679450" cy="1394765"/>
              <a:chOff x="4229100" y="4327535"/>
              <a:chExt cx="679450" cy="1394765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4229100" y="4327535"/>
                <a:ext cx="67945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.</a:t>
                </a:r>
              </a:p>
              <a:p>
                <a:endParaRPr lang="en-US" sz="32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229100" y="4473140"/>
                <a:ext cx="67945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.</a:t>
                </a:r>
              </a:p>
              <a:p>
                <a:endParaRPr lang="en-US" sz="32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229100" y="4645082"/>
                <a:ext cx="67945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.</a:t>
                </a:r>
              </a:p>
              <a:p>
                <a:endParaRPr lang="en-US" sz="3200" dirty="0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247196" y="6577435"/>
              <a:ext cx="679450" cy="1394765"/>
              <a:chOff x="4229100" y="4327535"/>
              <a:chExt cx="679450" cy="1394765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4229100" y="4327535"/>
                <a:ext cx="67945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.</a:t>
                </a:r>
              </a:p>
              <a:p>
                <a:endParaRPr lang="en-US" sz="32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4229100" y="4473140"/>
                <a:ext cx="67945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.</a:t>
                </a:r>
              </a:p>
              <a:p>
                <a:endParaRPr lang="en-US" sz="32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4229100" y="4645082"/>
                <a:ext cx="67945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.</a:t>
                </a:r>
              </a:p>
              <a:p>
                <a:endParaRPr lang="en-US" sz="3200" dirty="0"/>
              </a:p>
            </p:txBody>
          </p:sp>
        </p:grpSp>
      </p:grpSp>
      <p:cxnSp>
        <p:nvCxnSpPr>
          <p:cNvPr id="4" name="Straight Connector 3"/>
          <p:cNvCxnSpPr/>
          <p:nvPr/>
        </p:nvCxnSpPr>
        <p:spPr>
          <a:xfrm>
            <a:off x="13247235" y="6952368"/>
            <a:ext cx="926690" cy="423505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978691"/>
              </p:ext>
            </p:extLst>
          </p:nvPr>
        </p:nvGraphicFramePr>
        <p:xfrm>
          <a:off x="13808165" y="5131346"/>
          <a:ext cx="365760" cy="2200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519428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997879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169793"/>
                  </a:ext>
                </a:extLst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13247237" y="5495990"/>
            <a:ext cx="749013" cy="606656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3235470" y="6102646"/>
            <a:ext cx="760778" cy="510882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863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3596738" y="4956085"/>
          <a:ext cx="180000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074236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1467099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15649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57893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6294506" y="4956085"/>
          <a:ext cx="36576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78495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56929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03582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6135190" y="5171337"/>
          <a:ext cx="365760" cy="2566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001925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9575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5323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5979865" y="5321846"/>
          <a:ext cx="365760" cy="2200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519428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997879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16979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392485" y="7882938"/>
            <a:ext cx="2945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 convolution layer with multiple filters + a 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ReLU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activation function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438312" y="5617446"/>
            <a:ext cx="1851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a max pooling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3154372" y="7892374"/>
                <a:ext cx="2625142" cy="69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charset="0"/>
                    <a:ea typeface="Helvetica" charset="0"/>
                    <a:cs typeface="Helvetica" charset="0"/>
                  </a:rPr>
                  <a:t>commit message </a:t>
                </a:r>
              </a:p>
              <a:p>
                <a:pPr algn="ctr"/>
                <a:r>
                  <a:rPr lang="en-US" dirty="0">
                    <a:latin typeface="Helvetica" charset="0"/>
                    <a:ea typeface="Helvetica" charset="0"/>
                    <a:cs typeface="Helvetica" charset="0"/>
                  </a:rPr>
                  <a:t>matrix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M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  <m:t>𝒎</m:t>
                                </m:r>
                              </m:e>
                            </m:d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𝒎</m:t>
                            </m:r>
                          </m:sub>
                        </m:sSub>
                      </m:sup>
                    </m:sSup>
                  </m:oMath>
                </a14:m>
                <a:endParaRPr lang="en-US" sz="2000" b="1" dirty="0">
                  <a:latin typeface="Arial" panose="020B0604020202020204" pitchFamily="34" charset="0"/>
                  <a:ea typeface="Helvetica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4372" y="7892374"/>
                <a:ext cx="2625142" cy="696344"/>
              </a:xfrm>
              <a:prstGeom prst="rect">
                <a:avLst/>
              </a:prstGeom>
              <a:blipFill>
                <a:blip r:embed="rId2"/>
                <a:stretch>
                  <a:fillRect t="-5263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2692638" y="4954600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return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695395" y="5343262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proper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703467" y="5686490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entury" panose="02040604050505020304" pitchFamily="18" charset="0"/>
              </a:rPr>
              <a:t>errono</a:t>
            </a:r>
            <a:r>
              <a:rPr lang="en-US" dirty="0">
                <a:latin typeface="Century" panose="02040604050505020304" pitchFamily="18" charset="0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754122" y="6050241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value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574069" y="4936640"/>
            <a:ext cx="1850231" cy="113823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5419410" y="4956086"/>
            <a:ext cx="748538" cy="550554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5421858" y="5506640"/>
            <a:ext cx="746093" cy="566332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3571627" y="7129772"/>
            <a:ext cx="1850231" cy="7736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5421855" y="7566370"/>
            <a:ext cx="923770" cy="327582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ight Arrow 21"/>
          <p:cNvSpPr/>
          <p:nvPr/>
        </p:nvSpPr>
        <p:spPr>
          <a:xfrm>
            <a:off x="16768857" y="6165558"/>
            <a:ext cx="1225192" cy="507138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18067589" y="5864734"/>
          <a:ext cx="365760" cy="1100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7424930" y="6933072"/>
            <a:ext cx="1651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an embedding vector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10749290" y="4955374"/>
          <a:ext cx="1800000" cy="2966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074236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670993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156491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578933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9896215" y="5281699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return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894604" y="6017552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proper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964224" y="7531390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value 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2978571" y="6293148"/>
            <a:ext cx="679450" cy="963237"/>
            <a:chOff x="4229100" y="4327535"/>
            <a:chExt cx="679450" cy="963237"/>
          </a:xfrm>
        </p:grpSpPr>
        <p:sp>
          <p:nvSpPr>
            <p:cNvPr id="64" name="TextBox 63"/>
            <p:cNvSpPr txBox="1"/>
            <p:nvPr/>
          </p:nvSpPr>
          <p:spPr>
            <a:xfrm>
              <a:off x="4229100" y="4327535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229100" y="4473140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229100" y="4645082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2978571" y="6767937"/>
            <a:ext cx="679450" cy="963237"/>
            <a:chOff x="4229100" y="4327535"/>
            <a:chExt cx="679450" cy="963237"/>
          </a:xfrm>
        </p:grpSpPr>
        <p:sp>
          <p:nvSpPr>
            <p:cNvPr id="70" name="TextBox 69"/>
            <p:cNvSpPr txBox="1"/>
            <p:nvPr/>
          </p:nvSpPr>
          <p:spPr>
            <a:xfrm>
              <a:off x="4229100" y="4327535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229100" y="4473140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229100" y="4645082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0250247" y="5461646"/>
            <a:ext cx="679450" cy="963237"/>
            <a:chOff x="4229100" y="4327535"/>
            <a:chExt cx="679450" cy="963237"/>
          </a:xfrm>
        </p:grpSpPr>
        <p:sp>
          <p:nvSpPr>
            <p:cNvPr id="74" name="TextBox 73"/>
            <p:cNvSpPr txBox="1"/>
            <p:nvPr/>
          </p:nvSpPr>
          <p:spPr>
            <a:xfrm>
              <a:off x="4229100" y="4327535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229100" y="4473140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229100" y="4645082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0250247" y="6292998"/>
            <a:ext cx="679453" cy="1427578"/>
            <a:chOff x="1951429" y="2750280"/>
            <a:chExt cx="679453" cy="1427578"/>
          </a:xfrm>
        </p:grpSpPr>
        <p:grpSp>
          <p:nvGrpSpPr>
            <p:cNvPr id="77" name="Group 76"/>
            <p:cNvGrpSpPr/>
            <p:nvPr/>
          </p:nvGrpSpPr>
          <p:grpSpPr>
            <a:xfrm>
              <a:off x="1951432" y="2750280"/>
              <a:ext cx="679450" cy="963237"/>
              <a:chOff x="4229100" y="4327535"/>
              <a:chExt cx="679450" cy="963237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4229100" y="4327535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4229100" y="4473140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229100" y="4645082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1951429" y="3214621"/>
              <a:ext cx="679450" cy="963237"/>
              <a:chOff x="4229100" y="4327535"/>
              <a:chExt cx="679450" cy="963237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4229100" y="4327535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4229100" y="4473140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4229100" y="4645082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p:grpSp>
      </p:grpSp>
      <p:cxnSp>
        <p:nvCxnSpPr>
          <p:cNvPr id="86" name="Straight Connector 85"/>
          <p:cNvCxnSpPr/>
          <p:nvPr/>
        </p:nvCxnSpPr>
        <p:spPr>
          <a:xfrm flipV="1">
            <a:off x="12549290" y="4956086"/>
            <a:ext cx="1047444" cy="3735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12545044" y="5329617"/>
            <a:ext cx="1051693" cy="36573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12545044" y="5329617"/>
            <a:ext cx="1058909" cy="7488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25" idx="3"/>
          </p:cNvCxnSpPr>
          <p:nvPr/>
        </p:nvCxnSpPr>
        <p:spPr>
          <a:xfrm flipV="1">
            <a:off x="12549290" y="5695352"/>
            <a:ext cx="1060004" cy="7434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12545044" y="6043253"/>
            <a:ext cx="1058909" cy="151597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12545044" y="6424881"/>
            <a:ext cx="1051693" cy="149462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12549290" y="6820377"/>
            <a:ext cx="1047448" cy="7033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12564574" y="7189049"/>
            <a:ext cx="1039379" cy="70068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10415427" y="7892815"/>
                <a:ext cx="2636309" cy="69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charset="0"/>
                    <a:ea typeface="Helvetica" charset="0"/>
                    <a:cs typeface="Helvetica" charset="0"/>
                  </a:rPr>
                  <a:t>word embedding matrix </a:t>
                </a:r>
                <a:r>
                  <a:rPr lang="en-US" b="1" dirty="0">
                    <a:latin typeface="Arial" panose="020B0604020202020204" pitchFamily="34" charset="0"/>
                    <a:ea typeface="Helvetica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  <a:ea typeface="Helvetica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 panose="02040503050406030204" pitchFamily="18" charset="0"/>
                            <a:ea typeface="Helvetica" charset="0"/>
                            <a:cs typeface="Arial" panose="020B0604020202020204" pitchFamily="34" charset="0"/>
                          </a:rPr>
                          <m:t>𝐖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  <a:ea typeface="Helvetica" charset="0"/>
                            <a:cs typeface="Arial" panose="020B0604020202020204" pitchFamily="34" charset="0"/>
                          </a:rPr>
                          <m:t>𝒎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  <a:ea typeface="Helvetica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  <a:ea typeface="Helvetica" charset="0"/>
                                        <a:cs typeface="Arial" panose="020B0604020202020204" pitchFamily="34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  <a:ea typeface="Helvetica" charset="0"/>
                                        <a:cs typeface="Arial" panose="020B0604020202020204" pitchFamily="34" charset="0"/>
                                      </a:rPr>
                                      <m:t>𝒎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𝒎</m:t>
                            </m:r>
                          </m:sub>
                        </m:sSub>
                      </m:sup>
                    </m:sSup>
                  </m:oMath>
                </a14:m>
                <a:endParaRPr lang="en-US" sz="2000" b="1" dirty="0">
                  <a:latin typeface="Arial" panose="020B0604020202020204" pitchFamily="34" charset="0"/>
                  <a:ea typeface="Helvetica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5427" y="7892815"/>
                <a:ext cx="2636309" cy="696344"/>
              </a:xfrm>
              <a:prstGeom prst="rect">
                <a:avLst/>
              </a:prstGeom>
              <a:blipFill>
                <a:blip r:embed="rId3"/>
                <a:stretch>
                  <a:fillRect l="-926" t="-5263" r="-2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15418935" y="7142868"/>
            <a:ext cx="926690" cy="423505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7966352" y="5366991"/>
                <a:ext cx="5065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034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400" b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2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400" b="1" kern="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6352" y="5366991"/>
                <a:ext cx="506556" cy="461665"/>
              </a:xfrm>
              <a:prstGeom prst="rect">
                <a:avLst/>
              </a:prstGeom>
              <a:blipFill>
                <a:blip r:embed="rId4"/>
                <a:stretch>
                  <a:fillRect r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0766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5018216" y="2738738"/>
            <a:ext cx="1809750" cy="3796485"/>
            <a:chOff x="1390650" y="2438400"/>
            <a:chExt cx="1809750" cy="3796485"/>
          </a:xfrm>
        </p:grpSpPr>
        <p:cxnSp>
          <p:nvCxnSpPr>
            <p:cNvPr id="26" name="Straight Connector 25"/>
            <p:cNvCxnSpPr/>
            <p:nvPr/>
          </p:nvCxnSpPr>
          <p:spPr>
            <a:xfrm flipH="1">
              <a:off x="1390650" y="3320235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1409700" y="2438400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3181350" y="2438400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1409700" y="5353049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/>
          <p:cNvCxnSpPr/>
          <p:nvPr/>
        </p:nvCxnSpPr>
        <p:spPr>
          <a:xfrm flipH="1">
            <a:off x="8446530" y="3620573"/>
            <a:ext cx="19050" cy="291465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8446530" y="2738737"/>
            <a:ext cx="1790700" cy="88183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9653030" y="3056238"/>
            <a:ext cx="1790700" cy="88183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8465580" y="3620573"/>
            <a:ext cx="1187450" cy="3175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0208655" y="2738738"/>
            <a:ext cx="1187450" cy="3175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9643505" y="3938073"/>
            <a:ext cx="19050" cy="291465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443355" y="6535223"/>
            <a:ext cx="1187450" cy="3175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0208655" y="2738737"/>
            <a:ext cx="19050" cy="291465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8437005" y="5653388"/>
            <a:ext cx="1790700" cy="88183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9605405" y="5970887"/>
            <a:ext cx="1790700" cy="88183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0203893" y="5653386"/>
            <a:ext cx="1187450" cy="3175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1396105" y="3056238"/>
            <a:ext cx="19050" cy="291465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5364849" y="3938073"/>
            <a:ext cx="476936" cy="927100"/>
            <a:chOff x="1390650" y="2438400"/>
            <a:chExt cx="1809750" cy="3796485"/>
          </a:xfrm>
        </p:grpSpPr>
        <p:cxnSp>
          <p:nvCxnSpPr>
            <p:cNvPr id="51" name="Straight Connector 50"/>
            <p:cNvCxnSpPr/>
            <p:nvPr/>
          </p:nvCxnSpPr>
          <p:spPr>
            <a:xfrm flipH="1">
              <a:off x="1390650" y="3320235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1409700" y="2438400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3181350" y="2438400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1409700" y="5353049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8958370" y="4887676"/>
            <a:ext cx="157420" cy="380443"/>
            <a:chOff x="1390650" y="2438400"/>
            <a:chExt cx="1809750" cy="3796485"/>
          </a:xfrm>
        </p:grpSpPr>
        <p:cxnSp>
          <p:nvCxnSpPr>
            <p:cNvPr id="56" name="Straight Connector 55"/>
            <p:cNvCxnSpPr/>
            <p:nvPr/>
          </p:nvCxnSpPr>
          <p:spPr>
            <a:xfrm flipH="1">
              <a:off x="1390650" y="3320235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1409700" y="2438400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3181350" y="2438400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1409700" y="5353049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Connector 60"/>
          <p:cNvCxnSpPr/>
          <p:nvPr/>
        </p:nvCxnSpPr>
        <p:spPr>
          <a:xfrm>
            <a:off x="5364849" y="4184908"/>
            <a:ext cx="3591933" cy="801730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836765" y="3967826"/>
            <a:ext cx="3283787" cy="919849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382569" y="4849661"/>
            <a:ext cx="3586913" cy="400781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824065" y="4645560"/>
            <a:ext cx="3285117" cy="493478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10559301" y="3983160"/>
            <a:ext cx="6769" cy="67372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10563421" y="3722759"/>
            <a:ext cx="576450" cy="2763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11118344" y="3727809"/>
            <a:ext cx="6769" cy="67372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10566071" y="4385918"/>
            <a:ext cx="573800" cy="270968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3169317" y="3732421"/>
            <a:ext cx="1877352" cy="475858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13134418" y="3711144"/>
            <a:ext cx="19050" cy="21600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15037145" y="4219958"/>
            <a:ext cx="19049" cy="209632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13124893" y="5840305"/>
            <a:ext cx="1926539" cy="491859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13162993" y="3061357"/>
            <a:ext cx="1413782" cy="66140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15037145" y="3548894"/>
            <a:ext cx="1413782" cy="66140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14550581" y="3051695"/>
            <a:ext cx="19050" cy="21600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13143943" y="5182937"/>
            <a:ext cx="1413782" cy="66140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>
            <a:off x="16418408" y="3562862"/>
            <a:ext cx="19049" cy="209632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>
            <a:off x="15026990" y="5668846"/>
            <a:ext cx="1413782" cy="66140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15545553" y="4475828"/>
            <a:ext cx="266977" cy="373833"/>
            <a:chOff x="1390650" y="2438400"/>
            <a:chExt cx="1809750" cy="3796485"/>
          </a:xfrm>
        </p:grpSpPr>
        <p:cxnSp>
          <p:nvCxnSpPr>
            <p:cNvPr id="122" name="Straight Connector 121"/>
            <p:cNvCxnSpPr/>
            <p:nvPr/>
          </p:nvCxnSpPr>
          <p:spPr>
            <a:xfrm flipH="1">
              <a:off x="1390650" y="3320235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H="1">
              <a:off x="1409700" y="2438400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H="1">
              <a:off x="3181350" y="2438400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H="1">
              <a:off x="1409700" y="5353049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Straight Connector 125"/>
          <p:cNvCxnSpPr/>
          <p:nvPr/>
        </p:nvCxnSpPr>
        <p:spPr>
          <a:xfrm>
            <a:off x="14540427" y="5192046"/>
            <a:ext cx="1877981" cy="4768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14540426" y="3060971"/>
            <a:ext cx="1926539" cy="491859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11117987" y="3724964"/>
            <a:ext cx="4691733" cy="769592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11125113" y="4379825"/>
            <a:ext cx="4684607" cy="377676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10570190" y="4012832"/>
            <a:ext cx="4975363" cy="554627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10572839" y="4649829"/>
            <a:ext cx="4972714" cy="187835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17810094" y="3095767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17810094" y="3400748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17810094" y="3705729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17810094" y="4010894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17810094" y="4314088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17810094" y="4614756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17810094" y="5588977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5" name="Picture 1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3441" y="3670565"/>
            <a:ext cx="158929" cy="212965"/>
          </a:xfrm>
          <a:prstGeom prst="rect">
            <a:avLst/>
          </a:prstGeom>
        </p:spPr>
      </p:pic>
      <p:pic>
        <p:nvPicPr>
          <p:cNvPr id="171" name="Picture 1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0094" y="4976044"/>
            <a:ext cx="155588" cy="208488"/>
          </a:xfrm>
          <a:prstGeom prst="rect">
            <a:avLst/>
          </a:prstGeom>
        </p:spPr>
      </p:pic>
      <p:cxnSp>
        <p:nvCxnSpPr>
          <p:cNvPr id="172" name="Straight Connector 171"/>
          <p:cNvCxnSpPr/>
          <p:nvPr/>
        </p:nvCxnSpPr>
        <p:spPr>
          <a:xfrm flipV="1">
            <a:off x="16324877" y="3253186"/>
            <a:ext cx="1637806" cy="523862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14437888" y="5087423"/>
            <a:ext cx="3537306" cy="646519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17944080" y="5070079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17944080" y="5221518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17944080" y="5365577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TextBox 183"/>
          <p:cNvSpPr txBox="1"/>
          <p:nvPr/>
        </p:nvSpPr>
        <p:spPr>
          <a:xfrm>
            <a:off x="5223046" y="6938168"/>
            <a:ext cx="1419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INPUT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7449527" y="6976382"/>
            <a:ext cx="5508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CONVOLUTIONAL + RELU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13463853" y="6980350"/>
            <a:ext cx="2688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POOLING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16289174" y="6921196"/>
            <a:ext cx="2688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FLATTEN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19518516" y="3095767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19518516" y="3400748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19518516" y="3705729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19518516" y="4010894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19518516" y="4314088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19518516" y="4614756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19518516" y="5588977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19652502" y="5070079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19652502" y="5221518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19652502" y="5365577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21100097" y="4097658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1" name="Straight Connector 200"/>
          <p:cNvCxnSpPr/>
          <p:nvPr/>
        </p:nvCxnSpPr>
        <p:spPr>
          <a:xfrm>
            <a:off x="17944079" y="3236850"/>
            <a:ext cx="1708423" cy="326012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V="1">
            <a:off x="17946645" y="3224759"/>
            <a:ext cx="1775230" cy="954229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17975194" y="4454329"/>
            <a:ext cx="1733902" cy="307875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17944079" y="3844183"/>
            <a:ext cx="1739537" cy="1882169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19670863" y="3261257"/>
            <a:ext cx="1594334" cy="961544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H="1" flipV="1">
            <a:off x="19721875" y="3562862"/>
            <a:ext cx="1530569" cy="652624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>
            <a:off x="19709096" y="3832519"/>
            <a:ext cx="1530569" cy="405781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>
            <a:off x="19670863" y="4178988"/>
            <a:ext cx="1556075" cy="59753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V="1">
            <a:off x="19664500" y="4215422"/>
            <a:ext cx="1600697" cy="254080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V="1">
            <a:off x="19670863" y="4214335"/>
            <a:ext cx="1594334" cy="543166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flipV="1">
            <a:off x="19709096" y="4222801"/>
            <a:ext cx="1556101" cy="1514446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tangle 234"/>
          <p:cNvSpPr/>
          <p:nvPr/>
        </p:nvSpPr>
        <p:spPr>
          <a:xfrm>
            <a:off x="20429742" y="4597639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20437362" y="4779558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/>
          <p:cNvSpPr txBox="1"/>
          <p:nvPr/>
        </p:nvSpPr>
        <p:spPr>
          <a:xfrm>
            <a:off x="18377760" y="6783039"/>
            <a:ext cx="26882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FULLY CONNECTED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20227469" y="6793934"/>
            <a:ext cx="2688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OUTPUT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167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2043</TotalTime>
  <Words>214</Words>
  <Application>Microsoft Office PowerPoint</Application>
  <PresentationFormat>Custom</PresentationFormat>
  <Paragraphs>106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Century</vt:lpstr>
      <vt:lpstr>Helvetica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Singapore Management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Van Duc Thong</dc:creator>
  <cp:lastModifiedBy>HOANG Van Duc Thong</cp:lastModifiedBy>
  <cp:revision>45</cp:revision>
  <dcterms:created xsi:type="dcterms:W3CDTF">2019-01-07T05:28:39Z</dcterms:created>
  <dcterms:modified xsi:type="dcterms:W3CDTF">2019-01-22T06:09:39Z</dcterms:modified>
</cp:coreProperties>
</file>