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053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087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121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6140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176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/>
    <p:restoredTop sz="94671"/>
  </p:normalViewPr>
  <p:slideViewPr>
    <p:cSldViewPr snapToGrid="0" snapToObjects="1">
      <p:cViewPr varScale="1">
        <p:scale>
          <a:sx n="102" d="100"/>
          <a:sy n="10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72A4-A6CB-4710-9EAD-024DF9B8B829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D64E0-C63F-47BD-B23B-5F96E323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5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07" indent="0" algn="ctr">
              <a:buNone/>
              <a:defRPr sz="1600"/>
            </a:lvl4pPr>
            <a:lvl5pPr marL="1828944" indent="0" algn="ctr">
              <a:buNone/>
              <a:defRPr sz="1600"/>
            </a:lvl5pPr>
            <a:lvl6pPr marL="2286180" indent="0" algn="ctr">
              <a:buNone/>
              <a:defRPr sz="1600"/>
            </a:lvl6pPr>
            <a:lvl7pPr marL="2743417" indent="0" algn="ctr">
              <a:buNone/>
              <a:defRPr sz="1600"/>
            </a:lvl7pPr>
            <a:lvl8pPr marL="3200652" indent="0" algn="ctr">
              <a:buNone/>
              <a:defRPr sz="1600"/>
            </a:lvl8pPr>
            <a:lvl9pPr marL="365788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32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5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7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5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7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5" indent="0">
              <a:buNone/>
              <a:defRPr sz="1400"/>
            </a:lvl2pPr>
            <a:lvl3pPr marL="914473" indent="0">
              <a:buNone/>
              <a:defRPr sz="1200"/>
            </a:lvl3pPr>
            <a:lvl4pPr marL="1371707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35" indent="0">
              <a:buNone/>
              <a:defRPr sz="2800"/>
            </a:lvl2pPr>
            <a:lvl3pPr marL="914473" indent="0">
              <a:buNone/>
              <a:defRPr sz="2400"/>
            </a:lvl3pPr>
            <a:lvl4pPr marL="1371707" indent="0">
              <a:buNone/>
              <a:defRPr sz="2000"/>
            </a:lvl4pPr>
            <a:lvl5pPr marL="1828944" indent="0">
              <a:buNone/>
              <a:defRPr sz="2000"/>
            </a:lvl5pPr>
            <a:lvl6pPr marL="2286180" indent="0">
              <a:buNone/>
              <a:defRPr sz="2000"/>
            </a:lvl6pPr>
            <a:lvl7pPr marL="2743417" indent="0">
              <a:buNone/>
              <a:defRPr sz="2000"/>
            </a:lvl7pPr>
            <a:lvl8pPr marL="3200652" indent="0">
              <a:buNone/>
              <a:defRPr sz="2000"/>
            </a:lvl8pPr>
            <a:lvl9pPr marL="365788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5" indent="0">
              <a:buNone/>
              <a:defRPr sz="1400"/>
            </a:lvl2pPr>
            <a:lvl3pPr marL="914473" indent="0">
              <a:buNone/>
              <a:defRPr sz="1200"/>
            </a:lvl3pPr>
            <a:lvl4pPr marL="1371707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6D97-42B9-3046-AF80-4DCBC56ACF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0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7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2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9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0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7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5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4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2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88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8475"/>
              </p:ext>
            </p:extLst>
          </p:nvPr>
        </p:nvGraphicFramePr>
        <p:xfrm>
          <a:off x="2501557" y="169585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866774" y="1695850"/>
            <a:ext cx="2579817" cy="952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66219" y="3017720"/>
            <a:ext cx="2580366" cy="964130"/>
          </a:xfrm>
          <a:prstGeom prst="line">
            <a:avLst/>
          </a:prstGeom>
          <a:ln cmpd="sng"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36909"/>
              </p:ext>
            </p:extLst>
          </p:nvPr>
        </p:nvGraphicFramePr>
        <p:xfrm>
          <a:off x="5811248" y="191643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5445"/>
              </p:ext>
            </p:extLst>
          </p:nvPr>
        </p:nvGraphicFramePr>
        <p:xfrm>
          <a:off x="5628917" y="2099311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90869"/>
              </p:ext>
            </p:extLst>
          </p:nvPr>
        </p:nvGraphicFramePr>
        <p:xfrm>
          <a:off x="5446586" y="2290211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64225" y="1695850"/>
            <a:ext cx="1847022" cy="952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63685" y="3017720"/>
            <a:ext cx="1847571" cy="964130"/>
          </a:xfrm>
          <a:prstGeom prst="line">
            <a:avLst/>
          </a:prstGeom>
          <a:ln cmpd="sng"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07189" y="2290956"/>
            <a:ext cx="1984262" cy="591365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15315" y="3255967"/>
            <a:ext cx="2188769" cy="135473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98744" y="2116097"/>
            <a:ext cx="1545391" cy="38720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13177" y="2874383"/>
            <a:ext cx="1825282" cy="68797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181066" y="2498997"/>
            <a:ext cx="1363060" cy="124386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81066" y="1916438"/>
            <a:ext cx="1159534" cy="213213"/>
          </a:xfrm>
          <a:prstGeom prst="line">
            <a:avLst/>
          </a:prstGeom>
          <a:ln w="6350">
            <a:solidFill>
              <a:schemeClr val="accent2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7244813" y="2113919"/>
            <a:ext cx="1187159" cy="1261814"/>
            <a:chOff x="7244805" y="2105451"/>
            <a:chExt cx="1187159" cy="1261814"/>
          </a:xfrm>
        </p:grpSpPr>
        <p:sp>
          <p:nvSpPr>
            <p:cNvPr id="54" name="Rectangle 53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57" name="Rectangle 56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58" name="Rectangle 57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  <p:sp>
        <p:nvSpPr>
          <p:cNvPr id="79" name="TextBox 78"/>
          <p:cNvSpPr txBox="1"/>
          <p:nvPr/>
        </p:nvSpPr>
        <p:spPr>
          <a:xfrm rot="16200000">
            <a:off x="1025673" y="2588236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23793" y="949720"/>
            <a:ext cx="15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80378" y="1057446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max pooling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34114" y="105744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commit message matrix</a:t>
            </a:r>
          </a:p>
        </p:txBody>
      </p:sp>
      <p:sp>
        <p:nvSpPr>
          <p:cNvPr id="84" name="Right Arrow 83"/>
          <p:cNvSpPr/>
          <p:nvPr/>
        </p:nvSpPr>
        <p:spPr>
          <a:xfrm>
            <a:off x="3379195" y="1435096"/>
            <a:ext cx="586244" cy="173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85" name="TextBox 84"/>
          <p:cNvSpPr txBox="1"/>
          <p:nvPr/>
        </p:nvSpPr>
        <p:spPr>
          <a:xfrm>
            <a:off x="2684437" y="1357301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filter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4968613" y="1343952"/>
            <a:ext cx="4902752" cy="3810059"/>
          </a:xfrm>
          <a:prstGeom prst="roundRect">
            <a:avLst>
              <a:gd name="adj" fmla="val 239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93" y="1582231"/>
            <a:ext cx="518969" cy="3428039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5182642" y="1882027"/>
            <a:ext cx="1014902" cy="2998387"/>
            <a:chOff x="4811468" y="1798726"/>
            <a:chExt cx="1014902" cy="2998387"/>
          </a:xfrm>
        </p:grpSpPr>
        <p:sp>
          <p:nvSpPr>
            <p:cNvPr id="70" name="Cube 69"/>
            <p:cNvSpPr/>
            <p:nvPr/>
          </p:nvSpPr>
          <p:spPr>
            <a:xfrm>
              <a:off x="4854072" y="1798726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71" name="Cube 70"/>
            <p:cNvSpPr/>
            <p:nvPr/>
          </p:nvSpPr>
          <p:spPr>
            <a:xfrm>
              <a:off x="4811468" y="3864220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sp>
        <p:nvSpPr>
          <p:cNvPr id="86" name="Plus 85"/>
          <p:cNvSpPr/>
          <p:nvPr/>
        </p:nvSpPr>
        <p:spPr>
          <a:xfrm>
            <a:off x="5485543" y="1354128"/>
            <a:ext cx="479274" cy="522210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8" name="Minus 87"/>
          <p:cNvSpPr/>
          <p:nvPr/>
        </p:nvSpPr>
        <p:spPr>
          <a:xfrm>
            <a:off x="5450456" y="3564309"/>
            <a:ext cx="479274" cy="477735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9" name="Right Arrow 88"/>
          <p:cNvSpPr/>
          <p:nvPr/>
        </p:nvSpPr>
        <p:spPr>
          <a:xfrm>
            <a:off x="6276525" y="1966056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2" name="Cube 91"/>
          <p:cNvSpPr/>
          <p:nvPr/>
        </p:nvSpPr>
        <p:spPr>
          <a:xfrm>
            <a:off x="7568087" y="1522543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3" name="Cube 92"/>
          <p:cNvSpPr/>
          <p:nvPr/>
        </p:nvSpPr>
        <p:spPr>
          <a:xfrm>
            <a:off x="7578608" y="3667276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02" name="Group 101"/>
          <p:cNvGrpSpPr/>
          <p:nvPr/>
        </p:nvGrpSpPr>
        <p:grpSpPr>
          <a:xfrm>
            <a:off x="8400539" y="1872038"/>
            <a:ext cx="664975" cy="986869"/>
            <a:chOff x="7550683" y="1679093"/>
            <a:chExt cx="664975" cy="986869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8405113" y="3733378"/>
            <a:ext cx="664975" cy="986869"/>
            <a:chOff x="7550683" y="1679093"/>
            <a:chExt cx="664975" cy="986869"/>
          </a:xfrm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8176501" y="1428574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1348129" y="207816"/>
            <a:ext cx="3068401" cy="5896840"/>
            <a:chOff x="142781" y="472787"/>
            <a:chExt cx="3068401" cy="5896840"/>
          </a:xfrm>
        </p:grpSpPr>
        <p:sp>
          <p:nvSpPr>
            <p:cNvPr id="115" name="Rounded Rectangle 114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42781" y="939045"/>
              <a:ext cx="3068401" cy="4957672"/>
              <a:chOff x="28480" y="731970"/>
              <a:chExt cx="3068401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Plus 61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28480" y="3431254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6" name="Minus 65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250" y="3237139"/>
              <a:ext cx="2408335" cy="129050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76" name="Straight Arrow Connector 75"/>
          <p:cNvCxnSpPr>
            <a:stCxn id="180" idx="3"/>
            <a:endCxn id="70" idx="2"/>
          </p:cNvCxnSpPr>
          <p:nvPr/>
        </p:nvCxnSpPr>
        <p:spPr>
          <a:xfrm>
            <a:off x="4204390" y="933411"/>
            <a:ext cx="1020857" cy="15295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1" idx="3"/>
            <a:endCxn id="70" idx="2"/>
          </p:cNvCxnSpPr>
          <p:nvPr/>
        </p:nvCxnSpPr>
        <p:spPr>
          <a:xfrm>
            <a:off x="4204392" y="2274241"/>
            <a:ext cx="1020857" cy="18867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1" idx="2"/>
          </p:cNvCxnSpPr>
          <p:nvPr/>
        </p:nvCxnSpPr>
        <p:spPr>
          <a:xfrm>
            <a:off x="4212396" y="3565468"/>
            <a:ext cx="970246" cy="96511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1" idx="2"/>
          </p:cNvCxnSpPr>
          <p:nvPr/>
        </p:nvCxnSpPr>
        <p:spPr>
          <a:xfrm flipV="1">
            <a:off x="4212396" y="4530577"/>
            <a:ext cx="970246" cy="81554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725832" y="1809269"/>
            <a:ext cx="21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725832" y="3936520"/>
            <a:ext cx="21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4" name="Right Arrow 213"/>
          <p:cNvSpPr/>
          <p:nvPr/>
        </p:nvSpPr>
        <p:spPr>
          <a:xfrm>
            <a:off x="6271848" y="4090877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5" name="TextBox 214"/>
          <p:cNvSpPr txBox="1"/>
          <p:nvPr/>
        </p:nvSpPr>
        <p:spPr>
          <a:xfrm>
            <a:off x="1338174" y="6138642"/>
            <a:ext cx="299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commit line model for each removed/added line in commit code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169552" y="5143236"/>
            <a:ext cx="450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 CNN-3D includes a 3D convolutional layer, a non-linear activation function, and a 3D pooling layer </a:t>
            </a:r>
          </a:p>
        </p:txBody>
      </p:sp>
      <p:sp>
        <p:nvSpPr>
          <p:cNvPr id="47" name="Cube 46"/>
          <p:cNvSpPr/>
          <p:nvPr/>
        </p:nvSpPr>
        <p:spPr>
          <a:xfrm>
            <a:off x="7587957" y="2433367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176501" y="3351508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be 50"/>
          <p:cNvSpPr/>
          <p:nvPr/>
        </p:nvSpPr>
        <p:spPr>
          <a:xfrm>
            <a:off x="7587955" y="4467065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9476" y="1522544"/>
            <a:ext cx="496561" cy="16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5951589" y="1586805"/>
            <a:ext cx="3121697" cy="3383538"/>
          </a:xfrm>
          <a:prstGeom prst="roundRect">
            <a:avLst>
              <a:gd name="adj" fmla="val 239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73" name="Group 72"/>
          <p:cNvGrpSpPr/>
          <p:nvPr/>
        </p:nvGrpSpPr>
        <p:grpSpPr>
          <a:xfrm>
            <a:off x="6184109" y="2080195"/>
            <a:ext cx="1102585" cy="2749394"/>
            <a:chOff x="4811468" y="1798726"/>
            <a:chExt cx="1014902" cy="2998387"/>
          </a:xfrm>
        </p:grpSpPr>
        <p:sp>
          <p:nvSpPr>
            <p:cNvPr id="70" name="Cube 69"/>
            <p:cNvSpPr/>
            <p:nvPr/>
          </p:nvSpPr>
          <p:spPr>
            <a:xfrm>
              <a:off x="4854072" y="1798726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71" name="Cube 70"/>
            <p:cNvSpPr/>
            <p:nvPr/>
          </p:nvSpPr>
          <p:spPr>
            <a:xfrm>
              <a:off x="4811468" y="3864220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sp>
        <p:nvSpPr>
          <p:cNvPr id="86" name="Plus 85"/>
          <p:cNvSpPr/>
          <p:nvPr/>
        </p:nvSpPr>
        <p:spPr>
          <a:xfrm>
            <a:off x="6513179" y="1596136"/>
            <a:ext cx="520681" cy="47884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8" name="Minus 87"/>
          <p:cNvSpPr/>
          <p:nvPr/>
        </p:nvSpPr>
        <p:spPr>
          <a:xfrm>
            <a:off x="6475061" y="3622776"/>
            <a:ext cx="520681" cy="438063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9" name="Right Arrow 88"/>
          <p:cNvSpPr/>
          <p:nvPr/>
        </p:nvSpPr>
        <p:spPr>
          <a:xfrm>
            <a:off x="7372495" y="2157247"/>
            <a:ext cx="1620676" cy="5621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196" name="Group 195"/>
          <p:cNvGrpSpPr/>
          <p:nvPr/>
        </p:nvGrpSpPr>
        <p:grpSpPr>
          <a:xfrm>
            <a:off x="2018312" y="545016"/>
            <a:ext cx="3253012" cy="5407153"/>
            <a:chOff x="142781" y="472787"/>
            <a:chExt cx="2994317" cy="5896840"/>
          </a:xfrm>
        </p:grpSpPr>
        <p:sp>
          <p:nvSpPr>
            <p:cNvPr id="115" name="Rounded Rectangle 114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42781" y="939045"/>
              <a:ext cx="2994317" cy="4957672"/>
              <a:chOff x="28480" y="731970"/>
              <a:chExt cx="2994317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44503" y="2971365"/>
                    <a:ext cx="488445" cy="283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503" y="2971365"/>
                    <a:ext cx="488445" cy="2835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Plus 61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28480" y="3852328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6" name="Minus 65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534352" y="2971365"/>
                    <a:ext cx="488445" cy="283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352" y="2971365"/>
                    <a:ext cx="488445" cy="2835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256" y="3653019"/>
              <a:ext cx="2408335" cy="129050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76" name="Straight Arrow Connector 75"/>
          <p:cNvCxnSpPr>
            <a:stCxn id="180" idx="3"/>
            <a:endCxn id="70" idx="2"/>
          </p:cNvCxnSpPr>
          <p:nvPr/>
        </p:nvCxnSpPr>
        <p:spPr>
          <a:xfrm>
            <a:off x="5121339" y="1210355"/>
            <a:ext cx="1109054" cy="14024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1" idx="3"/>
            <a:endCxn id="70" idx="2"/>
          </p:cNvCxnSpPr>
          <p:nvPr/>
        </p:nvCxnSpPr>
        <p:spPr>
          <a:xfrm>
            <a:off x="5121339" y="2439840"/>
            <a:ext cx="1109054" cy="17300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82" idx="3"/>
            <a:endCxn id="71" idx="2"/>
          </p:cNvCxnSpPr>
          <p:nvPr/>
        </p:nvCxnSpPr>
        <p:spPr>
          <a:xfrm>
            <a:off x="5131714" y="4052823"/>
            <a:ext cx="1052394" cy="45598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1" idx="2"/>
          </p:cNvCxnSpPr>
          <p:nvPr/>
        </p:nvCxnSpPr>
        <p:spPr>
          <a:xfrm flipV="1">
            <a:off x="5131714" y="4508805"/>
            <a:ext cx="1052394" cy="76535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941709" y="1993607"/>
            <a:ext cx="2288939" cy="1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995742" y="3992721"/>
            <a:ext cx="2288939" cy="1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4" name="Right Arrow 213"/>
          <p:cNvSpPr/>
          <p:nvPr/>
        </p:nvSpPr>
        <p:spPr>
          <a:xfrm>
            <a:off x="7407647" y="4155968"/>
            <a:ext cx="1585523" cy="5621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5" name="TextBox 214"/>
          <p:cNvSpPr txBox="1"/>
          <p:nvPr/>
        </p:nvSpPr>
        <p:spPr>
          <a:xfrm>
            <a:off x="2007497" y="5983333"/>
            <a:ext cx="3253580" cy="21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commit line model for each removed/added line in commit code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904534" y="5015276"/>
            <a:ext cx="2942265" cy="21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 CNN-3D for mapping removed/added code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270" y="1714795"/>
            <a:ext cx="539462" cy="1557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3271" y="3269425"/>
            <a:ext cx="539166" cy="15572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686322" y="5000313"/>
            <a:ext cx="160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vector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975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665578" y="2046145"/>
            <a:ext cx="1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47915" y="2046145"/>
            <a:ext cx="0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6415" y="2046146"/>
            <a:ext cx="0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5579" y="2728192"/>
            <a:ext cx="2053936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5578" y="1122968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46415" y="1132493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19514" y="1137975"/>
            <a:ext cx="906053" cy="92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65580" y="2046143"/>
            <a:ext cx="2053935" cy="15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5579" y="3403979"/>
            <a:ext cx="2053937" cy="952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42179" y="1139996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5579" y="4127878"/>
            <a:ext cx="2053936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19515" y="205566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71677" y="1723853"/>
            <a:ext cx="2059904" cy="19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61601" y="1428173"/>
            <a:ext cx="2070018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71630" y="1132493"/>
            <a:ext cx="2053937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25567" y="114201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719516" y="3214228"/>
            <a:ext cx="906052" cy="9136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719516" y="1814543"/>
            <a:ext cx="906053" cy="92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19515" y="2490329"/>
            <a:ext cx="906053" cy="9231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31581" y="1742904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619" y="143769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363126" y="797680"/>
            <a:ext cx="2959989" cy="1605223"/>
            <a:chOff x="6465270" y="1301005"/>
            <a:chExt cx="2959989" cy="1605223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6465272" y="2214655"/>
              <a:ext cx="9234" cy="6820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147607" y="2214655"/>
              <a:ext cx="0" cy="691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846107" y="2214655"/>
              <a:ext cx="0" cy="691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474506" y="2896703"/>
              <a:ext cx="2044701" cy="9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65270" y="1308435"/>
              <a:ext cx="888619" cy="8966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846107" y="1301005"/>
              <a:ext cx="906052" cy="9136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8519206" y="1306486"/>
              <a:ext cx="906053" cy="923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465271" y="2214655"/>
              <a:ext cx="2053935" cy="150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155689" y="1306486"/>
              <a:ext cx="888731" cy="9081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519206" y="2224180"/>
              <a:ext cx="1" cy="6820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71369" y="1892365"/>
              <a:ext cx="2059904" cy="19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061293" y="1596685"/>
              <a:ext cx="2070018" cy="9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53524" y="1305768"/>
              <a:ext cx="2071735" cy="4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425259" y="1310530"/>
              <a:ext cx="0" cy="6725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519206" y="1983053"/>
              <a:ext cx="906053" cy="923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831273" y="1911415"/>
              <a:ext cx="0" cy="6836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9131311" y="1606210"/>
              <a:ext cx="0" cy="6809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V="1">
            <a:off x="3571630" y="807204"/>
            <a:ext cx="4680114" cy="31576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601932" y="826254"/>
            <a:ext cx="4721182" cy="32452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657497" y="2402902"/>
            <a:ext cx="4724098" cy="32529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692963" y="2402902"/>
            <a:ext cx="4724098" cy="32529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665581" y="2035438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707442" y="2051763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617922" y="1130552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019462" y="1745675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323105" y="1427921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342181" y="2051762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42638" y="2058455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2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469288" y="1696615"/>
            <a:ext cx="1522201" cy="3540493"/>
          </a:xfrm>
          <a:prstGeom prst="roundRect">
            <a:avLst>
              <a:gd name="adj" fmla="val 2394"/>
            </a:avLst>
          </a:prstGeom>
          <a:solidFill>
            <a:schemeClr val="bg2"/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Cube 4"/>
          <p:cNvSpPr/>
          <p:nvPr/>
        </p:nvSpPr>
        <p:spPr>
          <a:xfrm>
            <a:off x="1384534" y="2982175"/>
            <a:ext cx="972298" cy="929417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22" name="Group 21"/>
          <p:cNvGrpSpPr/>
          <p:nvPr/>
        </p:nvGrpSpPr>
        <p:grpSpPr>
          <a:xfrm>
            <a:off x="3048000" y="1689107"/>
            <a:ext cx="3333750" cy="3548002"/>
            <a:chOff x="3048000" y="1689105"/>
            <a:chExt cx="3333750" cy="2848805"/>
          </a:xfrm>
        </p:grpSpPr>
        <p:sp>
          <p:nvSpPr>
            <p:cNvPr id="4" name="Rounded Rectangle 3"/>
            <p:cNvSpPr/>
            <p:nvPr/>
          </p:nvSpPr>
          <p:spPr>
            <a:xfrm>
              <a:off x="3048000" y="1689105"/>
              <a:ext cx="3333750" cy="2848805"/>
            </a:xfrm>
            <a:prstGeom prst="roundRect">
              <a:avLst>
                <a:gd name="adj" fmla="val 2394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" name="Cube 5"/>
            <p:cNvSpPr/>
            <p:nvPr/>
          </p:nvSpPr>
          <p:spPr>
            <a:xfrm>
              <a:off x="3169178" y="2043396"/>
              <a:ext cx="972298" cy="355738"/>
            </a:xfrm>
            <a:prstGeom prst="cub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7" name="Cube 6"/>
            <p:cNvSpPr/>
            <p:nvPr/>
          </p:nvSpPr>
          <p:spPr>
            <a:xfrm>
              <a:off x="5202463" y="1760576"/>
              <a:ext cx="960000" cy="813821"/>
            </a:xfrm>
            <a:prstGeom prst="cube">
              <a:avLst>
                <a:gd name="adj" fmla="val 1572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0" name="Cube 9"/>
            <p:cNvSpPr/>
            <p:nvPr/>
          </p:nvSpPr>
          <p:spPr>
            <a:xfrm>
              <a:off x="3195264" y="2770798"/>
              <a:ext cx="972298" cy="355738"/>
            </a:xfrm>
            <a:prstGeom prst="cub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1" name="Cube 10"/>
            <p:cNvSpPr/>
            <p:nvPr/>
          </p:nvSpPr>
          <p:spPr>
            <a:xfrm>
              <a:off x="5206649" y="2631955"/>
              <a:ext cx="960000" cy="813821"/>
            </a:xfrm>
            <a:prstGeom prst="cube">
              <a:avLst>
                <a:gd name="adj" fmla="val 1572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3" name="Cube 12"/>
            <p:cNvSpPr/>
            <p:nvPr/>
          </p:nvSpPr>
          <p:spPr>
            <a:xfrm>
              <a:off x="3248458" y="3839148"/>
              <a:ext cx="972298" cy="355738"/>
            </a:xfrm>
            <a:prstGeom prst="cub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4" name="Cube 13"/>
            <p:cNvSpPr/>
            <p:nvPr/>
          </p:nvSpPr>
          <p:spPr>
            <a:xfrm>
              <a:off x="5207714" y="3610108"/>
              <a:ext cx="960000" cy="813821"/>
            </a:xfrm>
            <a:prstGeom prst="cube">
              <a:avLst>
                <a:gd name="adj" fmla="val 1572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438240" y="3340419"/>
                  <a:ext cx="488445" cy="5187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99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99" dirty="0"/>
                </a:p>
                <a:p>
                  <a:pPr algn="ctr"/>
                  <a:endParaRPr lang="en-US" sz="1799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40" y="3340419"/>
                  <a:ext cx="488445" cy="5187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Cube 17"/>
          <p:cNvSpPr/>
          <p:nvPr/>
        </p:nvSpPr>
        <p:spPr>
          <a:xfrm>
            <a:off x="7436658" y="1785710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9" name="Cube 18"/>
          <p:cNvSpPr/>
          <p:nvPr/>
        </p:nvSpPr>
        <p:spPr>
          <a:xfrm>
            <a:off x="7435410" y="2827680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0" name="Cube 19"/>
          <p:cNvSpPr/>
          <p:nvPr/>
        </p:nvSpPr>
        <p:spPr>
          <a:xfrm>
            <a:off x="7447890" y="4169236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77657" y="371401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57" y="3714012"/>
                <a:ext cx="488445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4314825" y="2182856"/>
            <a:ext cx="800100" cy="3557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36156" y="372077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56" y="3720772"/>
                <a:ext cx="488445" cy="646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4314825" y="3091146"/>
            <a:ext cx="800100" cy="3557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7" name="Right Arrow 26"/>
          <p:cNvSpPr/>
          <p:nvPr/>
        </p:nvSpPr>
        <p:spPr>
          <a:xfrm>
            <a:off x="4336551" y="4398278"/>
            <a:ext cx="800100" cy="3557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9" name="TextBox 28"/>
          <p:cNvSpPr txBox="1"/>
          <p:nvPr/>
        </p:nvSpPr>
        <p:spPr>
          <a:xfrm>
            <a:off x="3095812" y="1689106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filters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571507" y="2043396"/>
            <a:ext cx="800100" cy="3557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1" name="Right Arrow 30"/>
          <p:cNvSpPr/>
          <p:nvPr/>
        </p:nvSpPr>
        <p:spPr>
          <a:xfrm>
            <a:off x="6571507" y="3089980"/>
            <a:ext cx="800100" cy="3557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2" name="Right Arrow 31"/>
          <p:cNvSpPr/>
          <p:nvPr/>
        </p:nvSpPr>
        <p:spPr>
          <a:xfrm>
            <a:off x="6571507" y="4398278"/>
            <a:ext cx="800100" cy="3557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34" name="Straight Arrow Connector 33"/>
          <p:cNvCxnSpPr>
            <a:stCxn id="5" idx="5"/>
            <a:endCxn id="6" idx="2"/>
          </p:cNvCxnSpPr>
          <p:nvPr/>
        </p:nvCxnSpPr>
        <p:spPr>
          <a:xfrm flipV="1">
            <a:off x="2356832" y="2407259"/>
            <a:ext cx="812346" cy="923447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10" idx="2"/>
          </p:cNvCxnSpPr>
          <p:nvPr/>
        </p:nvCxnSpPr>
        <p:spPr>
          <a:xfrm flipV="1">
            <a:off x="2356832" y="3313192"/>
            <a:ext cx="838432" cy="1751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5"/>
            <a:endCxn id="13" idx="2"/>
          </p:cNvCxnSpPr>
          <p:nvPr/>
        </p:nvCxnSpPr>
        <p:spPr>
          <a:xfrm>
            <a:off x="2356832" y="3330706"/>
            <a:ext cx="891626" cy="1313046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69726" y="5324030"/>
            <a:ext cx="333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3D convolution layer with multiple filters + a non-linear activation function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66850" y="5328890"/>
            <a:ext cx="129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3D max pooling layer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153596" y="1832315"/>
            <a:ext cx="398283" cy="751628"/>
            <a:chOff x="7550683" y="1679093"/>
            <a:chExt cx="664975" cy="986869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161255" y="2893121"/>
            <a:ext cx="398283" cy="813821"/>
            <a:chOff x="7550683" y="1679093"/>
            <a:chExt cx="664975" cy="986869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161256" y="4281332"/>
            <a:ext cx="398283" cy="813821"/>
            <a:chOff x="7550683" y="1679093"/>
            <a:chExt cx="664975" cy="986869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565" y="1696615"/>
            <a:ext cx="524744" cy="354782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199664" y="5270025"/>
            <a:ext cx="150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vector representation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31362" y="1390391"/>
            <a:ext cx="11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52923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/>
          <p:cNvSpPr/>
          <p:nvPr/>
        </p:nvSpPr>
        <p:spPr>
          <a:xfrm>
            <a:off x="4968613" y="1343952"/>
            <a:ext cx="4902752" cy="3810059"/>
          </a:xfrm>
          <a:prstGeom prst="roundRect">
            <a:avLst>
              <a:gd name="adj" fmla="val 239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93" y="1582231"/>
            <a:ext cx="518969" cy="3428039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5182642" y="1882027"/>
            <a:ext cx="1014902" cy="2998387"/>
            <a:chOff x="4811468" y="1798726"/>
            <a:chExt cx="1014902" cy="2998387"/>
          </a:xfrm>
        </p:grpSpPr>
        <p:sp>
          <p:nvSpPr>
            <p:cNvPr id="129" name="Cube 128"/>
            <p:cNvSpPr/>
            <p:nvPr/>
          </p:nvSpPr>
          <p:spPr>
            <a:xfrm>
              <a:off x="4854072" y="1798726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30" name="Cube 129"/>
            <p:cNvSpPr/>
            <p:nvPr/>
          </p:nvSpPr>
          <p:spPr>
            <a:xfrm>
              <a:off x="4811468" y="3864220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sp>
        <p:nvSpPr>
          <p:cNvPr id="131" name="Plus 130"/>
          <p:cNvSpPr/>
          <p:nvPr/>
        </p:nvSpPr>
        <p:spPr>
          <a:xfrm>
            <a:off x="5485543" y="1354128"/>
            <a:ext cx="479274" cy="522210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2" name="Minus 131"/>
          <p:cNvSpPr/>
          <p:nvPr/>
        </p:nvSpPr>
        <p:spPr>
          <a:xfrm>
            <a:off x="5450456" y="3564309"/>
            <a:ext cx="479274" cy="477735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3" name="Right Arrow 132"/>
          <p:cNvSpPr/>
          <p:nvPr/>
        </p:nvSpPr>
        <p:spPr>
          <a:xfrm>
            <a:off x="6276525" y="1966056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4" name="Cube 133"/>
          <p:cNvSpPr/>
          <p:nvPr/>
        </p:nvSpPr>
        <p:spPr>
          <a:xfrm>
            <a:off x="7568087" y="1522543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5" name="Cube 134"/>
          <p:cNvSpPr/>
          <p:nvPr/>
        </p:nvSpPr>
        <p:spPr>
          <a:xfrm>
            <a:off x="7578608" y="3667276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36" name="Group 135"/>
          <p:cNvGrpSpPr/>
          <p:nvPr/>
        </p:nvGrpSpPr>
        <p:grpSpPr>
          <a:xfrm>
            <a:off x="8400539" y="1872038"/>
            <a:ext cx="664975" cy="986869"/>
            <a:chOff x="7550683" y="1679093"/>
            <a:chExt cx="664975" cy="986869"/>
          </a:xfrm>
        </p:grpSpPr>
        <p:cxnSp>
          <p:nvCxnSpPr>
            <p:cNvPr id="137" name="Straight Arrow Connector 136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8405113" y="3733378"/>
            <a:ext cx="664975" cy="986869"/>
            <a:chOff x="7550683" y="1679093"/>
            <a:chExt cx="664975" cy="986869"/>
          </a:xfrm>
        </p:grpSpPr>
        <p:cxnSp>
          <p:nvCxnSpPr>
            <p:cNvPr id="142" name="Straight Arrow Connector 14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8176501" y="1428574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348129" y="207816"/>
            <a:ext cx="3068401" cy="5896840"/>
            <a:chOff x="142781" y="472787"/>
            <a:chExt cx="3068401" cy="5896840"/>
          </a:xfrm>
        </p:grpSpPr>
        <p:sp>
          <p:nvSpPr>
            <p:cNvPr id="148" name="Rounded Rectangle 147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42781" y="939045"/>
              <a:ext cx="3068401" cy="4957672"/>
              <a:chOff x="28480" y="731970"/>
              <a:chExt cx="3068401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Plus 154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6" name="Minus 155"/>
              <p:cNvSpPr/>
              <p:nvPr/>
            </p:nvSpPr>
            <p:spPr>
              <a:xfrm>
                <a:off x="28480" y="3431254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7" name="Minus 156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8" name="Plus 157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250" y="3237139"/>
              <a:ext cx="2408335" cy="1290503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160" name="Straight Arrow Connector 159"/>
          <p:cNvCxnSpPr>
            <a:stCxn id="150" idx="3"/>
            <a:endCxn id="129" idx="2"/>
          </p:cNvCxnSpPr>
          <p:nvPr/>
        </p:nvCxnSpPr>
        <p:spPr>
          <a:xfrm>
            <a:off x="4204390" y="933411"/>
            <a:ext cx="1020857" cy="15295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3"/>
            <a:endCxn id="129" idx="2"/>
          </p:cNvCxnSpPr>
          <p:nvPr/>
        </p:nvCxnSpPr>
        <p:spPr>
          <a:xfrm>
            <a:off x="4204392" y="2274241"/>
            <a:ext cx="1020857" cy="18867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30" idx="2"/>
          </p:cNvCxnSpPr>
          <p:nvPr/>
        </p:nvCxnSpPr>
        <p:spPr>
          <a:xfrm>
            <a:off x="4212396" y="3565468"/>
            <a:ext cx="970246" cy="96511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30" idx="2"/>
          </p:cNvCxnSpPr>
          <p:nvPr/>
        </p:nvCxnSpPr>
        <p:spPr>
          <a:xfrm flipV="1">
            <a:off x="4212396" y="4530577"/>
            <a:ext cx="970246" cy="81554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ight Arrow 165"/>
          <p:cNvSpPr/>
          <p:nvPr/>
        </p:nvSpPr>
        <p:spPr>
          <a:xfrm>
            <a:off x="6271848" y="4090877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Cube 168"/>
          <p:cNvSpPr/>
          <p:nvPr/>
        </p:nvSpPr>
        <p:spPr>
          <a:xfrm>
            <a:off x="7587957" y="2433367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8176501" y="3351508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Cube 172"/>
          <p:cNvSpPr/>
          <p:nvPr/>
        </p:nvSpPr>
        <p:spPr>
          <a:xfrm>
            <a:off x="7587955" y="4467065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379347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12" y="608578"/>
            <a:ext cx="7240320" cy="53020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0738" y="4685122"/>
            <a:ext cx="3649094" cy="76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3967" y="5561814"/>
            <a:ext cx="2790334" cy="603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056" y="1698994"/>
            <a:ext cx="460444" cy="13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7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8312" y="725424"/>
            <a:ext cx="7744420" cy="5407153"/>
            <a:chOff x="2018312" y="545016"/>
            <a:chExt cx="7744420" cy="5407153"/>
          </a:xfrm>
        </p:grpSpPr>
        <p:sp>
          <p:nvSpPr>
            <p:cNvPr id="210" name="Rounded Rectangle 209"/>
            <p:cNvSpPr/>
            <p:nvPr/>
          </p:nvSpPr>
          <p:spPr>
            <a:xfrm>
              <a:off x="5951589" y="1586805"/>
              <a:ext cx="3121697" cy="3383538"/>
            </a:xfrm>
            <a:prstGeom prst="roundRect">
              <a:avLst>
                <a:gd name="adj" fmla="val 239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184109" y="2080195"/>
              <a:ext cx="1102585" cy="2749394"/>
              <a:chOff x="4811468" y="1798726"/>
              <a:chExt cx="1014902" cy="2998387"/>
            </a:xfrm>
          </p:grpSpPr>
          <p:sp>
            <p:nvSpPr>
              <p:cNvPr id="70" name="Cube 69"/>
              <p:cNvSpPr/>
              <p:nvPr/>
            </p:nvSpPr>
            <p:spPr>
              <a:xfrm>
                <a:off x="4854072" y="1798726"/>
                <a:ext cx="972298" cy="929417"/>
              </a:xfrm>
              <a:prstGeom prst="cub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71" name="Cube 70"/>
              <p:cNvSpPr/>
              <p:nvPr/>
            </p:nvSpPr>
            <p:spPr>
              <a:xfrm>
                <a:off x="4811468" y="3864220"/>
                <a:ext cx="1014902" cy="932893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</p:grpSp>
        <p:sp>
          <p:nvSpPr>
            <p:cNvPr id="86" name="Plus 85"/>
            <p:cNvSpPr/>
            <p:nvPr/>
          </p:nvSpPr>
          <p:spPr>
            <a:xfrm>
              <a:off x="6513179" y="1596136"/>
              <a:ext cx="520681" cy="478844"/>
            </a:xfrm>
            <a:prstGeom prst="mathPl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88" name="Minus 87"/>
            <p:cNvSpPr/>
            <p:nvPr/>
          </p:nvSpPr>
          <p:spPr>
            <a:xfrm>
              <a:off x="6475061" y="3622776"/>
              <a:ext cx="520681" cy="438063"/>
            </a:xfrm>
            <a:prstGeom prst="mathMin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7372495" y="2157247"/>
              <a:ext cx="1620676" cy="5621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018312" y="545016"/>
              <a:ext cx="3253012" cy="5407153"/>
              <a:chOff x="142781" y="472787"/>
              <a:chExt cx="2994317" cy="589684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142781" y="472787"/>
                <a:ext cx="2984884" cy="5896840"/>
              </a:xfrm>
              <a:prstGeom prst="roundRect">
                <a:avLst>
                  <a:gd name="adj" fmla="val 23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42781" y="939045"/>
                <a:ext cx="2994317" cy="4957672"/>
                <a:chOff x="28480" y="731970"/>
                <a:chExt cx="2994317" cy="49576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644503" y="2971365"/>
                      <a:ext cx="488445" cy="283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99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799" dirty="0"/>
                    </a:p>
                    <a:p>
                      <a:pPr algn="ctr"/>
                      <a:endParaRPr lang="en-US" sz="1799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503" y="2971365"/>
                      <a:ext cx="488445" cy="28352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Plus 61"/>
                <p:cNvSpPr/>
                <p:nvPr/>
              </p:nvSpPr>
              <p:spPr>
                <a:xfrm>
                  <a:off x="28480" y="731970"/>
                  <a:ext cx="479274" cy="522210"/>
                </a:xfrm>
                <a:prstGeom prst="mathPl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5" name="Minus 64"/>
                <p:cNvSpPr/>
                <p:nvPr/>
              </p:nvSpPr>
              <p:spPr>
                <a:xfrm>
                  <a:off x="28480" y="3852328"/>
                  <a:ext cx="479274" cy="477735"/>
                </a:xfrm>
                <a:prstGeom prst="mathMin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6" name="Minus 65"/>
                <p:cNvSpPr/>
                <p:nvPr/>
              </p:nvSpPr>
              <p:spPr>
                <a:xfrm>
                  <a:off x="28480" y="5211907"/>
                  <a:ext cx="479274" cy="477735"/>
                </a:xfrm>
                <a:prstGeom prst="mathMin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7" name="Plus 66"/>
                <p:cNvSpPr/>
                <p:nvPr/>
              </p:nvSpPr>
              <p:spPr>
                <a:xfrm>
                  <a:off x="28480" y="2071823"/>
                  <a:ext cx="479274" cy="522210"/>
                </a:xfrm>
                <a:prstGeom prst="mathPl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534352" y="2971365"/>
                      <a:ext cx="488445" cy="283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99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799" dirty="0"/>
                    </a:p>
                    <a:p>
                      <a:pPr algn="ctr"/>
                      <a:endParaRPr lang="en-US" sz="1799" dirty="0"/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352" y="2971365"/>
                      <a:ext cx="488445" cy="2835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553129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1893960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256" y="3653019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5013366"/>
                <a:ext cx="2408335" cy="1290503"/>
              </a:xfrm>
              <a:prstGeom prst="rect">
                <a:avLst/>
              </a:prstGeom>
            </p:spPr>
          </p:pic>
        </p:grpSp>
        <p:cxnSp>
          <p:nvCxnSpPr>
            <p:cNvPr id="76" name="Straight Arrow Connector 75"/>
            <p:cNvCxnSpPr>
              <a:stCxn id="180" idx="3"/>
              <a:endCxn id="70" idx="2"/>
            </p:cNvCxnSpPr>
            <p:nvPr/>
          </p:nvCxnSpPr>
          <p:spPr>
            <a:xfrm>
              <a:off x="5121339" y="1210355"/>
              <a:ext cx="1109054" cy="1402488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81" idx="3"/>
              <a:endCxn id="70" idx="2"/>
            </p:cNvCxnSpPr>
            <p:nvPr/>
          </p:nvCxnSpPr>
          <p:spPr>
            <a:xfrm>
              <a:off x="5121339" y="2439840"/>
              <a:ext cx="1109054" cy="173002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82" idx="3"/>
              <a:endCxn id="71" idx="2"/>
            </p:cNvCxnSpPr>
            <p:nvPr/>
          </p:nvCxnSpPr>
          <p:spPr>
            <a:xfrm>
              <a:off x="5131714" y="4052823"/>
              <a:ext cx="1052394" cy="455982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1" idx="2"/>
            </p:cNvCxnSpPr>
            <p:nvPr/>
          </p:nvCxnSpPr>
          <p:spPr>
            <a:xfrm flipV="1">
              <a:off x="5131714" y="4508805"/>
              <a:ext cx="1052394" cy="76535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6941709" y="1993607"/>
              <a:ext cx="2288939" cy="13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charset="0"/>
                  <a:ea typeface="Helvetica" charset="0"/>
                  <a:cs typeface="Helvetica" charset="0"/>
                </a:rPr>
                <a:t>CNN-3D  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995742" y="3992721"/>
              <a:ext cx="2288939" cy="13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charset="0"/>
                  <a:ea typeface="Helvetica" charset="0"/>
                  <a:cs typeface="Helvetica" charset="0"/>
                </a:rPr>
                <a:t>CNN-3D  </a:t>
              </a:r>
            </a:p>
          </p:txBody>
        </p:sp>
        <p:sp>
          <p:nvSpPr>
            <p:cNvPr id="214" name="Right Arrow 213"/>
            <p:cNvSpPr/>
            <p:nvPr/>
          </p:nvSpPr>
          <p:spPr>
            <a:xfrm>
              <a:off x="7407647" y="4155968"/>
              <a:ext cx="1585523" cy="5621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3270" y="1714795"/>
              <a:ext cx="539462" cy="155726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23271" y="3269425"/>
              <a:ext cx="539166" cy="1557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5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85028"/>
              </p:ext>
            </p:extLst>
          </p:nvPr>
        </p:nvGraphicFramePr>
        <p:xfrm>
          <a:off x="239124" y="339326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1089"/>
              </p:ext>
            </p:extLst>
          </p:nvPr>
        </p:nvGraphicFramePr>
        <p:xfrm>
          <a:off x="3287550" y="339326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96117"/>
              </p:ext>
            </p:extLst>
          </p:nvPr>
        </p:nvGraphicFramePr>
        <p:xfrm>
          <a:off x="3128234" y="554578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97774"/>
              </p:ext>
            </p:extLst>
          </p:nvPr>
        </p:nvGraphicFramePr>
        <p:xfrm>
          <a:off x="2972909" y="705087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16452" y="319878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39124" y="339326"/>
            <a:ext cx="1133516" cy="582067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35121" y="938542"/>
            <a:ext cx="1137519" cy="49893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4010" y="2513010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39127" y="2939252"/>
            <a:ext cx="127198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3746348" y="1548799"/>
            <a:ext cx="1307743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4" name="Straight Connector 3"/>
          <p:cNvCxnSpPr/>
          <p:nvPr/>
        </p:nvCxnSpPr>
        <p:spPr>
          <a:xfrm>
            <a:off x="2035118" y="2539202"/>
            <a:ext cx="1275996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33" y="1724469"/>
            <a:ext cx="240585" cy="6629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32" y="1241747"/>
            <a:ext cx="2171989" cy="1338710"/>
          </a:xfrm>
          <a:prstGeom prst="rect">
            <a:avLst/>
          </a:prstGeom>
        </p:spPr>
      </p:pic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17912"/>
              </p:ext>
            </p:extLst>
          </p:nvPr>
        </p:nvGraphicFramePr>
        <p:xfrm>
          <a:off x="10122938" y="1241747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72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586839" y="1838600"/>
            <a:ext cx="4211404" cy="4948700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8" name="Group 7"/>
          <p:cNvGrpSpPr/>
          <p:nvPr/>
        </p:nvGrpSpPr>
        <p:grpSpPr>
          <a:xfrm>
            <a:off x="1256988" y="1838600"/>
            <a:ext cx="3388170" cy="4882334"/>
            <a:chOff x="1256987" y="1757841"/>
            <a:chExt cx="3388170" cy="48823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t="10164" r="19494" b="9862"/>
            <a:stretch/>
          </p:blipFill>
          <p:spPr>
            <a:xfrm>
              <a:off x="1256988" y="4279767"/>
              <a:ext cx="3388169" cy="23604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t="10164" r="19494" b="9862"/>
            <a:stretch/>
          </p:blipFill>
          <p:spPr>
            <a:xfrm>
              <a:off x="1256987" y="1757841"/>
              <a:ext cx="3388169" cy="23604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719775" y="3956730"/>
                  <a:ext cx="488445" cy="646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99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99" dirty="0"/>
                </a:p>
                <a:p>
                  <a:pPr algn="ctr"/>
                  <a:endParaRPr lang="en-US" sz="1799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775" y="3956730"/>
                  <a:ext cx="488445" cy="6460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4166" r="58201" b="50848"/>
          <a:stretch/>
        </p:blipFill>
        <p:spPr>
          <a:xfrm>
            <a:off x="2321653" y="489936"/>
            <a:ext cx="2038040" cy="12679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693" y="489936"/>
            <a:ext cx="227080" cy="126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0551" y="2834138"/>
                <a:ext cx="71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𝐹𝑖𝑙𝑒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1" y="2834138"/>
                <a:ext cx="7164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0552" y="5356064"/>
                <a:ext cx="71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𝐹𝑖𝑙𝑒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2" y="5356064"/>
                <a:ext cx="7164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02730" y="708389"/>
                <a:ext cx="14919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𝑜𝑚𝑚𝑖𝑡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30" y="708389"/>
                <a:ext cx="1491962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23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814063" y="1676692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3" y="1983394"/>
            <a:ext cx="3632316" cy="2865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4159" y="4825989"/>
            <a:ext cx="2078406" cy="34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8614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8614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9164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9164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7426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536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851312" y="275485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856747" y="364594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2300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2300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942" y="1676692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74" y="3629739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19901" y="1879028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280021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299185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060857" y="1881409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526272" y="3187487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659255" y="3190799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193840" y="2981714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593502" y="4998643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24337" y="3851628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3812" y="5510332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985"/>
              </p:ext>
            </p:extLst>
          </p:nvPr>
        </p:nvGraphicFramePr>
        <p:xfrm>
          <a:off x="2989931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08238"/>
              </p:ext>
            </p:extLst>
          </p:nvPr>
        </p:nvGraphicFramePr>
        <p:xfrm>
          <a:off x="3527715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85060"/>
              </p:ext>
            </p:extLst>
          </p:nvPr>
        </p:nvGraphicFramePr>
        <p:xfrm>
          <a:off x="4083685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85868" y="4490751"/>
            <a:ext cx="2015836" cy="7695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4401" dirty="0"/>
              <a:t>…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50628"/>
              </p:ext>
            </p:extLst>
          </p:nvPr>
        </p:nvGraphicFramePr>
        <p:xfrm>
          <a:off x="7052515" y="755968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29794"/>
              </p:ext>
            </p:extLst>
          </p:nvPr>
        </p:nvGraphicFramePr>
        <p:xfrm>
          <a:off x="2075530" y="765735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44849" y="448193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line of code matrix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01693" y="1754851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33134" y="486912"/>
            <a:ext cx="1090587" cy="2843649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CNN-2D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018369" y="1634413"/>
            <a:ext cx="800735" cy="5486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8" name="TextBox 17"/>
          <p:cNvSpPr txBox="1"/>
          <p:nvPr/>
        </p:nvSpPr>
        <p:spPr>
          <a:xfrm>
            <a:off x="6023716" y="44531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representation features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137755" y="1634414"/>
            <a:ext cx="800735" cy="5486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428090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54131"/>
              </p:ext>
            </p:extLst>
          </p:nvPr>
        </p:nvGraphicFramePr>
        <p:xfrm>
          <a:off x="9838726" y="831185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479"/>
              </p:ext>
            </p:extLst>
          </p:nvPr>
        </p:nvGraphicFramePr>
        <p:xfrm>
          <a:off x="10846426" y="985758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8790"/>
              </p:ext>
            </p:extLst>
          </p:nvPr>
        </p:nvGraphicFramePr>
        <p:xfrm>
          <a:off x="6749163" y="1027913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27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04468"/>
              </p:ext>
            </p:extLst>
          </p:nvPr>
        </p:nvGraphicFramePr>
        <p:xfrm>
          <a:off x="2501557" y="169585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866774" y="1695850"/>
            <a:ext cx="2579817" cy="952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66219" y="3017720"/>
            <a:ext cx="2580366" cy="964130"/>
          </a:xfrm>
          <a:prstGeom prst="line">
            <a:avLst/>
          </a:prstGeom>
          <a:ln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8578"/>
              </p:ext>
            </p:extLst>
          </p:nvPr>
        </p:nvGraphicFramePr>
        <p:xfrm>
          <a:off x="5811248" y="191643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33251"/>
              </p:ext>
            </p:extLst>
          </p:nvPr>
        </p:nvGraphicFramePr>
        <p:xfrm>
          <a:off x="5628917" y="2099311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46913"/>
              </p:ext>
            </p:extLst>
          </p:nvPr>
        </p:nvGraphicFramePr>
        <p:xfrm>
          <a:off x="5446586" y="2290211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964225" y="1695850"/>
            <a:ext cx="1847022" cy="952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3685" y="3017720"/>
            <a:ext cx="1847571" cy="964130"/>
          </a:xfrm>
          <a:prstGeom prst="line">
            <a:avLst/>
          </a:prstGeom>
          <a:ln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07189" y="2290956"/>
            <a:ext cx="1984262" cy="59136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15315" y="3255967"/>
            <a:ext cx="2188769" cy="1354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98744" y="2116097"/>
            <a:ext cx="1545391" cy="38720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13177" y="2874383"/>
            <a:ext cx="1825282" cy="68797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81066" y="2498997"/>
            <a:ext cx="1363060" cy="12438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81066" y="1916438"/>
            <a:ext cx="1159534" cy="2132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244813" y="2113919"/>
            <a:ext cx="1187159" cy="1261814"/>
            <a:chOff x="7244805" y="2105451"/>
            <a:chExt cx="1187159" cy="1261814"/>
          </a:xfrm>
        </p:grpSpPr>
        <p:sp>
          <p:nvSpPr>
            <p:cNvPr id="19" name="Rectangle 18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0" name="Rectangle 19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1" name="Rectangle 20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  <p:sp>
        <p:nvSpPr>
          <p:cNvPr id="22" name="TextBox 21"/>
          <p:cNvSpPr txBox="1"/>
          <p:nvPr/>
        </p:nvSpPr>
        <p:spPr>
          <a:xfrm rot="16200000">
            <a:off x="1025673" y="2588236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3793" y="949720"/>
            <a:ext cx="15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80378" y="1057446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max pooling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4114" y="105744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commit message matrix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379195" y="1435096"/>
            <a:ext cx="586244" cy="1738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27" name="TextBox 26"/>
          <p:cNvSpPr txBox="1"/>
          <p:nvPr/>
        </p:nvSpPr>
        <p:spPr>
          <a:xfrm>
            <a:off x="2684437" y="1357301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filter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975575"/>
            <a:ext cx="571582" cy="7098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1700901"/>
            <a:ext cx="571582" cy="7098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2420535"/>
            <a:ext cx="571582" cy="7098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3140169"/>
            <a:ext cx="571582" cy="7098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4257116"/>
            <a:ext cx="571582" cy="70986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16200000">
            <a:off x="370162" y="386891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40" name="Plus 39"/>
          <p:cNvSpPr/>
          <p:nvPr/>
        </p:nvSpPr>
        <p:spPr>
          <a:xfrm>
            <a:off x="198821" y="1069404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1" name="Plus 40"/>
          <p:cNvSpPr/>
          <p:nvPr/>
        </p:nvSpPr>
        <p:spPr>
          <a:xfrm>
            <a:off x="198822" y="1779272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2" name="Plus 41"/>
          <p:cNvSpPr/>
          <p:nvPr/>
        </p:nvSpPr>
        <p:spPr>
          <a:xfrm>
            <a:off x="198822" y="4350945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3" name="Minus 42"/>
          <p:cNvSpPr/>
          <p:nvPr/>
        </p:nvSpPr>
        <p:spPr>
          <a:xfrm>
            <a:off x="198822" y="2536603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4" name="Minus 43"/>
          <p:cNvSpPr/>
          <p:nvPr/>
        </p:nvSpPr>
        <p:spPr>
          <a:xfrm>
            <a:off x="198822" y="3256238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7" name="Rounded Rectangle 46"/>
          <p:cNvSpPr/>
          <p:nvPr/>
        </p:nvSpPr>
        <p:spPr>
          <a:xfrm>
            <a:off x="2003275" y="2055835"/>
            <a:ext cx="1067529" cy="1650382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CNN-2D</a:t>
            </a:r>
          </a:p>
        </p:txBody>
      </p:sp>
      <p:cxnSp>
        <p:nvCxnSpPr>
          <p:cNvPr id="54" name="Straight Connector 53"/>
          <p:cNvCxnSpPr>
            <a:stCxn id="32" idx="3"/>
            <a:endCxn id="47" idx="1"/>
          </p:cNvCxnSpPr>
          <p:nvPr/>
        </p:nvCxnSpPr>
        <p:spPr>
          <a:xfrm>
            <a:off x="1249677" y="1330512"/>
            <a:ext cx="753596" cy="155051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3"/>
            <a:endCxn id="47" idx="1"/>
          </p:cNvCxnSpPr>
          <p:nvPr/>
        </p:nvCxnSpPr>
        <p:spPr>
          <a:xfrm>
            <a:off x="1249677" y="2055838"/>
            <a:ext cx="753596" cy="82519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3"/>
            <a:endCxn id="47" idx="1"/>
          </p:cNvCxnSpPr>
          <p:nvPr/>
        </p:nvCxnSpPr>
        <p:spPr>
          <a:xfrm flipV="1">
            <a:off x="1249677" y="2881027"/>
            <a:ext cx="753596" cy="173102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47" idx="1"/>
          </p:cNvCxnSpPr>
          <p:nvPr/>
        </p:nvCxnSpPr>
        <p:spPr>
          <a:xfrm>
            <a:off x="1249677" y="2775472"/>
            <a:ext cx="753596" cy="10555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7" idx="3"/>
            <a:endCxn id="47" idx="1"/>
          </p:cNvCxnSpPr>
          <p:nvPr/>
        </p:nvCxnSpPr>
        <p:spPr>
          <a:xfrm flipV="1">
            <a:off x="1249677" y="2881031"/>
            <a:ext cx="753596" cy="61407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2" y="836462"/>
            <a:ext cx="181748" cy="9880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1550728"/>
            <a:ext cx="181748" cy="98809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2281421"/>
            <a:ext cx="181748" cy="98809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2997343"/>
            <a:ext cx="181748" cy="98809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6681599"/>
            <a:ext cx="181748" cy="988094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47" idx="3"/>
            <a:endCxn id="69" idx="0"/>
          </p:cNvCxnSpPr>
          <p:nvPr/>
        </p:nvCxnSpPr>
        <p:spPr>
          <a:xfrm flipV="1">
            <a:off x="3070806" y="1330512"/>
            <a:ext cx="753597" cy="155051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7" idx="3"/>
            <a:endCxn id="71" idx="0"/>
          </p:cNvCxnSpPr>
          <p:nvPr/>
        </p:nvCxnSpPr>
        <p:spPr>
          <a:xfrm flipV="1">
            <a:off x="3070807" y="2044776"/>
            <a:ext cx="753597" cy="83625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7" idx="3"/>
            <a:endCxn id="74" idx="0"/>
          </p:cNvCxnSpPr>
          <p:nvPr/>
        </p:nvCxnSpPr>
        <p:spPr>
          <a:xfrm>
            <a:off x="3070807" y="2881027"/>
            <a:ext cx="753597" cy="173102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7" idx="3"/>
            <a:endCxn id="72" idx="0"/>
          </p:cNvCxnSpPr>
          <p:nvPr/>
        </p:nvCxnSpPr>
        <p:spPr>
          <a:xfrm flipV="1">
            <a:off x="3070807" y="2775469"/>
            <a:ext cx="753597" cy="105558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7" idx="3"/>
            <a:endCxn id="73" idx="0"/>
          </p:cNvCxnSpPr>
          <p:nvPr/>
        </p:nvCxnSpPr>
        <p:spPr>
          <a:xfrm>
            <a:off x="3070807" y="2881026"/>
            <a:ext cx="753597" cy="61036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Plus 89"/>
          <p:cNvSpPr/>
          <p:nvPr/>
        </p:nvSpPr>
        <p:spPr>
          <a:xfrm>
            <a:off x="4891928" y="1071223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1" name="Plus 90"/>
          <p:cNvSpPr/>
          <p:nvPr/>
        </p:nvSpPr>
        <p:spPr>
          <a:xfrm>
            <a:off x="4891928" y="1794731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2" name="Minus 91"/>
          <p:cNvSpPr/>
          <p:nvPr/>
        </p:nvSpPr>
        <p:spPr>
          <a:xfrm>
            <a:off x="4891928" y="2538432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3" name="Minus 92"/>
          <p:cNvSpPr/>
          <p:nvPr/>
        </p:nvSpPr>
        <p:spPr>
          <a:xfrm>
            <a:off x="4891929" y="3284487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4" name="Plus 93"/>
          <p:cNvSpPr/>
          <p:nvPr/>
        </p:nvSpPr>
        <p:spPr>
          <a:xfrm>
            <a:off x="4891928" y="4374330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3788222" y="3868923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001330" y="1329143"/>
            <a:ext cx="1465322" cy="3370388"/>
            <a:chOff x="5024486" y="1215571"/>
            <a:chExt cx="1423447" cy="2544745"/>
          </a:xfrm>
        </p:grpSpPr>
        <p:sp>
          <p:nvSpPr>
            <p:cNvPr id="121" name="Cube 120"/>
            <p:cNvSpPr/>
            <p:nvPr/>
          </p:nvSpPr>
          <p:spPr>
            <a:xfrm>
              <a:off x="5024486" y="1215571"/>
              <a:ext cx="1423447" cy="1056289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22" name="Cube 121"/>
            <p:cNvSpPr/>
            <p:nvPr/>
          </p:nvSpPr>
          <p:spPr>
            <a:xfrm>
              <a:off x="5024486" y="2704027"/>
              <a:ext cx="1423447" cy="1056289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cxnSp>
        <p:nvCxnSpPr>
          <p:cNvPr id="123" name="Straight Connector 122"/>
          <p:cNvCxnSpPr>
            <a:stCxn id="121" idx="2"/>
            <a:endCxn id="90" idx="0"/>
          </p:cNvCxnSpPr>
          <p:nvPr/>
        </p:nvCxnSpPr>
        <p:spPr>
          <a:xfrm flipH="1" flipV="1">
            <a:off x="5307678" y="1332329"/>
            <a:ext cx="693655" cy="87119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21" idx="2"/>
            <a:endCxn id="91" idx="0"/>
          </p:cNvCxnSpPr>
          <p:nvPr/>
        </p:nvCxnSpPr>
        <p:spPr>
          <a:xfrm flipH="1" flipV="1">
            <a:off x="5307678" y="2055839"/>
            <a:ext cx="693655" cy="147683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4" idx="0"/>
            <a:endCxn id="121" idx="2"/>
          </p:cNvCxnSpPr>
          <p:nvPr/>
        </p:nvCxnSpPr>
        <p:spPr>
          <a:xfrm flipV="1">
            <a:off x="5307678" y="2203519"/>
            <a:ext cx="693655" cy="2431916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2" idx="2"/>
            <a:endCxn id="92" idx="0"/>
          </p:cNvCxnSpPr>
          <p:nvPr/>
        </p:nvCxnSpPr>
        <p:spPr>
          <a:xfrm flipH="1" flipV="1">
            <a:off x="5307678" y="2777301"/>
            <a:ext cx="693655" cy="1397609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3" idx="0"/>
            <a:endCxn id="122" idx="2"/>
          </p:cNvCxnSpPr>
          <p:nvPr/>
        </p:nvCxnSpPr>
        <p:spPr>
          <a:xfrm>
            <a:off x="5307678" y="3523352"/>
            <a:ext cx="693655" cy="651552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4544532" y="3897160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-146738" y="385779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8096782" y="2041152"/>
            <a:ext cx="1067529" cy="1650382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CNN-3D</a:t>
            </a:r>
          </a:p>
        </p:txBody>
      </p:sp>
      <p:cxnSp>
        <p:nvCxnSpPr>
          <p:cNvPr id="142" name="Straight Connector 141"/>
          <p:cNvCxnSpPr>
            <a:stCxn id="141" idx="1"/>
            <a:endCxn id="121" idx="5"/>
          </p:cNvCxnSpPr>
          <p:nvPr/>
        </p:nvCxnSpPr>
        <p:spPr>
          <a:xfrm flipH="1" flipV="1">
            <a:off x="7466655" y="1853772"/>
            <a:ext cx="630127" cy="1012575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2" idx="5"/>
            <a:endCxn id="141" idx="1"/>
          </p:cNvCxnSpPr>
          <p:nvPr/>
        </p:nvCxnSpPr>
        <p:spPr>
          <a:xfrm flipV="1">
            <a:off x="7466655" y="2866347"/>
            <a:ext cx="630127" cy="95881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Plus 148"/>
          <p:cNvSpPr/>
          <p:nvPr/>
        </p:nvSpPr>
        <p:spPr>
          <a:xfrm>
            <a:off x="6494353" y="756758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50" name="Minus 149"/>
          <p:cNvSpPr/>
          <p:nvPr/>
        </p:nvSpPr>
        <p:spPr>
          <a:xfrm>
            <a:off x="10638420" y="3889317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33173"/>
              </p:ext>
            </p:extLst>
          </p:nvPr>
        </p:nvGraphicFramePr>
        <p:xfrm>
          <a:off x="10215932" y="495555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97475"/>
              </p:ext>
            </p:extLst>
          </p:nvPr>
        </p:nvGraphicFramePr>
        <p:xfrm>
          <a:off x="10215932" y="2985184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5" name="Straight Connector 164"/>
          <p:cNvCxnSpPr>
            <a:endCxn id="141" idx="3"/>
          </p:cNvCxnSpPr>
          <p:nvPr/>
        </p:nvCxnSpPr>
        <p:spPr>
          <a:xfrm flipH="1">
            <a:off x="9164308" y="495555"/>
            <a:ext cx="1051625" cy="2370788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41" idx="3"/>
          </p:cNvCxnSpPr>
          <p:nvPr/>
        </p:nvCxnSpPr>
        <p:spPr>
          <a:xfrm flipV="1">
            <a:off x="9164309" y="2775471"/>
            <a:ext cx="1051625" cy="90875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41" idx="3"/>
          </p:cNvCxnSpPr>
          <p:nvPr/>
        </p:nvCxnSpPr>
        <p:spPr>
          <a:xfrm>
            <a:off x="9164309" y="2866344"/>
            <a:ext cx="1051625" cy="102596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41" idx="3"/>
          </p:cNvCxnSpPr>
          <p:nvPr/>
        </p:nvCxnSpPr>
        <p:spPr>
          <a:xfrm>
            <a:off x="9164309" y="2866344"/>
            <a:ext cx="1051625" cy="240484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9473915" y="145385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representation vector</a:t>
            </a:r>
          </a:p>
        </p:txBody>
      </p:sp>
      <p:sp>
        <p:nvSpPr>
          <p:cNvPr id="184" name="Plus 183"/>
          <p:cNvSpPr/>
          <p:nvPr/>
        </p:nvSpPr>
        <p:spPr>
          <a:xfrm>
            <a:off x="10638419" y="1377450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85" name="Minus 184"/>
          <p:cNvSpPr/>
          <p:nvPr/>
        </p:nvSpPr>
        <p:spPr>
          <a:xfrm>
            <a:off x="6491521" y="4657674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5414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18" y="1432389"/>
            <a:ext cx="4933584" cy="2558589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340" y="2156148"/>
            <a:ext cx="726006" cy="11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70429" y="2459443"/>
            <a:ext cx="1465322" cy="1399002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3" name="Group 12"/>
          <p:cNvGrpSpPr/>
          <p:nvPr/>
        </p:nvGrpSpPr>
        <p:grpSpPr>
          <a:xfrm>
            <a:off x="1486721" y="1158694"/>
            <a:ext cx="3004156" cy="4000500"/>
            <a:chOff x="2946400" y="1104900"/>
            <a:chExt cx="965200" cy="4000500"/>
          </a:xfrm>
        </p:grpSpPr>
        <p:sp>
          <p:nvSpPr>
            <p:cNvPr id="7" name="Cube 6"/>
            <p:cNvSpPr/>
            <p:nvPr/>
          </p:nvSpPr>
          <p:spPr>
            <a:xfrm>
              <a:off x="2946400" y="11049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0" name="Cube 9"/>
            <p:cNvSpPr/>
            <p:nvPr/>
          </p:nvSpPr>
          <p:spPr>
            <a:xfrm>
              <a:off x="2946400" y="23241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1" name="Cube 10"/>
            <p:cNvSpPr/>
            <p:nvPr/>
          </p:nvSpPr>
          <p:spPr>
            <a:xfrm>
              <a:off x="2946400" y="41656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2770407" y="3610871"/>
              <a:ext cx="1060450" cy="207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2" dirty="0">
                  <a:solidFill>
                    <a:schemeClr val="bg1">
                      <a:lumMod val="50000"/>
                    </a:schemeClr>
                  </a:solidFill>
                </a:rPr>
                <a:t>……</a:t>
              </a:r>
            </a:p>
          </p:txBody>
        </p:sp>
      </p:grpSp>
      <p:cxnSp>
        <p:nvCxnSpPr>
          <p:cNvPr id="14" name="Straight Connector 13"/>
          <p:cNvCxnSpPr>
            <a:stCxn id="5" idx="5"/>
            <a:endCxn id="7" idx="2"/>
          </p:cNvCxnSpPr>
          <p:nvPr/>
        </p:nvCxnSpPr>
        <p:spPr>
          <a:xfrm flipV="1">
            <a:off x="1535755" y="1746068"/>
            <a:ext cx="1098815" cy="12380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10" idx="2"/>
          </p:cNvCxnSpPr>
          <p:nvPr/>
        </p:nvCxnSpPr>
        <p:spPr>
          <a:xfrm flipV="1">
            <a:off x="1535755" y="2965270"/>
            <a:ext cx="1098815" cy="188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11" idx="2"/>
          </p:cNvCxnSpPr>
          <p:nvPr/>
        </p:nvCxnSpPr>
        <p:spPr>
          <a:xfrm>
            <a:off x="1535755" y="2984068"/>
            <a:ext cx="1098815" cy="18227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4431885" y="2537457"/>
            <a:ext cx="2070519" cy="114735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cxnSp>
        <p:nvCxnSpPr>
          <p:cNvPr id="25" name="Straight Arrow Connector 24"/>
          <p:cNvCxnSpPr>
            <a:stCxn id="7" idx="5"/>
            <a:endCxn id="23" idx="2"/>
          </p:cNvCxnSpPr>
          <p:nvPr/>
        </p:nvCxnSpPr>
        <p:spPr>
          <a:xfrm>
            <a:off x="3599768" y="1511118"/>
            <a:ext cx="832115" cy="174343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  <a:endCxn id="23" idx="2"/>
          </p:cNvCxnSpPr>
          <p:nvPr/>
        </p:nvCxnSpPr>
        <p:spPr>
          <a:xfrm>
            <a:off x="3599769" y="2730318"/>
            <a:ext cx="832115" cy="52423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5"/>
            <a:endCxn id="23" idx="2"/>
          </p:cNvCxnSpPr>
          <p:nvPr/>
        </p:nvCxnSpPr>
        <p:spPr>
          <a:xfrm flipV="1">
            <a:off x="3599769" y="3254556"/>
            <a:ext cx="832115" cy="1317262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298700" y="1041400"/>
            <a:ext cx="4318000" cy="4368800"/>
          </a:xfrm>
          <a:prstGeom prst="roundRect">
            <a:avLst/>
          </a:prstGeom>
          <a:noFill/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45" name="TextBox 44"/>
          <p:cNvSpPr txBox="1"/>
          <p:nvPr/>
        </p:nvSpPr>
        <p:spPr>
          <a:xfrm>
            <a:off x="2977911" y="585182"/>
            <a:ext cx="306118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6724860" y="2730319"/>
            <a:ext cx="927100" cy="749482"/>
          </a:xfrm>
          <a:prstGeom prst="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49" name="Cube 48"/>
          <p:cNvSpPr/>
          <p:nvPr/>
        </p:nvSpPr>
        <p:spPr>
          <a:xfrm>
            <a:off x="7760118" y="2531380"/>
            <a:ext cx="1085192" cy="1147358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10683"/>
              </p:ext>
            </p:extLst>
          </p:nvPr>
        </p:nvGraphicFramePr>
        <p:xfrm>
          <a:off x="9817457" y="1962059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V="1">
            <a:off x="8995019" y="2333718"/>
            <a:ext cx="660400" cy="327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995020" y="2813777"/>
            <a:ext cx="660400" cy="68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995020" y="3117670"/>
            <a:ext cx="660400" cy="193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995020" y="3470097"/>
            <a:ext cx="660400" cy="3671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22410" y="2328909"/>
            <a:ext cx="133200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pooling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5724" y="1866415"/>
            <a:ext cx="111903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38983" y="1220578"/>
            <a:ext cx="2324146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representative vector </a:t>
            </a:r>
          </a:p>
        </p:txBody>
      </p:sp>
    </p:spTree>
    <p:extLst>
      <p:ext uri="{BB962C8B-B14F-4D97-AF65-F5344CB8AC3E}">
        <p14:creationId xmlns:p14="http://schemas.microsoft.com/office/powerpoint/2010/main" val="74956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20463"/>
              </p:ext>
            </p:extLst>
          </p:nvPr>
        </p:nvGraphicFramePr>
        <p:xfrm>
          <a:off x="577507" y="95290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42723" y="952900"/>
            <a:ext cx="2579817" cy="9521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42169" y="2274770"/>
            <a:ext cx="2580366" cy="96413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38721"/>
              </p:ext>
            </p:extLst>
          </p:nvPr>
        </p:nvGraphicFramePr>
        <p:xfrm>
          <a:off x="3887197" y="117348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40900"/>
              </p:ext>
            </p:extLst>
          </p:nvPr>
        </p:nvGraphicFramePr>
        <p:xfrm>
          <a:off x="3704866" y="1356360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37623"/>
              </p:ext>
            </p:extLst>
          </p:nvPr>
        </p:nvGraphicFramePr>
        <p:xfrm>
          <a:off x="3522535" y="1547260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040175" y="952900"/>
            <a:ext cx="1847022" cy="9521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39634" y="2274770"/>
            <a:ext cx="1847571" cy="96413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3138" y="1548005"/>
            <a:ext cx="1984262" cy="591365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91265" y="2513018"/>
            <a:ext cx="2188769" cy="1354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74693" y="1373147"/>
            <a:ext cx="1545391" cy="38720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89127" y="2131431"/>
            <a:ext cx="1825282" cy="68797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57016" y="1756048"/>
            <a:ext cx="1363060" cy="124386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57016" y="1173487"/>
            <a:ext cx="1159534" cy="213213"/>
          </a:xfrm>
          <a:prstGeom prst="line">
            <a:avLst/>
          </a:prstGeom>
          <a:ln w="6350">
            <a:solidFill>
              <a:schemeClr val="accent2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20762" y="1370969"/>
            <a:ext cx="1187159" cy="1261814"/>
            <a:chOff x="7244805" y="2105451"/>
            <a:chExt cx="1187159" cy="1261814"/>
          </a:xfrm>
        </p:grpSpPr>
        <p:sp>
          <p:nvSpPr>
            <p:cNvPr id="19" name="Rectangle 18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0" name="Rectangle 19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1" name="Rectangle 20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</p:spTree>
    <p:extLst>
      <p:ext uri="{BB962C8B-B14F-4D97-AF65-F5344CB8AC3E}">
        <p14:creationId xmlns:p14="http://schemas.microsoft.com/office/powerpoint/2010/main" val="231370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97551" y="3895726"/>
            <a:ext cx="1596044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52406"/>
              </p:ext>
            </p:extLst>
          </p:nvPr>
        </p:nvGraphicFramePr>
        <p:xfrm>
          <a:off x="2501557" y="1695850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31659"/>
              </p:ext>
            </p:extLst>
          </p:nvPr>
        </p:nvGraphicFramePr>
        <p:xfrm>
          <a:off x="5870498" y="1695850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56406"/>
              </p:ext>
            </p:extLst>
          </p:nvPr>
        </p:nvGraphicFramePr>
        <p:xfrm>
          <a:off x="5711182" y="1911102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01130"/>
              </p:ext>
            </p:extLst>
          </p:nvPr>
        </p:nvGraphicFramePr>
        <p:xfrm>
          <a:off x="5555857" y="2061611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7819" y="4707792"/>
            <a:ext cx="2106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convolution layer with multiple filters + a non-linear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1279" y="2499921"/>
            <a:ext cx="1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03437" y="4707793"/>
                <a:ext cx="2196243" cy="53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commit message matrix </a:t>
                </a:r>
                <a:r>
                  <a:rPr lang="en-US" sz="1400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14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437" y="4707793"/>
                <a:ext cx="2196243" cy="536557"/>
              </a:xfrm>
              <a:prstGeom prst="rect">
                <a:avLst/>
              </a:prstGeom>
              <a:blipFill>
                <a:blip r:embed="rId2"/>
                <a:stretch>
                  <a:fillRect t="-113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51120" y="1731834"/>
            <a:ext cx="101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9324" y="2113406"/>
            <a:ext cx="101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1120" y="2510403"/>
            <a:ext cx="101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entury" panose="02040604050505020304" pitchFamily="18" charset="0"/>
              </a:rPr>
              <a:t>errono</a:t>
            </a:r>
            <a:r>
              <a:rPr lang="en-US" sz="1400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51120" y="2440633"/>
            <a:ext cx="10121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value</a:t>
            </a:r>
            <a:r>
              <a:rPr lang="en-US" sz="5100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78885" y="1676402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01557" y="1695850"/>
            <a:ext cx="1441186" cy="54570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297554" y="2237644"/>
            <a:ext cx="1445193" cy="5563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76443" y="3869534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301560" y="4295775"/>
            <a:ext cx="159203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06448" y="3526394"/>
            <a:ext cx="596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.</a:t>
            </a:r>
          </a:p>
          <a:p>
            <a:pPr algn="ctr"/>
            <a:r>
              <a:rPr lang="en-US" sz="1400" dirty="0">
                <a:latin typeface="Century" panose="02040604050505020304" pitchFamily="18" charset="0"/>
              </a:rPr>
              <a:t>.</a:t>
            </a:r>
          </a:p>
          <a:p>
            <a:pPr algn="ctr"/>
            <a:r>
              <a:rPr lang="en-US" sz="1400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6395576" y="2905323"/>
            <a:ext cx="1307743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78670"/>
              </p:ext>
            </p:extLst>
          </p:nvPr>
        </p:nvGraphicFramePr>
        <p:xfrm>
          <a:off x="7780084" y="2610250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269435" y="3753686"/>
            <a:ext cx="13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vector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48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4297551" y="3895726"/>
            <a:ext cx="1596044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93343"/>
              </p:ext>
            </p:extLst>
          </p:nvPr>
        </p:nvGraphicFramePr>
        <p:xfrm>
          <a:off x="2501557" y="1695850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89093"/>
              </p:ext>
            </p:extLst>
          </p:nvPr>
        </p:nvGraphicFramePr>
        <p:xfrm>
          <a:off x="5870498" y="1695850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3151"/>
              </p:ext>
            </p:extLst>
          </p:nvPr>
        </p:nvGraphicFramePr>
        <p:xfrm>
          <a:off x="5711182" y="1911102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5116"/>
              </p:ext>
            </p:extLst>
          </p:nvPr>
        </p:nvGraphicFramePr>
        <p:xfrm>
          <a:off x="5555857" y="2061611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59982" y="5782034"/>
            <a:ext cx="2106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convolution layer with multiple filters + a non-linear activation function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69927" y="5889756"/>
            <a:ext cx="1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41487" y="5984141"/>
                <a:ext cx="2196243" cy="53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commit message matrix </a:t>
                </a:r>
                <a:r>
                  <a:rPr lang="en-US" sz="1400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𝒍</m:t>
                                </m:r>
                              </m:e>
                            </m:d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𝒍</m:t>
                            </m:r>
                          </m:sub>
                        </m:sSub>
                      </m:sup>
                    </m:sSup>
                  </m:oMath>
                </a14:m>
                <a:endParaRPr lang="en-US" sz="14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87" y="5984141"/>
                <a:ext cx="2196243" cy="536557"/>
              </a:xfrm>
              <a:prstGeom prst="rect">
                <a:avLst/>
              </a:prstGeom>
              <a:blipFill>
                <a:blip r:embed="rId2"/>
                <a:stretch>
                  <a:fillRect t="-2273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478885" y="1676402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01557" y="1695850"/>
            <a:ext cx="1441186" cy="54570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97554" y="2237644"/>
            <a:ext cx="1445193" cy="5563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76443" y="3869534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301560" y="4295775"/>
            <a:ext cx="159203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>
            <a:off x="6395576" y="2905323"/>
            <a:ext cx="1307743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14346"/>
              </p:ext>
            </p:extLst>
          </p:nvPr>
        </p:nvGraphicFramePr>
        <p:xfrm>
          <a:off x="7780084" y="2610250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8776839" y="5889756"/>
            <a:ext cx="13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vector representation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51682"/>
              </p:ext>
            </p:extLst>
          </p:nvPr>
        </p:nvGraphicFramePr>
        <p:xfrm>
          <a:off x="9689671" y="1295733"/>
          <a:ext cx="365760" cy="3300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00523"/>
              </p:ext>
            </p:extLst>
          </p:nvPr>
        </p:nvGraphicFramePr>
        <p:xfrm>
          <a:off x="8527143" y="1139637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8878"/>
              </p:ext>
            </p:extLst>
          </p:nvPr>
        </p:nvGraphicFramePr>
        <p:xfrm>
          <a:off x="932615" y="74900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03974"/>
              </p:ext>
            </p:extLst>
          </p:nvPr>
        </p:nvGraphicFramePr>
        <p:xfrm>
          <a:off x="2158895" y="74900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81922"/>
              </p:ext>
            </p:extLst>
          </p:nvPr>
        </p:nvGraphicFramePr>
        <p:xfrm>
          <a:off x="4694409" y="-178669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69054"/>
              </p:ext>
            </p:extLst>
          </p:nvPr>
        </p:nvGraphicFramePr>
        <p:xfrm>
          <a:off x="5718567" y="1139636"/>
          <a:ext cx="720000" cy="3003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588222066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5001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2805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2558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6463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2878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883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279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9521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226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3259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2466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5158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0261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6974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5009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935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09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8860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7750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66623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5895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9366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848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43102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2786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9792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01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3899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02360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4426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117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5140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1428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3026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6604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0314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7695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27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8700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8307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34462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8198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656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9047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946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6830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7858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6251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190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0135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2686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6025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5754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03988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97530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2326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2973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15803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9553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00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1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5214</TotalTime>
  <Words>225</Words>
  <Application>Microsoft Office PowerPoint</Application>
  <PresentationFormat>Widescreen</PresentationFormat>
  <Paragraphs>97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Hoang</dc:creator>
  <cp:lastModifiedBy>HOANG Van Duc Thong</cp:lastModifiedBy>
  <cp:revision>90</cp:revision>
  <dcterms:created xsi:type="dcterms:W3CDTF">2018-03-23T12:20:50Z</dcterms:created>
  <dcterms:modified xsi:type="dcterms:W3CDTF">2018-04-18T12:07:46Z</dcterms:modified>
</cp:coreProperties>
</file>