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82" r:id="rId10"/>
    <p:sldId id="281" r:id="rId11"/>
    <p:sldId id="263" r:id="rId12"/>
    <p:sldId id="264" r:id="rId13"/>
    <p:sldId id="268" r:id="rId14"/>
    <p:sldId id="266" r:id="rId15"/>
    <p:sldId id="267" r:id="rId16"/>
    <p:sldId id="269" r:id="rId17"/>
    <p:sldId id="270" r:id="rId18"/>
    <p:sldId id="271" r:id="rId19"/>
    <p:sldId id="273" r:id="rId20"/>
    <p:sldId id="272" r:id="rId21"/>
    <p:sldId id="274" r:id="rId22"/>
    <p:sldId id="275" r:id="rId23"/>
    <p:sldId id="276" r:id="rId24"/>
    <p:sldId id="277" r:id="rId25"/>
    <p:sldId id="280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1pPr>
    <a:lvl2pPr marL="457018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2pPr>
    <a:lvl3pPr marL="914034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3pPr>
    <a:lvl4pPr marL="1371053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4pPr>
    <a:lvl5pPr marL="1828069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5pPr>
    <a:lvl6pPr marL="2285087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6pPr>
    <a:lvl7pPr marL="2742104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7pPr>
    <a:lvl8pPr marL="3199121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8pPr>
    <a:lvl9pPr marL="3656140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  <a:srgbClr val="CCFFFF"/>
    <a:srgbClr val="FBFBFB"/>
    <a:srgbClr val="F9F9F9"/>
    <a:srgbClr val="F2F2F2"/>
    <a:srgbClr val="D0CECE"/>
    <a:srgbClr val="E0E0E0"/>
    <a:srgbClr val="FDDBE7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2"/>
    <p:restoredTop sz="94671"/>
  </p:normalViewPr>
  <p:slideViewPr>
    <p:cSldViewPr snapToGrid="0" snapToObjects="1">
      <p:cViewPr varScale="1">
        <p:scale>
          <a:sx n="102" d="100"/>
          <a:sy n="102" d="100"/>
        </p:scale>
        <p:origin x="5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B72A4-A6CB-4710-9EAD-024DF9B8B829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D64E0-C63F-47BD-B23B-5F96E323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97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D64E0-C63F-47BD-B23B-5F96E32302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90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D64E0-C63F-47BD-B23B-5F96E323028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23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D64E0-C63F-47BD-B23B-5F96E323028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2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5" indent="0" algn="ctr">
              <a:buNone/>
              <a:defRPr sz="2000"/>
            </a:lvl2pPr>
            <a:lvl3pPr marL="914473" indent="0" algn="ctr">
              <a:buNone/>
              <a:defRPr sz="1800"/>
            </a:lvl3pPr>
            <a:lvl4pPr marL="1371707" indent="0" algn="ctr">
              <a:buNone/>
              <a:defRPr sz="1600"/>
            </a:lvl4pPr>
            <a:lvl5pPr marL="1828944" indent="0" algn="ctr">
              <a:buNone/>
              <a:defRPr sz="1600"/>
            </a:lvl5pPr>
            <a:lvl6pPr marL="2286180" indent="0" algn="ctr">
              <a:buNone/>
              <a:defRPr sz="1600"/>
            </a:lvl6pPr>
            <a:lvl7pPr marL="2743417" indent="0" algn="ctr">
              <a:buNone/>
              <a:defRPr sz="1600"/>
            </a:lvl7pPr>
            <a:lvl8pPr marL="3200652" indent="0" algn="ctr">
              <a:buNone/>
              <a:defRPr sz="1600"/>
            </a:lvl8pPr>
            <a:lvl9pPr marL="3657888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2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1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7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2852737"/>
          </a:xfrm>
        </p:spPr>
        <p:txBody>
          <a:bodyPr anchor="b"/>
          <a:lstStyle>
            <a:lvl1pPr>
              <a:defRPr sz="600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3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9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32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5" indent="0">
              <a:buNone/>
              <a:defRPr sz="2000" b="1"/>
            </a:lvl2pPr>
            <a:lvl3pPr marL="914473" indent="0">
              <a:buNone/>
              <a:defRPr sz="1800" b="1"/>
            </a:lvl3pPr>
            <a:lvl4pPr marL="1371707" indent="0">
              <a:buNone/>
              <a:defRPr sz="1600" b="1"/>
            </a:lvl4pPr>
            <a:lvl5pPr marL="1828944" indent="0">
              <a:buNone/>
              <a:defRPr sz="1600" b="1"/>
            </a:lvl5pPr>
            <a:lvl6pPr marL="2286180" indent="0">
              <a:buNone/>
              <a:defRPr sz="1600" b="1"/>
            </a:lvl6pPr>
            <a:lvl7pPr marL="2743417" indent="0">
              <a:buNone/>
              <a:defRPr sz="1600" b="1"/>
            </a:lvl7pPr>
            <a:lvl8pPr marL="3200652" indent="0">
              <a:buNone/>
              <a:defRPr sz="1600" b="1"/>
            </a:lvl8pPr>
            <a:lvl9pPr marL="3657888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2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5" indent="0">
              <a:buNone/>
              <a:defRPr sz="2000" b="1"/>
            </a:lvl2pPr>
            <a:lvl3pPr marL="914473" indent="0">
              <a:buNone/>
              <a:defRPr sz="1800" b="1"/>
            </a:lvl3pPr>
            <a:lvl4pPr marL="1371707" indent="0">
              <a:buNone/>
              <a:defRPr sz="1600" b="1"/>
            </a:lvl4pPr>
            <a:lvl5pPr marL="1828944" indent="0">
              <a:buNone/>
              <a:defRPr sz="1600" b="1"/>
            </a:lvl5pPr>
            <a:lvl6pPr marL="2286180" indent="0">
              <a:buNone/>
              <a:defRPr sz="1600" b="1"/>
            </a:lvl6pPr>
            <a:lvl7pPr marL="2743417" indent="0">
              <a:buNone/>
              <a:defRPr sz="1600" b="1"/>
            </a:lvl7pPr>
            <a:lvl8pPr marL="3200652" indent="0">
              <a:buNone/>
              <a:defRPr sz="1600" b="1"/>
            </a:lvl8pPr>
            <a:lvl9pPr marL="3657888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0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4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1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2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5" indent="0">
              <a:buNone/>
              <a:defRPr sz="1400"/>
            </a:lvl2pPr>
            <a:lvl3pPr marL="914473" indent="0">
              <a:buNone/>
              <a:defRPr sz="1200"/>
            </a:lvl3pPr>
            <a:lvl4pPr marL="1371707" indent="0">
              <a:buNone/>
              <a:defRPr sz="1000"/>
            </a:lvl4pPr>
            <a:lvl5pPr marL="1828944" indent="0">
              <a:buNone/>
              <a:defRPr sz="1000"/>
            </a:lvl5pPr>
            <a:lvl6pPr marL="2286180" indent="0">
              <a:buNone/>
              <a:defRPr sz="1000"/>
            </a:lvl6pPr>
            <a:lvl7pPr marL="2743417" indent="0">
              <a:buNone/>
              <a:defRPr sz="1000"/>
            </a:lvl7pPr>
            <a:lvl8pPr marL="3200652" indent="0">
              <a:buNone/>
              <a:defRPr sz="1000"/>
            </a:lvl8pPr>
            <a:lvl9pPr marL="3657888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2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35" indent="0">
              <a:buNone/>
              <a:defRPr sz="2800"/>
            </a:lvl2pPr>
            <a:lvl3pPr marL="914473" indent="0">
              <a:buNone/>
              <a:defRPr sz="2400"/>
            </a:lvl3pPr>
            <a:lvl4pPr marL="1371707" indent="0">
              <a:buNone/>
              <a:defRPr sz="2000"/>
            </a:lvl4pPr>
            <a:lvl5pPr marL="1828944" indent="0">
              <a:buNone/>
              <a:defRPr sz="2000"/>
            </a:lvl5pPr>
            <a:lvl6pPr marL="2286180" indent="0">
              <a:buNone/>
              <a:defRPr sz="2000"/>
            </a:lvl6pPr>
            <a:lvl7pPr marL="2743417" indent="0">
              <a:buNone/>
              <a:defRPr sz="2000"/>
            </a:lvl7pPr>
            <a:lvl8pPr marL="3200652" indent="0">
              <a:buNone/>
              <a:defRPr sz="2000"/>
            </a:lvl8pPr>
            <a:lvl9pPr marL="365788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5" indent="0">
              <a:buNone/>
              <a:defRPr sz="1400"/>
            </a:lvl2pPr>
            <a:lvl3pPr marL="914473" indent="0">
              <a:buNone/>
              <a:defRPr sz="1200"/>
            </a:lvl3pPr>
            <a:lvl4pPr marL="1371707" indent="0">
              <a:buNone/>
              <a:defRPr sz="1000"/>
            </a:lvl4pPr>
            <a:lvl5pPr marL="1828944" indent="0">
              <a:buNone/>
              <a:defRPr sz="1000"/>
            </a:lvl5pPr>
            <a:lvl6pPr marL="2286180" indent="0">
              <a:buNone/>
              <a:defRPr sz="1000"/>
            </a:lvl6pPr>
            <a:lvl7pPr marL="2743417" indent="0">
              <a:buNone/>
              <a:defRPr sz="1000"/>
            </a:lvl7pPr>
            <a:lvl8pPr marL="3200652" indent="0">
              <a:buNone/>
              <a:defRPr sz="1000"/>
            </a:lvl8pPr>
            <a:lvl9pPr marL="3657888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9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B6D97-42B9-3046-AF80-4DCBC56ACF5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7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8" indent="-228618" algn="l" defTabSz="91447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5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0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27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2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98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35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70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07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5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3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07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4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0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17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52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88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8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2.png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28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2.png"/><Relationship Id="rId9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0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8475"/>
              </p:ext>
            </p:extLst>
          </p:nvPr>
        </p:nvGraphicFramePr>
        <p:xfrm>
          <a:off x="2501557" y="1695850"/>
          <a:ext cx="18288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2866774" y="1695850"/>
            <a:ext cx="2579817" cy="9521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866219" y="3017720"/>
            <a:ext cx="2580366" cy="964130"/>
          </a:xfrm>
          <a:prstGeom prst="line">
            <a:avLst/>
          </a:prstGeom>
          <a:ln cmpd="sng"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436909"/>
              </p:ext>
            </p:extLst>
          </p:nvPr>
        </p:nvGraphicFramePr>
        <p:xfrm>
          <a:off x="5811248" y="1916430"/>
          <a:ext cx="36576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925445"/>
              </p:ext>
            </p:extLst>
          </p:nvPr>
        </p:nvGraphicFramePr>
        <p:xfrm>
          <a:off x="5628917" y="2099311"/>
          <a:ext cx="365760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190869"/>
              </p:ext>
            </p:extLst>
          </p:nvPr>
        </p:nvGraphicFramePr>
        <p:xfrm>
          <a:off x="5446586" y="2290211"/>
          <a:ext cx="36576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964225" y="1695850"/>
            <a:ext cx="1847022" cy="9521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963685" y="3017720"/>
            <a:ext cx="1847571" cy="964130"/>
          </a:xfrm>
          <a:prstGeom prst="line">
            <a:avLst/>
          </a:prstGeom>
          <a:ln cmpd="sng"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07189" y="2290956"/>
            <a:ext cx="1984262" cy="591365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815315" y="3255967"/>
            <a:ext cx="2188769" cy="135473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98744" y="2116097"/>
            <a:ext cx="1545391" cy="387201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013177" y="2874383"/>
            <a:ext cx="1825282" cy="687970"/>
          </a:xfrm>
          <a:prstGeom prst="line">
            <a:avLst/>
          </a:prstGeom>
          <a:ln w="9525">
            <a:solidFill>
              <a:schemeClr val="accent6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181066" y="2498997"/>
            <a:ext cx="1363060" cy="1243869"/>
          </a:xfrm>
          <a:prstGeom prst="line">
            <a:avLst/>
          </a:prstGeom>
          <a:ln w="9525">
            <a:solidFill>
              <a:schemeClr val="accent2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81066" y="1916438"/>
            <a:ext cx="1159534" cy="213213"/>
          </a:xfrm>
          <a:prstGeom prst="line">
            <a:avLst/>
          </a:prstGeom>
          <a:ln w="6350">
            <a:solidFill>
              <a:schemeClr val="accent2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7244813" y="2113919"/>
            <a:ext cx="1187159" cy="1261814"/>
            <a:chOff x="7244805" y="2105451"/>
            <a:chExt cx="1187159" cy="1261814"/>
          </a:xfrm>
        </p:grpSpPr>
        <p:sp>
          <p:nvSpPr>
            <p:cNvPr id="54" name="Rectangle 53"/>
            <p:cNvSpPr/>
            <p:nvPr/>
          </p:nvSpPr>
          <p:spPr>
            <a:xfrm rot="3042473">
              <a:off x="7360251" y="1990005"/>
              <a:ext cx="491483" cy="7223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57" name="Rectangle 56"/>
            <p:cNvSpPr/>
            <p:nvPr/>
          </p:nvSpPr>
          <p:spPr>
            <a:xfrm rot="3042473">
              <a:off x="7588618" y="2372641"/>
              <a:ext cx="491483" cy="7220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58" name="Rectangle 57"/>
            <p:cNvSpPr/>
            <p:nvPr/>
          </p:nvSpPr>
          <p:spPr>
            <a:xfrm rot="3042473">
              <a:off x="7825210" y="2760511"/>
              <a:ext cx="491483" cy="7220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</p:grpSp>
      <p:sp>
        <p:nvSpPr>
          <p:cNvPr id="79" name="TextBox 78"/>
          <p:cNvSpPr txBox="1"/>
          <p:nvPr/>
        </p:nvSpPr>
        <p:spPr>
          <a:xfrm rot="16200000">
            <a:off x="1025673" y="2588236"/>
            <a:ext cx="25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embedding dimension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23793" y="949720"/>
            <a:ext cx="158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convolution feature map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680378" y="1057446"/>
            <a:ext cx="1851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max pooling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34114" y="1057446"/>
            <a:ext cx="249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commit message matrix</a:t>
            </a:r>
          </a:p>
        </p:txBody>
      </p:sp>
      <p:sp>
        <p:nvSpPr>
          <p:cNvPr id="84" name="Right Arrow 83"/>
          <p:cNvSpPr/>
          <p:nvPr/>
        </p:nvSpPr>
        <p:spPr>
          <a:xfrm>
            <a:off x="3379195" y="1435096"/>
            <a:ext cx="586244" cy="173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85" name="TextBox 84"/>
          <p:cNvSpPr txBox="1"/>
          <p:nvPr/>
        </p:nvSpPr>
        <p:spPr>
          <a:xfrm>
            <a:off x="2684437" y="1357301"/>
            <a:ext cx="774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filter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76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42538"/>
              </p:ext>
            </p:extLst>
          </p:nvPr>
        </p:nvGraphicFramePr>
        <p:xfrm>
          <a:off x="3152461" y="1287990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737935"/>
              </p:ext>
            </p:extLst>
          </p:nvPr>
        </p:nvGraphicFramePr>
        <p:xfrm>
          <a:off x="5850229" y="1287990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218620"/>
              </p:ext>
            </p:extLst>
          </p:nvPr>
        </p:nvGraphicFramePr>
        <p:xfrm>
          <a:off x="5690913" y="1503242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765684"/>
              </p:ext>
            </p:extLst>
          </p:nvPr>
        </p:nvGraphicFramePr>
        <p:xfrm>
          <a:off x="5535588" y="1653751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29789" y="1268542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975133" y="1287991"/>
            <a:ext cx="748538" cy="550554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977578" y="1838545"/>
            <a:ext cx="746093" cy="56633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127347" y="3461674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977578" y="3898275"/>
            <a:ext cx="923770" cy="32758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6324580" y="2497463"/>
            <a:ext cx="1225192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764429"/>
              </p:ext>
            </p:extLst>
          </p:nvPr>
        </p:nvGraphicFramePr>
        <p:xfrm>
          <a:off x="7623312" y="2196639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4974658" y="3474770"/>
            <a:ext cx="926690" cy="42350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916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>
            <a:off x="4297551" y="3895726"/>
            <a:ext cx="1596044" cy="40005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93343"/>
              </p:ext>
            </p:extLst>
          </p:nvPr>
        </p:nvGraphicFramePr>
        <p:xfrm>
          <a:off x="2501557" y="1695850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289093"/>
              </p:ext>
            </p:extLst>
          </p:nvPr>
        </p:nvGraphicFramePr>
        <p:xfrm>
          <a:off x="5870498" y="1695850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3151"/>
              </p:ext>
            </p:extLst>
          </p:nvPr>
        </p:nvGraphicFramePr>
        <p:xfrm>
          <a:off x="5711182" y="1911102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765116"/>
              </p:ext>
            </p:extLst>
          </p:nvPr>
        </p:nvGraphicFramePr>
        <p:xfrm>
          <a:off x="5555857" y="2061611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859982" y="5782034"/>
            <a:ext cx="2106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a convolution layer with multiple filters + a non-linear activation function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69927" y="5889756"/>
            <a:ext cx="1851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a max pooling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941487" y="5984141"/>
                <a:ext cx="2196243" cy="53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commit message matrix </a:t>
                </a:r>
                <a:r>
                  <a:rPr lang="en-US" sz="1400" b="1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𝒍</m:t>
                                </m:r>
                              </m:e>
                            </m:d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𝒍</m:t>
                            </m:r>
                          </m:sub>
                        </m:sSub>
                      </m:sup>
                    </m:sSup>
                  </m:oMath>
                </a14:m>
                <a:endParaRPr lang="en-US" sz="14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487" y="5984141"/>
                <a:ext cx="2196243" cy="536557"/>
              </a:xfrm>
              <a:prstGeom prst="rect">
                <a:avLst/>
              </a:prstGeom>
              <a:blipFill>
                <a:blip r:embed="rId2"/>
                <a:stretch>
                  <a:fillRect t="-2273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2478885" y="1676402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301557" y="1695850"/>
            <a:ext cx="1441186" cy="545700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297554" y="2237644"/>
            <a:ext cx="1445193" cy="556356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476443" y="3869534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4301560" y="4295775"/>
            <a:ext cx="1592037" cy="32615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ight Arrow 65"/>
          <p:cNvSpPr/>
          <p:nvPr/>
        </p:nvSpPr>
        <p:spPr>
          <a:xfrm>
            <a:off x="6395576" y="2905323"/>
            <a:ext cx="1307743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614346"/>
              </p:ext>
            </p:extLst>
          </p:nvPr>
        </p:nvGraphicFramePr>
        <p:xfrm>
          <a:off x="7780084" y="2610250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8776839" y="5889756"/>
            <a:ext cx="138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a vector representation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251682"/>
              </p:ext>
            </p:extLst>
          </p:nvPr>
        </p:nvGraphicFramePr>
        <p:xfrm>
          <a:off x="9689671" y="1295733"/>
          <a:ext cx="365760" cy="3300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09451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700523"/>
              </p:ext>
            </p:extLst>
          </p:nvPr>
        </p:nvGraphicFramePr>
        <p:xfrm>
          <a:off x="8527143" y="1139637"/>
          <a:ext cx="720000" cy="4394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0945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025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9243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98027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678878"/>
              </p:ext>
            </p:extLst>
          </p:nvPr>
        </p:nvGraphicFramePr>
        <p:xfrm>
          <a:off x="932615" y="74900"/>
          <a:ext cx="720000" cy="9134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873715999"/>
                    </a:ext>
                  </a:extLst>
                </a:gridCol>
              </a:tblGrid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802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99404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80636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793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6085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99225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026367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1897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18462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326306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32046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937867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20632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676385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92460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65205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0393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6043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459637"/>
              </p:ext>
            </p:extLst>
          </p:nvPr>
        </p:nvGraphicFramePr>
        <p:xfrm>
          <a:off x="2158895" y="74900"/>
          <a:ext cx="720000" cy="9134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873715999"/>
                    </a:ext>
                  </a:extLst>
                </a:gridCol>
              </a:tblGrid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802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99404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80636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793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6085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99225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026367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1897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18462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326306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32046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937867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20632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676385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92460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65205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0393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6043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81922"/>
              </p:ext>
            </p:extLst>
          </p:nvPr>
        </p:nvGraphicFramePr>
        <p:xfrm>
          <a:off x="4694409" y="-178669"/>
          <a:ext cx="720000" cy="9134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873715999"/>
                    </a:ext>
                  </a:extLst>
                </a:gridCol>
              </a:tblGrid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802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99404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80636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793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6085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99225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026367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1897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18462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326306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32046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937867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20632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676385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92460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65205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0393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6043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235739"/>
              </p:ext>
            </p:extLst>
          </p:nvPr>
        </p:nvGraphicFramePr>
        <p:xfrm>
          <a:off x="6606894" y="234663"/>
          <a:ext cx="720000" cy="3003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588222066"/>
                    </a:ext>
                  </a:extLst>
                </a:gridCol>
              </a:tblGrid>
              <a:tr h="361213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250015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728059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225586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164638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528787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188303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22797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895217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412269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3259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24665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751580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702618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69745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350099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669355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1090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188606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7750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666235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5895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9366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084803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431020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127860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89792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516018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3899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023607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644267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761178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651408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14284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3026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066046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803148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476958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62703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987006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583079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34462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08198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26560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490475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2946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768304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178583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662510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91900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301354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72686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26025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65754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03988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975309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823267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12973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158035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39553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007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913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ounded Rectangle 209"/>
          <p:cNvSpPr/>
          <p:nvPr/>
        </p:nvSpPr>
        <p:spPr>
          <a:xfrm>
            <a:off x="4968613" y="1343952"/>
            <a:ext cx="4902752" cy="3810059"/>
          </a:xfrm>
          <a:prstGeom prst="roundRect">
            <a:avLst>
              <a:gd name="adj" fmla="val 2394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693" y="1582231"/>
            <a:ext cx="518969" cy="3428039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5182642" y="1882027"/>
            <a:ext cx="1014902" cy="2998387"/>
            <a:chOff x="4811468" y="1798726"/>
            <a:chExt cx="1014902" cy="2998387"/>
          </a:xfrm>
        </p:grpSpPr>
        <p:sp>
          <p:nvSpPr>
            <p:cNvPr id="70" name="Cube 69"/>
            <p:cNvSpPr/>
            <p:nvPr/>
          </p:nvSpPr>
          <p:spPr>
            <a:xfrm>
              <a:off x="4854072" y="1798726"/>
              <a:ext cx="972298" cy="929417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71" name="Cube 70"/>
            <p:cNvSpPr/>
            <p:nvPr/>
          </p:nvSpPr>
          <p:spPr>
            <a:xfrm>
              <a:off x="4811468" y="3864220"/>
              <a:ext cx="1014902" cy="932893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</p:grpSp>
      <p:sp>
        <p:nvSpPr>
          <p:cNvPr id="86" name="Plus 85"/>
          <p:cNvSpPr/>
          <p:nvPr/>
        </p:nvSpPr>
        <p:spPr>
          <a:xfrm>
            <a:off x="5485543" y="1354128"/>
            <a:ext cx="479274" cy="522210"/>
          </a:xfrm>
          <a:prstGeom prst="mathPlus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88" name="Minus 87"/>
          <p:cNvSpPr/>
          <p:nvPr/>
        </p:nvSpPr>
        <p:spPr>
          <a:xfrm>
            <a:off x="5450456" y="3564309"/>
            <a:ext cx="479274" cy="477735"/>
          </a:xfrm>
          <a:prstGeom prst="mathMinus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89" name="Right Arrow 88"/>
          <p:cNvSpPr/>
          <p:nvPr/>
        </p:nvSpPr>
        <p:spPr>
          <a:xfrm>
            <a:off x="6276525" y="1966056"/>
            <a:ext cx="1253299" cy="6130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2" name="Cube 91"/>
          <p:cNvSpPr/>
          <p:nvPr/>
        </p:nvSpPr>
        <p:spPr>
          <a:xfrm>
            <a:off x="7568087" y="1522543"/>
            <a:ext cx="728623" cy="523376"/>
          </a:xfrm>
          <a:prstGeom prst="cub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93" name="Cube 92"/>
          <p:cNvSpPr/>
          <p:nvPr/>
        </p:nvSpPr>
        <p:spPr>
          <a:xfrm>
            <a:off x="7578608" y="3667276"/>
            <a:ext cx="727200" cy="52200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grpSp>
        <p:nvGrpSpPr>
          <p:cNvPr id="102" name="Group 101"/>
          <p:cNvGrpSpPr/>
          <p:nvPr/>
        </p:nvGrpSpPr>
        <p:grpSpPr>
          <a:xfrm>
            <a:off x="8400539" y="1872038"/>
            <a:ext cx="664975" cy="986869"/>
            <a:chOff x="7550683" y="1679093"/>
            <a:chExt cx="664975" cy="986869"/>
          </a:xfrm>
        </p:grpSpPr>
        <p:cxnSp>
          <p:nvCxnSpPr>
            <p:cNvPr id="94" name="Straight Arrow Connector 93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8405113" y="3733378"/>
            <a:ext cx="664975" cy="986869"/>
            <a:chOff x="7550683" y="1679093"/>
            <a:chExt cx="664975" cy="986869"/>
          </a:xfrm>
        </p:grpSpPr>
        <p:cxnSp>
          <p:nvCxnSpPr>
            <p:cNvPr id="110" name="Straight Arrow Connector 109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TextBox 113"/>
          <p:cNvSpPr txBox="1"/>
          <p:nvPr/>
        </p:nvSpPr>
        <p:spPr>
          <a:xfrm>
            <a:off x="8176501" y="1428574"/>
            <a:ext cx="111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flatten</a:t>
            </a:r>
          </a:p>
        </p:txBody>
      </p:sp>
      <p:grpSp>
        <p:nvGrpSpPr>
          <p:cNvPr id="196" name="Group 195"/>
          <p:cNvGrpSpPr/>
          <p:nvPr/>
        </p:nvGrpSpPr>
        <p:grpSpPr>
          <a:xfrm>
            <a:off x="1348129" y="207816"/>
            <a:ext cx="3068401" cy="5896840"/>
            <a:chOff x="142781" y="472787"/>
            <a:chExt cx="3068401" cy="5896840"/>
          </a:xfrm>
        </p:grpSpPr>
        <p:sp>
          <p:nvSpPr>
            <p:cNvPr id="115" name="Rounded Rectangle 114"/>
            <p:cNvSpPr/>
            <p:nvPr/>
          </p:nvSpPr>
          <p:spPr>
            <a:xfrm>
              <a:off x="142781" y="472787"/>
              <a:ext cx="2984884" cy="5896840"/>
            </a:xfrm>
            <a:prstGeom prst="roundRect">
              <a:avLst>
                <a:gd name="adj" fmla="val 239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42781" y="939045"/>
              <a:ext cx="3068401" cy="4957672"/>
              <a:chOff x="28480" y="731970"/>
              <a:chExt cx="3068401" cy="49576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664080" y="4357876"/>
                    <a:ext cx="488445" cy="6460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99" i="1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799" dirty="0"/>
                  </a:p>
                  <a:p>
                    <a:pPr algn="ctr"/>
                    <a:endParaRPr lang="en-US" sz="1799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080" y="4357876"/>
                    <a:ext cx="488445" cy="64607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" name="Plus 61"/>
              <p:cNvSpPr/>
              <p:nvPr/>
            </p:nvSpPr>
            <p:spPr>
              <a:xfrm>
                <a:off x="28480" y="731970"/>
                <a:ext cx="479274" cy="522210"/>
              </a:xfrm>
              <a:prstGeom prst="mathPl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65" name="Minus 64"/>
              <p:cNvSpPr/>
              <p:nvPr/>
            </p:nvSpPr>
            <p:spPr>
              <a:xfrm>
                <a:off x="28480" y="3431254"/>
                <a:ext cx="479274" cy="477735"/>
              </a:xfrm>
              <a:prstGeom prst="mathMin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66" name="Minus 65"/>
              <p:cNvSpPr/>
              <p:nvPr/>
            </p:nvSpPr>
            <p:spPr>
              <a:xfrm>
                <a:off x="28480" y="5211907"/>
                <a:ext cx="479274" cy="477735"/>
              </a:xfrm>
              <a:prstGeom prst="mathMin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67" name="Plus 66"/>
              <p:cNvSpPr/>
              <p:nvPr/>
            </p:nvSpPr>
            <p:spPr>
              <a:xfrm>
                <a:off x="28480" y="2071823"/>
                <a:ext cx="479274" cy="522210"/>
              </a:xfrm>
              <a:prstGeom prst="mathPl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608436" y="4354553"/>
                    <a:ext cx="488445" cy="6460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99" i="1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799" dirty="0"/>
                  </a:p>
                  <a:p>
                    <a:pPr algn="ctr"/>
                    <a:endParaRPr lang="en-US" sz="1799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436" y="4354553"/>
                    <a:ext cx="488445" cy="64607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706" y="553129"/>
              <a:ext cx="2408335" cy="1290503"/>
            </a:xfrm>
            <a:prstGeom prst="rect">
              <a:avLst/>
            </a:prstGeom>
          </p:spPr>
        </p:pic>
        <p:pic>
          <p:nvPicPr>
            <p:cNvPr id="181" name="Picture 18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706" y="1893960"/>
              <a:ext cx="2408335" cy="1290503"/>
            </a:xfrm>
            <a:prstGeom prst="rect">
              <a:avLst/>
            </a:prstGeom>
          </p:spPr>
        </p:pic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250" y="3237139"/>
              <a:ext cx="2408335" cy="1290503"/>
            </a:xfrm>
            <a:prstGeom prst="rect">
              <a:avLst/>
            </a:prstGeom>
          </p:spPr>
        </p:pic>
        <p:pic>
          <p:nvPicPr>
            <p:cNvPr id="183" name="Picture 18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706" y="5013366"/>
              <a:ext cx="2408335" cy="1290503"/>
            </a:xfrm>
            <a:prstGeom prst="rect">
              <a:avLst/>
            </a:prstGeom>
          </p:spPr>
        </p:pic>
      </p:grpSp>
      <p:cxnSp>
        <p:nvCxnSpPr>
          <p:cNvPr id="76" name="Straight Arrow Connector 75"/>
          <p:cNvCxnSpPr>
            <a:stCxn id="180" idx="3"/>
            <a:endCxn id="70" idx="2"/>
          </p:cNvCxnSpPr>
          <p:nvPr/>
        </p:nvCxnSpPr>
        <p:spPr>
          <a:xfrm>
            <a:off x="4204390" y="933411"/>
            <a:ext cx="1020857" cy="1529501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1" idx="3"/>
            <a:endCxn id="70" idx="2"/>
          </p:cNvCxnSpPr>
          <p:nvPr/>
        </p:nvCxnSpPr>
        <p:spPr>
          <a:xfrm>
            <a:off x="4204392" y="2274241"/>
            <a:ext cx="1020857" cy="188670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1" idx="2"/>
          </p:cNvCxnSpPr>
          <p:nvPr/>
        </p:nvCxnSpPr>
        <p:spPr>
          <a:xfrm>
            <a:off x="4212396" y="3565468"/>
            <a:ext cx="970246" cy="965111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1" idx="2"/>
          </p:cNvCxnSpPr>
          <p:nvPr/>
        </p:nvCxnSpPr>
        <p:spPr>
          <a:xfrm flipV="1">
            <a:off x="4212396" y="4530577"/>
            <a:ext cx="970246" cy="815542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5725832" y="1809269"/>
            <a:ext cx="2106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CNN-3D  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5725832" y="3936520"/>
            <a:ext cx="2106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CNN-3D  </a:t>
            </a:r>
          </a:p>
        </p:txBody>
      </p:sp>
      <p:sp>
        <p:nvSpPr>
          <p:cNvPr id="214" name="Right Arrow 213"/>
          <p:cNvSpPr/>
          <p:nvPr/>
        </p:nvSpPr>
        <p:spPr>
          <a:xfrm>
            <a:off x="6271848" y="4090877"/>
            <a:ext cx="1253299" cy="6130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15" name="TextBox 214"/>
          <p:cNvSpPr txBox="1"/>
          <p:nvPr/>
        </p:nvSpPr>
        <p:spPr>
          <a:xfrm>
            <a:off x="1338174" y="6138642"/>
            <a:ext cx="299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commit line model for each removed/added line in commit code 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5169552" y="5143236"/>
            <a:ext cx="4500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a CNN-3D includes a 3D convolutional layer, a non-linear activation function, and a 3D pooling layer </a:t>
            </a:r>
          </a:p>
        </p:txBody>
      </p:sp>
      <p:sp>
        <p:nvSpPr>
          <p:cNvPr id="47" name="Cube 46"/>
          <p:cNvSpPr/>
          <p:nvPr/>
        </p:nvSpPr>
        <p:spPr>
          <a:xfrm>
            <a:off x="7587957" y="2433367"/>
            <a:ext cx="728623" cy="523376"/>
          </a:xfrm>
          <a:prstGeom prst="cub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97988" y="2035659"/>
                <a:ext cx="488445" cy="646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99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99" dirty="0"/>
              </a:p>
              <a:p>
                <a:pPr algn="ctr"/>
                <a:endParaRPr lang="en-US" sz="1799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88" y="2035659"/>
                <a:ext cx="488445" cy="6460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176501" y="3351508"/>
            <a:ext cx="111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flatten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713367" y="4056319"/>
                <a:ext cx="488445" cy="646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99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99" dirty="0"/>
              </a:p>
              <a:p>
                <a:pPr algn="ctr"/>
                <a:endParaRPr lang="en-US" sz="1799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367" y="4056319"/>
                <a:ext cx="488445" cy="6460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ube 50"/>
          <p:cNvSpPr/>
          <p:nvPr/>
        </p:nvSpPr>
        <p:spPr>
          <a:xfrm>
            <a:off x="7587955" y="4467065"/>
            <a:ext cx="727200" cy="52200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79476" y="1522544"/>
            <a:ext cx="496561" cy="169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2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ounded Rectangle 209"/>
          <p:cNvSpPr/>
          <p:nvPr/>
        </p:nvSpPr>
        <p:spPr>
          <a:xfrm>
            <a:off x="5951589" y="1586805"/>
            <a:ext cx="2582811" cy="3383538"/>
          </a:xfrm>
          <a:prstGeom prst="roundRect">
            <a:avLst>
              <a:gd name="adj" fmla="val 2394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6" name="Plus 85"/>
          <p:cNvSpPr/>
          <p:nvPr/>
        </p:nvSpPr>
        <p:spPr>
          <a:xfrm>
            <a:off x="6513179" y="1596136"/>
            <a:ext cx="520681" cy="478844"/>
          </a:xfrm>
          <a:prstGeom prst="mathPlus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88" name="Minus 87"/>
          <p:cNvSpPr/>
          <p:nvPr/>
        </p:nvSpPr>
        <p:spPr>
          <a:xfrm>
            <a:off x="6456201" y="3607427"/>
            <a:ext cx="520681" cy="438063"/>
          </a:xfrm>
          <a:prstGeom prst="mathMinus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89" name="Right Arrow 88"/>
          <p:cNvSpPr/>
          <p:nvPr/>
        </p:nvSpPr>
        <p:spPr>
          <a:xfrm>
            <a:off x="7372495" y="2157247"/>
            <a:ext cx="1069140" cy="56215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grpSp>
        <p:nvGrpSpPr>
          <p:cNvPr id="196" name="Group 195"/>
          <p:cNvGrpSpPr/>
          <p:nvPr/>
        </p:nvGrpSpPr>
        <p:grpSpPr>
          <a:xfrm>
            <a:off x="2018312" y="545016"/>
            <a:ext cx="3253012" cy="5407153"/>
            <a:chOff x="142781" y="472787"/>
            <a:chExt cx="2994317" cy="5896840"/>
          </a:xfrm>
        </p:grpSpPr>
        <p:sp>
          <p:nvSpPr>
            <p:cNvPr id="115" name="Rounded Rectangle 114"/>
            <p:cNvSpPr/>
            <p:nvPr/>
          </p:nvSpPr>
          <p:spPr>
            <a:xfrm>
              <a:off x="142781" y="472787"/>
              <a:ext cx="2984884" cy="5896840"/>
            </a:xfrm>
            <a:prstGeom prst="roundRect">
              <a:avLst>
                <a:gd name="adj" fmla="val 239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42781" y="939045"/>
              <a:ext cx="2994317" cy="4957672"/>
              <a:chOff x="28480" y="731970"/>
              <a:chExt cx="2994317" cy="49576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644503" y="2971365"/>
                    <a:ext cx="488445" cy="2835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99" i="1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799" dirty="0"/>
                  </a:p>
                  <a:p>
                    <a:pPr algn="ctr"/>
                    <a:endParaRPr lang="en-US" sz="1799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503" y="2971365"/>
                    <a:ext cx="488445" cy="2835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" name="Plus 61"/>
              <p:cNvSpPr/>
              <p:nvPr/>
            </p:nvSpPr>
            <p:spPr>
              <a:xfrm>
                <a:off x="28480" y="731970"/>
                <a:ext cx="479274" cy="522210"/>
              </a:xfrm>
              <a:prstGeom prst="mathPl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65" name="Minus 64"/>
              <p:cNvSpPr/>
              <p:nvPr/>
            </p:nvSpPr>
            <p:spPr>
              <a:xfrm>
                <a:off x="28480" y="3852328"/>
                <a:ext cx="479274" cy="477735"/>
              </a:xfrm>
              <a:prstGeom prst="mathMin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66" name="Minus 65"/>
              <p:cNvSpPr/>
              <p:nvPr/>
            </p:nvSpPr>
            <p:spPr>
              <a:xfrm>
                <a:off x="28480" y="5211907"/>
                <a:ext cx="479274" cy="477735"/>
              </a:xfrm>
              <a:prstGeom prst="mathMin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67" name="Plus 66"/>
              <p:cNvSpPr/>
              <p:nvPr/>
            </p:nvSpPr>
            <p:spPr>
              <a:xfrm>
                <a:off x="28480" y="2071823"/>
                <a:ext cx="479274" cy="522210"/>
              </a:xfrm>
              <a:prstGeom prst="mathPl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534352" y="2971365"/>
                    <a:ext cx="488445" cy="2835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99" i="1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799" dirty="0"/>
                  </a:p>
                  <a:p>
                    <a:pPr algn="ctr"/>
                    <a:endParaRPr lang="en-US" sz="1799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4352" y="2971365"/>
                    <a:ext cx="488445" cy="2835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706" y="553129"/>
              <a:ext cx="2408335" cy="1290503"/>
            </a:xfrm>
            <a:prstGeom prst="rect">
              <a:avLst/>
            </a:prstGeom>
          </p:spPr>
        </p:pic>
        <p:pic>
          <p:nvPicPr>
            <p:cNvPr id="181" name="Picture 1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706" y="1893960"/>
              <a:ext cx="2408335" cy="1290503"/>
            </a:xfrm>
            <a:prstGeom prst="rect">
              <a:avLst/>
            </a:prstGeom>
          </p:spPr>
        </p:pic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0256" y="3653019"/>
              <a:ext cx="2408335" cy="1290503"/>
            </a:xfrm>
            <a:prstGeom prst="rect">
              <a:avLst/>
            </a:prstGeom>
          </p:spPr>
        </p:pic>
        <p:pic>
          <p:nvPicPr>
            <p:cNvPr id="183" name="Picture 18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706" y="5013366"/>
              <a:ext cx="2408335" cy="1290503"/>
            </a:xfrm>
            <a:prstGeom prst="rect">
              <a:avLst/>
            </a:prstGeom>
          </p:spPr>
        </p:pic>
      </p:grpSp>
      <p:cxnSp>
        <p:nvCxnSpPr>
          <p:cNvPr id="76" name="Straight Arrow Connector 75"/>
          <p:cNvCxnSpPr>
            <a:stCxn id="180" idx="3"/>
            <a:endCxn id="34" idx="2"/>
          </p:cNvCxnSpPr>
          <p:nvPr/>
        </p:nvCxnSpPr>
        <p:spPr>
          <a:xfrm>
            <a:off x="5121340" y="1210355"/>
            <a:ext cx="1109053" cy="1416428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1" idx="3"/>
          </p:cNvCxnSpPr>
          <p:nvPr/>
        </p:nvCxnSpPr>
        <p:spPr>
          <a:xfrm>
            <a:off x="5121340" y="2439841"/>
            <a:ext cx="1239703" cy="173001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82" idx="3"/>
            <a:endCxn id="37" idx="2"/>
          </p:cNvCxnSpPr>
          <p:nvPr/>
        </p:nvCxnSpPr>
        <p:spPr>
          <a:xfrm>
            <a:off x="5131715" y="4052823"/>
            <a:ext cx="1098678" cy="481123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37" idx="2"/>
          </p:cNvCxnSpPr>
          <p:nvPr/>
        </p:nvCxnSpPr>
        <p:spPr>
          <a:xfrm flipV="1">
            <a:off x="5131714" y="4533946"/>
            <a:ext cx="1098679" cy="740209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6617249" y="1874342"/>
            <a:ext cx="2288939" cy="136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CNN-3D  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6617248" y="3884942"/>
            <a:ext cx="2288939" cy="136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CNN-3D  </a:t>
            </a:r>
          </a:p>
        </p:txBody>
      </p:sp>
      <p:sp>
        <p:nvSpPr>
          <p:cNvPr id="214" name="Right Arrow 213"/>
          <p:cNvSpPr/>
          <p:nvPr/>
        </p:nvSpPr>
        <p:spPr>
          <a:xfrm>
            <a:off x="7407647" y="4155968"/>
            <a:ext cx="1033988" cy="56215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15" name="TextBox 214"/>
          <p:cNvSpPr txBox="1"/>
          <p:nvPr/>
        </p:nvSpPr>
        <p:spPr>
          <a:xfrm>
            <a:off x="2007497" y="5983333"/>
            <a:ext cx="3253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Helvetica" panose="020B0604020202020204" pitchFamily="34" charset="0"/>
                <a:cs typeface="Helvetica" panose="020B0604020202020204" pitchFamily="34" charset="0"/>
              </a:rPr>
              <a:t>commit line </a:t>
            </a:r>
            <a:r>
              <a:rPr lang="en-US" sz="1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module  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is used for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each 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removed or added line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3003" y="1768500"/>
            <a:ext cx="539462" cy="1557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004" y="3323130"/>
            <a:ext cx="539166" cy="155726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286694" y="5080468"/>
            <a:ext cx="1451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an embedding vector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" name="Cube 33"/>
          <p:cNvSpPr/>
          <p:nvPr/>
        </p:nvSpPr>
        <p:spPr>
          <a:xfrm>
            <a:off x="6230393" y="2045897"/>
            <a:ext cx="972298" cy="929417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37" name="Cube 36"/>
          <p:cNvSpPr/>
          <p:nvPr/>
        </p:nvSpPr>
        <p:spPr>
          <a:xfrm>
            <a:off x="6230393" y="3953060"/>
            <a:ext cx="972298" cy="929417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1" name="TextBox 10"/>
          <p:cNvSpPr txBox="1"/>
          <p:nvPr/>
        </p:nvSpPr>
        <p:spPr>
          <a:xfrm>
            <a:off x="5668782" y="5080468"/>
            <a:ext cx="2783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a CNN-3D for mapping 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removed or added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code changes </a:t>
            </a:r>
          </a:p>
        </p:txBody>
      </p:sp>
    </p:spTree>
    <p:extLst>
      <p:ext uri="{BB962C8B-B14F-4D97-AF65-F5344CB8AC3E}">
        <p14:creationId xmlns:p14="http://schemas.microsoft.com/office/powerpoint/2010/main" val="285975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H="1">
            <a:off x="2665578" y="2046145"/>
            <a:ext cx="1" cy="208173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47915" y="2046145"/>
            <a:ext cx="0" cy="208173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6415" y="2046146"/>
            <a:ext cx="0" cy="208173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65579" y="2728192"/>
            <a:ext cx="2053936" cy="95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665578" y="1122968"/>
            <a:ext cx="906052" cy="913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046415" y="1132493"/>
            <a:ext cx="906052" cy="913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719514" y="1137975"/>
            <a:ext cx="906053" cy="923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65580" y="2046143"/>
            <a:ext cx="2053935" cy="150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65579" y="3403979"/>
            <a:ext cx="2053937" cy="952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342179" y="1139996"/>
            <a:ext cx="906052" cy="913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65579" y="4127878"/>
            <a:ext cx="2053936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19515" y="2055668"/>
            <a:ext cx="0" cy="207221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971677" y="1723853"/>
            <a:ext cx="2059904" cy="19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61601" y="1428173"/>
            <a:ext cx="2070018" cy="95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71630" y="1132493"/>
            <a:ext cx="2053937" cy="95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625567" y="1142018"/>
            <a:ext cx="0" cy="207221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719516" y="3214228"/>
            <a:ext cx="906052" cy="91365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719516" y="1814543"/>
            <a:ext cx="906053" cy="923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19515" y="2490329"/>
            <a:ext cx="906053" cy="92317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031581" y="1742904"/>
            <a:ext cx="0" cy="207221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331619" y="1437698"/>
            <a:ext cx="0" cy="207221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7363126" y="797680"/>
            <a:ext cx="2959989" cy="1605223"/>
            <a:chOff x="6465270" y="1301005"/>
            <a:chExt cx="2959989" cy="1605223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6465272" y="2214655"/>
              <a:ext cx="9234" cy="68204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147607" y="2214655"/>
              <a:ext cx="0" cy="6915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846107" y="2214655"/>
              <a:ext cx="0" cy="6915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474506" y="2896703"/>
              <a:ext cx="2044701" cy="95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6465270" y="1308435"/>
              <a:ext cx="888619" cy="89669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7846107" y="1301005"/>
              <a:ext cx="906052" cy="9136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8519206" y="1306486"/>
              <a:ext cx="906053" cy="9231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465271" y="2214655"/>
              <a:ext cx="2053935" cy="150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7155689" y="1306486"/>
              <a:ext cx="888731" cy="9081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8519206" y="2224180"/>
              <a:ext cx="1" cy="68204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771369" y="1892365"/>
              <a:ext cx="2059904" cy="190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061293" y="1596685"/>
              <a:ext cx="2070018" cy="95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353524" y="1305768"/>
              <a:ext cx="2071735" cy="476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9425259" y="1310530"/>
              <a:ext cx="0" cy="67252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8519206" y="1983053"/>
              <a:ext cx="906053" cy="9231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831273" y="1911415"/>
              <a:ext cx="0" cy="68368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9131311" y="1606210"/>
              <a:ext cx="0" cy="68091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Connector 94"/>
          <p:cNvCxnSpPr/>
          <p:nvPr/>
        </p:nvCxnSpPr>
        <p:spPr>
          <a:xfrm flipV="1">
            <a:off x="3571630" y="807204"/>
            <a:ext cx="4680114" cy="31576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5601932" y="826254"/>
            <a:ext cx="4721182" cy="32452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657497" y="2402902"/>
            <a:ext cx="4724098" cy="32529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692963" y="2402902"/>
            <a:ext cx="4724098" cy="32529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665581" y="2035438"/>
            <a:ext cx="8081" cy="692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707442" y="2051763"/>
            <a:ext cx="8081" cy="692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5617922" y="1130552"/>
            <a:ext cx="8081" cy="692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019462" y="1745675"/>
            <a:ext cx="8081" cy="692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323105" y="1427921"/>
            <a:ext cx="8081" cy="692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3342181" y="2051762"/>
            <a:ext cx="8081" cy="692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42638" y="2058455"/>
            <a:ext cx="8081" cy="692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52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6469288" y="1696615"/>
            <a:ext cx="1522201" cy="3540493"/>
          </a:xfrm>
          <a:prstGeom prst="roundRect">
            <a:avLst>
              <a:gd name="adj" fmla="val 2394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Cube 4"/>
          <p:cNvSpPr/>
          <p:nvPr/>
        </p:nvSpPr>
        <p:spPr>
          <a:xfrm>
            <a:off x="1384534" y="2982175"/>
            <a:ext cx="972298" cy="929417"/>
          </a:xfrm>
          <a:prstGeom prst="cub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4" name="Rounded Rectangle 3"/>
          <p:cNvSpPr/>
          <p:nvPr/>
        </p:nvSpPr>
        <p:spPr>
          <a:xfrm>
            <a:off x="3048000" y="1689107"/>
            <a:ext cx="3333750" cy="3548002"/>
          </a:xfrm>
          <a:prstGeom prst="roundRect">
            <a:avLst>
              <a:gd name="adj" fmla="val 2394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Cube 5"/>
          <p:cNvSpPr/>
          <p:nvPr/>
        </p:nvSpPr>
        <p:spPr>
          <a:xfrm>
            <a:off x="3169178" y="2130353"/>
            <a:ext cx="972298" cy="443049"/>
          </a:xfrm>
          <a:prstGeom prst="cub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7" name="Cube 6"/>
          <p:cNvSpPr/>
          <p:nvPr/>
        </p:nvSpPr>
        <p:spPr>
          <a:xfrm>
            <a:off x="5202463" y="1778119"/>
            <a:ext cx="960000" cy="1013561"/>
          </a:xfrm>
          <a:prstGeom prst="cube">
            <a:avLst>
              <a:gd name="adj" fmla="val 15728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0" name="Cube 9"/>
          <p:cNvSpPr/>
          <p:nvPr/>
        </p:nvSpPr>
        <p:spPr>
          <a:xfrm>
            <a:off x="3195264" y="3036286"/>
            <a:ext cx="972298" cy="443049"/>
          </a:xfrm>
          <a:prstGeom prst="cub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1" name="Cube 10"/>
          <p:cNvSpPr/>
          <p:nvPr/>
        </p:nvSpPr>
        <p:spPr>
          <a:xfrm>
            <a:off x="5206649" y="2863366"/>
            <a:ext cx="960000" cy="1013561"/>
          </a:xfrm>
          <a:prstGeom prst="cube">
            <a:avLst>
              <a:gd name="adj" fmla="val 15728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3" name="Cube 12"/>
          <p:cNvSpPr/>
          <p:nvPr/>
        </p:nvSpPr>
        <p:spPr>
          <a:xfrm>
            <a:off x="3248458" y="4366846"/>
            <a:ext cx="972298" cy="443049"/>
          </a:xfrm>
          <a:prstGeom prst="cub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4" name="Cube 13"/>
          <p:cNvSpPr/>
          <p:nvPr/>
        </p:nvSpPr>
        <p:spPr>
          <a:xfrm>
            <a:off x="5207714" y="4081592"/>
            <a:ext cx="960000" cy="1013561"/>
          </a:xfrm>
          <a:prstGeom prst="cube">
            <a:avLst>
              <a:gd name="adj" fmla="val 15728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438240" y="3745712"/>
                <a:ext cx="488445" cy="646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99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99" dirty="0"/>
              </a:p>
              <a:p>
                <a:pPr algn="ctr"/>
                <a:endParaRPr lang="en-US" sz="1799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240" y="3745712"/>
                <a:ext cx="488445" cy="6460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be 17"/>
          <p:cNvSpPr/>
          <p:nvPr/>
        </p:nvSpPr>
        <p:spPr>
          <a:xfrm>
            <a:off x="7436658" y="1785710"/>
            <a:ext cx="446218" cy="813821"/>
          </a:xfrm>
          <a:prstGeom prst="cub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9" name="Cube 18"/>
          <p:cNvSpPr/>
          <p:nvPr/>
        </p:nvSpPr>
        <p:spPr>
          <a:xfrm>
            <a:off x="7435410" y="2827680"/>
            <a:ext cx="446218" cy="813821"/>
          </a:xfrm>
          <a:prstGeom prst="cub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20" name="Cube 19"/>
          <p:cNvSpPr/>
          <p:nvPr/>
        </p:nvSpPr>
        <p:spPr>
          <a:xfrm>
            <a:off x="7447890" y="4169236"/>
            <a:ext cx="446218" cy="813821"/>
          </a:xfrm>
          <a:prstGeom prst="cub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377657" y="3714012"/>
                <a:ext cx="488445" cy="646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99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99" dirty="0"/>
              </a:p>
              <a:p>
                <a:pPr algn="ctr"/>
                <a:endParaRPr lang="en-US" sz="1799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657" y="3714012"/>
                <a:ext cx="488445" cy="6460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4314825" y="2182856"/>
            <a:ext cx="800100" cy="355738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36156" y="3720772"/>
                <a:ext cx="488445" cy="646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99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99" dirty="0"/>
              </a:p>
              <a:p>
                <a:pPr algn="ctr"/>
                <a:endParaRPr lang="en-US" sz="1799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56" y="3720772"/>
                <a:ext cx="488445" cy="6460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Arrow 25"/>
          <p:cNvSpPr/>
          <p:nvPr/>
        </p:nvSpPr>
        <p:spPr>
          <a:xfrm>
            <a:off x="4314825" y="3091146"/>
            <a:ext cx="800100" cy="355738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7" name="Right Arrow 26"/>
          <p:cNvSpPr/>
          <p:nvPr/>
        </p:nvSpPr>
        <p:spPr>
          <a:xfrm>
            <a:off x="4336551" y="4398278"/>
            <a:ext cx="800100" cy="355738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9" name="TextBox 28"/>
          <p:cNvSpPr txBox="1"/>
          <p:nvPr/>
        </p:nvSpPr>
        <p:spPr>
          <a:xfrm>
            <a:off x="3069726" y="1791799"/>
            <a:ext cx="111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filters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6571507" y="2043396"/>
            <a:ext cx="800100" cy="3557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31" name="Right Arrow 30"/>
          <p:cNvSpPr/>
          <p:nvPr/>
        </p:nvSpPr>
        <p:spPr>
          <a:xfrm>
            <a:off x="6571507" y="3089980"/>
            <a:ext cx="800100" cy="3557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32" name="Right Arrow 31"/>
          <p:cNvSpPr/>
          <p:nvPr/>
        </p:nvSpPr>
        <p:spPr>
          <a:xfrm>
            <a:off x="6571507" y="4398278"/>
            <a:ext cx="800100" cy="3557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34" name="Straight Arrow Connector 33"/>
          <p:cNvCxnSpPr>
            <a:stCxn id="5" idx="5"/>
            <a:endCxn id="6" idx="2"/>
          </p:cNvCxnSpPr>
          <p:nvPr/>
        </p:nvCxnSpPr>
        <p:spPr>
          <a:xfrm flipV="1">
            <a:off x="2356832" y="2407259"/>
            <a:ext cx="812346" cy="923447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5"/>
            <a:endCxn id="10" idx="2"/>
          </p:cNvCxnSpPr>
          <p:nvPr/>
        </p:nvCxnSpPr>
        <p:spPr>
          <a:xfrm flipV="1">
            <a:off x="2356832" y="3313192"/>
            <a:ext cx="838432" cy="17514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5"/>
            <a:endCxn id="13" idx="2"/>
          </p:cNvCxnSpPr>
          <p:nvPr/>
        </p:nvCxnSpPr>
        <p:spPr>
          <a:xfrm>
            <a:off x="2356832" y="3330706"/>
            <a:ext cx="891626" cy="1313046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69726" y="5324030"/>
            <a:ext cx="3333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a 3D convolution layer with multiple filters + a </a:t>
            </a: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RELU 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activation function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66850" y="5328890"/>
            <a:ext cx="1299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a 3D max pooling layer 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8153596" y="1832315"/>
            <a:ext cx="398283" cy="751628"/>
            <a:chOff x="7550683" y="1679093"/>
            <a:chExt cx="664975" cy="986869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8161255" y="2893121"/>
            <a:ext cx="398283" cy="813821"/>
            <a:chOff x="7550683" y="1679093"/>
            <a:chExt cx="664975" cy="986869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8161256" y="4281332"/>
            <a:ext cx="398283" cy="813821"/>
            <a:chOff x="7550683" y="1679093"/>
            <a:chExt cx="664975" cy="986869"/>
          </a:xfrm>
        </p:grpSpPr>
        <p:cxnSp>
          <p:nvCxnSpPr>
            <p:cNvPr id="55" name="Straight Arrow Connector 54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9565" y="1696615"/>
            <a:ext cx="524744" cy="3547825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8199664" y="5270025"/>
            <a:ext cx="1501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an embedding vector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831362" y="1390391"/>
            <a:ext cx="1119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" charset="0"/>
                <a:ea typeface="Helvetica" charset="0"/>
                <a:cs typeface="Helvetica" charset="0"/>
              </a:rPr>
              <a:t>flatten</a:t>
            </a:r>
          </a:p>
        </p:txBody>
      </p:sp>
    </p:spTree>
    <p:extLst>
      <p:ext uri="{BB962C8B-B14F-4D97-AF65-F5344CB8AC3E}">
        <p14:creationId xmlns:p14="http://schemas.microsoft.com/office/powerpoint/2010/main" val="5292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ounded Rectangle 125"/>
          <p:cNvSpPr/>
          <p:nvPr/>
        </p:nvSpPr>
        <p:spPr>
          <a:xfrm>
            <a:off x="4968613" y="1343952"/>
            <a:ext cx="4902752" cy="3810059"/>
          </a:xfrm>
          <a:prstGeom prst="roundRect">
            <a:avLst>
              <a:gd name="adj" fmla="val 2394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693" y="1582231"/>
            <a:ext cx="518969" cy="3428039"/>
          </a:xfrm>
          <a:prstGeom prst="rect">
            <a:avLst/>
          </a:prstGeom>
        </p:spPr>
      </p:pic>
      <p:grpSp>
        <p:nvGrpSpPr>
          <p:cNvPr id="128" name="Group 127"/>
          <p:cNvGrpSpPr/>
          <p:nvPr/>
        </p:nvGrpSpPr>
        <p:grpSpPr>
          <a:xfrm>
            <a:off x="5182642" y="1882027"/>
            <a:ext cx="1014902" cy="2998387"/>
            <a:chOff x="4811468" y="1798726"/>
            <a:chExt cx="1014902" cy="2998387"/>
          </a:xfrm>
        </p:grpSpPr>
        <p:sp>
          <p:nvSpPr>
            <p:cNvPr id="129" name="Cube 128"/>
            <p:cNvSpPr/>
            <p:nvPr/>
          </p:nvSpPr>
          <p:spPr>
            <a:xfrm>
              <a:off x="4854072" y="1798726"/>
              <a:ext cx="972298" cy="929417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130" name="Cube 129"/>
            <p:cNvSpPr/>
            <p:nvPr/>
          </p:nvSpPr>
          <p:spPr>
            <a:xfrm>
              <a:off x="4811468" y="3864220"/>
              <a:ext cx="1014902" cy="932893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</p:grpSp>
      <p:sp>
        <p:nvSpPr>
          <p:cNvPr id="131" name="Plus 130"/>
          <p:cNvSpPr/>
          <p:nvPr/>
        </p:nvSpPr>
        <p:spPr>
          <a:xfrm>
            <a:off x="5485543" y="1354128"/>
            <a:ext cx="479274" cy="522210"/>
          </a:xfrm>
          <a:prstGeom prst="mathPlus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32" name="Minus 131"/>
          <p:cNvSpPr/>
          <p:nvPr/>
        </p:nvSpPr>
        <p:spPr>
          <a:xfrm>
            <a:off x="5450456" y="3564309"/>
            <a:ext cx="479274" cy="477735"/>
          </a:xfrm>
          <a:prstGeom prst="mathMinus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33" name="Right Arrow 132"/>
          <p:cNvSpPr/>
          <p:nvPr/>
        </p:nvSpPr>
        <p:spPr>
          <a:xfrm>
            <a:off x="6276525" y="1966056"/>
            <a:ext cx="1253299" cy="6130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34" name="Cube 133"/>
          <p:cNvSpPr/>
          <p:nvPr/>
        </p:nvSpPr>
        <p:spPr>
          <a:xfrm>
            <a:off x="7568087" y="1522543"/>
            <a:ext cx="728623" cy="523376"/>
          </a:xfrm>
          <a:prstGeom prst="cub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35" name="Cube 134"/>
          <p:cNvSpPr/>
          <p:nvPr/>
        </p:nvSpPr>
        <p:spPr>
          <a:xfrm>
            <a:off x="7578608" y="3667276"/>
            <a:ext cx="727200" cy="52200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grpSp>
        <p:nvGrpSpPr>
          <p:cNvPr id="136" name="Group 135"/>
          <p:cNvGrpSpPr/>
          <p:nvPr/>
        </p:nvGrpSpPr>
        <p:grpSpPr>
          <a:xfrm>
            <a:off x="8400539" y="1872038"/>
            <a:ext cx="664975" cy="986869"/>
            <a:chOff x="7550683" y="1679093"/>
            <a:chExt cx="664975" cy="986869"/>
          </a:xfrm>
        </p:grpSpPr>
        <p:cxnSp>
          <p:nvCxnSpPr>
            <p:cNvPr id="137" name="Straight Arrow Connector 136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8405113" y="3733378"/>
            <a:ext cx="664975" cy="986869"/>
            <a:chOff x="7550683" y="1679093"/>
            <a:chExt cx="664975" cy="986869"/>
          </a:xfrm>
        </p:grpSpPr>
        <p:cxnSp>
          <p:nvCxnSpPr>
            <p:cNvPr id="142" name="Straight Arrow Connector 141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6" name="TextBox 145"/>
          <p:cNvSpPr txBox="1"/>
          <p:nvPr/>
        </p:nvSpPr>
        <p:spPr>
          <a:xfrm>
            <a:off x="8176501" y="1428574"/>
            <a:ext cx="111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flatten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1348129" y="207816"/>
            <a:ext cx="3068401" cy="5896840"/>
            <a:chOff x="142781" y="472787"/>
            <a:chExt cx="3068401" cy="5896840"/>
          </a:xfrm>
        </p:grpSpPr>
        <p:sp>
          <p:nvSpPr>
            <p:cNvPr id="148" name="Rounded Rectangle 147"/>
            <p:cNvSpPr/>
            <p:nvPr/>
          </p:nvSpPr>
          <p:spPr>
            <a:xfrm>
              <a:off x="142781" y="472787"/>
              <a:ext cx="2984884" cy="5896840"/>
            </a:xfrm>
            <a:prstGeom prst="roundRect">
              <a:avLst>
                <a:gd name="adj" fmla="val 239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142781" y="939045"/>
              <a:ext cx="3068401" cy="4957672"/>
              <a:chOff x="28480" y="731970"/>
              <a:chExt cx="3068401" cy="49576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664080" y="4357876"/>
                    <a:ext cx="488445" cy="6460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99" i="1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799" dirty="0"/>
                  </a:p>
                  <a:p>
                    <a:pPr algn="ctr"/>
                    <a:endParaRPr lang="en-US" sz="1799" dirty="0"/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080" y="4357876"/>
                    <a:ext cx="488445" cy="64607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5" name="Plus 154"/>
              <p:cNvSpPr/>
              <p:nvPr/>
            </p:nvSpPr>
            <p:spPr>
              <a:xfrm>
                <a:off x="28480" y="731970"/>
                <a:ext cx="479274" cy="522210"/>
              </a:xfrm>
              <a:prstGeom prst="mathPl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156" name="Minus 155"/>
              <p:cNvSpPr/>
              <p:nvPr/>
            </p:nvSpPr>
            <p:spPr>
              <a:xfrm>
                <a:off x="28480" y="3431254"/>
                <a:ext cx="479274" cy="477735"/>
              </a:xfrm>
              <a:prstGeom prst="mathMin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157" name="Minus 156"/>
              <p:cNvSpPr/>
              <p:nvPr/>
            </p:nvSpPr>
            <p:spPr>
              <a:xfrm>
                <a:off x="28480" y="5211907"/>
                <a:ext cx="479274" cy="477735"/>
              </a:xfrm>
              <a:prstGeom prst="mathMin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158" name="Plus 157"/>
              <p:cNvSpPr/>
              <p:nvPr/>
            </p:nvSpPr>
            <p:spPr>
              <a:xfrm>
                <a:off x="28480" y="2071823"/>
                <a:ext cx="479274" cy="522210"/>
              </a:xfrm>
              <a:prstGeom prst="mathPl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2608436" y="4354553"/>
                    <a:ext cx="488445" cy="6460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99" i="1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799" dirty="0"/>
                  </a:p>
                  <a:p>
                    <a:pPr algn="ctr"/>
                    <a:endParaRPr lang="en-US" sz="1799" dirty="0"/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436" y="4354553"/>
                    <a:ext cx="488445" cy="64607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50" name="Picture 14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706" y="553129"/>
              <a:ext cx="2408335" cy="1290503"/>
            </a:xfrm>
            <a:prstGeom prst="rect">
              <a:avLst/>
            </a:prstGeom>
          </p:spPr>
        </p:pic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706" y="1893960"/>
              <a:ext cx="2408335" cy="1290503"/>
            </a:xfrm>
            <a:prstGeom prst="rect">
              <a:avLst/>
            </a:prstGeom>
          </p:spPr>
        </p:pic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250" y="3237139"/>
              <a:ext cx="2408335" cy="1290503"/>
            </a:xfrm>
            <a:prstGeom prst="rect">
              <a:avLst/>
            </a:prstGeom>
          </p:spPr>
        </p:pic>
        <p:pic>
          <p:nvPicPr>
            <p:cNvPr id="153" name="Picture 1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706" y="5013366"/>
              <a:ext cx="2408335" cy="1290503"/>
            </a:xfrm>
            <a:prstGeom prst="rect">
              <a:avLst/>
            </a:prstGeom>
          </p:spPr>
        </p:pic>
      </p:grpSp>
      <p:cxnSp>
        <p:nvCxnSpPr>
          <p:cNvPr id="160" name="Straight Arrow Connector 159"/>
          <p:cNvCxnSpPr>
            <a:stCxn id="150" idx="3"/>
            <a:endCxn id="129" idx="2"/>
          </p:cNvCxnSpPr>
          <p:nvPr/>
        </p:nvCxnSpPr>
        <p:spPr>
          <a:xfrm>
            <a:off x="4204390" y="933411"/>
            <a:ext cx="1020857" cy="1529501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1" idx="3"/>
            <a:endCxn id="129" idx="2"/>
          </p:cNvCxnSpPr>
          <p:nvPr/>
        </p:nvCxnSpPr>
        <p:spPr>
          <a:xfrm>
            <a:off x="4204392" y="2274241"/>
            <a:ext cx="1020857" cy="188670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endCxn id="130" idx="2"/>
          </p:cNvCxnSpPr>
          <p:nvPr/>
        </p:nvCxnSpPr>
        <p:spPr>
          <a:xfrm>
            <a:off x="4212396" y="3565468"/>
            <a:ext cx="970246" cy="965111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endCxn id="130" idx="2"/>
          </p:cNvCxnSpPr>
          <p:nvPr/>
        </p:nvCxnSpPr>
        <p:spPr>
          <a:xfrm flipV="1">
            <a:off x="4212396" y="4530577"/>
            <a:ext cx="970246" cy="815542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6" name="Right Arrow 165"/>
          <p:cNvSpPr/>
          <p:nvPr/>
        </p:nvSpPr>
        <p:spPr>
          <a:xfrm>
            <a:off x="6271848" y="4090877"/>
            <a:ext cx="1253299" cy="6130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9" name="Cube 168"/>
          <p:cNvSpPr/>
          <p:nvPr/>
        </p:nvSpPr>
        <p:spPr>
          <a:xfrm>
            <a:off x="7587957" y="2433367"/>
            <a:ext cx="728623" cy="523376"/>
          </a:xfrm>
          <a:prstGeom prst="cub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7697988" y="2035659"/>
                <a:ext cx="488445" cy="646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99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99" dirty="0"/>
              </a:p>
              <a:p>
                <a:pPr algn="ctr"/>
                <a:endParaRPr lang="en-US" sz="1799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88" y="2035659"/>
                <a:ext cx="488445" cy="6460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extBox 170"/>
          <p:cNvSpPr txBox="1"/>
          <p:nvPr/>
        </p:nvSpPr>
        <p:spPr>
          <a:xfrm>
            <a:off x="8176501" y="3351508"/>
            <a:ext cx="111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flatten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/>
              <p:cNvSpPr txBox="1"/>
              <p:nvPr/>
            </p:nvSpPr>
            <p:spPr>
              <a:xfrm>
                <a:off x="7713367" y="4056319"/>
                <a:ext cx="488445" cy="646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99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99" dirty="0"/>
              </a:p>
              <a:p>
                <a:pPr algn="ctr"/>
                <a:endParaRPr lang="en-US" sz="1799" dirty="0"/>
              </a:p>
            </p:txBody>
          </p:sp>
        </mc:Choice>
        <mc:Fallback xmlns=""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367" y="4056319"/>
                <a:ext cx="488445" cy="6460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Cube 172"/>
          <p:cNvSpPr/>
          <p:nvPr/>
        </p:nvSpPr>
        <p:spPr>
          <a:xfrm>
            <a:off x="7587955" y="4467065"/>
            <a:ext cx="727200" cy="52200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</p:spTree>
    <p:extLst>
      <p:ext uri="{BB962C8B-B14F-4D97-AF65-F5344CB8AC3E}">
        <p14:creationId xmlns:p14="http://schemas.microsoft.com/office/powerpoint/2010/main" val="379347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512" y="608578"/>
            <a:ext cx="7240320" cy="53020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30738" y="4685122"/>
            <a:ext cx="3649094" cy="763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23967" y="5561814"/>
            <a:ext cx="2790334" cy="603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056" y="1698994"/>
            <a:ext cx="460444" cy="139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7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18312" y="725424"/>
            <a:ext cx="7744420" cy="5407153"/>
            <a:chOff x="2018312" y="545016"/>
            <a:chExt cx="7744420" cy="5407153"/>
          </a:xfrm>
        </p:grpSpPr>
        <p:sp>
          <p:nvSpPr>
            <p:cNvPr id="210" name="Rounded Rectangle 209"/>
            <p:cNvSpPr/>
            <p:nvPr/>
          </p:nvSpPr>
          <p:spPr>
            <a:xfrm>
              <a:off x="5951589" y="1586805"/>
              <a:ext cx="3121697" cy="3383538"/>
            </a:xfrm>
            <a:prstGeom prst="roundRect">
              <a:avLst>
                <a:gd name="adj" fmla="val 2394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6184109" y="2080195"/>
              <a:ext cx="1102585" cy="2749394"/>
              <a:chOff x="4811468" y="1798726"/>
              <a:chExt cx="1014902" cy="2998387"/>
            </a:xfrm>
          </p:grpSpPr>
          <p:sp>
            <p:nvSpPr>
              <p:cNvPr id="70" name="Cube 69"/>
              <p:cNvSpPr/>
              <p:nvPr/>
            </p:nvSpPr>
            <p:spPr>
              <a:xfrm>
                <a:off x="4854072" y="1798726"/>
                <a:ext cx="972298" cy="929417"/>
              </a:xfrm>
              <a:prstGeom prst="cub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71" name="Cube 70"/>
              <p:cNvSpPr/>
              <p:nvPr/>
            </p:nvSpPr>
            <p:spPr>
              <a:xfrm>
                <a:off x="4811468" y="3864220"/>
                <a:ext cx="1014902" cy="932893"/>
              </a:xfrm>
              <a:prstGeom prst="cub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</p:grpSp>
        <p:sp>
          <p:nvSpPr>
            <p:cNvPr id="86" name="Plus 85"/>
            <p:cNvSpPr/>
            <p:nvPr/>
          </p:nvSpPr>
          <p:spPr>
            <a:xfrm>
              <a:off x="6513179" y="1596136"/>
              <a:ext cx="520681" cy="478844"/>
            </a:xfrm>
            <a:prstGeom prst="mathPlus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88" name="Minus 87"/>
            <p:cNvSpPr/>
            <p:nvPr/>
          </p:nvSpPr>
          <p:spPr>
            <a:xfrm>
              <a:off x="6475061" y="3622776"/>
              <a:ext cx="520681" cy="438063"/>
            </a:xfrm>
            <a:prstGeom prst="mathMinus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89" name="Right Arrow 88"/>
            <p:cNvSpPr/>
            <p:nvPr/>
          </p:nvSpPr>
          <p:spPr>
            <a:xfrm>
              <a:off x="7372495" y="2157247"/>
              <a:ext cx="1620676" cy="562154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2018312" y="545016"/>
              <a:ext cx="3253012" cy="5407153"/>
              <a:chOff x="142781" y="472787"/>
              <a:chExt cx="2994317" cy="589684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142781" y="472787"/>
                <a:ext cx="2984884" cy="5896840"/>
              </a:xfrm>
              <a:prstGeom prst="roundRect">
                <a:avLst>
                  <a:gd name="adj" fmla="val 23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142781" y="939045"/>
                <a:ext cx="2994317" cy="4957672"/>
                <a:chOff x="28480" y="731970"/>
                <a:chExt cx="2994317" cy="495767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644503" y="2971365"/>
                      <a:ext cx="488445" cy="2835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99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799" dirty="0"/>
                    </a:p>
                    <a:p>
                      <a:pPr algn="ctr"/>
                      <a:endParaRPr lang="en-US" sz="1799" dirty="0"/>
                    </a:p>
                  </p:txBody>
                </p:sp>
              </mc:Choice>
              <mc:Fallback xmlns="">
                <p:sp>
                  <p:nvSpPr>
                    <p:cNvPr id="61" name="TextBox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4503" y="2971365"/>
                      <a:ext cx="488445" cy="28352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2" name="Plus 61"/>
                <p:cNvSpPr/>
                <p:nvPr/>
              </p:nvSpPr>
              <p:spPr>
                <a:xfrm>
                  <a:off x="28480" y="731970"/>
                  <a:ext cx="479274" cy="522210"/>
                </a:xfrm>
                <a:prstGeom prst="mathPlus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00"/>
                </a:p>
              </p:txBody>
            </p:sp>
            <p:sp>
              <p:nvSpPr>
                <p:cNvPr id="65" name="Minus 64"/>
                <p:cNvSpPr/>
                <p:nvPr/>
              </p:nvSpPr>
              <p:spPr>
                <a:xfrm>
                  <a:off x="28480" y="3852328"/>
                  <a:ext cx="479274" cy="477735"/>
                </a:xfrm>
                <a:prstGeom prst="mathMinus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00"/>
                </a:p>
              </p:txBody>
            </p:sp>
            <p:sp>
              <p:nvSpPr>
                <p:cNvPr id="66" name="Minus 65"/>
                <p:cNvSpPr/>
                <p:nvPr/>
              </p:nvSpPr>
              <p:spPr>
                <a:xfrm>
                  <a:off x="28480" y="5211907"/>
                  <a:ext cx="479274" cy="477735"/>
                </a:xfrm>
                <a:prstGeom prst="mathMinus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00"/>
                </a:p>
              </p:txBody>
            </p:sp>
            <p:sp>
              <p:nvSpPr>
                <p:cNvPr id="67" name="Plus 66"/>
                <p:cNvSpPr/>
                <p:nvPr/>
              </p:nvSpPr>
              <p:spPr>
                <a:xfrm>
                  <a:off x="28480" y="2071823"/>
                  <a:ext cx="479274" cy="522210"/>
                </a:xfrm>
                <a:prstGeom prst="mathPlus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2534352" y="2971365"/>
                      <a:ext cx="488445" cy="2835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99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799" dirty="0"/>
                    </a:p>
                    <a:p>
                      <a:pPr algn="ctr"/>
                      <a:endParaRPr lang="en-US" sz="1799" dirty="0"/>
                    </a:p>
                  </p:txBody>
                </p:sp>
              </mc:Choice>
              <mc:Fallback xmlns="">
                <p:sp>
                  <p:nvSpPr>
                    <p:cNvPr id="68" name="TextBox 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4352" y="2971365"/>
                      <a:ext cx="488445" cy="28352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180" name="Picture 17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706" y="553129"/>
                <a:ext cx="2408335" cy="1290503"/>
              </a:xfrm>
              <a:prstGeom prst="rect">
                <a:avLst/>
              </a:prstGeom>
            </p:spPr>
          </p:pic>
          <p:pic>
            <p:nvPicPr>
              <p:cNvPr id="181" name="Picture 18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706" y="1893960"/>
                <a:ext cx="2408335" cy="1290503"/>
              </a:xfrm>
              <a:prstGeom prst="rect">
                <a:avLst/>
              </a:prstGeom>
            </p:spPr>
          </p:pic>
          <p:pic>
            <p:nvPicPr>
              <p:cNvPr id="182" name="Picture 18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256" y="3653019"/>
                <a:ext cx="2408335" cy="1290503"/>
              </a:xfrm>
              <a:prstGeom prst="rect">
                <a:avLst/>
              </a:prstGeom>
            </p:spPr>
          </p:pic>
          <p:pic>
            <p:nvPicPr>
              <p:cNvPr id="183" name="Picture 18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706" y="5013366"/>
                <a:ext cx="2408335" cy="1290503"/>
              </a:xfrm>
              <a:prstGeom prst="rect">
                <a:avLst/>
              </a:prstGeom>
            </p:spPr>
          </p:pic>
        </p:grpSp>
        <p:cxnSp>
          <p:nvCxnSpPr>
            <p:cNvPr id="76" name="Straight Arrow Connector 75"/>
            <p:cNvCxnSpPr>
              <a:stCxn id="180" idx="3"/>
              <a:endCxn id="70" idx="2"/>
            </p:cNvCxnSpPr>
            <p:nvPr/>
          </p:nvCxnSpPr>
          <p:spPr>
            <a:xfrm>
              <a:off x="5121339" y="1210355"/>
              <a:ext cx="1109054" cy="1402488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181" idx="3"/>
              <a:endCxn id="70" idx="2"/>
            </p:cNvCxnSpPr>
            <p:nvPr/>
          </p:nvCxnSpPr>
          <p:spPr>
            <a:xfrm>
              <a:off x="5121339" y="2439840"/>
              <a:ext cx="1109054" cy="173002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82" idx="3"/>
              <a:endCxn id="71" idx="2"/>
            </p:cNvCxnSpPr>
            <p:nvPr/>
          </p:nvCxnSpPr>
          <p:spPr>
            <a:xfrm>
              <a:off x="5131714" y="4052823"/>
              <a:ext cx="1052394" cy="455982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endCxn id="71" idx="2"/>
            </p:cNvCxnSpPr>
            <p:nvPr/>
          </p:nvCxnSpPr>
          <p:spPr>
            <a:xfrm flipV="1">
              <a:off x="5131714" y="4508805"/>
              <a:ext cx="1052394" cy="765350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/>
            <p:cNvSpPr txBox="1"/>
            <p:nvPr/>
          </p:nvSpPr>
          <p:spPr>
            <a:xfrm>
              <a:off x="6941709" y="1993607"/>
              <a:ext cx="2288939" cy="136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" charset="0"/>
                  <a:ea typeface="Helvetica" charset="0"/>
                  <a:cs typeface="Helvetica" charset="0"/>
                </a:rPr>
                <a:t>CNN-3D  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6995742" y="3992721"/>
              <a:ext cx="2288939" cy="136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" charset="0"/>
                  <a:ea typeface="Helvetica" charset="0"/>
                  <a:cs typeface="Helvetica" charset="0"/>
                </a:rPr>
                <a:t>CNN-3D  </a:t>
              </a:r>
            </a:p>
          </p:txBody>
        </p:sp>
        <p:sp>
          <p:nvSpPr>
            <p:cNvPr id="214" name="Right Arrow 213"/>
            <p:cNvSpPr/>
            <p:nvPr/>
          </p:nvSpPr>
          <p:spPr>
            <a:xfrm>
              <a:off x="7407647" y="4155968"/>
              <a:ext cx="1585523" cy="562154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23270" y="1714795"/>
              <a:ext cx="539462" cy="155726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23271" y="3269425"/>
              <a:ext cx="539166" cy="1557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885028"/>
              </p:ext>
            </p:extLst>
          </p:nvPr>
        </p:nvGraphicFramePr>
        <p:xfrm>
          <a:off x="239124" y="339326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991089"/>
              </p:ext>
            </p:extLst>
          </p:nvPr>
        </p:nvGraphicFramePr>
        <p:xfrm>
          <a:off x="3287550" y="339326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096117"/>
              </p:ext>
            </p:extLst>
          </p:nvPr>
        </p:nvGraphicFramePr>
        <p:xfrm>
          <a:off x="3128234" y="554578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997774"/>
              </p:ext>
            </p:extLst>
          </p:nvPr>
        </p:nvGraphicFramePr>
        <p:xfrm>
          <a:off x="2972909" y="705087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16452" y="319878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39124" y="339326"/>
            <a:ext cx="1133516" cy="582067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035121" y="938542"/>
            <a:ext cx="1137519" cy="498936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14010" y="2513010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039127" y="2939252"/>
            <a:ext cx="1271987" cy="32615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3746348" y="1548799"/>
            <a:ext cx="1307743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4" name="Straight Connector 3"/>
          <p:cNvCxnSpPr/>
          <p:nvPr/>
        </p:nvCxnSpPr>
        <p:spPr>
          <a:xfrm>
            <a:off x="2035118" y="2539202"/>
            <a:ext cx="1275996" cy="40005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733" y="1724469"/>
            <a:ext cx="240585" cy="6629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832" y="1241747"/>
            <a:ext cx="2171989" cy="1338710"/>
          </a:xfrm>
          <a:prstGeom prst="rect">
            <a:avLst/>
          </a:prstGeom>
        </p:spPr>
      </p:pic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095769"/>
              </p:ext>
            </p:extLst>
          </p:nvPr>
        </p:nvGraphicFramePr>
        <p:xfrm>
          <a:off x="10122938" y="1241747"/>
          <a:ext cx="720000" cy="4394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0945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025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9243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980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72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3985"/>
              </p:ext>
            </p:extLst>
          </p:nvPr>
        </p:nvGraphicFramePr>
        <p:xfrm>
          <a:off x="2989931" y="3898723"/>
          <a:ext cx="3672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08238"/>
              </p:ext>
            </p:extLst>
          </p:nvPr>
        </p:nvGraphicFramePr>
        <p:xfrm>
          <a:off x="3527715" y="3898723"/>
          <a:ext cx="3672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085060"/>
              </p:ext>
            </p:extLst>
          </p:nvPr>
        </p:nvGraphicFramePr>
        <p:xfrm>
          <a:off x="4083685" y="3898723"/>
          <a:ext cx="3672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785868" y="4490751"/>
            <a:ext cx="2015836" cy="76957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4401" dirty="0"/>
              <a:t>…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50628"/>
              </p:ext>
            </p:extLst>
          </p:nvPr>
        </p:nvGraphicFramePr>
        <p:xfrm>
          <a:off x="7052515" y="755968"/>
          <a:ext cx="3672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129794"/>
              </p:ext>
            </p:extLst>
          </p:nvPr>
        </p:nvGraphicFramePr>
        <p:xfrm>
          <a:off x="2075530" y="765735"/>
          <a:ext cx="18288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44849" y="448193"/>
            <a:ext cx="249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line of code matrix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601693" y="1754851"/>
            <a:ext cx="25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embedding dimension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933134" y="486912"/>
            <a:ext cx="1090587" cy="2843649"/>
          </a:xfrm>
          <a:prstGeom prst="round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CNN-2D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018369" y="1634413"/>
            <a:ext cx="800735" cy="54864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8" name="TextBox 17"/>
          <p:cNvSpPr txBox="1"/>
          <p:nvPr/>
        </p:nvSpPr>
        <p:spPr>
          <a:xfrm>
            <a:off x="6023716" y="445316"/>
            <a:ext cx="249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representation features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137755" y="1634414"/>
            <a:ext cx="800735" cy="54864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</p:spTree>
    <p:extLst>
      <p:ext uri="{BB962C8B-B14F-4D97-AF65-F5344CB8AC3E}">
        <p14:creationId xmlns:p14="http://schemas.microsoft.com/office/powerpoint/2010/main" val="4280902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586839" y="1838600"/>
            <a:ext cx="4211404" cy="4948700"/>
          </a:xfrm>
          <a:prstGeom prst="roundRect">
            <a:avLst>
              <a:gd name="adj" fmla="val 2394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grpSp>
        <p:nvGrpSpPr>
          <p:cNvPr id="8" name="Group 7"/>
          <p:cNvGrpSpPr/>
          <p:nvPr/>
        </p:nvGrpSpPr>
        <p:grpSpPr>
          <a:xfrm>
            <a:off x="1256988" y="1838600"/>
            <a:ext cx="3388170" cy="4882334"/>
            <a:chOff x="1256987" y="1757841"/>
            <a:chExt cx="3388170" cy="48823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2" t="10164" r="19494" b="9862"/>
            <a:stretch/>
          </p:blipFill>
          <p:spPr>
            <a:xfrm>
              <a:off x="1256988" y="4279767"/>
              <a:ext cx="3388169" cy="236040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2" t="10164" r="19494" b="9862"/>
            <a:stretch/>
          </p:blipFill>
          <p:spPr>
            <a:xfrm>
              <a:off x="1256987" y="1757841"/>
              <a:ext cx="3388169" cy="236040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719775" y="3956730"/>
                  <a:ext cx="488445" cy="6460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99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799" dirty="0"/>
                </a:p>
                <a:p>
                  <a:pPr algn="ctr"/>
                  <a:endParaRPr lang="en-US" sz="1799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775" y="3956730"/>
                  <a:ext cx="488445" cy="64607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" t="4166" r="58201" b="50848"/>
          <a:stretch/>
        </p:blipFill>
        <p:spPr>
          <a:xfrm>
            <a:off x="2321653" y="489936"/>
            <a:ext cx="2038040" cy="126790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693" y="489936"/>
            <a:ext cx="227080" cy="1267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40551" y="2834138"/>
                <a:ext cx="716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𝐹𝑖𝑙𝑒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51" y="2834138"/>
                <a:ext cx="7164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40552" y="5356064"/>
                <a:ext cx="716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𝐹𝑖𝑙𝑒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52" y="5356064"/>
                <a:ext cx="7164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102730" y="708389"/>
                <a:ext cx="14919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𝑜𝑚𝑚𝑖𝑡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730" y="708389"/>
                <a:ext cx="1491962" cy="646331"/>
              </a:xfrm>
              <a:prstGeom prst="rect">
                <a:avLst/>
              </a:prstGeom>
              <a:blipFill>
                <a:blip r:embed="rId8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23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8814063" y="1676692"/>
            <a:ext cx="3271730" cy="4192243"/>
          </a:xfrm>
          <a:prstGeom prst="roundRect">
            <a:avLst>
              <a:gd name="adj" fmla="val 5412"/>
            </a:avLst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3" y="1983394"/>
            <a:ext cx="3632316" cy="28653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14159" y="4825989"/>
            <a:ext cx="2078406" cy="345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sample patch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58614" y="1632319"/>
            <a:ext cx="2389400" cy="1720174"/>
          </a:xfrm>
          <a:prstGeom prst="roundRect">
            <a:avLst>
              <a:gd name="adj" fmla="val 5412"/>
            </a:avLst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58614" y="3469641"/>
            <a:ext cx="2389400" cy="1746410"/>
          </a:xfrm>
          <a:prstGeom prst="roundRect">
            <a:avLst>
              <a:gd name="adj" fmla="val 5412"/>
            </a:avLst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19164" y="3585365"/>
            <a:ext cx="1581150" cy="581025"/>
          </a:xfrm>
          <a:prstGeom prst="roundRect">
            <a:avLst>
              <a:gd name="adj" fmla="val 10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line module</a:t>
            </a:r>
            <a:endParaRPr 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19164" y="4282113"/>
            <a:ext cx="1581150" cy="581025"/>
          </a:xfrm>
          <a:prstGeom prst="roundRect">
            <a:avLst>
              <a:gd name="adj" fmla="val 10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file module</a:t>
            </a:r>
            <a:endParaRPr 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17426" y="4877497"/>
            <a:ext cx="22717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Commit code </a:t>
            </a:r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82536" y="2200018"/>
            <a:ext cx="1941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Commit </a:t>
            </a:r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message </a:t>
            </a:r>
          </a:p>
          <a:p>
            <a:pPr algn="ctr"/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20437697">
            <a:off x="3851312" y="2754858"/>
            <a:ext cx="704850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80132">
            <a:off x="3856747" y="3645942"/>
            <a:ext cx="704850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7132300" y="2263805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132300" y="4114246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942" y="1676692"/>
            <a:ext cx="528850" cy="155855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7674" y="3629739"/>
            <a:ext cx="508118" cy="1676752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8919901" y="1879028"/>
            <a:ext cx="528825" cy="3099944"/>
            <a:chOff x="7823594" y="1674626"/>
            <a:chExt cx="528825" cy="3099944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23594" y="1674626"/>
              <a:ext cx="528825" cy="155235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23594" y="3222217"/>
              <a:ext cx="528825" cy="1552353"/>
            </a:xfrm>
            <a:prstGeom prst="rect">
              <a:avLst/>
            </a:prstGeom>
          </p:spPr>
        </p:pic>
      </p:grpSp>
      <p:sp>
        <p:nvSpPr>
          <p:cNvPr id="39" name="Right Arrow 38"/>
          <p:cNvSpPr/>
          <p:nvPr/>
        </p:nvSpPr>
        <p:spPr>
          <a:xfrm>
            <a:off x="8280021" y="2263805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8299185" y="4114246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0060857" y="1881409"/>
            <a:ext cx="522450" cy="309994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FC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9526272" y="3187487"/>
            <a:ext cx="458637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10659255" y="3190799"/>
            <a:ext cx="458637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193840" y="2981714"/>
            <a:ext cx="522450" cy="8728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50550" y="1283060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550" y="1283060"/>
                <a:ext cx="50655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667674" y="5216051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74" y="5216051"/>
                <a:ext cx="5065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31035" y="4890921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1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035" y="4890921"/>
                <a:ext cx="5065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9593502" y="4998643"/>
            <a:ext cx="145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fully-connected layer 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824337" y="3851628"/>
            <a:ext cx="126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83812" y="5510332"/>
            <a:ext cx="2307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Classification 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57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454131"/>
              </p:ext>
            </p:extLst>
          </p:nvPr>
        </p:nvGraphicFramePr>
        <p:xfrm>
          <a:off x="9838726" y="831185"/>
          <a:ext cx="720000" cy="4394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0945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025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9243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98027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9479"/>
              </p:ext>
            </p:extLst>
          </p:nvPr>
        </p:nvGraphicFramePr>
        <p:xfrm>
          <a:off x="10846426" y="985758"/>
          <a:ext cx="720000" cy="4394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0945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025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9243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9802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78790"/>
              </p:ext>
            </p:extLst>
          </p:nvPr>
        </p:nvGraphicFramePr>
        <p:xfrm>
          <a:off x="6749163" y="1027913"/>
          <a:ext cx="720000" cy="4394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0945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025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9243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9802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26018" y="3156211"/>
                <a:ext cx="5925917" cy="55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+…,  −∞&lt;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&lt;∞ \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mathcal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018" y="3156211"/>
                <a:ext cx="5925917" cy="555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27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8814063" y="1676692"/>
            <a:ext cx="3271730" cy="4192243"/>
          </a:xfrm>
          <a:prstGeom prst="roundRect">
            <a:avLst>
              <a:gd name="adj" fmla="val 5412"/>
            </a:avLst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3" y="1983394"/>
            <a:ext cx="3632316" cy="28653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14159" y="4825989"/>
            <a:ext cx="2078406" cy="345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sample patch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58614" y="1632319"/>
            <a:ext cx="2389400" cy="1720174"/>
          </a:xfrm>
          <a:prstGeom prst="roundRect">
            <a:avLst>
              <a:gd name="adj" fmla="val 5412"/>
            </a:avLst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58614" y="3469641"/>
            <a:ext cx="2389400" cy="1746410"/>
          </a:xfrm>
          <a:prstGeom prst="roundRect">
            <a:avLst>
              <a:gd name="adj" fmla="val 5412"/>
            </a:avLst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19164" y="3585365"/>
            <a:ext cx="1581150" cy="581025"/>
          </a:xfrm>
          <a:prstGeom prst="roundRect">
            <a:avLst>
              <a:gd name="adj" fmla="val 10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line module</a:t>
            </a:r>
            <a:endParaRPr 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19164" y="4282113"/>
            <a:ext cx="1581150" cy="581025"/>
          </a:xfrm>
          <a:prstGeom prst="roundRect">
            <a:avLst>
              <a:gd name="adj" fmla="val 10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file module</a:t>
            </a:r>
            <a:endParaRPr 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17426" y="4877497"/>
            <a:ext cx="22717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Commit code </a:t>
            </a:r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82536" y="2200018"/>
            <a:ext cx="1941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Commit </a:t>
            </a:r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message </a:t>
            </a:r>
          </a:p>
          <a:p>
            <a:pPr algn="ctr"/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20437697">
            <a:off x="3851312" y="2754858"/>
            <a:ext cx="704850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80132">
            <a:off x="3856747" y="3645942"/>
            <a:ext cx="704850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7132300" y="2263805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132300" y="4114246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942" y="1676692"/>
            <a:ext cx="528850" cy="155855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7674" y="3629739"/>
            <a:ext cx="508118" cy="1676752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8919901" y="1879028"/>
            <a:ext cx="528825" cy="3099944"/>
            <a:chOff x="7823594" y="1674626"/>
            <a:chExt cx="528825" cy="3099944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23594" y="1674626"/>
              <a:ext cx="528825" cy="155235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23594" y="3222217"/>
              <a:ext cx="528825" cy="1552353"/>
            </a:xfrm>
            <a:prstGeom prst="rect">
              <a:avLst/>
            </a:prstGeom>
          </p:spPr>
        </p:pic>
      </p:grpSp>
      <p:sp>
        <p:nvSpPr>
          <p:cNvPr id="39" name="Right Arrow 38"/>
          <p:cNvSpPr/>
          <p:nvPr/>
        </p:nvSpPr>
        <p:spPr>
          <a:xfrm>
            <a:off x="8280021" y="2263805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8299185" y="4114246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0060857" y="1881409"/>
            <a:ext cx="522450" cy="309994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FC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9526272" y="3187487"/>
            <a:ext cx="458637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10659255" y="3190799"/>
            <a:ext cx="458637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193840" y="2981714"/>
            <a:ext cx="522450" cy="8728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50550" y="1283060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550" y="1283060"/>
                <a:ext cx="50655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667674" y="5216051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74" y="5216051"/>
                <a:ext cx="50655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31035" y="4890921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1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035" y="4890921"/>
                <a:ext cx="5065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9593502" y="4998643"/>
            <a:ext cx="145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fully-connected layer 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824337" y="3851628"/>
            <a:ext cx="126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83812" y="5510332"/>
            <a:ext cx="2307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Classification 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0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628561" y="1529695"/>
            <a:ext cx="3271730" cy="4192243"/>
          </a:xfrm>
          <a:prstGeom prst="roundRect">
            <a:avLst>
              <a:gd name="adj" fmla="val 5412"/>
            </a:avLst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754" y="1717945"/>
            <a:ext cx="528850" cy="15585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354" y="3276502"/>
            <a:ext cx="534656" cy="167675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734399" y="1732031"/>
            <a:ext cx="528825" cy="3099944"/>
            <a:chOff x="7823594" y="1674626"/>
            <a:chExt cx="528825" cy="309994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594" y="1674626"/>
              <a:ext cx="528825" cy="155235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594" y="3222217"/>
              <a:ext cx="528825" cy="1552353"/>
            </a:xfrm>
            <a:prstGeom prst="rect">
              <a:avLst/>
            </a:prstGeom>
          </p:spPr>
        </p:pic>
      </p:grpSp>
      <p:sp>
        <p:nvSpPr>
          <p:cNvPr id="17" name="Rounded Rectangle 16"/>
          <p:cNvSpPr/>
          <p:nvPr/>
        </p:nvSpPr>
        <p:spPr>
          <a:xfrm>
            <a:off x="5875355" y="1734412"/>
            <a:ext cx="522450" cy="309994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7008338" y="2834717"/>
            <a:ext cx="522450" cy="8728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99375" y="1256280"/>
                <a:ext cx="506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375" y="1256280"/>
                <a:ext cx="50655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452816" y="4799573"/>
                <a:ext cx="506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816" y="4799573"/>
                <a:ext cx="50655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745533" y="4706697"/>
                <a:ext cx="506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i="0" smtClean="0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533" y="4706697"/>
                <a:ext cx="50655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6473753" y="3647132"/>
            <a:ext cx="161379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  <a:endParaRPr lang="en-US" sz="17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16329" y="5291051"/>
            <a:ext cx="31069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Classification module</a:t>
            </a:r>
            <a:endParaRPr lang="en-US" sz="2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092081" y="2384962"/>
            <a:ext cx="458637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4074010" y="3909138"/>
            <a:ext cx="458637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340770" y="3060160"/>
            <a:ext cx="458637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6473753" y="3088252"/>
            <a:ext cx="458637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73669" y="4761643"/>
            <a:ext cx="202179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fully-connected layer</a:t>
            </a:r>
            <a:endParaRPr lang="en-US" sz="1700" b="1" dirty="0"/>
          </a:p>
          <a:p>
            <a:pPr algn="ctr"/>
            <a:endParaRPr lang="en-US" sz="1700" b="1" dirty="0"/>
          </a:p>
        </p:txBody>
      </p:sp>
      <p:sp>
        <p:nvSpPr>
          <p:cNvPr id="4" name="Rectangle 3"/>
          <p:cNvSpPr/>
          <p:nvPr/>
        </p:nvSpPr>
        <p:spPr>
          <a:xfrm>
            <a:off x="5839062" y="3065812"/>
            <a:ext cx="595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FC</a:t>
            </a:r>
          </a:p>
        </p:txBody>
      </p:sp>
    </p:spTree>
    <p:extLst>
      <p:ext uri="{BB962C8B-B14F-4D97-AF65-F5344CB8AC3E}">
        <p14:creationId xmlns:p14="http://schemas.microsoft.com/office/powerpoint/2010/main" val="1189943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349855" y="281930"/>
            <a:ext cx="4871078" cy="3469065"/>
          </a:xfrm>
          <a:prstGeom prst="roundRect">
            <a:avLst>
              <a:gd name="adj" fmla="val 5412"/>
            </a:avLst>
          </a:prstGeom>
          <a:solidFill>
            <a:schemeClr val="bg2"/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38436" y="981633"/>
            <a:ext cx="1892314" cy="607382"/>
          </a:xfrm>
          <a:prstGeom prst="roundRect">
            <a:avLst>
              <a:gd name="adj" fmla="val 5412"/>
            </a:avLst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extract removed module</a:t>
            </a:r>
            <a:endParaRPr lang="en-US" sz="16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ube 6"/>
          <p:cNvSpPr/>
          <p:nvPr/>
        </p:nvSpPr>
        <p:spPr>
          <a:xfrm>
            <a:off x="736311" y="820773"/>
            <a:ext cx="972298" cy="929417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8" name="Cube 7"/>
          <p:cNvSpPr/>
          <p:nvPr/>
        </p:nvSpPr>
        <p:spPr>
          <a:xfrm>
            <a:off x="702035" y="2002460"/>
            <a:ext cx="1014902" cy="932893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9" name="Right Arrow 8"/>
          <p:cNvSpPr/>
          <p:nvPr/>
        </p:nvSpPr>
        <p:spPr>
          <a:xfrm>
            <a:off x="1769300" y="1031913"/>
            <a:ext cx="553706" cy="50713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0" name="Right Arrow 9"/>
          <p:cNvSpPr/>
          <p:nvPr/>
        </p:nvSpPr>
        <p:spPr>
          <a:xfrm>
            <a:off x="1769299" y="2215337"/>
            <a:ext cx="552275" cy="50713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1" name="Rounded Rectangle 10"/>
          <p:cNvSpPr/>
          <p:nvPr/>
        </p:nvSpPr>
        <p:spPr>
          <a:xfrm>
            <a:off x="2438436" y="2134709"/>
            <a:ext cx="1892314" cy="588672"/>
          </a:xfrm>
          <a:prstGeom prst="roundRect">
            <a:avLst>
              <a:gd name="adj" fmla="val 5412"/>
            </a:avLst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extract added module</a:t>
            </a:r>
            <a:endParaRPr lang="en-US" sz="16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878" y="575471"/>
            <a:ext cx="539462" cy="1282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625" y="1933651"/>
            <a:ext cx="539166" cy="128270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419331" y="1031755"/>
            <a:ext cx="552275" cy="50713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5" name="Right Arrow 14"/>
          <p:cNvSpPr/>
          <p:nvPr/>
        </p:nvSpPr>
        <p:spPr>
          <a:xfrm>
            <a:off x="4419331" y="2215337"/>
            <a:ext cx="552275" cy="50713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6" name="Right Arrow 15"/>
          <p:cNvSpPr/>
          <p:nvPr/>
        </p:nvSpPr>
        <p:spPr>
          <a:xfrm>
            <a:off x="5638391" y="1054931"/>
            <a:ext cx="552275" cy="50713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7" name="Right Arrow 16"/>
          <p:cNvSpPr/>
          <p:nvPr/>
        </p:nvSpPr>
        <p:spPr>
          <a:xfrm>
            <a:off x="5673768" y="2215495"/>
            <a:ext cx="552275" cy="50713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pSp>
        <p:nvGrpSpPr>
          <p:cNvPr id="18" name="Group 17"/>
          <p:cNvGrpSpPr/>
          <p:nvPr/>
        </p:nvGrpSpPr>
        <p:grpSpPr>
          <a:xfrm>
            <a:off x="6271717" y="625354"/>
            <a:ext cx="540596" cy="2577703"/>
            <a:chOff x="7126329" y="1714177"/>
            <a:chExt cx="540596" cy="2577703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7759" y="2996877"/>
              <a:ext cx="539166" cy="1295003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6329" y="1714177"/>
              <a:ext cx="540596" cy="1282700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2349855" y="3317238"/>
            <a:ext cx="2326279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Commit file module</a:t>
            </a: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Plus 19"/>
          <p:cNvSpPr/>
          <p:nvPr/>
        </p:nvSpPr>
        <p:spPr>
          <a:xfrm>
            <a:off x="949145" y="2918697"/>
            <a:ext cx="520681" cy="478845"/>
          </a:xfrm>
          <a:prstGeom prst="mathPlus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21" name="Minus 20"/>
          <p:cNvSpPr/>
          <p:nvPr/>
        </p:nvSpPr>
        <p:spPr>
          <a:xfrm>
            <a:off x="968113" y="475607"/>
            <a:ext cx="520681" cy="438063"/>
          </a:xfrm>
          <a:prstGeom prst="mathMinus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22" name="TextBox 21"/>
          <p:cNvSpPr txBox="1"/>
          <p:nvPr/>
        </p:nvSpPr>
        <p:spPr>
          <a:xfrm>
            <a:off x="5791287" y="3240134"/>
            <a:ext cx="1501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an embedding vector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017878" y="215043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878" y="215043"/>
                <a:ext cx="5065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12854" y="3130599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54" y="3130599"/>
                <a:ext cx="5065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047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78728" y="1239218"/>
            <a:ext cx="6595741" cy="3613339"/>
            <a:chOff x="1578728" y="1239218"/>
            <a:chExt cx="6595741" cy="3613339"/>
          </a:xfrm>
        </p:grpSpPr>
        <p:sp>
          <p:nvSpPr>
            <p:cNvPr id="20" name="Rounded Rectangle 19"/>
            <p:cNvSpPr/>
            <p:nvPr/>
          </p:nvSpPr>
          <p:spPr>
            <a:xfrm>
              <a:off x="3226548" y="1357459"/>
              <a:ext cx="4871078" cy="3469065"/>
            </a:xfrm>
            <a:prstGeom prst="roundRect">
              <a:avLst>
                <a:gd name="adj" fmla="val 5412"/>
              </a:avLst>
            </a:prstGeom>
            <a:solidFill>
              <a:srgbClr val="FFFFFF"/>
            </a:solidFill>
            <a:ln w="28575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315129" y="2057162"/>
              <a:ext cx="1892314" cy="607382"/>
            </a:xfrm>
            <a:prstGeom prst="roundRect">
              <a:avLst>
                <a:gd name="adj" fmla="val 541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900" b="1" dirty="0" smtClean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removed code module</a:t>
              </a:r>
              <a:endParaRPr lang="en-US" sz="19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" name="Cube 5"/>
            <p:cNvSpPr/>
            <p:nvPr/>
          </p:nvSpPr>
          <p:spPr>
            <a:xfrm>
              <a:off x="1613004" y="1896302"/>
              <a:ext cx="972298" cy="929417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7" name="Cube 6"/>
            <p:cNvSpPr/>
            <p:nvPr/>
          </p:nvSpPr>
          <p:spPr>
            <a:xfrm>
              <a:off x="1578728" y="3077989"/>
              <a:ext cx="1014902" cy="932893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647423" y="2107442"/>
              <a:ext cx="552275" cy="507138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645992" y="3290866"/>
              <a:ext cx="552275" cy="507138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315129" y="3210238"/>
              <a:ext cx="1892314" cy="588672"/>
            </a:xfrm>
            <a:prstGeom prst="roundRect">
              <a:avLst>
                <a:gd name="adj" fmla="val 5412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900" b="1" dirty="0" smtClean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added code module</a:t>
              </a:r>
              <a:endParaRPr lang="en-US" sz="19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4571" y="1651000"/>
              <a:ext cx="539462" cy="12827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3318" y="3009180"/>
              <a:ext cx="539166" cy="1282700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5296024" y="2107284"/>
              <a:ext cx="552275" cy="507138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5296024" y="3290866"/>
              <a:ext cx="552275" cy="507138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6515084" y="2130460"/>
              <a:ext cx="552275" cy="507138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6550461" y="3291024"/>
              <a:ext cx="552275" cy="507138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148410" y="1700883"/>
              <a:ext cx="540596" cy="2577703"/>
              <a:chOff x="7126329" y="1714177"/>
              <a:chExt cx="540596" cy="2577703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7759" y="2996877"/>
                <a:ext cx="539166" cy="1295003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6329" y="1714177"/>
                <a:ext cx="540596" cy="1282700"/>
              </a:xfrm>
              <a:prstGeom prst="rect">
                <a:avLst/>
              </a:prstGeom>
            </p:spPr>
          </p:pic>
        </p:grpSp>
        <p:sp>
          <p:nvSpPr>
            <p:cNvPr id="21" name="Rectangle 20"/>
            <p:cNvSpPr/>
            <p:nvPr/>
          </p:nvSpPr>
          <p:spPr>
            <a:xfrm>
              <a:off x="3031838" y="3897652"/>
              <a:ext cx="24664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Commit file module</a:t>
              </a:r>
              <a:endParaRPr lang="en-US" sz="28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Plus 21"/>
            <p:cNvSpPr/>
            <p:nvPr/>
          </p:nvSpPr>
          <p:spPr>
            <a:xfrm>
              <a:off x="1825838" y="3994226"/>
              <a:ext cx="520681" cy="478845"/>
            </a:xfrm>
            <a:prstGeom prst="mathPlus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23" name="Minus 22"/>
            <p:cNvSpPr/>
            <p:nvPr/>
          </p:nvSpPr>
          <p:spPr>
            <a:xfrm>
              <a:off x="1844806" y="1551136"/>
              <a:ext cx="520681" cy="438063"/>
            </a:xfrm>
            <a:prstGeom prst="mathMinus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73013" y="4267782"/>
              <a:ext cx="15014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an embedding vector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894571" y="1239218"/>
                  <a:ext cx="50655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4571" y="1239218"/>
                  <a:ext cx="50655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889547" y="4179288"/>
                  <a:ext cx="50655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9547" y="4179288"/>
                  <a:ext cx="50655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165430" y="1239218"/>
                <a:ext cx="506556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430" y="1239218"/>
                <a:ext cx="506556" cy="496674"/>
              </a:xfrm>
              <a:prstGeom prst="rect">
                <a:avLst/>
              </a:prstGeom>
              <a:blipFill>
                <a:blip r:embed="rId7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166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02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04468"/>
              </p:ext>
            </p:extLst>
          </p:nvPr>
        </p:nvGraphicFramePr>
        <p:xfrm>
          <a:off x="2501557" y="1695850"/>
          <a:ext cx="18288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2866774" y="1695850"/>
            <a:ext cx="2579817" cy="952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866219" y="3017720"/>
            <a:ext cx="2580366" cy="964130"/>
          </a:xfrm>
          <a:prstGeom prst="line">
            <a:avLst/>
          </a:prstGeom>
          <a:ln cmpd="sng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48578"/>
              </p:ext>
            </p:extLst>
          </p:nvPr>
        </p:nvGraphicFramePr>
        <p:xfrm>
          <a:off x="5811248" y="1916430"/>
          <a:ext cx="36576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633251"/>
              </p:ext>
            </p:extLst>
          </p:nvPr>
        </p:nvGraphicFramePr>
        <p:xfrm>
          <a:off x="5628917" y="2099311"/>
          <a:ext cx="365760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146913"/>
              </p:ext>
            </p:extLst>
          </p:nvPr>
        </p:nvGraphicFramePr>
        <p:xfrm>
          <a:off x="5446586" y="2290211"/>
          <a:ext cx="36576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3964225" y="1695850"/>
            <a:ext cx="1847022" cy="952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963685" y="3017720"/>
            <a:ext cx="1847571" cy="964130"/>
          </a:xfrm>
          <a:prstGeom prst="line">
            <a:avLst/>
          </a:prstGeom>
          <a:ln cmpd="sng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07189" y="2290956"/>
            <a:ext cx="1984262" cy="59136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815315" y="3255967"/>
            <a:ext cx="2188769" cy="13547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98744" y="2116097"/>
            <a:ext cx="1545391" cy="38720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013177" y="2874383"/>
            <a:ext cx="1825282" cy="68797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181066" y="2498997"/>
            <a:ext cx="1363060" cy="124386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81066" y="1916438"/>
            <a:ext cx="1159534" cy="21321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7244813" y="2113919"/>
            <a:ext cx="1187159" cy="1261814"/>
            <a:chOff x="7244805" y="2105451"/>
            <a:chExt cx="1187159" cy="1261814"/>
          </a:xfrm>
        </p:grpSpPr>
        <p:sp>
          <p:nvSpPr>
            <p:cNvPr id="19" name="Rectangle 18"/>
            <p:cNvSpPr/>
            <p:nvPr/>
          </p:nvSpPr>
          <p:spPr>
            <a:xfrm rot="3042473">
              <a:off x="7360251" y="1990005"/>
              <a:ext cx="491483" cy="7223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20" name="Rectangle 19"/>
            <p:cNvSpPr/>
            <p:nvPr/>
          </p:nvSpPr>
          <p:spPr>
            <a:xfrm rot="3042473">
              <a:off x="7588618" y="2372641"/>
              <a:ext cx="491483" cy="7220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21" name="Rectangle 20"/>
            <p:cNvSpPr/>
            <p:nvPr/>
          </p:nvSpPr>
          <p:spPr>
            <a:xfrm rot="3042473">
              <a:off x="7825210" y="2760511"/>
              <a:ext cx="491483" cy="7220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</p:grpSp>
      <p:sp>
        <p:nvSpPr>
          <p:cNvPr id="22" name="TextBox 21"/>
          <p:cNvSpPr txBox="1"/>
          <p:nvPr/>
        </p:nvSpPr>
        <p:spPr>
          <a:xfrm rot="16200000">
            <a:off x="1025673" y="2588236"/>
            <a:ext cx="25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embedding dimension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3793" y="949720"/>
            <a:ext cx="158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convolution feature map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80378" y="1057446"/>
            <a:ext cx="1851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max pooling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34114" y="1057446"/>
            <a:ext cx="249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commit message matrix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3379195" y="1435096"/>
            <a:ext cx="586244" cy="17383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27" name="TextBox 26"/>
          <p:cNvSpPr txBox="1"/>
          <p:nvPr/>
        </p:nvSpPr>
        <p:spPr>
          <a:xfrm>
            <a:off x="2684437" y="1357301"/>
            <a:ext cx="774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filter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91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5" y="975575"/>
            <a:ext cx="571582" cy="70986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5" y="1700901"/>
            <a:ext cx="571582" cy="70986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5" y="2420535"/>
            <a:ext cx="571582" cy="7098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5" y="3140169"/>
            <a:ext cx="571582" cy="70986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5" y="4257116"/>
            <a:ext cx="571582" cy="70986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 rot="16200000">
            <a:off x="370162" y="3868912"/>
            <a:ext cx="106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……</a:t>
            </a:r>
          </a:p>
        </p:txBody>
      </p:sp>
      <p:sp>
        <p:nvSpPr>
          <p:cNvPr id="40" name="Plus 39"/>
          <p:cNvSpPr/>
          <p:nvPr/>
        </p:nvSpPr>
        <p:spPr>
          <a:xfrm>
            <a:off x="198821" y="1069404"/>
            <a:ext cx="479274" cy="52221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41" name="Plus 40"/>
          <p:cNvSpPr/>
          <p:nvPr/>
        </p:nvSpPr>
        <p:spPr>
          <a:xfrm>
            <a:off x="198822" y="1779272"/>
            <a:ext cx="479274" cy="52221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42" name="Plus 41"/>
          <p:cNvSpPr/>
          <p:nvPr/>
        </p:nvSpPr>
        <p:spPr>
          <a:xfrm>
            <a:off x="198822" y="4350945"/>
            <a:ext cx="479274" cy="52221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43" name="Minus 42"/>
          <p:cNvSpPr/>
          <p:nvPr/>
        </p:nvSpPr>
        <p:spPr>
          <a:xfrm>
            <a:off x="198822" y="2536603"/>
            <a:ext cx="479274" cy="477735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44" name="Minus 43"/>
          <p:cNvSpPr/>
          <p:nvPr/>
        </p:nvSpPr>
        <p:spPr>
          <a:xfrm>
            <a:off x="198822" y="3256238"/>
            <a:ext cx="479274" cy="477735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47" name="Rounded Rectangle 46"/>
          <p:cNvSpPr/>
          <p:nvPr/>
        </p:nvSpPr>
        <p:spPr>
          <a:xfrm>
            <a:off x="2003275" y="2055835"/>
            <a:ext cx="1067529" cy="1650382"/>
          </a:xfrm>
          <a:prstGeom prst="round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CNN-2D</a:t>
            </a:r>
          </a:p>
        </p:txBody>
      </p:sp>
      <p:cxnSp>
        <p:nvCxnSpPr>
          <p:cNvPr id="54" name="Straight Connector 53"/>
          <p:cNvCxnSpPr>
            <a:stCxn id="32" idx="3"/>
            <a:endCxn id="47" idx="1"/>
          </p:cNvCxnSpPr>
          <p:nvPr/>
        </p:nvCxnSpPr>
        <p:spPr>
          <a:xfrm>
            <a:off x="1249677" y="1330512"/>
            <a:ext cx="753596" cy="1550517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5" idx="3"/>
            <a:endCxn id="47" idx="1"/>
          </p:cNvCxnSpPr>
          <p:nvPr/>
        </p:nvCxnSpPr>
        <p:spPr>
          <a:xfrm>
            <a:off x="1249677" y="2055838"/>
            <a:ext cx="753596" cy="825191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8" idx="3"/>
            <a:endCxn id="47" idx="1"/>
          </p:cNvCxnSpPr>
          <p:nvPr/>
        </p:nvCxnSpPr>
        <p:spPr>
          <a:xfrm flipV="1">
            <a:off x="1249677" y="2881027"/>
            <a:ext cx="753596" cy="1731024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6" idx="3"/>
            <a:endCxn id="47" idx="1"/>
          </p:cNvCxnSpPr>
          <p:nvPr/>
        </p:nvCxnSpPr>
        <p:spPr>
          <a:xfrm>
            <a:off x="1249677" y="2775472"/>
            <a:ext cx="753596" cy="105557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7" idx="3"/>
            <a:endCxn id="47" idx="1"/>
          </p:cNvCxnSpPr>
          <p:nvPr/>
        </p:nvCxnSpPr>
        <p:spPr>
          <a:xfrm flipV="1">
            <a:off x="1249677" y="2881031"/>
            <a:ext cx="753596" cy="614077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227572" y="836462"/>
            <a:ext cx="181748" cy="988094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227573" y="1550728"/>
            <a:ext cx="181748" cy="98809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227573" y="2281421"/>
            <a:ext cx="181748" cy="98809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227573" y="2997343"/>
            <a:ext cx="181748" cy="98809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227573" y="6681599"/>
            <a:ext cx="181748" cy="988094"/>
          </a:xfrm>
          <a:prstGeom prst="rect">
            <a:avLst/>
          </a:prstGeom>
        </p:spPr>
      </p:pic>
      <p:cxnSp>
        <p:nvCxnSpPr>
          <p:cNvPr id="75" name="Straight Connector 74"/>
          <p:cNvCxnSpPr>
            <a:stCxn id="47" idx="3"/>
            <a:endCxn id="69" idx="0"/>
          </p:cNvCxnSpPr>
          <p:nvPr/>
        </p:nvCxnSpPr>
        <p:spPr>
          <a:xfrm flipV="1">
            <a:off x="3070806" y="1330512"/>
            <a:ext cx="753597" cy="1550517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7" idx="3"/>
            <a:endCxn id="71" idx="0"/>
          </p:cNvCxnSpPr>
          <p:nvPr/>
        </p:nvCxnSpPr>
        <p:spPr>
          <a:xfrm flipV="1">
            <a:off x="3070807" y="2044776"/>
            <a:ext cx="753597" cy="836251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7" idx="3"/>
            <a:endCxn id="74" idx="0"/>
          </p:cNvCxnSpPr>
          <p:nvPr/>
        </p:nvCxnSpPr>
        <p:spPr>
          <a:xfrm>
            <a:off x="3070807" y="2881027"/>
            <a:ext cx="753597" cy="1731024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7" idx="3"/>
            <a:endCxn id="72" idx="0"/>
          </p:cNvCxnSpPr>
          <p:nvPr/>
        </p:nvCxnSpPr>
        <p:spPr>
          <a:xfrm flipV="1">
            <a:off x="3070807" y="2775469"/>
            <a:ext cx="753597" cy="105558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7" idx="3"/>
            <a:endCxn id="73" idx="0"/>
          </p:cNvCxnSpPr>
          <p:nvPr/>
        </p:nvCxnSpPr>
        <p:spPr>
          <a:xfrm>
            <a:off x="3070807" y="2881026"/>
            <a:ext cx="753597" cy="610364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0" name="Plus 89"/>
          <p:cNvSpPr/>
          <p:nvPr/>
        </p:nvSpPr>
        <p:spPr>
          <a:xfrm>
            <a:off x="4891928" y="1071223"/>
            <a:ext cx="479274" cy="52221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91" name="Plus 90"/>
          <p:cNvSpPr/>
          <p:nvPr/>
        </p:nvSpPr>
        <p:spPr>
          <a:xfrm>
            <a:off x="4891928" y="1794731"/>
            <a:ext cx="479274" cy="52221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92" name="Minus 91"/>
          <p:cNvSpPr/>
          <p:nvPr/>
        </p:nvSpPr>
        <p:spPr>
          <a:xfrm>
            <a:off x="4891928" y="2538432"/>
            <a:ext cx="479274" cy="477735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93" name="Minus 92"/>
          <p:cNvSpPr/>
          <p:nvPr/>
        </p:nvSpPr>
        <p:spPr>
          <a:xfrm>
            <a:off x="4891929" y="3284487"/>
            <a:ext cx="479274" cy="477735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94" name="Plus 93"/>
          <p:cNvSpPr/>
          <p:nvPr/>
        </p:nvSpPr>
        <p:spPr>
          <a:xfrm>
            <a:off x="4891928" y="4374330"/>
            <a:ext cx="479274" cy="52221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3788222" y="3868923"/>
            <a:ext cx="106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……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6001330" y="1329143"/>
            <a:ext cx="1465322" cy="3370388"/>
            <a:chOff x="5024486" y="1215571"/>
            <a:chExt cx="1423447" cy="2544745"/>
          </a:xfrm>
        </p:grpSpPr>
        <p:sp>
          <p:nvSpPr>
            <p:cNvPr id="121" name="Cube 120"/>
            <p:cNvSpPr/>
            <p:nvPr/>
          </p:nvSpPr>
          <p:spPr>
            <a:xfrm>
              <a:off x="5024486" y="1215571"/>
              <a:ext cx="1423447" cy="1056289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122" name="Cube 121"/>
            <p:cNvSpPr/>
            <p:nvPr/>
          </p:nvSpPr>
          <p:spPr>
            <a:xfrm>
              <a:off x="5024486" y="2704027"/>
              <a:ext cx="1423447" cy="1056289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</p:grpSp>
      <p:cxnSp>
        <p:nvCxnSpPr>
          <p:cNvPr id="123" name="Straight Connector 122"/>
          <p:cNvCxnSpPr>
            <a:stCxn id="121" idx="2"/>
            <a:endCxn id="90" idx="0"/>
          </p:cNvCxnSpPr>
          <p:nvPr/>
        </p:nvCxnSpPr>
        <p:spPr>
          <a:xfrm flipH="1" flipV="1">
            <a:off x="5307678" y="1332329"/>
            <a:ext cx="693655" cy="871190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21" idx="2"/>
            <a:endCxn id="91" idx="0"/>
          </p:cNvCxnSpPr>
          <p:nvPr/>
        </p:nvCxnSpPr>
        <p:spPr>
          <a:xfrm flipH="1" flipV="1">
            <a:off x="5307678" y="2055839"/>
            <a:ext cx="693655" cy="147683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94" idx="0"/>
            <a:endCxn id="121" idx="2"/>
          </p:cNvCxnSpPr>
          <p:nvPr/>
        </p:nvCxnSpPr>
        <p:spPr>
          <a:xfrm flipV="1">
            <a:off x="5307678" y="2203519"/>
            <a:ext cx="693655" cy="2431916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2" idx="2"/>
            <a:endCxn id="92" idx="0"/>
          </p:cNvCxnSpPr>
          <p:nvPr/>
        </p:nvCxnSpPr>
        <p:spPr>
          <a:xfrm flipH="1" flipV="1">
            <a:off x="5307678" y="2777301"/>
            <a:ext cx="693655" cy="1397609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3" idx="0"/>
            <a:endCxn id="122" idx="2"/>
          </p:cNvCxnSpPr>
          <p:nvPr/>
        </p:nvCxnSpPr>
        <p:spPr>
          <a:xfrm>
            <a:off x="5307678" y="3523352"/>
            <a:ext cx="693655" cy="651552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16200000">
            <a:off x="4544532" y="3897160"/>
            <a:ext cx="106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……</a:t>
            </a:r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-146738" y="3857792"/>
            <a:ext cx="106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……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8096782" y="2041152"/>
            <a:ext cx="1067529" cy="1650382"/>
          </a:xfrm>
          <a:prstGeom prst="round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CNN-3D</a:t>
            </a:r>
          </a:p>
        </p:txBody>
      </p:sp>
      <p:cxnSp>
        <p:nvCxnSpPr>
          <p:cNvPr id="142" name="Straight Connector 141"/>
          <p:cNvCxnSpPr>
            <a:stCxn id="141" idx="1"/>
            <a:endCxn id="121" idx="5"/>
          </p:cNvCxnSpPr>
          <p:nvPr/>
        </p:nvCxnSpPr>
        <p:spPr>
          <a:xfrm flipH="1" flipV="1">
            <a:off x="7466655" y="1853772"/>
            <a:ext cx="630127" cy="1012575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22" idx="5"/>
            <a:endCxn id="141" idx="1"/>
          </p:cNvCxnSpPr>
          <p:nvPr/>
        </p:nvCxnSpPr>
        <p:spPr>
          <a:xfrm flipV="1">
            <a:off x="7466655" y="2866347"/>
            <a:ext cx="630127" cy="958811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9" name="Plus 148"/>
          <p:cNvSpPr/>
          <p:nvPr/>
        </p:nvSpPr>
        <p:spPr>
          <a:xfrm>
            <a:off x="6494353" y="756758"/>
            <a:ext cx="479274" cy="52221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50" name="Minus 149"/>
          <p:cNvSpPr/>
          <p:nvPr/>
        </p:nvSpPr>
        <p:spPr>
          <a:xfrm>
            <a:off x="10638420" y="3889317"/>
            <a:ext cx="479274" cy="477735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633173"/>
              </p:ext>
            </p:extLst>
          </p:nvPr>
        </p:nvGraphicFramePr>
        <p:xfrm>
          <a:off x="10215932" y="495555"/>
          <a:ext cx="3672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897475"/>
              </p:ext>
            </p:extLst>
          </p:nvPr>
        </p:nvGraphicFramePr>
        <p:xfrm>
          <a:off x="10215932" y="2985184"/>
          <a:ext cx="3672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65" name="Straight Connector 164"/>
          <p:cNvCxnSpPr>
            <a:endCxn id="141" idx="3"/>
          </p:cNvCxnSpPr>
          <p:nvPr/>
        </p:nvCxnSpPr>
        <p:spPr>
          <a:xfrm flipH="1">
            <a:off x="9164308" y="495555"/>
            <a:ext cx="1051625" cy="2370788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41" idx="3"/>
          </p:cNvCxnSpPr>
          <p:nvPr/>
        </p:nvCxnSpPr>
        <p:spPr>
          <a:xfrm flipV="1">
            <a:off x="9164309" y="2775471"/>
            <a:ext cx="1051625" cy="90875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41" idx="3"/>
          </p:cNvCxnSpPr>
          <p:nvPr/>
        </p:nvCxnSpPr>
        <p:spPr>
          <a:xfrm>
            <a:off x="9164309" y="2866344"/>
            <a:ext cx="1051625" cy="102596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41" idx="3"/>
          </p:cNvCxnSpPr>
          <p:nvPr/>
        </p:nvCxnSpPr>
        <p:spPr>
          <a:xfrm>
            <a:off x="9164309" y="2866344"/>
            <a:ext cx="1051625" cy="2404840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9473915" y="145385"/>
            <a:ext cx="1851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representation vector</a:t>
            </a:r>
          </a:p>
        </p:txBody>
      </p:sp>
      <p:sp>
        <p:nvSpPr>
          <p:cNvPr id="184" name="Plus 183"/>
          <p:cNvSpPr/>
          <p:nvPr/>
        </p:nvSpPr>
        <p:spPr>
          <a:xfrm>
            <a:off x="10638419" y="1377450"/>
            <a:ext cx="479274" cy="52221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85" name="Minus 184"/>
          <p:cNvSpPr/>
          <p:nvPr/>
        </p:nvSpPr>
        <p:spPr>
          <a:xfrm>
            <a:off x="6491521" y="4657674"/>
            <a:ext cx="479274" cy="477735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</p:spTree>
    <p:extLst>
      <p:ext uri="{BB962C8B-B14F-4D97-AF65-F5344CB8AC3E}">
        <p14:creationId xmlns:p14="http://schemas.microsoft.com/office/powerpoint/2010/main" val="54144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118" y="1432389"/>
            <a:ext cx="4933584" cy="2558589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340" y="2156148"/>
            <a:ext cx="726006" cy="111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1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70429" y="2459443"/>
            <a:ext cx="1465322" cy="1399002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grpSp>
        <p:nvGrpSpPr>
          <p:cNvPr id="13" name="Group 12"/>
          <p:cNvGrpSpPr/>
          <p:nvPr/>
        </p:nvGrpSpPr>
        <p:grpSpPr>
          <a:xfrm>
            <a:off x="1486721" y="1158694"/>
            <a:ext cx="3004156" cy="4000500"/>
            <a:chOff x="2946400" y="1104900"/>
            <a:chExt cx="965200" cy="4000500"/>
          </a:xfrm>
        </p:grpSpPr>
        <p:sp>
          <p:nvSpPr>
            <p:cNvPr id="7" name="Cube 6"/>
            <p:cNvSpPr/>
            <p:nvPr/>
          </p:nvSpPr>
          <p:spPr>
            <a:xfrm>
              <a:off x="2946400" y="1104900"/>
              <a:ext cx="965200" cy="939800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10" name="Cube 9"/>
            <p:cNvSpPr/>
            <p:nvPr/>
          </p:nvSpPr>
          <p:spPr>
            <a:xfrm>
              <a:off x="2946400" y="2324100"/>
              <a:ext cx="965200" cy="939800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11" name="Cube 10"/>
            <p:cNvSpPr/>
            <p:nvPr/>
          </p:nvSpPr>
          <p:spPr>
            <a:xfrm>
              <a:off x="2946400" y="4165600"/>
              <a:ext cx="965200" cy="939800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2770407" y="3610871"/>
              <a:ext cx="1060450" cy="207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2" dirty="0">
                  <a:solidFill>
                    <a:schemeClr val="bg1">
                      <a:lumMod val="50000"/>
                    </a:schemeClr>
                  </a:solidFill>
                </a:rPr>
                <a:t>……</a:t>
              </a:r>
            </a:p>
          </p:txBody>
        </p:sp>
      </p:grpSp>
      <p:cxnSp>
        <p:nvCxnSpPr>
          <p:cNvPr id="14" name="Straight Connector 13"/>
          <p:cNvCxnSpPr>
            <a:stCxn id="5" idx="5"/>
            <a:endCxn id="7" idx="2"/>
          </p:cNvCxnSpPr>
          <p:nvPr/>
        </p:nvCxnSpPr>
        <p:spPr>
          <a:xfrm flipV="1">
            <a:off x="1535755" y="1746068"/>
            <a:ext cx="1098815" cy="1238000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5"/>
            <a:endCxn id="10" idx="2"/>
          </p:cNvCxnSpPr>
          <p:nvPr/>
        </p:nvCxnSpPr>
        <p:spPr>
          <a:xfrm flipV="1">
            <a:off x="1535755" y="2965270"/>
            <a:ext cx="1098815" cy="18800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5"/>
            <a:endCxn id="11" idx="2"/>
          </p:cNvCxnSpPr>
          <p:nvPr/>
        </p:nvCxnSpPr>
        <p:spPr>
          <a:xfrm>
            <a:off x="1535755" y="2984068"/>
            <a:ext cx="1098815" cy="1822700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Cube 22"/>
          <p:cNvSpPr/>
          <p:nvPr/>
        </p:nvSpPr>
        <p:spPr>
          <a:xfrm>
            <a:off x="4431885" y="2537457"/>
            <a:ext cx="2070519" cy="1147358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cxnSp>
        <p:nvCxnSpPr>
          <p:cNvPr id="25" name="Straight Arrow Connector 24"/>
          <p:cNvCxnSpPr>
            <a:stCxn id="7" idx="5"/>
            <a:endCxn id="23" idx="2"/>
          </p:cNvCxnSpPr>
          <p:nvPr/>
        </p:nvCxnSpPr>
        <p:spPr>
          <a:xfrm>
            <a:off x="3599768" y="1511118"/>
            <a:ext cx="832115" cy="1743438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5"/>
            <a:endCxn id="23" idx="2"/>
          </p:cNvCxnSpPr>
          <p:nvPr/>
        </p:nvCxnSpPr>
        <p:spPr>
          <a:xfrm>
            <a:off x="3599769" y="2730318"/>
            <a:ext cx="832115" cy="524238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5"/>
            <a:endCxn id="23" idx="2"/>
          </p:cNvCxnSpPr>
          <p:nvPr/>
        </p:nvCxnSpPr>
        <p:spPr>
          <a:xfrm flipV="1">
            <a:off x="3599769" y="3254556"/>
            <a:ext cx="832115" cy="1317262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2298700" y="1041400"/>
            <a:ext cx="4318000" cy="4368800"/>
          </a:xfrm>
          <a:prstGeom prst="roundRect">
            <a:avLst/>
          </a:prstGeom>
          <a:noFill/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45" name="TextBox 44"/>
          <p:cNvSpPr txBox="1"/>
          <p:nvPr/>
        </p:nvSpPr>
        <p:spPr>
          <a:xfrm>
            <a:off x="2977911" y="585182"/>
            <a:ext cx="3061181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1" dirty="0">
                <a:latin typeface="Helvetica" charset="0"/>
                <a:ea typeface="Helvetica" charset="0"/>
                <a:cs typeface="Helvetica" charset="0"/>
              </a:rPr>
              <a:t>convolution feature map</a:t>
            </a:r>
          </a:p>
        </p:txBody>
      </p:sp>
      <p:sp>
        <p:nvSpPr>
          <p:cNvPr id="48" name="Right Arrow 47"/>
          <p:cNvSpPr/>
          <p:nvPr/>
        </p:nvSpPr>
        <p:spPr>
          <a:xfrm>
            <a:off x="6724860" y="2730319"/>
            <a:ext cx="927100" cy="749482"/>
          </a:xfrm>
          <a:prstGeom prst="rightArrow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49" name="Cube 48"/>
          <p:cNvSpPr/>
          <p:nvPr/>
        </p:nvSpPr>
        <p:spPr>
          <a:xfrm>
            <a:off x="7760118" y="2531380"/>
            <a:ext cx="1085192" cy="1147358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910683"/>
              </p:ext>
            </p:extLst>
          </p:nvPr>
        </p:nvGraphicFramePr>
        <p:xfrm>
          <a:off x="9817457" y="1962059"/>
          <a:ext cx="3672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2" name="Straight Arrow Connector 51"/>
          <p:cNvCxnSpPr/>
          <p:nvPr/>
        </p:nvCxnSpPr>
        <p:spPr>
          <a:xfrm flipV="1">
            <a:off x="8995019" y="2333718"/>
            <a:ext cx="660400" cy="3276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995020" y="2813777"/>
            <a:ext cx="660400" cy="689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995020" y="3117670"/>
            <a:ext cx="660400" cy="1936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8995020" y="3470097"/>
            <a:ext cx="660400" cy="36712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522410" y="2328909"/>
            <a:ext cx="1332000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1" dirty="0">
                <a:latin typeface="Helvetica" charset="0"/>
                <a:ea typeface="Helvetica" charset="0"/>
                <a:cs typeface="Helvetica" charset="0"/>
              </a:rPr>
              <a:t>pooling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745724" y="1866415"/>
            <a:ext cx="1119030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1" dirty="0">
                <a:latin typeface="Helvetica" charset="0"/>
                <a:ea typeface="Helvetica" charset="0"/>
                <a:cs typeface="Helvetica" charset="0"/>
              </a:rPr>
              <a:t>flatten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838983" y="1220578"/>
            <a:ext cx="2324146" cy="70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1" dirty="0">
                <a:latin typeface="Helvetica" charset="0"/>
                <a:ea typeface="Helvetica" charset="0"/>
                <a:cs typeface="Helvetica" charset="0"/>
              </a:rPr>
              <a:t>representative vector </a:t>
            </a:r>
          </a:p>
        </p:txBody>
      </p:sp>
    </p:spTree>
    <p:extLst>
      <p:ext uri="{BB962C8B-B14F-4D97-AF65-F5344CB8AC3E}">
        <p14:creationId xmlns:p14="http://schemas.microsoft.com/office/powerpoint/2010/main" val="74956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320463"/>
              </p:ext>
            </p:extLst>
          </p:nvPr>
        </p:nvGraphicFramePr>
        <p:xfrm>
          <a:off x="577507" y="952900"/>
          <a:ext cx="18288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942723" y="952900"/>
            <a:ext cx="2579817" cy="95210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942169" y="2274770"/>
            <a:ext cx="2580366" cy="96413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838721"/>
              </p:ext>
            </p:extLst>
          </p:nvPr>
        </p:nvGraphicFramePr>
        <p:xfrm>
          <a:off x="3887197" y="1173480"/>
          <a:ext cx="36576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540900"/>
              </p:ext>
            </p:extLst>
          </p:nvPr>
        </p:nvGraphicFramePr>
        <p:xfrm>
          <a:off x="3704866" y="1356360"/>
          <a:ext cx="365760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37623"/>
              </p:ext>
            </p:extLst>
          </p:nvPr>
        </p:nvGraphicFramePr>
        <p:xfrm>
          <a:off x="3522535" y="1547260"/>
          <a:ext cx="36576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040175" y="952900"/>
            <a:ext cx="1847022" cy="95210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039634" y="2274770"/>
            <a:ext cx="1847571" cy="96413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83138" y="1548005"/>
            <a:ext cx="1984262" cy="591365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891265" y="2513018"/>
            <a:ext cx="2188769" cy="135473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74693" y="1373147"/>
            <a:ext cx="1545391" cy="387201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089127" y="2131431"/>
            <a:ext cx="1825282" cy="687970"/>
          </a:xfrm>
          <a:prstGeom prst="line">
            <a:avLst/>
          </a:prstGeom>
          <a:ln w="9525">
            <a:solidFill>
              <a:schemeClr val="accent6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257016" y="1756048"/>
            <a:ext cx="1363060" cy="1243869"/>
          </a:xfrm>
          <a:prstGeom prst="line">
            <a:avLst/>
          </a:prstGeom>
          <a:ln w="9525">
            <a:solidFill>
              <a:schemeClr val="accent2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257016" y="1173487"/>
            <a:ext cx="1159534" cy="213213"/>
          </a:xfrm>
          <a:prstGeom prst="line">
            <a:avLst/>
          </a:prstGeom>
          <a:ln w="6350">
            <a:solidFill>
              <a:schemeClr val="accent2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320762" y="1370969"/>
            <a:ext cx="1187159" cy="1261814"/>
            <a:chOff x="7244805" y="2105451"/>
            <a:chExt cx="1187159" cy="1261814"/>
          </a:xfrm>
        </p:grpSpPr>
        <p:sp>
          <p:nvSpPr>
            <p:cNvPr id="19" name="Rectangle 18"/>
            <p:cNvSpPr/>
            <p:nvPr/>
          </p:nvSpPr>
          <p:spPr>
            <a:xfrm rot="3042473">
              <a:off x="7360251" y="1990005"/>
              <a:ext cx="491483" cy="7223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20" name="Rectangle 19"/>
            <p:cNvSpPr/>
            <p:nvPr/>
          </p:nvSpPr>
          <p:spPr>
            <a:xfrm rot="3042473">
              <a:off x="7588618" y="2372641"/>
              <a:ext cx="491483" cy="7220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21" name="Rectangle 20"/>
            <p:cNvSpPr/>
            <p:nvPr/>
          </p:nvSpPr>
          <p:spPr>
            <a:xfrm rot="3042473">
              <a:off x="7825210" y="2760511"/>
              <a:ext cx="491483" cy="7220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</p:grpSp>
    </p:spTree>
    <p:extLst>
      <p:ext uri="{BB962C8B-B14F-4D97-AF65-F5344CB8AC3E}">
        <p14:creationId xmlns:p14="http://schemas.microsoft.com/office/powerpoint/2010/main" val="231370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234858"/>
              </p:ext>
            </p:extLst>
          </p:nvPr>
        </p:nvGraphicFramePr>
        <p:xfrm>
          <a:off x="6037063" y="1545341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83695"/>
              </p:ext>
            </p:extLst>
          </p:nvPr>
        </p:nvGraphicFramePr>
        <p:xfrm>
          <a:off x="8734831" y="1545341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402170"/>
              </p:ext>
            </p:extLst>
          </p:nvPr>
        </p:nvGraphicFramePr>
        <p:xfrm>
          <a:off x="8575515" y="1760593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551175"/>
              </p:ext>
            </p:extLst>
          </p:nvPr>
        </p:nvGraphicFramePr>
        <p:xfrm>
          <a:off x="8420190" y="1911102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832810" y="4472194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sz="1800" dirty="0" err="1" smtClean="0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sz="1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78634" y="2206699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94697" y="4481630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smtClean="0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97" y="4481630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4386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132963" y="1543856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35720" y="1932518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3792" y="2275746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entury" panose="02040604050505020304" pitchFamily="18" charset="0"/>
              </a:rPr>
              <a:t>errono</a:t>
            </a:r>
            <a:r>
              <a:rPr lang="en-US" sz="1800" dirty="0">
                <a:latin typeface="Century" panose="02040604050505020304" pitchFamily="18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94447" y="2639497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value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14391" y="1525893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859735" y="1545342"/>
            <a:ext cx="748538" cy="550554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862180" y="2095896"/>
            <a:ext cx="746093" cy="56633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11949" y="3719025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862180" y="4155626"/>
            <a:ext cx="923770" cy="32758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9209182" y="2754814"/>
            <a:ext cx="1225192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204243"/>
              </p:ext>
            </p:extLst>
          </p:nvPr>
        </p:nvGraphicFramePr>
        <p:xfrm>
          <a:off x="10507914" y="2453990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865255" y="3522325"/>
            <a:ext cx="165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Helvetica" charset="0"/>
                <a:ea typeface="Helvetica" charset="0"/>
                <a:cs typeface="Helvetica" charset="0"/>
              </a:rPr>
              <a:t>an embedding vector</a:t>
            </a:r>
            <a:endParaRPr lang="en-US" sz="1800" dirty="0"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336005"/>
              </p:ext>
            </p:extLst>
          </p:nvPr>
        </p:nvGraphicFramePr>
        <p:xfrm>
          <a:off x="3189615" y="1544630"/>
          <a:ext cx="1800000" cy="2966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336540" y="1870955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34929" y="2606808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04549" y="4120646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value 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5418896" y="2882401"/>
            <a:ext cx="679450" cy="963237"/>
            <a:chOff x="4229100" y="4327535"/>
            <a:chExt cx="679450" cy="963237"/>
          </a:xfrm>
        </p:grpSpPr>
        <p:sp>
          <p:nvSpPr>
            <p:cNvPr id="64" name="TextBox 6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418896" y="3357190"/>
            <a:ext cx="679450" cy="963237"/>
            <a:chOff x="4229100" y="4327535"/>
            <a:chExt cx="679450" cy="963237"/>
          </a:xfrm>
        </p:grpSpPr>
        <p:sp>
          <p:nvSpPr>
            <p:cNvPr id="70" name="TextBox 69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690572" y="2050899"/>
            <a:ext cx="679450" cy="963237"/>
            <a:chOff x="4229100" y="4327535"/>
            <a:chExt cx="679450" cy="963237"/>
          </a:xfrm>
        </p:grpSpPr>
        <p:sp>
          <p:nvSpPr>
            <p:cNvPr id="74" name="TextBox 7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690569" y="2882254"/>
            <a:ext cx="679453" cy="1427578"/>
            <a:chOff x="1951429" y="2750280"/>
            <a:chExt cx="679453" cy="1427578"/>
          </a:xfrm>
        </p:grpSpPr>
        <p:grpSp>
          <p:nvGrpSpPr>
            <p:cNvPr id="77" name="Group 76"/>
            <p:cNvGrpSpPr/>
            <p:nvPr/>
          </p:nvGrpSpPr>
          <p:grpSpPr>
            <a:xfrm>
              <a:off x="1951432" y="2750280"/>
              <a:ext cx="679450" cy="963237"/>
              <a:chOff x="4229100" y="4327535"/>
              <a:chExt cx="679450" cy="963237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951429" y="3214621"/>
              <a:ext cx="679450" cy="963237"/>
              <a:chOff x="4229100" y="4327535"/>
              <a:chExt cx="679450" cy="96323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p:grpSp>
      </p:grpSp>
      <p:cxnSp>
        <p:nvCxnSpPr>
          <p:cNvPr id="86" name="Straight Connector 85"/>
          <p:cNvCxnSpPr/>
          <p:nvPr/>
        </p:nvCxnSpPr>
        <p:spPr>
          <a:xfrm flipV="1">
            <a:off x="4989615" y="1545342"/>
            <a:ext cx="1047444" cy="3735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985366" y="1918870"/>
            <a:ext cx="1051693" cy="3657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985366" y="1918870"/>
            <a:ext cx="1058909" cy="748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5" idx="3"/>
          </p:cNvCxnSpPr>
          <p:nvPr/>
        </p:nvCxnSpPr>
        <p:spPr>
          <a:xfrm flipV="1">
            <a:off x="4989615" y="2284605"/>
            <a:ext cx="1060004" cy="7434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985366" y="2632509"/>
            <a:ext cx="1058909" cy="15159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985366" y="3014137"/>
            <a:ext cx="1051693" cy="14946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989615" y="3409633"/>
            <a:ext cx="1047448" cy="7033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004896" y="3778302"/>
            <a:ext cx="1039379" cy="7006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2855749" y="4482071"/>
                <a:ext cx="2636309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word embedding matrix </a:t>
                </a:r>
                <a:r>
                  <a:rPr lang="en-US" sz="1800" b="1" dirty="0" smtClean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𝐖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𝒎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749" y="4482071"/>
                <a:ext cx="2636309" cy="696344"/>
              </a:xfrm>
              <a:prstGeom prst="rect">
                <a:avLst/>
              </a:prstGeom>
              <a:blipFill>
                <a:blip r:embed="rId3"/>
                <a:stretch>
                  <a:fillRect l="-693" t="-4386" r="-2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7859260" y="3732121"/>
            <a:ext cx="926690" cy="42350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0406677" y="1956244"/>
                <a:ext cx="506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en-US" sz="24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677" y="1956244"/>
                <a:ext cx="506556" cy="461665"/>
              </a:xfrm>
              <a:prstGeom prst="rect">
                <a:avLst/>
              </a:prstGeom>
              <a:blipFill>
                <a:blip r:embed="rId4"/>
                <a:stretch>
                  <a:fillRect r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191591"/>
              </p:ext>
            </p:extLst>
          </p:nvPr>
        </p:nvGraphicFramePr>
        <p:xfrm>
          <a:off x="6037063" y="1545341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50904"/>
              </p:ext>
            </p:extLst>
          </p:nvPr>
        </p:nvGraphicFramePr>
        <p:xfrm>
          <a:off x="8493531" y="1545341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832810" y="4472194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sz="1800" dirty="0" err="1" smtClean="0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sz="1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93093" y="2188753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94697" y="4481630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smtClean="0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97" y="4481630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4386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132963" y="1543856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35720" y="1932518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3792" y="2275746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entury" panose="02040604050505020304" pitchFamily="18" charset="0"/>
              </a:rPr>
              <a:t>errono</a:t>
            </a:r>
            <a:r>
              <a:rPr lang="en-US" sz="1800" dirty="0">
                <a:latin typeface="Century" panose="02040604050505020304" pitchFamily="18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41590" y="2634705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value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14391" y="1525894"/>
            <a:ext cx="1850231" cy="406624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859735" y="1545342"/>
            <a:ext cx="816676" cy="193588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11949" y="3719025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22" name="Right Arrow 21"/>
          <p:cNvSpPr/>
          <p:nvPr/>
        </p:nvSpPr>
        <p:spPr>
          <a:xfrm>
            <a:off x="9223641" y="2736868"/>
            <a:ext cx="1225192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588637"/>
              </p:ext>
            </p:extLst>
          </p:nvPr>
        </p:nvGraphicFramePr>
        <p:xfrm>
          <a:off x="10638672" y="2634705"/>
          <a:ext cx="365760" cy="733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996013" y="3395859"/>
            <a:ext cx="165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Helvetica" charset="0"/>
                <a:ea typeface="Helvetica" charset="0"/>
                <a:cs typeface="Helvetica" charset="0"/>
              </a:rPr>
              <a:t>an embedding vector</a:t>
            </a:r>
            <a:endParaRPr lang="en-US" sz="1800" dirty="0"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3189615" y="1544630"/>
          <a:ext cx="1800000" cy="2966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336540" y="1870955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34929" y="2606808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04549" y="4120646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value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418896" y="2882401"/>
            <a:ext cx="679450" cy="963237"/>
            <a:chOff x="5418896" y="2882401"/>
            <a:chExt cx="679450" cy="963237"/>
          </a:xfrm>
        </p:grpSpPr>
        <p:sp>
          <p:nvSpPr>
            <p:cNvPr id="64" name="TextBox 63"/>
            <p:cNvSpPr txBox="1"/>
            <p:nvPr/>
          </p:nvSpPr>
          <p:spPr>
            <a:xfrm>
              <a:off x="5418896" y="2882401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18896" y="3028006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18896" y="3199948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418896" y="3357190"/>
            <a:ext cx="679450" cy="791295"/>
            <a:chOff x="4229100" y="4327535"/>
            <a:chExt cx="679450" cy="791295"/>
          </a:xfrm>
        </p:grpSpPr>
        <p:sp>
          <p:nvSpPr>
            <p:cNvPr id="70" name="TextBox 69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690572" y="2050899"/>
            <a:ext cx="679450" cy="963237"/>
            <a:chOff x="4229100" y="4327535"/>
            <a:chExt cx="679450" cy="963237"/>
          </a:xfrm>
        </p:grpSpPr>
        <p:sp>
          <p:nvSpPr>
            <p:cNvPr id="74" name="TextBox 7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690569" y="2882254"/>
            <a:ext cx="679453" cy="1427578"/>
            <a:chOff x="1951429" y="2750280"/>
            <a:chExt cx="679453" cy="1427578"/>
          </a:xfrm>
        </p:grpSpPr>
        <p:grpSp>
          <p:nvGrpSpPr>
            <p:cNvPr id="77" name="Group 76"/>
            <p:cNvGrpSpPr/>
            <p:nvPr/>
          </p:nvGrpSpPr>
          <p:grpSpPr>
            <a:xfrm>
              <a:off x="1951432" y="2750280"/>
              <a:ext cx="679450" cy="963237"/>
              <a:chOff x="4229100" y="4327535"/>
              <a:chExt cx="679450" cy="963237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951429" y="3214621"/>
              <a:ext cx="679450" cy="963237"/>
              <a:chOff x="4229100" y="4327535"/>
              <a:chExt cx="679450" cy="96323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p:grpSp>
      </p:grpSp>
      <p:cxnSp>
        <p:nvCxnSpPr>
          <p:cNvPr id="86" name="Straight Connector 85"/>
          <p:cNvCxnSpPr/>
          <p:nvPr/>
        </p:nvCxnSpPr>
        <p:spPr>
          <a:xfrm flipV="1">
            <a:off x="4989615" y="1545342"/>
            <a:ext cx="1047444" cy="3735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985366" y="1918870"/>
            <a:ext cx="1051693" cy="3657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5" idx="3"/>
          </p:cNvCxnSpPr>
          <p:nvPr/>
        </p:nvCxnSpPr>
        <p:spPr>
          <a:xfrm>
            <a:off x="4989615" y="3028006"/>
            <a:ext cx="1047444" cy="10926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985366" y="2662228"/>
            <a:ext cx="1051697" cy="10777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984013" y="3400653"/>
            <a:ext cx="1047448" cy="7033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978710" y="3762464"/>
            <a:ext cx="1058353" cy="7139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2855749" y="4482071"/>
                <a:ext cx="2636309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word embedding matrix </a:t>
                </a:r>
                <a:r>
                  <a:rPr lang="en-US" sz="1800" b="1" dirty="0" smtClean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𝐖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𝒎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749" y="4482071"/>
                <a:ext cx="2636309" cy="696344"/>
              </a:xfrm>
              <a:prstGeom prst="rect">
                <a:avLst/>
              </a:prstGeom>
              <a:blipFill>
                <a:blip r:embed="rId3"/>
                <a:stretch>
                  <a:fillRect l="-693" t="-4386" r="-2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10568274" y="2163636"/>
                <a:ext cx="506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en-US" sz="24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8274" y="2163636"/>
                <a:ext cx="50655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5143792" y="3699695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proper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866872"/>
              </p:ext>
            </p:extLst>
          </p:nvPr>
        </p:nvGraphicFramePr>
        <p:xfrm>
          <a:off x="8334215" y="1760593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7859260" y="3732121"/>
            <a:ext cx="698953" cy="41636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862180" y="4148485"/>
            <a:ext cx="696033" cy="33472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832810" y="1738930"/>
            <a:ext cx="843601" cy="174258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20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5687</TotalTime>
  <Words>352</Words>
  <Application>Microsoft Office PowerPoint</Application>
  <PresentationFormat>Widescreen</PresentationFormat>
  <Paragraphs>179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Century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Hoang</dc:creator>
  <cp:lastModifiedBy>HOANG Van Duc Thong</cp:lastModifiedBy>
  <cp:revision>131</cp:revision>
  <dcterms:created xsi:type="dcterms:W3CDTF">2018-03-23T12:20:50Z</dcterms:created>
  <dcterms:modified xsi:type="dcterms:W3CDTF">2018-08-22T02:49:15Z</dcterms:modified>
</cp:coreProperties>
</file>