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  <p:sldMasterId id="2147483656" r:id="rId2"/>
  </p:sldMasterIdLst>
  <p:notesMasterIdLst>
    <p:notesMasterId r:id="rId21"/>
  </p:notesMasterIdLst>
  <p:sldIdLst>
    <p:sldId id="335" r:id="rId3"/>
    <p:sldId id="341" r:id="rId4"/>
    <p:sldId id="457" r:id="rId5"/>
    <p:sldId id="472" r:id="rId6"/>
    <p:sldId id="473" r:id="rId7"/>
    <p:sldId id="488" r:id="rId8"/>
    <p:sldId id="474" r:id="rId9"/>
    <p:sldId id="475" r:id="rId10"/>
    <p:sldId id="482" r:id="rId11"/>
    <p:sldId id="483" r:id="rId12"/>
    <p:sldId id="476" r:id="rId13"/>
    <p:sldId id="479" r:id="rId14"/>
    <p:sldId id="477" r:id="rId15"/>
    <p:sldId id="485" r:id="rId16"/>
    <p:sldId id="480" r:id="rId17"/>
    <p:sldId id="478" r:id="rId18"/>
    <p:sldId id="471" r:id="rId19"/>
    <p:sldId id="487" r:id="rId20"/>
  </p:sldIdLst>
  <p:sldSz cx="9144000" cy="6858000" type="screen4x3"/>
  <p:notesSz cx="6797675" cy="9928225"/>
  <p:custDataLst>
    <p:tags r:id="rId22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anov Andrey Viktorovich" initials="SAV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23"/>
    <a:srgbClr val="83ABDB"/>
    <a:srgbClr val="2F3645"/>
    <a:srgbClr val="262626"/>
    <a:srgbClr val="BBBDC1"/>
    <a:srgbClr val="464645"/>
    <a:srgbClr val="808791"/>
    <a:srgbClr val="E0E1E3"/>
    <a:srgbClr val="E6E7E8"/>
    <a:srgbClr val="E6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2865" autoAdjust="0"/>
  </p:normalViewPr>
  <p:slideViewPr>
    <p:cSldViewPr snapToObjects="1">
      <p:cViewPr varScale="1">
        <p:scale>
          <a:sx n="94" d="100"/>
          <a:sy n="94" d="100"/>
        </p:scale>
        <p:origin x="9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6" d="100"/>
          <a:sy n="106" d="100"/>
        </p:scale>
        <p:origin x="-154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12A26B-0B86-448D-A309-3920F933B71A}" type="datetimeFigureOut">
              <a:rPr lang="en-US" altLang="ru-RU"/>
              <a:pPr>
                <a:defRPr/>
              </a:pPr>
              <a:t>8/8/2017</a:t>
            </a:fld>
            <a:endParaRPr lang="en-US" alt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772D0A-02F6-4F24-9FE9-48527C35F96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32883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0"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EFEEC8-6234-4CBF-9F6C-5441A1A5AF8A}" type="slidenum">
              <a:rPr kumimoji="0" lang="en-US" altLang="ru-RU" smtClean="0"/>
              <a:pPr>
                <a:spcBef>
                  <a:spcPct val="0"/>
                </a:spcBef>
              </a:pPr>
              <a:t>1</a:t>
            </a:fld>
            <a:endParaRPr kumimoji="0"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5124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1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9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0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7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4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0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8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1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0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7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6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0" lang="ru-RU" dirty="0">
              <a:latin typeface="Calibri" charset="0"/>
              <a:ea typeface="MS PGothic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6DCBF-0085-3042-AD1D-7C5250E6F6D7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7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943D6-118B-40AB-A5DD-F793E808173A}" type="datetime1">
              <a:rPr lang="en-US" altLang="ru-RU" smtClean="0"/>
              <a:t>8/8/2017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7E78-2F8E-4032-A8B8-57C23029E9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 txBox="1">
            <a:spLocks/>
          </p:cNvSpPr>
          <p:nvPr userDrawn="1"/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20BF2-3792-41B1-9BF4-0D194CE3BE30}" type="datetime1">
              <a:rPr lang="en-US" altLang="ru-RU" smtClean="0"/>
              <a:t>8/8/2017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F50-8612-4872-B38F-3286F69D0E1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BBF5B-0D76-FE41-9693-E73C776659A9}" type="datetime1">
              <a:rPr lang="ru-RU"/>
              <a:pPr>
                <a:defRPr/>
              </a:pPr>
              <a:t>08.08.2017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05A-A107-4E8B-B12E-22FE42426C6E}" type="datetimeFigureOut">
              <a:rPr lang="ru-RU" smtClean="0"/>
              <a:t>08.08.2017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6096E-9F29-4FBF-977A-3238A131A300}" type="datetime1">
              <a:rPr lang="en-US" altLang="ru-RU" smtClean="0"/>
              <a:t>8/8/2017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F0448-F3B1-4062-B66A-9DA1239BF29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0533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ED76-A309-4C9B-B43C-FA3D8F63F8CC}" type="datetime1">
              <a:rPr lang="en-US" altLang="ru-RU" smtClean="0"/>
              <a:t>8/8/2017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C8A8-551A-4201-BE66-ECB93A0A103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2005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35D07D2-115C-4C3C-B9C8-941A615CB837}" type="datetime1">
              <a:rPr lang="en-US" altLang="ru-RU" smtClean="0"/>
              <a:t>8/8/2017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A693F9-B92E-4216-916B-51FDA3FE28F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pic>
        <p:nvPicPr>
          <p:cNvPr id="1032" name="Изображение 8" descr="герб_простой_tinkoff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-73025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38100">
            <a:solidFill>
              <a:srgbClr val="FFDD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6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1074B62F-421A-47E6-9243-7A7F0D755A0C}" type="datetime1">
              <a:rPr lang="en-US" altLang="ru-RU" smtClean="0"/>
              <a:pPr>
                <a:defRPr/>
              </a:pPr>
              <a:t>8/8/2017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9177BD9B-798D-48E0-9947-321836D842D0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4.emf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3645024"/>
            <a:ext cx="9144000" cy="2016224"/>
          </a:xfrm>
          <a:prstGeom prst="rect">
            <a:avLst/>
          </a:prstGeom>
          <a:solidFill>
            <a:srgbClr val="FFD823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827584" y="4027164"/>
            <a:ext cx="8244408" cy="1346052"/>
          </a:xfrm>
        </p:spPr>
        <p:txBody>
          <a:bodyPr/>
          <a:lstStyle/>
          <a:p>
            <a:pPr algn="l" eaLnBrk="1" hangingPunct="1"/>
            <a:r>
              <a:rPr kumimoji="0" lang="en-US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Lookalike </a:t>
            </a: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модели и кредитный </a:t>
            </a:r>
            <a:r>
              <a:rPr kumimoji="0" lang="ru-RU" altLang="ru-RU" sz="2400" dirty="0" err="1" smtClean="0">
                <a:latin typeface="Calibri"/>
                <a:ea typeface="ＭＳ Ｐゴシック" panose="020B0600070205080204" pitchFamily="34" charset="-128"/>
                <a:cs typeface="Calibri"/>
              </a:rPr>
              <a:t>прескоринг</a:t>
            </a: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/>
            </a:r>
            <a:b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Осминин Константин</a:t>
            </a:r>
            <a:b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8 августа 2017</a:t>
            </a:r>
            <a:endParaRPr kumimoji="0" lang="en-US" altLang="ru-RU" sz="2400" dirty="0">
              <a:latin typeface="Calibri"/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15" name="Picture 14" descr="Tinkoff-R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" y="6108971"/>
            <a:ext cx="1540466" cy="288000"/>
          </a:xfrm>
          <a:prstGeom prst="rect">
            <a:avLst/>
          </a:prstGeom>
        </p:spPr>
      </p:pic>
      <p:pic>
        <p:nvPicPr>
          <p:cNvPr id="17" name="Picture 16" descr="gerb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6056"/>
            <a:ext cx="1872208" cy="16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/>
              <a:t>Bonus. </a:t>
            </a:r>
            <a:r>
              <a:rPr lang="en-US" dirty="0" smtClean="0"/>
              <a:t>Truncated SVD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277" y="1484784"/>
            <a:ext cx="42077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auto.exist.ru#</a:t>
            </a:r>
          </a:p>
          <a:p>
            <a:endParaRPr lang="en-US" sz="1200" dirty="0"/>
          </a:p>
          <a:p>
            <a:r>
              <a:rPr lang="en-US" sz="1200" dirty="0"/>
              <a:t>0.00000   	auto.exist.ru#                </a:t>
            </a:r>
          </a:p>
          <a:p>
            <a:r>
              <a:rPr lang="en-US" sz="1200" dirty="0"/>
              <a:t>0.05338   	autobody.ru#                  </a:t>
            </a:r>
          </a:p>
          <a:p>
            <a:r>
              <a:rPr lang="en-US" sz="1200" dirty="0"/>
              <a:t>0.05884   	</a:t>
            </a:r>
            <a:r>
              <a:rPr lang="en-US" sz="1200" dirty="0" err="1"/>
              <a:t>koreanaparts.ru#partsearch</a:t>
            </a:r>
            <a:r>
              <a:rPr lang="en-US" sz="1200" dirty="0"/>
              <a:t>    </a:t>
            </a:r>
          </a:p>
          <a:p>
            <a:r>
              <a:rPr lang="en-US" sz="1200" dirty="0"/>
              <a:t>0.05919   	</a:t>
            </a:r>
            <a:r>
              <a:rPr lang="en-US" sz="1200" dirty="0" err="1"/>
              <a:t>citroens-club.ru#forum</a:t>
            </a:r>
            <a:r>
              <a:rPr lang="en-US" sz="1200" dirty="0"/>
              <a:t>        </a:t>
            </a:r>
          </a:p>
          <a:p>
            <a:r>
              <a:rPr lang="en-US" sz="1200" dirty="0"/>
              <a:t>0.05951   	voloton.ru#                   </a:t>
            </a:r>
          </a:p>
          <a:p>
            <a:r>
              <a:rPr lang="en-US" sz="1200" dirty="0"/>
              <a:t>0.06177   	koreanaparts.ru#              </a:t>
            </a:r>
          </a:p>
          <a:p>
            <a:r>
              <a:rPr lang="en-US" sz="1200" dirty="0"/>
              <a:t>0.06224   	autodoc.ru#                   </a:t>
            </a:r>
          </a:p>
          <a:p>
            <a:r>
              <a:rPr lang="en-US" sz="1200" dirty="0"/>
              <a:t>0.06256   	</a:t>
            </a:r>
            <a:r>
              <a:rPr lang="en-US" sz="1200" dirty="0" err="1"/>
              <a:t>autodoc.ru#brand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0.06260   	</a:t>
            </a:r>
            <a:r>
              <a:rPr lang="en-US" sz="1200" dirty="0" err="1"/>
              <a:t>euroauto.ru#part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0.06265   	</a:t>
            </a:r>
            <a:r>
              <a:rPr lang="en-US" sz="1200" dirty="0" err="1"/>
              <a:t>autodoc.ru#part</a:t>
            </a:r>
            <a:r>
              <a:rPr lang="en-US" sz="1200" dirty="0"/>
              <a:t>               </a:t>
            </a:r>
          </a:p>
          <a:p>
            <a:r>
              <a:rPr lang="en-US" sz="1200" dirty="0"/>
              <a:t>0.06278   	</a:t>
            </a:r>
            <a:r>
              <a:rPr lang="en-US" sz="1200" dirty="0" err="1"/>
              <a:t>voloton.ru#price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0.06303   	</a:t>
            </a:r>
            <a:r>
              <a:rPr lang="en-US" sz="1200" dirty="0" err="1"/>
              <a:t>euroauto.ru#all</a:t>
            </a:r>
            <a:r>
              <a:rPr lang="en-US" sz="1200" dirty="0"/>
              <a:t>               </a:t>
            </a:r>
          </a:p>
          <a:p>
            <a:r>
              <a:rPr lang="en-US" sz="1200" dirty="0"/>
              <a:t>0.06413   	autodoc.ru#RepresentInfo.aspx </a:t>
            </a:r>
          </a:p>
          <a:p>
            <a:r>
              <a:rPr lang="en-US" sz="1200" dirty="0"/>
              <a:t>0.06498   	</a:t>
            </a:r>
            <a:r>
              <a:rPr lang="en-US" sz="1200" dirty="0" err="1"/>
              <a:t>autodoc.ru#art</a:t>
            </a:r>
            <a:r>
              <a:rPr lang="en-US" sz="1200" dirty="0"/>
              <a:t>                </a:t>
            </a:r>
          </a:p>
          <a:p>
            <a:r>
              <a:rPr lang="en-US" sz="1200" dirty="0"/>
              <a:t>0.06656   	</a:t>
            </a:r>
            <a:r>
              <a:rPr lang="en-US" sz="1200" dirty="0" err="1"/>
              <a:t>ferio.ru#zapchasti</a:t>
            </a:r>
            <a:r>
              <a:rPr lang="en-US" sz="1200" dirty="0"/>
              <a:t>            </a:t>
            </a:r>
          </a:p>
          <a:p>
            <a:r>
              <a:rPr lang="en-US" sz="1200" dirty="0"/>
              <a:t>0.06802   	</a:t>
            </a:r>
            <a:r>
              <a:rPr lang="en-US" sz="1200" dirty="0" err="1"/>
              <a:t>autodoc.ru#price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0.06858   	</a:t>
            </a:r>
            <a:r>
              <a:rPr lang="en-US" sz="1200" dirty="0" err="1"/>
              <a:t>autodoc.ru#Web</a:t>
            </a:r>
            <a:r>
              <a:rPr lang="en-US" sz="1200" dirty="0"/>
              <a:t>                </a:t>
            </a:r>
          </a:p>
          <a:p>
            <a:r>
              <a:rPr lang="en-US" sz="1200" dirty="0"/>
              <a:t>0.06943   	</a:t>
            </a:r>
            <a:r>
              <a:rPr lang="en-US" sz="1200" dirty="0" err="1"/>
              <a:t>elcats.ru#hyundai</a:t>
            </a:r>
            <a:r>
              <a:rPr lang="en-US" sz="1200" dirty="0"/>
              <a:t>             </a:t>
            </a:r>
          </a:p>
          <a:p>
            <a:r>
              <a:rPr lang="en-US" sz="1200" dirty="0"/>
              <a:t>0.06976   	</a:t>
            </a:r>
            <a:r>
              <a:rPr lang="en-US" sz="1200" dirty="0" err="1"/>
              <a:t>autobody.ru#catalog</a:t>
            </a:r>
            <a:r>
              <a:rPr lang="en-US" sz="1200" dirty="0"/>
              <a:t>           </a:t>
            </a:r>
          </a:p>
          <a:p>
            <a:r>
              <a:rPr lang="en-US" sz="1200" dirty="0"/>
              <a:t>0.06977   	tyres.spb.ru#                 </a:t>
            </a:r>
          </a:p>
          <a:p>
            <a:r>
              <a:rPr lang="en-US" sz="1200" dirty="0"/>
              <a:t>0.07013   	</a:t>
            </a:r>
            <a:r>
              <a:rPr lang="en-US" sz="1200" dirty="0" err="1"/>
              <a:t>autodoc.ru#index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0.07030   	</a:t>
            </a:r>
            <a:r>
              <a:rPr lang="en-US" sz="1200" dirty="0" err="1"/>
              <a:t>autodoc.ru#Pages</a:t>
            </a:r>
            <a:r>
              <a:rPr lang="en-US" sz="1200" dirty="0"/>
              <a:t>              </a:t>
            </a:r>
          </a:p>
          <a:p>
            <a:r>
              <a:rPr lang="en-US" sz="1200" dirty="0"/>
              <a:t>0.07032   	elcats.ru#Modification.aspx   </a:t>
            </a:r>
          </a:p>
          <a:p>
            <a:r>
              <a:rPr lang="en-US" sz="1200" dirty="0"/>
              <a:t>0.07038   	</a:t>
            </a:r>
            <a:r>
              <a:rPr lang="ru-RU" sz="1200" dirty="0" err="1"/>
              <a:t>евроавто.рф</a:t>
            </a:r>
            <a:r>
              <a:rPr lang="ru-RU" sz="1200" dirty="0"/>
              <a:t>#</a:t>
            </a:r>
            <a:r>
              <a:rPr lang="en-US" sz="1200" dirty="0"/>
              <a:t>parts   </a:t>
            </a:r>
          </a:p>
          <a:p>
            <a:r>
              <a:rPr lang="en-US" sz="1200" dirty="0"/>
              <a:t>0.07096   	4tochki.ru#catalog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952" y="1484784"/>
            <a:ext cx="40489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filkos.com#</a:t>
            </a:r>
            <a:endParaRPr lang="en-US" sz="1200" dirty="0"/>
          </a:p>
          <a:p>
            <a:r>
              <a:rPr lang="en-US" sz="1200" dirty="0" smtClean="0"/>
              <a:t>              </a:t>
            </a:r>
            <a:endParaRPr lang="en-US" sz="1200" dirty="0"/>
          </a:p>
          <a:p>
            <a:r>
              <a:rPr lang="en-US" sz="1200" dirty="0"/>
              <a:t>0.05216   	filkos.com#credit.html        </a:t>
            </a:r>
          </a:p>
          <a:p>
            <a:r>
              <a:rPr lang="en-US" sz="1200" dirty="0"/>
              <a:t>0.08512   	bank-advisor.ru#              </a:t>
            </a:r>
          </a:p>
          <a:p>
            <a:r>
              <a:rPr lang="en-US" sz="1200" dirty="0"/>
              <a:t>0.15189   	</a:t>
            </a:r>
            <a:r>
              <a:rPr lang="en-US" sz="1200" dirty="0" err="1"/>
              <a:t>bank-advisor.ru#offers</a:t>
            </a:r>
            <a:r>
              <a:rPr lang="en-US" sz="1200" dirty="0"/>
              <a:t>        </a:t>
            </a:r>
          </a:p>
          <a:p>
            <a:r>
              <a:rPr lang="en-US" sz="1200" dirty="0"/>
              <a:t>0.18430   	</a:t>
            </a:r>
            <a:r>
              <a:rPr lang="en-US" sz="1200" dirty="0" err="1"/>
              <a:t>rusprofile.ru#sectors</a:t>
            </a:r>
            <a:r>
              <a:rPr lang="en-US" sz="1200" dirty="0"/>
              <a:t>         </a:t>
            </a:r>
          </a:p>
          <a:p>
            <a:r>
              <a:rPr lang="en-US" sz="1200" dirty="0"/>
              <a:t>0.19179   	ify.ru#                       </a:t>
            </a:r>
          </a:p>
          <a:p>
            <a:r>
              <a:rPr lang="en-US" sz="1200" dirty="0"/>
              <a:t>0.19466   	rus-trip.ru#                  </a:t>
            </a:r>
          </a:p>
          <a:p>
            <a:r>
              <a:rPr lang="en-US" sz="1200" dirty="0"/>
              <a:t>0.20045   	</a:t>
            </a:r>
            <a:r>
              <a:rPr lang="en-US" sz="1200" dirty="0" err="1"/>
              <a:t>bank-advisor.ru#renessans</a:t>
            </a:r>
            <a:r>
              <a:rPr lang="en-US" sz="1200" dirty="0"/>
              <a:t>     </a:t>
            </a:r>
          </a:p>
          <a:p>
            <a:r>
              <a:rPr lang="en-US" sz="1200" dirty="0"/>
              <a:t>0.21081   	</a:t>
            </a:r>
            <a:r>
              <a:rPr lang="en-US" sz="1200" dirty="0" err="1"/>
              <a:t>bazarpnz.ru#add.php</a:t>
            </a:r>
            <a:r>
              <a:rPr lang="en-US" sz="1200" dirty="0"/>
              <a:t>           </a:t>
            </a:r>
          </a:p>
          <a:p>
            <a:r>
              <a:rPr lang="en-US" sz="1200" dirty="0"/>
              <a:t>0.22096   	krs.rosrabota.ru#21.</a:t>
            </a:r>
            <a:r>
              <a:rPr lang="ru-RU" sz="1200" dirty="0"/>
              <a:t>Без.опыта,.</a:t>
            </a:r>
            <a:r>
              <a:rPr lang="ru-RU" sz="1200" dirty="0" err="1" smtClean="0"/>
              <a:t>подраб</a:t>
            </a:r>
            <a:r>
              <a:rPr lang="ru-RU" sz="1200" dirty="0" smtClean="0"/>
              <a:t>…</a:t>
            </a:r>
          </a:p>
          <a:p>
            <a:r>
              <a:rPr lang="ru-RU" sz="1200" dirty="0" smtClean="0"/>
              <a:t>0.22219   	</a:t>
            </a:r>
            <a:r>
              <a:rPr lang="en-US" sz="1200" dirty="0" err="1" smtClean="0"/>
              <a:t>cashalot.su#registration</a:t>
            </a:r>
            <a:r>
              <a:rPr lang="en-US" sz="1200" dirty="0" smtClean="0"/>
              <a:t>      </a:t>
            </a:r>
          </a:p>
          <a:p>
            <a:r>
              <a:rPr lang="en-US" sz="1200" dirty="0" smtClean="0"/>
              <a:t>0.22802   </a:t>
            </a:r>
            <a:r>
              <a:rPr lang="en-US" sz="1200" dirty="0"/>
              <a:t>	rabota.gorodaonline.com#      </a:t>
            </a:r>
          </a:p>
          <a:p>
            <a:r>
              <a:rPr lang="en-US" sz="1200" dirty="0"/>
              <a:t>0.23289   	ati.su#Login.aspx             </a:t>
            </a:r>
          </a:p>
          <a:p>
            <a:r>
              <a:rPr lang="en-US" sz="1200" dirty="0"/>
              <a:t>0.23404   	dorus.ru#                     </a:t>
            </a:r>
          </a:p>
          <a:p>
            <a:r>
              <a:rPr lang="en-US" sz="1200" dirty="0"/>
              <a:t>0.23469   	rabota33.ru#                  </a:t>
            </a:r>
          </a:p>
          <a:p>
            <a:r>
              <a:rPr lang="en-US" sz="1200" dirty="0"/>
              <a:t>0.23483   	</a:t>
            </a:r>
            <a:r>
              <a:rPr lang="en-US" sz="1200" dirty="0" err="1"/>
              <a:t>omsk.mlsn.ru#user</a:t>
            </a:r>
            <a:r>
              <a:rPr lang="en-US" sz="1200" dirty="0"/>
              <a:t>             </a:t>
            </a:r>
          </a:p>
          <a:p>
            <a:r>
              <a:rPr lang="en-US" sz="1200" dirty="0"/>
              <a:t>0.23507   	secure.domadengi.ru#          </a:t>
            </a:r>
          </a:p>
          <a:p>
            <a:r>
              <a:rPr lang="en-US" sz="1200" dirty="0"/>
              <a:t>0.23554   	</a:t>
            </a:r>
            <a:r>
              <a:rPr lang="en-US" sz="1200" dirty="0" err="1"/>
              <a:t>dorus.ru#success.php</a:t>
            </a:r>
            <a:r>
              <a:rPr lang="en-US" sz="1200" dirty="0"/>
              <a:t>          </a:t>
            </a:r>
          </a:p>
          <a:p>
            <a:r>
              <a:rPr lang="en-US" sz="1200" dirty="0"/>
              <a:t>0.23697   	pticevod.com#                 </a:t>
            </a:r>
          </a:p>
          <a:p>
            <a:r>
              <a:rPr lang="en-US" sz="1200" dirty="0"/>
              <a:t>0.23852   	uraljob.ru#                   </a:t>
            </a:r>
          </a:p>
          <a:p>
            <a:r>
              <a:rPr lang="en-US" sz="1200" dirty="0"/>
              <a:t>0.23974   	yaroslavl.tiu.ru#             </a:t>
            </a:r>
          </a:p>
          <a:p>
            <a:r>
              <a:rPr lang="en-US" sz="1200" dirty="0"/>
              <a:t>0.24021   	job24.com.ru#index            </a:t>
            </a:r>
          </a:p>
          <a:p>
            <a:r>
              <a:rPr lang="en-US" sz="1200" dirty="0"/>
              <a:t>0.24075   	</a:t>
            </a:r>
            <a:r>
              <a:rPr lang="en-US" sz="1200" dirty="0" err="1"/>
              <a:t>uraljob.ru#cntr.php</a:t>
            </a:r>
            <a:r>
              <a:rPr lang="en-US" sz="1200" dirty="0"/>
              <a:t>           </a:t>
            </a:r>
          </a:p>
          <a:p>
            <a:r>
              <a:rPr lang="en-US" sz="1200" dirty="0"/>
              <a:t>0.24378   	</a:t>
            </a:r>
            <a:r>
              <a:rPr lang="ru-RU" sz="1200" dirty="0" err="1"/>
              <a:t>бесплатныеобъявления.рф</a:t>
            </a:r>
            <a:r>
              <a:rPr lang="ru-RU" sz="1200" dirty="0"/>
              <a:t>#</a:t>
            </a:r>
          </a:p>
          <a:p>
            <a:r>
              <a:rPr lang="ru-RU" sz="1200" dirty="0"/>
              <a:t>0.24418   	</a:t>
            </a:r>
            <a:r>
              <a:rPr lang="en-US" sz="1200" dirty="0"/>
              <a:t>surgut.zarplata.ru#           </a:t>
            </a:r>
          </a:p>
          <a:p>
            <a:r>
              <a:rPr lang="en-US" sz="1200" dirty="0"/>
              <a:t>0.24458   	</a:t>
            </a:r>
            <a:r>
              <a:rPr lang="en-US" sz="1200" dirty="0" err="1"/>
              <a:t>bazarpnz.ru#predlagaem_rabotu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64277" y="980728"/>
            <a:ext cx="7643191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Ближайшие соседи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урл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-фрагментов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748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11</a:t>
            </a:fld>
            <a:endParaRPr lang="ru-RU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2962448"/>
            <a:ext cx="9144000" cy="1690688"/>
          </a:xfrm>
          <a:prstGeom prst="rect">
            <a:avLst/>
          </a:prstGeom>
          <a:solidFill>
            <a:srgbClr val="FFDD2E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92275" y="3519574"/>
            <a:ext cx="5759450" cy="5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sz="2800" dirty="0" smtClean="0">
                <a:latin typeface="Calibri" charset="0"/>
              </a:rPr>
              <a:t>Кредитный  </a:t>
            </a:r>
            <a:r>
              <a:rPr lang="ru-RU" sz="2800" dirty="0" err="1" smtClean="0">
                <a:latin typeface="Calibri" charset="0"/>
              </a:rPr>
              <a:t>прескоринг</a:t>
            </a:r>
            <a:endParaRPr lang="ru-RU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Картинки по запросу no mon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00881"/>
            <a:ext cx="2260064" cy="33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73368" y="1260916"/>
            <a:ext cx="6834936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Оценим кредитоспособность человека по его логам. Метка – будет ли одобрена полная заявка нашим банком. Классы сбалансированы.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Если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look-alike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– триггерные модели, то здесь характеризуем человека в целом =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&gt;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нужна длительная история.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Необходима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предрассчитанная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таблица с факторами, которая аккумулирует данные за период + допускает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аддитивность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Формируем факторы, которые потенциально могут влиять на класс: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…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Подаем бустеру на классификацию.</a:t>
            </a:r>
          </a:p>
        </p:txBody>
      </p:sp>
    </p:spTree>
    <p:extLst>
      <p:ext uri="{BB962C8B-B14F-4D97-AF65-F5344CB8AC3E}">
        <p14:creationId xmlns:p14="http://schemas.microsoft.com/office/powerpoint/2010/main" val="1748265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Дерево решений</a:t>
            </a:r>
            <a:endParaRPr lang="en-US" dirty="0"/>
          </a:p>
        </p:txBody>
      </p:sp>
      <p:pic>
        <p:nvPicPr>
          <p:cNvPr id="6146" name="Picture 2" descr="C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6912768" cy="26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/>
              <p:cNvSpPr txBox="1">
                <a:spLocks noChangeArrowheads="1"/>
              </p:cNvSpPr>
              <p:nvPr/>
            </p:nvSpPr>
            <p:spPr bwMode="auto">
              <a:xfrm>
                <a:off x="457200" y="4313524"/>
                <a:ext cx="8507288" cy="230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88950" indent="-1968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276225" indent="-2762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488950" indent="-1968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lvl="2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Purity metrics</a:t>
                </a:r>
              </a:p>
              <a:p>
                <a:pPr lvl="3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 Gini</a:t>
                </a:r>
                <a:r>
                  <a:rPr kumimoji="1" lang="ru-RU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ru-RU" sz="20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1−</m:t>
                    </m:r>
                    <m:nary>
                      <m:naryPr>
                        <m:chr m:val="∑"/>
                        <m:supHide m:val="on"/>
                        <m:ctrlPr>
                          <a:rPr kumimoji="1" lang="ru-RU" sz="2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sz="2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kumimoji="1" lang="ru-RU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SupPr>
                          <m:e>
                            <m:r>
                              <a:rPr kumimoji="1" lang="en-US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en-US" sz="2000" dirty="0" smtClean="0">
                  <a:latin typeface="Calibri" charset="0"/>
                  <a:ea typeface="ＭＳ Ｐゴシック" charset="0"/>
                  <a:cs typeface="ＭＳ Ｐゴシック" charset="0"/>
                </a:endParaRPr>
              </a:p>
              <a:p>
                <a:pPr lvl="3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 Information gain </a:t>
                </a:r>
                <a:r>
                  <a:rPr kumimoji="1" lang="ru-RU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= </a:t>
                </a: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ru-RU" sz="200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sz="2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kumimoji="1" lang="ru-RU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SupPr>
                          <m:e>
                            <m:r>
                              <a:rPr kumimoji="1" lang="en-US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kumimoji="1" lang="en-US" sz="2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𝑙𝑜𝑔</m:t>
                        </m:r>
                        <m:sSubSup>
                          <m:sSubSupPr>
                            <m:ctrlPr>
                              <a:rPr kumimoji="1" lang="ru-RU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SupPr>
                          <m:e>
                            <m:r>
                              <a:rPr kumimoji="1" lang="en-US" sz="20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 </m:t>
                            </m:r>
                            <m:r>
                              <a:rPr kumimoji="1" lang="en-US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sz="20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kumimoji="1" lang="ru-RU" sz="2000" dirty="0" smtClean="0">
                  <a:latin typeface="Calibri" charset="0"/>
                  <a:ea typeface="ＭＳ Ｐゴシック" charset="0"/>
                </a:endParaRPr>
              </a:p>
              <a:p>
                <a:pPr lvl="2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r>
                  <a:rPr kumimoji="1" lang="ru-RU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Разбиение в каждом</a:t>
                </a:r>
                <a:r>
                  <a:rPr kumimoji="1" lang="en-US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 </a:t>
                </a:r>
                <a:r>
                  <a:rPr kumimoji="1" lang="ru-RU" sz="2000" dirty="0" smtClean="0">
                    <a:latin typeface="Calibri" charset="0"/>
                    <a:ea typeface="ＭＳ Ｐゴシック" charset="0"/>
                    <a:cs typeface="ＭＳ Ｐゴシック" charset="0"/>
                  </a:rPr>
                  <a:t>узле определяется жадным уменьшением метрики</a:t>
                </a:r>
              </a:p>
              <a:p>
                <a:pPr lvl="2" eaLnBrk="1" hangingPunct="1">
                  <a:spcBef>
                    <a:spcPts val="600"/>
                  </a:spcBef>
                  <a:spcAft>
                    <a:spcPts val="600"/>
                  </a:spcAft>
                  <a:buFontTx/>
                  <a:buBlip>
                    <a:blip r:embed="rId4"/>
                  </a:buBlip>
                </a:pPr>
                <a:endParaRPr kumimoji="1" lang="ru-RU" sz="2000" dirty="0">
                  <a:latin typeface="Calibri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5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13524"/>
                <a:ext cx="8507288" cy="2307363"/>
              </a:xfrm>
              <a:prstGeom prst="rect">
                <a:avLst/>
              </a:prstGeom>
              <a:blipFill rotWithShape="0">
                <a:blip r:embed="rId5"/>
                <a:stretch>
                  <a:fillRect t="-158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2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endParaRPr lang="en-US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73368" y="1260916"/>
            <a:ext cx="728315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Объединяем много слабых классификаторов в ансамбль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Задаем метрику, целевую функцию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Растим деревья по одному, оптимизируя ЦФ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05" y="1724910"/>
            <a:ext cx="3106940" cy="348821"/>
          </a:xfrm>
          <a:prstGeom prst="rect">
            <a:avLst/>
          </a:prstGeom>
        </p:spPr>
      </p:pic>
      <p:pic>
        <p:nvPicPr>
          <p:cNvPr id="26" name="Picture 2" descr="TwoC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17187"/>
            <a:ext cx="6784920" cy="332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245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endParaRPr lang="en-US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57200" y="1120511"/>
            <a:ext cx="728315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Борьба с переобучением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Ограничение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глубины дерева,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кол-во/ размер листа</a:t>
            </a:r>
            <a:endParaRPr kumimoji="1"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Шаг обучения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Регуляризация целевой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функции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Стохастический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бустинг</a:t>
            </a:r>
            <a:endParaRPr kumimoji="1"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Прореживание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938" y="1968444"/>
            <a:ext cx="2733675" cy="485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505513"/>
            <a:ext cx="2859545" cy="635455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763484" y="4923566"/>
            <a:ext cx="3808516" cy="1548972"/>
            <a:chOff x="6764" y="4904364"/>
            <a:chExt cx="3808516" cy="1548972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6939" y="5601357"/>
              <a:ext cx="640759" cy="788272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1673" y="5966672"/>
              <a:ext cx="323607" cy="427997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72307" y="5878628"/>
              <a:ext cx="419366" cy="490849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71727" y="5328379"/>
              <a:ext cx="940033" cy="1124957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64" y="4904364"/>
              <a:ext cx="1468892" cy="1460450"/>
            </a:xfrm>
            <a:prstGeom prst="rect">
              <a:avLst/>
            </a:prstGeom>
          </p:spPr>
        </p:pic>
      </p:grpSp>
      <p:pic>
        <p:nvPicPr>
          <p:cNvPr id="16" name="Picture 2" descr="Картинки по запросу xgboost наше все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94" y="3978116"/>
            <a:ext cx="1453406" cy="5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Картинки по запросу Catboos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85126"/>
            <a:ext cx="1865015" cy="7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7608" y="5133340"/>
            <a:ext cx="898582" cy="11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982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Модель, результаты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379712"/>
            <a:ext cx="3749364" cy="23215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91" y="3638952"/>
            <a:ext cx="3781793" cy="2797490"/>
          </a:xfrm>
          <a:prstGeom prst="rect">
            <a:avLst/>
          </a:prstGeom>
        </p:spPr>
      </p:pic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615524" y="1401157"/>
            <a:ext cx="4071276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Небольшой охват – только по кому есть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логи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Строится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ежедневно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 всем доступным телефонам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Применяется в качестве фильтра в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наших сегментах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при необходимости может быть встроен в другие сегменты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При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необходимости сравнительно просто провести </a:t>
            </a:r>
            <a:r>
              <a:rPr kumimoji="1" lang="ru-RU" sz="2000" dirty="0" err="1">
                <a:latin typeface="Calibri" charset="0"/>
                <a:ea typeface="ＭＳ Ｐゴシック" charset="0"/>
                <a:cs typeface="ＭＳ Ｐゴシック" charset="0"/>
              </a:rPr>
              <a:t>бэктестинг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(ретро-тесты)</a:t>
            </a:r>
          </a:p>
        </p:txBody>
      </p:sp>
    </p:spTree>
    <p:extLst>
      <p:ext uri="{BB962C8B-B14F-4D97-AF65-F5344CB8AC3E}">
        <p14:creationId xmlns:p14="http://schemas.microsoft.com/office/powerpoint/2010/main" val="4136903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17</a:t>
            </a:fld>
            <a:endParaRPr lang="ru-RU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2962448"/>
            <a:ext cx="9144000" cy="1690688"/>
          </a:xfrm>
          <a:prstGeom prst="rect">
            <a:avLst/>
          </a:prstGeom>
          <a:solidFill>
            <a:srgbClr val="FFDD2E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92275" y="3519574"/>
            <a:ext cx="5759450" cy="5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sz="2800" dirty="0" smtClean="0">
                <a:latin typeface="Calibri" charset="0"/>
              </a:rPr>
              <a:t>Спасибо за внимание</a:t>
            </a:r>
            <a:endParaRPr lang="ru-RU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AUX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7" y="1085977"/>
            <a:ext cx="7096273" cy="49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1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План</a:t>
            </a:r>
            <a:endParaRPr lang="en-US" dirty="0"/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428000" y="1124744"/>
            <a:ext cx="7643191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Lookalike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сегменты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Постановка</a:t>
            </a:r>
            <a:r>
              <a:rPr lang="ru-RU" sz="2000" dirty="0">
                <a:latin typeface="Calibri" charset="0"/>
              </a:rPr>
              <a:t> задачи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Наивный Байес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Модель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Другие подходы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Truncated SVD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292100" lvl="3" indent="0" eaLnBrk="1" hangingPunct="1">
              <a:spcBef>
                <a:spcPts val="600"/>
              </a:spcBef>
              <a:spcAft>
                <a:spcPts val="600"/>
              </a:spcAft>
            </a:pP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ru-RU" sz="2000" dirty="0">
                <a:latin typeface="Calibri" charset="0"/>
              </a:rPr>
              <a:t>Кредитный  </a:t>
            </a:r>
            <a:r>
              <a:rPr lang="ru-RU" sz="2000" dirty="0" err="1" smtClean="0">
                <a:latin typeface="Calibri" charset="0"/>
              </a:rPr>
              <a:t>прескоринг</a:t>
            </a:r>
            <a:endParaRPr lang="en-US" sz="2000" dirty="0" smtClean="0">
              <a:latin typeface="Calibri" charset="0"/>
            </a:endParaRP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Calibri" charset="0"/>
              </a:rPr>
              <a:t> </a:t>
            </a:r>
            <a:r>
              <a:rPr lang="ru-RU" sz="2000" dirty="0" smtClean="0">
                <a:latin typeface="Calibri" charset="0"/>
              </a:rPr>
              <a:t>Постановка задачи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ru-RU" sz="2000" dirty="0">
                <a:latin typeface="Calibri" charset="0"/>
              </a:rPr>
              <a:t> </a:t>
            </a:r>
            <a:r>
              <a:rPr lang="ru-RU" sz="2000" dirty="0" smtClean="0">
                <a:latin typeface="Calibri" charset="0"/>
              </a:rPr>
              <a:t>Дерево решений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ru-RU" sz="2000" dirty="0">
                <a:latin typeface="Calibri" charset="0"/>
              </a:rPr>
              <a:t> </a:t>
            </a:r>
            <a:r>
              <a:rPr lang="ru-RU" sz="2000" dirty="0" smtClean="0">
                <a:latin typeface="Calibri" charset="0"/>
              </a:rPr>
              <a:t>Градиентный </a:t>
            </a:r>
            <a:r>
              <a:rPr lang="ru-RU" sz="2000" dirty="0" err="1" smtClean="0">
                <a:latin typeface="Calibri" charset="0"/>
              </a:rPr>
              <a:t>бустинг</a:t>
            </a:r>
            <a:endParaRPr lang="ru-RU" sz="2000" dirty="0" smtClean="0">
              <a:latin typeface="Calibri" charset="0"/>
            </a:endParaRP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lang="ru-RU" sz="2000" dirty="0">
                <a:latin typeface="Calibri" charset="0"/>
              </a:rPr>
              <a:t> Модель, </a:t>
            </a:r>
            <a:r>
              <a:rPr lang="ru-RU" sz="2000" dirty="0" smtClean="0">
                <a:latin typeface="Calibri" charset="0"/>
              </a:rPr>
              <a:t>результаты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449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2962448"/>
            <a:ext cx="9144000" cy="1690688"/>
          </a:xfrm>
          <a:prstGeom prst="rect">
            <a:avLst/>
          </a:prstGeom>
          <a:solidFill>
            <a:srgbClr val="FFDD2E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92275" y="3519574"/>
            <a:ext cx="5759450" cy="5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sz="2800" dirty="0" smtClean="0">
                <a:latin typeface="Calibri" charset="0"/>
              </a:rPr>
              <a:t>Look-alike </a:t>
            </a:r>
            <a:r>
              <a:rPr lang="ru-RU" sz="2800" dirty="0" smtClean="0">
                <a:latin typeface="Calibri" charset="0"/>
              </a:rPr>
              <a:t>сегменты</a:t>
            </a:r>
            <a:endParaRPr lang="ru-RU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Задача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841897"/>
            <a:ext cx="4834880" cy="2041583"/>
          </a:xfrm>
          <a:prstGeom prst="rect">
            <a:avLst/>
          </a:prstGeom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57200" y="908720"/>
            <a:ext cx="7643191" cy="59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Есть данные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логов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по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активности пользователей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Фиксируем целевой класс – пользователи, оставившие полную заявку на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портале.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Классы сильно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несбалансированы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1 : 10+e5.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err="1">
                <a:latin typeface="Calibri" charset="0"/>
                <a:ea typeface="ＭＳ Ｐゴシック" charset="0"/>
                <a:cs typeface="ＭＳ Ｐゴシック" charset="0"/>
              </a:rPr>
              <a:t>Look-alike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– модель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поиска людей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, похожих на целевой класс.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endParaRPr kumimoji="1" lang="ru-RU" sz="9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Подходы: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Наивный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Байес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Лог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регрессия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Бустеры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endParaRPr kumimoji="1" lang="ru-RU" sz="1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Метрики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ROC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AUC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ROC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PR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Lift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4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03033" y="1608470"/>
            <a:ext cx="7643191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C –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целевой класс, предсказываемый 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на основе параметров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kumimoji="1" lang="en-US" sz="1100" dirty="0" smtClean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,…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kumimoji="1" lang="en-US" sz="1100" dirty="0" err="1" smtClean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endParaRPr kumimoji="1" lang="en-US" sz="11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Тогда в наивном предположении                                       имеем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endParaRPr kumimoji="1"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endParaRPr kumimoji="1" lang="en-US" sz="1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endParaRPr kumimoji="1"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В нашей задаче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C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– принадлежность целевому классу.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Fi –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факт посещения </a:t>
            </a:r>
            <a:r>
              <a:rPr kumimoji="1" lang="en-US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той страницы (на самом деле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урл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-фрагмента).</a:t>
            </a:r>
          </a:p>
        </p:txBody>
      </p:sp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Наивный Байес</a:t>
            </a:r>
            <a:endParaRPr lang="en-US" dirty="0"/>
          </a:p>
        </p:txBody>
      </p:sp>
      <p:pic>
        <p:nvPicPr>
          <p:cNvPr id="1026" name="Picture 2" descr="Картинки по запросу naive 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26" y="1124743"/>
            <a:ext cx="3820262" cy="10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5136" y="3140968"/>
                <a:ext cx="4097788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ru-RU" sz="1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  <m:r>
                                <m:rPr>
                                  <m:nor/>
                                </m:rPr>
                                <a:rPr lang="ru-RU" sz="1600" dirty="0"/>
                                <m:t> 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36" y="3140968"/>
                <a:ext cx="4097788" cy="5974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139952" y="2566576"/>
                <a:ext cx="1975284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566576"/>
                <a:ext cx="1975284" cy="358368"/>
              </a:xfrm>
              <a:prstGeom prst="rect">
                <a:avLst/>
              </a:prstGeom>
              <a:blipFill rotWithShape="0"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03032" y="5488259"/>
                <a:ext cx="5465112" cy="60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m:rPr>
                              <m:nor/>
                            </m:rPr>
                            <a:rPr lang="ru-RU" sz="1600" dirty="0"/>
                            <m:t>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положительных, посетивших урл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остальных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 посетивших урл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32" y="5488259"/>
                <a:ext cx="5465112" cy="6050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6675881" y="3773036"/>
            <a:ext cx="1822537" cy="2235727"/>
            <a:chOff x="6675881" y="3773036"/>
            <a:chExt cx="1822537" cy="2235727"/>
          </a:xfrm>
        </p:grpSpPr>
        <p:pic>
          <p:nvPicPr>
            <p:cNvPr id="1032" name="Picture 8" descr="Картинки по запросу smil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137" y="5005586"/>
              <a:ext cx="1003176" cy="100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449621" y="3773036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?</a:t>
              </a:r>
              <a:endParaRPr lang="ru-RU" sz="5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75881" y="4236432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?</a:t>
              </a:r>
              <a:endParaRPr lang="ru-RU" sz="5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16207" y="4364002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?</a:t>
              </a:r>
              <a:endParaRPr lang="ru-RU" sz="5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553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/>
              <a:t>Модель макс скора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53693"/>
              </p:ext>
            </p:extLst>
          </p:nvPr>
        </p:nvGraphicFramePr>
        <p:xfrm>
          <a:off x="550784" y="1459808"/>
          <a:ext cx="7776864" cy="4896544"/>
        </p:xfrm>
        <a:graphic>
          <a:graphicData uri="http://schemas.openxmlformats.org/drawingml/2006/table">
            <a:tbl>
              <a:tblPr/>
              <a:tblGrid>
                <a:gridCol w="7104628"/>
                <a:gridCol w="672236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url_fragment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tinkoff.ru#add_pointer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-2.229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tinkoff.ru#v1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otzovik.com#review_1946124.html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-2.368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otzovik.com#review_275248.html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-2.584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bank-tinkoff-kreditnaya-karta.ru#kak-tinkoff-dostavlyaet-karty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-2.809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otzovik.com#review_4464637.html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-2.821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tinkoff.ru#api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-2.947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bolshoyvopros.ru#2023897-delaet-li-bank-tinkoff-prozvon.html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-2.947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otzovik.com#review_3419848.html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-2.996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otvet.mail.ru#185379115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2psk.ru#www.link.tinkoff.ru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-3.059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tinkoff.ru#appointments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-3.060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irecommend.ru#kreditka-tinkoff-platinum-s-otlichnym-internet-bankom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-3.105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tinkoff.ru#status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-3.157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otzovik.com#review_4511419.html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-3.226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biznec-info.ru#sposobi-i-sroki-dostavki-kreditnix-kart-tinkoff-banka.php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-3.303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1043444"/>
            <a:ext cx="3699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ранжированного списка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440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57200" y="980728"/>
            <a:ext cx="8003232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На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практике модель макс скора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  работает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лучше,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чем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наивный </a:t>
            </a:r>
            <a:r>
              <a:rPr kumimoji="1" lang="ru-RU" sz="2000" dirty="0" err="1">
                <a:latin typeface="Calibri" charset="0"/>
                <a:ea typeface="ＭＳ Ｐゴシック" charset="0"/>
                <a:cs typeface="ＭＳ Ｐゴシック" charset="0"/>
              </a:rPr>
              <a:t>байес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, лог регрессия, 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SVM,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бустеры и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т.п. Видимо, связано с экстремальным дисбалансом классов.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Модель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макс скора - естественное продолжение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подхода на основе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лендингов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Хорошо </a:t>
            </a: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подходит для триггерных моделей реального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времени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Используется на ежедневной основе: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Tinkoff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Platinum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на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обзвон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(~20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к сигналов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/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день),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Tinkoff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Platinum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полные заявки по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e-mail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Разрабатывается / тестируется: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КАСКО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обзвон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,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РКО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обзвон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,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Travel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для портальных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офферов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All Airlines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kumimoji="1" lang="en-US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Tinkoff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Travel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Модель макс скора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4422868" y="980728"/>
                <a:ext cx="869212" cy="45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68" y="980728"/>
                <a:ext cx="869212" cy="454804"/>
              </a:xfrm>
              <a:prstGeom prst="rect">
                <a:avLst/>
              </a:prstGeom>
              <a:blipFill rotWithShape="0">
                <a:blip r:embed="rId4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484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Другие подходы</a:t>
            </a:r>
            <a:endParaRPr 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57200" y="1277754"/>
            <a:ext cx="764319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276225" indent="-276225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488950" indent="-1968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Сначала сегментировать клиентов.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SVD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Сегментация страниц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Ручные рубрикаторы.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Я.Каталог</a:t>
            </a:r>
            <a:endParaRPr kumimoji="1" lang="ru-RU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Жаккар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по аудитории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 word2vec. </a:t>
            </a:r>
            <a:r>
              <a:rPr kumimoji="1"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Слова –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урлы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. Предложения – </a:t>
            </a:r>
            <a:r>
              <a:rPr kumimoji="1" lang="ru-RU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веблог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 пользователя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kumimoji="1" lang="ru-RU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SVD. </a:t>
            </a:r>
            <a:r>
              <a:rPr kumimoji="1" lang="ru-RU" sz="2000" dirty="0" smtClean="0">
                <a:latin typeface="Calibri" charset="0"/>
                <a:ea typeface="ＭＳ Ｐゴシック" charset="0"/>
                <a:cs typeface="ＭＳ Ｐゴシック" charset="0"/>
              </a:rPr>
              <a:t>Выделение тем</a:t>
            </a:r>
            <a:endParaRPr kumimoji="1" lang="ru-RU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074" name="Picture 2" descr="Картинки по запросу singular value decompos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4671370" cy="24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90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3C9AB34-2AEA-E547-B452-6E9462BD4BA4}" type="slidenum">
              <a:rPr lang="en-US" sz="10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0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" name="Title Placeholder 6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Bonus. Truncated SVD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2"/>
            <a:ext cx="906087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12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e7cd1a992ef9280fc32360202193f5a19d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45561</TotalTime>
  <Words>469</Words>
  <Application>Microsoft Office PowerPoint</Application>
  <PresentationFormat>Экран (4:3)</PresentationFormat>
  <Paragraphs>220</Paragraphs>
  <Slides>18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MS PGothic</vt:lpstr>
      <vt:lpstr>MS PGothic</vt:lpstr>
      <vt:lpstr>Arial</vt:lpstr>
      <vt:lpstr>Arial Rounded MT Bold</vt:lpstr>
      <vt:lpstr>Calibri</vt:lpstr>
      <vt:lpstr>Cambria</vt:lpstr>
      <vt:lpstr>Cambria Math</vt:lpstr>
      <vt:lpstr>Office Theme</vt:lpstr>
      <vt:lpstr>1_Office Theme</vt:lpstr>
      <vt:lpstr>Lookalike модели и кредитный прескоринг Осминин Константин 8 августа 2017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Tinkoff.ru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</dc:title>
  <dc:subject/>
  <dc:creator>k.p.osminin@tinkoff.ru</dc:creator>
  <cp:keywords/>
  <dc:description/>
  <cp:lastModifiedBy>Osminin Konstantin Pavlovich</cp:lastModifiedBy>
  <cp:revision>1128</cp:revision>
  <cp:lastPrinted>2016-04-27T11:26:46Z</cp:lastPrinted>
  <dcterms:created xsi:type="dcterms:W3CDTF">2009-04-07T10:30:40Z</dcterms:created>
  <dcterms:modified xsi:type="dcterms:W3CDTF">2017-08-08T10:41:47Z</dcterms:modified>
  <cp:category/>
</cp:coreProperties>
</file>