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  <p:sldMasterId id="2147483656" r:id="rId2"/>
  </p:sldMasterIdLst>
  <p:notesMasterIdLst>
    <p:notesMasterId r:id="rId29"/>
  </p:notesMasterIdLst>
  <p:handoutMasterIdLst>
    <p:handoutMasterId r:id="rId30"/>
  </p:handoutMasterIdLst>
  <p:sldIdLst>
    <p:sldId id="326" r:id="rId3"/>
    <p:sldId id="402" r:id="rId4"/>
    <p:sldId id="386" r:id="rId5"/>
    <p:sldId id="388" r:id="rId6"/>
    <p:sldId id="416" r:id="rId7"/>
    <p:sldId id="415" r:id="rId8"/>
    <p:sldId id="418" r:id="rId9"/>
    <p:sldId id="417" r:id="rId10"/>
    <p:sldId id="421" r:id="rId11"/>
    <p:sldId id="419" r:id="rId12"/>
    <p:sldId id="420" r:id="rId13"/>
    <p:sldId id="422" r:id="rId14"/>
    <p:sldId id="430" r:id="rId15"/>
    <p:sldId id="394" r:id="rId16"/>
    <p:sldId id="414" r:id="rId17"/>
    <p:sldId id="424" r:id="rId18"/>
    <p:sldId id="392" r:id="rId19"/>
    <p:sldId id="393" r:id="rId20"/>
    <p:sldId id="423" r:id="rId21"/>
    <p:sldId id="426" r:id="rId22"/>
    <p:sldId id="427" r:id="rId23"/>
    <p:sldId id="432" r:id="rId24"/>
    <p:sldId id="425" r:id="rId25"/>
    <p:sldId id="428" r:id="rId26"/>
    <p:sldId id="431" r:id="rId27"/>
    <p:sldId id="39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645"/>
    <a:srgbClr val="BBBDC1"/>
    <a:srgbClr val="464645"/>
    <a:srgbClr val="4F81BD"/>
    <a:srgbClr val="74A3C7"/>
    <a:srgbClr val="FFDD2D"/>
    <a:srgbClr val="FFD823"/>
    <a:srgbClr val="262626"/>
    <a:srgbClr val="C1D4ED"/>
    <a:srgbClr val="83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05" autoAdjust="0"/>
  </p:normalViewPr>
  <p:slideViewPr>
    <p:cSldViewPr snapToObjects="1">
      <p:cViewPr varScale="1">
        <p:scale>
          <a:sx n="118" d="100"/>
          <a:sy n="118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2222-9DF2-446F-B758-4AA88EED53A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1A944-B6EF-4F14-8334-D163E4930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97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12A26B-0B86-448D-A309-3920F933B71A}" type="datetimeFigureOut">
              <a:rPr lang="en-US" altLang="ru-RU"/>
              <a:pPr>
                <a:defRPr/>
              </a:pPr>
              <a:t>6/19/2019</a:t>
            </a:fld>
            <a:endParaRPr lang="en-US" alt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772D0A-02F6-4F24-9FE9-48527C35F96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28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ru-RU" altLang="ru-RU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FEEC8-6234-4CBF-9F6C-5441A1A5AF8A}" type="slidenum">
              <a:rPr kumimoji="0" lang="en-US" altLang="ru-RU" smtClean="0"/>
              <a:pPr>
                <a:spcBef>
                  <a:spcPct val="0"/>
                </a:spcBef>
              </a:pPr>
              <a:t>1</a:t>
            </a:fld>
            <a:endParaRPr kumimoji="0"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84512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72D0A-02F6-4F24-9FE9-48527C35F96A}" type="slidenum">
              <a:rPr lang="en-US" altLang="ru-RU" smtClean="0"/>
              <a:pPr>
                <a:defRPr/>
              </a:pPr>
              <a:t>25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8635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D48B1-5F84-4391-8BF2-8FB62B841F8E}" type="datetime1">
              <a:rPr lang="ru-RU" altLang="ru-RU" smtClean="0"/>
              <a:t>19.06.2019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F69C-9659-40D3-9FC1-598356C65714}" type="datetime1">
              <a:rPr lang="ru-RU" altLang="ru-RU" smtClean="0"/>
              <a:t>19.06.2019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67844E-886F-4A63-8875-B9CFC8170A3B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5443B-574B-48EB-8C16-91392287C9B0}" type="datetime1">
              <a:rPr lang="ru-RU" altLang="ru-RU" smtClean="0"/>
              <a:t>19.06.2019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0448-F3B1-4062-B66A-9DA1239BF29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53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3BC4-1486-48B4-B00A-E9FEDE9A065F}" type="datetime1">
              <a:rPr lang="ru-RU" altLang="ru-RU" smtClean="0"/>
              <a:t>19.06.2019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C8A8-551A-4201-BE66-ECB93A0A103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00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79B731-8250-4C70-818D-89D66FE27451}" type="datetime1">
              <a:rPr lang="ru-RU" altLang="ru-RU" smtClean="0"/>
              <a:t>19.06.2019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pic>
        <p:nvPicPr>
          <p:cNvPr id="1032" name="Изображение 8" descr="герб_простой_tinkoff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-73025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6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BACBAAA4-3747-4254-9C47-85E54AC0FC51}" type="datetime1">
              <a:rPr lang="ru-RU" altLang="ru-RU" smtClean="0"/>
              <a:t>19.06.2019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9177BD9B-798D-48E0-9947-321836D842D0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645024"/>
            <a:ext cx="9144000" cy="2016224"/>
          </a:xfrm>
          <a:prstGeom prst="rect">
            <a:avLst/>
          </a:prstGeom>
          <a:solidFill>
            <a:srgbClr val="FFD823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827584" y="4027164"/>
            <a:ext cx="8244408" cy="1346052"/>
          </a:xfrm>
        </p:spPr>
        <p:txBody>
          <a:bodyPr/>
          <a:lstStyle/>
          <a:p>
            <a:pPr algn="l" eaLnBrk="1" hangingPunct="1"/>
            <a:r>
              <a:rPr kumimoji="0" lang="ru-RU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Продолжение </a:t>
            </a:r>
            <a:r>
              <a:rPr kumimoji="0" lang="en-US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Q-learning</a:t>
            </a:r>
            <a:r>
              <a:rPr kumimoji="0" lang="ru-RU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. </a:t>
            </a:r>
            <a:r>
              <a:rPr kumimoji="0" lang="en-US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  <a:t>DQN</a:t>
            </a:r>
            <a:br>
              <a:rPr kumimoji="0" lang="en-US" altLang="ru-RU" sz="3600" dirty="0" smtClean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Calibri"/>
              </a:rPr>
            </a:br>
            <a:endParaRPr kumimoji="0" lang="en-US" altLang="ru-RU" sz="3600" dirty="0">
              <a:solidFill>
                <a:srgbClr val="000000"/>
              </a:solidFill>
              <a:latin typeface="Calibri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15" name="Picture 14" descr="Tinkoff-R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093296"/>
            <a:ext cx="1540466" cy="288000"/>
          </a:xfrm>
          <a:prstGeom prst="rect">
            <a:avLst/>
          </a:prstGeom>
        </p:spPr>
      </p:pic>
      <p:pic>
        <p:nvPicPr>
          <p:cNvPr id="17" name="Picture 16" descr="gerb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6056"/>
            <a:ext cx="1872208" cy="16691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88224" y="5877272"/>
            <a:ext cx="2255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25.06.2019</a:t>
            </a:r>
          </a:p>
          <a:p>
            <a:r>
              <a:rPr lang="ru-RU" dirty="0" smtClean="0"/>
              <a:t>Резяпкин Вячеслав</a:t>
            </a:r>
          </a:p>
        </p:txBody>
      </p:sp>
    </p:spTree>
    <p:extLst>
      <p:ext uri="{BB962C8B-B14F-4D97-AF65-F5344CB8AC3E}">
        <p14:creationId xmlns:p14="http://schemas.microsoft.com/office/powerpoint/2010/main" val="461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Q-Learning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0" y="1844713"/>
            <a:ext cx="7380312" cy="3940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4592" y="4509120"/>
            <a:ext cx="553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C00000"/>
                </a:solidFill>
              </a:rPr>
              <a:t>Шумы </a:t>
            </a:r>
            <a:r>
              <a:rPr lang="ru-RU" sz="1200" dirty="0" err="1" smtClean="0">
                <a:solidFill>
                  <a:srgbClr val="C00000"/>
                </a:solidFill>
              </a:rPr>
              <a:t>некоррелированны</a:t>
            </a:r>
            <a:r>
              <a:rPr lang="ru-RU" sz="1200" dirty="0" smtClean="0">
                <a:solidFill>
                  <a:srgbClr val="C00000"/>
                </a:solidFill>
              </a:rPr>
              <a:t>, поэтому переоценивания не происходит</a:t>
            </a:r>
            <a:endParaRPr lang="ru-RU" sz="1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688" y="6093296"/>
            <a:ext cx="58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изменилось для предтерминальных состояний?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1560" y="1412776"/>
                <a:ext cx="570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Заметим, что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57050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5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4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Q-Learning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9036496" cy="51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делать, если состояний много?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99649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пространство состояний является непрерывным, то можно его </a:t>
            </a:r>
            <a:r>
              <a:rPr lang="ru-RU" dirty="0" err="1" smtClean="0"/>
              <a:t>дискретизировать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Проблема дискретизации: проклятие размерности</a:t>
            </a:r>
          </a:p>
          <a:p>
            <a:r>
              <a:rPr lang="ru-RU" dirty="0" smtClean="0"/>
              <a:t>	</a:t>
            </a:r>
            <a:r>
              <a:rPr lang="ru-RU" i="1" dirty="0" smtClean="0"/>
              <a:t>Количество состояний экспоненциально растет с ростом числа 	размерностей </a:t>
            </a:r>
          </a:p>
          <a:p>
            <a:endParaRPr lang="ru-RU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их просто много, но не бесконечно, то получается большая </a:t>
            </a:r>
            <a:r>
              <a:rPr lang="ru-RU" dirty="0" smtClean="0"/>
              <a:t>табличка</a:t>
            </a:r>
            <a:endParaRPr lang="ru-RU" i="1" dirty="0" smtClean="0"/>
          </a:p>
          <a:p>
            <a:endParaRPr lang="ru-RU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Из-за большого количества состояний процесс обучения может затянуться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Хочется использовать </a:t>
            </a:r>
            <a:r>
              <a:rPr lang="ru-RU" dirty="0"/>
              <a:t>пространственную структуру </a:t>
            </a:r>
            <a:r>
              <a:rPr lang="ru-RU" dirty="0" smtClean="0"/>
              <a:t>состояний: 		</a:t>
            </a:r>
            <a:r>
              <a:rPr lang="ru-RU" i="1" dirty="0" smtClean="0"/>
              <a:t>часто близкие состояния имеют близкие значения </a:t>
            </a:r>
            <a:r>
              <a:rPr lang="en-US" i="1" dirty="0" smtClean="0"/>
              <a:t>Q </a:t>
            </a:r>
            <a:r>
              <a:rPr lang="ru-RU" i="1" dirty="0" smtClean="0"/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обязательно искать табличное отображение. Можно искать полноценную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4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делать, если состояний много?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9074" y="1196752"/>
                <a:ext cx="327481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 smtClean="0"/>
              </a:p>
              <a:p>
                <a:r>
                  <a:rPr lang="ru-RU" dirty="0" smtClean="0"/>
                  <a:t>Опять проблема: функций много, непонятно как найти ту самую</a:t>
                </a:r>
              </a:p>
              <a:p>
                <a:endParaRPr lang="ru-RU" dirty="0"/>
              </a:p>
              <a:p>
                <a:r>
                  <a:rPr lang="ru-RU" dirty="0" smtClean="0"/>
                  <a:t>Будем аппроксимировать: выделим параметризованное семейство функций, которым можно хорошо приближать искомую          </a:t>
                </a:r>
                <a:r>
                  <a:rPr lang="en-US" dirty="0" smtClean="0"/>
                  <a:t>Q-</a:t>
                </a:r>
                <a:r>
                  <a:rPr lang="ru-RU" dirty="0" smtClean="0"/>
                  <a:t>функцию</a:t>
                </a:r>
              </a:p>
              <a:p>
                <a:pPr/>
                <a:endParaRPr lang="ru-RU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4" y="1196752"/>
                <a:ext cx="3274814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612915"/>
            <a:ext cx="5688632" cy="3152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16016" y="1988840"/>
                <a:ext cx="3896824" cy="2038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Как аппроксимировать: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Линейная регрессия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Полиномы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Нейронная </a:t>
                </a:r>
                <a:r>
                  <a:rPr lang="ru-RU" dirty="0" smtClean="0"/>
                  <a:t>сеть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88840"/>
                <a:ext cx="3896824" cy="2038956"/>
              </a:xfrm>
              <a:prstGeom prst="rect">
                <a:avLst/>
              </a:prstGeom>
              <a:blipFill rotWithShape="0">
                <a:blip r:embed="rId4"/>
                <a:stretch>
                  <a:fillRect l="-1408" t="-1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</a:t>
            </a:r>
            <a:endParaRPr lang="ru-RU" dirty="0"/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xmlns="" id="{71AE5408-18F9-FA4B-B796-BE536307BF1E}"/>
              </a:ext>
            </a:extLst>
          </p:cNvPr>
          <p:cNvGrpSpPr/>
          <p:nvPr/>
        </p:nvGrpSpPr>
        <p:grpSpPr>
          <a:xfrm>
            <a:off x="4865627" y="1496245"/>
            <a:ext cx="610242" cy="2373649"/>
            <a:chOff x="5097096" y="707035"/>
            <a:chExt cx="829380" cy="3258851"/>
          </a:xfrm>
        </p:grpSpPr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xmlns="" id="{9605AAB7-C6D2-E84A-8575-71B1ABF7393D}"/>
                </a:ext>
              </a:extLst>
            </p:cNvPr>
            <p:cNvGrpSpPr/>
            <p:nvPr/>
          </p:nvGrpSpPr>
          <p:grpSpPr>
            <a:xfrm>
              <a:off x="5221732" y="995187"/>
              <a:ext cx="580108" cy="2673715"/>
              <a:chOff x="3708228" y="3136092"/>
              <a:chExt cx="580108" cy="2673715"/>
            </a:xfrm>
          </p:grpSpPr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xmlns="" id="{F8CAFA3D-54E4-9A4D-8690-050D87DF44BC}"/>
                  </a:ext>
                </a:extLst>
              </p:cNvPr>
              <p:cNvSpPr/>
              <p:nvPr/>
            </p:nvSpPr>
            <p:spPr>
              <a:xfrm>
                <a:off x="3708228" y="3136092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Oval 17">
                <a:extLst>
                  <a:ext uri="{FF2B5EF4-FFF2-40B4-BE49-F238E27FC236}">
                    <a16:creationId xmlns:a16="http://schemas.microsoft.com/office/drawing/2014/main" xmlns="" id="{682F86B4-5729-3E4D-A3E8-57D0302DA372}"/>
                  </a:ext>
                </a:extLst>
              </p:cNvPr>
              <p:cNvSpPr/>
              <p:nvPr/>
            </p:nvSpPr>
            <p:spPr>
              <a:xfrm>
                <a:off x="3709160" y="3837325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xmlns="" id="{6F431F04-608C-DD40-BD52-9EDB53635773}"/>
                  </a:ext>
                </a:extLst>
              </p:cNvPr>
              <p:cNvSpPr/>
              <p:nvPr/>
            </p:nvSpPr>
            <p:spPr>
              <a:xfrm>
                <a:off x="3708228" y="5239791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Oval 19">
                <a:extLst>
                  <a:ext uri="{FF2B5EF4-FFF2-40B4-BE49-F238E27FC236}">
                    <a16:creationId xmlns:a16="http://schemas.microsoft.com/office/drawing/2014/main" xmlns="" id="{BB7FD8DF-94C5-BF4F-AA02-947F471BB908}"/>
                  </a:ext>
                </a:extLst>
              </p:cNvPr>
              <p:cNvSpPr/>
              <p:nvPr/>
            </p:nvSpPr>
            <p:spPr>
              <a:xfrm>
                <a:off x="3708228" y="4538558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xmlns="" id="{FB3A90F4-A010-6749-9275-95F7167F864E}"/>
                </a:ext>
              </a:extLst>
            </p:cNvPr>
            <p:cNvSpPr/>
            <p:nvPr/>
          </p:nvSpPr>
          <p:spPr>
            <a:xfrm>
              <a:off x="5097096" y="707035"/>
              <a:ext cx="829380" cy="3258851"/>
            </a:xfrm>
            <a:prstGeom prst="round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28">
            <a:extLst>
              <a:ext uri="{FF2B5EF4-FFF2-40B4-BE49-F238E27FC236}">
                <a16:creationId xmlns:a16="http://schemas.microsoft.com/office/drawing/2014/main" xmlns="" id="{71937ADB-E878-864A-9986-BDA33161F48C}"/>
              </a:ext>
            </a:extLst>
          </p:cNvPr>
          <p:cNvGrpSpPr/>
          <p:nvPr/>
        </p:nvGrpSpPr>
        <p:grpSpPr>
          <a:xfrm>
            <a:off x="7329776" y="2124527"/>
            <a:ext cx="610242" cy="1117088"/>
            <a:chOff x="7456914" y="1422282"/>
            <a:chExt cx="829380" cy="1533683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xmlns="" id="{5CD3669E-DF3A-2547-A3B6-61BB4CD102DA}"/>
                </a:ext>
              </a:extLst>
            </p:cNvPr>
            <p:cNvSpPr/>
            <p:nvPr/>
          </p:nvSpPr>
          <p:spPr>
            <a:xfrm>
              <a:off x="7582016" y="1904116"/>
              <a:ext cx="579176" cy="570016"/>
            </a:xfrm>
            <a:prstGeom prst="ellipse">
              <a:avLst/>
            </a:prstGeom>
            <a:ln w="38100">
              <a:solidFill>
                <a:srgbClr val="4F81B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ounded Rectangle 26">
              <a:extLst>
                <a:ext uri="{FF2B5EF4-FFF2-40B4-BE49-F238E27FC236}">
                  <a16:creationId xmlns:a16="http://schemas.microsoft.com/office/drawing/2014/main" xmlns="" id="{5D65B33C-D124-6144-AC05-D9A7A0DA0C9B}"/>
                </a:ext>
              </a:extLst>
            </p:cNvPr>
            <p:cNvSpPr/>
            <p:nvPr/>
          </p:nvSpPr>
          <p:spPr>
            <a:xfrm>
              <a:off x="7456914" y="1422282"/>
              <a:ext cx="829380" cy="1533683"/>
            </a:xfrm>
            <a:prstGeom prst="round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29">
            <a:extLst>
              <a:ext uri="{FF2B5EF4-FFF2-40B4-BE49-F238E27FC236}">
                <a16:creationId xmlns:a16="http://schemas.microsoft.com/office/drawing/2014/main" xmlns="" id="{52120082-312F-294B-89E9-7EA9EED042C8}"/>
              </a:ext>
            </a:extLst>
          </p:cNvPr>
          <p:cNvGrpSpPr/>
          <p:nvPr/>
        </p:nvGrpSpPr>
        <p:grpSpPr>
          <a:xfrm>
            <a:off x="6097762" y="1496246"/>
            <a:ext cx="610242" cy="2373649"/>
            <a:chOff x="5097096" y="707035"/>
            <a:chExt cx="829380" cy="3258851"/>
          </a:xfrm>
        </p:grpSpPr>
        <p:grpSp>
          <p:nvGrpSpPr>
            <p:cNvPr id="20" name="Group 30">
              <a:extLst>
                <a:ext uri="{FF2B5EF4-FFF2-40B4-BE49-F238E27FC236}">
                  <a16:creationId xmlns:a16="http://schemas.microsoft.com/office/drawing/2014/main" xmlns="" id="{909AFCFC-B880-724F-AEA8-6277A512427F}"/>
                </a:ext>
              </a:extLst>
            </p:cNvPr>
            <p:cNvGrpSpPr/>
            <p:nvPr/>
          </p:nvGrpSpPr>
          <p:grpSpPr>
            <a:xfrm>
              <a:off x="5221732" y="995187"/>
              <a:ext cx="580108" cy="2673715"/>
              <a:chOff x="3708228" y="3136092"/>
              <a:chExt cx="580108" cy="2673715"/>
            </a:xfrm>
          </p:grpSpPr>
          <p:sp>
            <p:nvSpPr>
              <p:cNvPr id="22" name="Oval 32">
                <a:extLst>
                  <a:ext uri="{FF2B5EF4-FFF2-40B4-BE49-F238E27FC236}">
                    <a16:creationId xmlns:a16="http://schemas.microsoft.com/office/drawing/2014/main" xmlns="" id="{CAFC34F5-D52F-F249-BDA2-CA93D04100A7}"/>
                  </a:ext>
                </a:extLst>
              </p:cNvPr>
              <p:cNvSpPr/>
              <p:nvPr/>
            </p:nvSpPr>
            <p:spPr>
              <a:xfrm>
                <a:off x="3708228" y="3136092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Oval 33">
                <a:extLst>
                  <a:ext uri="{FF2B5EF4-FFF2-40B4-BE49-F238E27FC236}">
                    <a16:creationId xmlns:a16="http://schemas.microsoft.com/office/drawing/2014/main" xmlns="" id="{C00EB72D-A566-1841-BB5E-2E108DBCB37C}"/>
                  </a:ext>
                </a:extLst>
              </p:cNvPr>
              <p:cNvSpPr/>
              <p:nvPr/>
            </p:nvSpPr>
            <p:spPr>
              <a:xfrm>
                <a:off x="3709160" y="3837325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Oval 34">
                <a:extLst>
                  <a:ext uri="{FF2B5EF4-FFF2-40B4-BE49-F238E27FC236}">
                    <a16:creationId xmlns:a16="http://schemas.microsoft.com/office/drawing/2014/main" xmlns="" id="{878B155B-7860-BD43-A05F-3FF1DDB57AF5}"/>
                  </a:ext>
                </a:extLst>
              </p:cNvPr>
              <p:cNvSpPr/>
              <p:nvPr/>
            </p:nvSpPr>
            <p:spPr>
              <a:xfrm>
                <a:off x="3708228" y="5239791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Oval 35">
                <a:extLst>
                  <a:ext uri="{FF2B5EF4-FFF2-40B4-BE49-F238E27FC236}">
                    <a16:creationId xmlns:a16="http://schemas.microsoft.com/office/drawing/2014/main" xmlns="" id="{455B4FC3-5C9B-BC49-9C8C-45BA7D487637}"/>
                  </a:ext>
                </a:extLst>
              </p:cNvPr>
              <p:cNvSpPr/>
              <p:nvPr/>
            </p:nvSpPr>
            <p:spPr>
              <a:xfrm>
                <a:off x="3708228" y="4538558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Rounded Rectangle 31">
              <a:extLst>
                <a:ext uri="{FF2B5EF4-FFF2-40B4-BE49-F238E27FC236}">
                  <a16:creationId xmlns:a16="http://schemas.microsoft.com/office/drawing/2014/main" xmlns="" id="{8DB451A1-340D-4147-B439-8FB7439626BE}"/>
                </a:ext>
              </a:extLst>
            </p:cNvPr>
            <p:cNvSpPr/>
            <p:nvPr/>
          </p:nvSpPr>
          <p:spPr>
            <a:xfrm>
              <a:off x="5097096" y="707035"/>
              <a:ext cx="829380" cy="3258851"/>
            </a:xfrm>
            <a:prstGeom prst="round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Right Arrow 40">
            <a:extLst>
              <a:ext uri="{FF2B5EF4-FFF2-40B4-BE49-F238E27FC236}">
                <a16:creationId xmlns:a16="http://schemas.microsoft.com/office/drawing/2014/main" xmlns="" id="{3B737AE2-F594-4240-8CC8-D9833B672E9B}"/>
              </a:ext>
            </a:extLst>
          </p:cNvPr>
          <p:cNvSpPr/>
          <p:nvPr/>
        </p:nvSpPr>
        <p:spPr>
          <a:xfrm>
            <a:off x="4269636" y="2506575"/>
            <a:ext cx="561871" cy="35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ight Arrow 41">
            <a:extLst>
              <a:ext uri="{FF2B5EF4-FFF2-40B4-BE49-F238E27FC236}">
                <a16:creationId xmlns:a16="http://schemas.microsoft.com/office/drawing/2014/main" xmlns="" id="{52F0806B-1498-864F-94C4-329DB16AA416}"/>
              </a:ext>
            </a:extLst>
          </p:cNvPr>
          <p:cNvSpPr/>
          <p:nvPr/>
        </p:nvSpPr>
        <p:spPr>
          <a:xfrm>
            <a:off x="5504444" y="2506575"/>
            <a:ext cx="561871" cy="35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ight Arrow 42">
            <a:extLst>
              <a:ext uri="{FF2B5EF4-FFF2-40B4-BE49-F238E27FC236}">
                <a16:creationId xmlns:a16="http://schemas.microsoft.com/office/drawing/2014/main" xmlns="" id="{6574C028-CE29-A04F-99B9-47193A29602E}"/>
              </a:ext>
            </a:extLst>
          </p:cNvPr>
          <p:cNvSpPr/>
          <p:nvPr/>
        </p:nvSpPr>
        <p:spPr>
          <a:xfrm>
            <a:off x="6736309" y="2506575"/>
            <a:ext cx="557648" cy="35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Группа 33"/>
          <p:cNvGrpSpPr/>
          <p:nvPr/>
        </p:nvGrpSpPr>
        <p:grpSpPr>
          <a:xfrm>
            <a:off x="3646268" y="1025574"/>
            <a:ext cx="594793" cy="3337366"/>
            <a:chOff x="1036130" y="1309084"/>
            <a:chExt cx="594793" cy="3337366"/>
          </a:xfrm>
        </p:grpSpPr>
        <p:grpSp>
          <p:nvGrpSpPr>
            <p:cNvPr id="3" name="Group 25">
              <a:extLst>
                <a:ext uri="{FF2B5EF4-FFF2-40B4-BE49-F238E27FC236}">
                  <a16:creationId xmlns:a16="http://schemas.microsoft.com/office/drawing/2014/main" xmlns="" id="{1F0A4B36-A039-BC4D-824C-6ACB1534C3AD}"/>
                </a:ext>
              </a:extLst>
            </p:cNvPr>
            <p:cNvGrpSpPr/>
            <p:nvPr/>
          </p:nvGrpSpPr>
          <p:grpSpPr>
            <a:xfrm>
              <a:off x="1036130" y="1309084"/>
              <a:ext cx="594793" cy="3337366"/>
              <a:chOff x="1287744" y="3453919"/>
              <a:chExt cx="808383" cy="2673715"/>
            </a:xfrm>
          </p:grpSpPr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xmlns="" id="{964A047D-48A5-754E-8CDF-D0AEA9BC42C0}"/>
                  </a:ext>
                </a:extLst>
              </p:cNvPr>
              <p:cNvGrpSpPr/>
              <p:nvPr/>
            </p:nvGrpSpPr>
            <p:grpSpPr>
              <a:xfrm>
                <a:off x="1395216" y="4836238"/>
                <a:ext cx="586306" cy="1175878"/>
                <a:chOff x="1938556" y="4478141"/>
                <a:chExt cx="586306" cy="1175878"/>
              </a:xfrm>
            </p:grpSpPr>
            <p:sp>
              <p:nvSpPr>
                <p:cNvPr id="6" name="Oval 4">
                  <a:extLst>
                    <a:ext uri="{FF2B5EF4-FFF2-40B4-BE49-F238E27FC236}">
                      <a16:creationId xmlns:a16="http://schemas.microsoft.com/office/drawing/2014/main" xmlns="" id="{A36A3FFF-657E-1747-B72A-2E680B96F9AF}"/>
                    </a:ext>
                  </a:extLst>
                </p:cNvPr>
                <p:cNvSpPr/>
                <p:nvPr/>
              </p:nvSpPr>
              <p:spPr>
                <a:xfrm>
                  <a:off x="1945686" y="4478141"/>
                  <a:ext cx="579176" cy="340508"/>
                </a:xfrm>
                <a:prstGeom prst="ellipse">
                  <a:avLst/>
                </a:prstGeom>
                <a:ln w="38100">
                  <a:solidFill>
                    <a:srgbClr val="FFDD2D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Oval 8">
                  <a:extLst>
                    <a:ext uri="{FF2B5EF4-FFF2-40B4-BE49-F238E27FC236}">
                      <a16:creationId xmlns:a16="http://schemas.microsoft.com/office/drawing/2014/main" xmlns="" id="{60633077-2DFF-2149-A78B-2D228B02D086}"/>
                    </a:ext>
                  </a:extLst>
                </p:cNvPr>
                <p:cNvSpPr/>
                <p:nvPr/>
              </p:nvSpPr>
              <p:spPr>
                <a:xfrm>
                  <a:off x="1945686" y="4898452"/>
                  <a:ext cx="579176" cy="340508"/>
                </a:xfrm>
                <a:prstGeom prst="ellipse">
                  <a:avLst/>
                </a:prstGeom>
                <a:ln w="38100">
                  <a:solidFill>
                    <a:srgbClr val="FFDD2D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Oval 9">
                  <a:extLst>
                    <a:ext uri="{FF2B5EF4-FFF2-40B4-BE49-F238E27FC236}">
                      <a16:creationId xmlns:a16="http://schemas.microsoft.com/office/drawing/2014/main" xmlns="" id="{009E5A91-02E7-D04B-ADF9-667547F279E7}"/>
                    </a:ext>
                  </a:extLst>
                </p:cNvPr>
                <p:cNvSpPr/>
                <p:nvPr/>
              </p:nvSpPr>
              <p:spPr>
                <a:xfrm>
                  <a:off x="1938556" y="5313511"/>
                  <a:ext cx="579176" cy="340508"/>
                </a:xfrm>
                <a:prstGeom prst="ellipse">
                  <a:avLst/>
                </a:prstGeom>
                <a:ln w="38100">
                  <a:solidFill>
                    <a:srgbClr val="FFDD2D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5" name="Rounded Rectangle 23">
                <a:extLst>
                  <a:ext uri="{FF2B5EF4-FFF2-40B4-BE49-F238E27FC236}">
                    <a16:creationId xmlns:a16="http://schemas.microsoft.com/office/drawing/2014/main" xmlns="" id="{937F36B3-DF6D-9546-8F9D-472736CC581A}"/>
                  </a:ext>
                </a:extLst>
              </p:cNvPr>
              <p:cNvSpPr/>
              <p:nvPr/>
            </p:nvSpPr>
            <p:spPr>
              <a:xfrm>
                <a:off x="1287744" y="3453919"/>
                <a:ext cx="808383" cy="2673715"/>
              </a:xfrm>
              <a:prstGeom prst="roundRect">
                <a:avLst/>
              </a:prstGeom>
              <a:noFill/>
              <a:ln w="38100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1" name="Oval 4">
              <a:extLst>
                <a:ext uri="{FF2B5EF4-FFF2-40B4-BE49-F238E27FC236}">
                  <a16:creationId xmlns:a16="http://schemas.microsoft.com/office/drawing/2014/main" xmlns="" id="{A36A3FFF-657E-1747-B72A-2E680B96F9AF}"/>
                </a:ext>
              </a:extLst>
            </p:cNvPr>
            <p:cNvSpPr/>
            <p:nvPr/>
          </p:nvSpPr>
          <p:spPr>
            <a:xfrm>
              <a:off x="1120452" y="1443675"/>
              <a:ext cx="426147" cy="425026"/>
            </a:xfrm>
            <a:prstGeom prst="ellipse">
              <a:avLst/>
            </a:prstGeom>
            <a:noFill/>
            <a:ln w="38100">
              <a:solidFill>
                <a:srgbClr val="BBBDC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xmlns="" id="{60633077-2DFF-2149-A78B-2D228B02D086}"/>
                </a:ext>
              </a:extLst>
            </p:cNvPr>
            <p:cNvSpPr/>
            <p:nvPr/>
          </p:nvSpPr>
          <p:spPr>
            <a:xfrm>
              <a:off x="1120452" y="1968313"/>
              <a:ext cx="426147" cy="425026"/>
            </a:xfrm>
            <a:prstGeom prst="ellipse">
              <a:avLst/>
            </a:prstGeom>
            <a:noFill/>
            <a:ln w="38100">
              <a:solidFill>
                <a:srgbClr val="BBBDC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xmlns="" id="{009E5A91-02E7-D04B-ADF9-667547F279E7}"/>
                </a:ext>
              </a:extLst>
            </p:cNvPr>
            <p:cNvSpPr/>
            <p:nvPr/>
          </p:nvSpPr>
          <p:spPr>
            <a:xfrm>
              <a:off x="1115206" y="2486395"/>
              <a:ext cx="426147" cy="425026"/>
            </a:xfrm>
            <a:prstGeom prst="ellipse">
              <a:avLst/>
            </a:prstGeom>
            <a:noFill/>
            <a:ln w="38100">
              <a:solidFill>
                <a:srgbClr val="BBBDC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/>
              <p:cNvSpPr/>
              <p:nvPr/>
            </p:nvSpPr>
            <p:spPr>
              <a:xfrm>
                <a:off x="6928591" y="1141331"/>
                <a:ext cx="19919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591" y="1141331"/>
                <a:ext cx="199195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Левая фигурная скобка 35"/>
          <p:cNvSpPr/>
          <p:nvPr/>
        </p:nvSpPr>
        <p:spPr>
          <a:xfrm>
            <a:off x="3298975" y="1148591"/>
            <a:ext cx="281191" cy="14392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Левая фигурная скобка 36"/>
          <p:cNvSpPr/>
          <p:nvPr/>
        </p:nvSpPr>
        <p:spPr>
          <a:xfrm>
            <a:off x="3284516" y="2783523"/>
            <a:ext cx="281191" cy="14392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7887296" y="2498405"/>
                <a:ext cx="8516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96" y="2498405"/>
                <a:ext cx="851643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1920157" y="1666900"/>
                <a:ext cx="1351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Состояние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57" y="1666900"/>
                <a:ext cx="1351075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2001690" y="3305775"/>
                <a:ext cx="12716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Действие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90" y="3305775"/>
                <a:ext cx="1271695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7">
            <a:extLst>
              <a:ext uri="{FF2B5EF4-FFF2-40B4-BE49-F238E27FC236}">
                <a16:creationId xmlns:a16="http://schemas.microsoft.com/office/drawing/2014/main" xmlns="" id="{71AE5408-18F9-FA4B-B796-BE536307BF1E}"/>
              </a:ext>
            </a:extLst>
          </p:cNvPr>
          <p:cNvGrpSpPr/>
          <p:nvPr/>
        </p:nvGrpSpPr>
        <p:grpSpPr>
          <a:xfrm>
            <a:off x="4865970" y="4296340"/>
            <a:ext cx="610242" cy="2373649"/>
            <a:chOff x="5097096" y="707035"/>
            <a:chExt cx="829380" cy="3258851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xmlns="" id="{9605AAB7-C6D2-E84A-8575-71B1ABF7393D}"/>
                </a:ext>
              </a:extLst>
            </p:cNvPr>
            <p:cNvGrpSpPr/>
            <p:nvPr/>
          </p:nvGrpSpPr>
          <p:grpSpPr>
            <a:xfrm>
              <a:off x="5221732" y="995187"/>
              <a:ext cx="580108" cy="2673715"/>
              <a:chOff x="3708228" y="3136092"/>
              <a:chExt cx="580108" cy="2673715"/>
            </a:xfrm>
          </p:grpSpPr>
          <p:sp>
            <p:nvSpPr>
              <p:cNvPr id="44" name="Oval 16">
                <a:extLst>
                  <a:ext uri="{FF2B5EF4-FFF2-40B4-BE49-F238E27FC236}">
                    <a16:creationId xmlns:a16="http://schemas.microsoft.com/office/drawing/2014/main" xmlns="" id="{F8CAFA3D-54E4-9A4D-8690-050D87DF44BC}"/>
                  </a:ext>
                </a:extLst>
              </p:cNvPr>
              <p:cNvSpPr/>
              <p:nvPr/>
            </p:nvSpPr>
            <p:spPr>
              <a:xfrm>
                <a:off x="3708228" y="3136092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Oval 17">
                <a:extLst>
                  <a:ext uri="{FF2B5EF4-FFF2-40B4-BE49-F238E27FC236}">
                    <a16:creationId xmlns:a16="http://schemas.microsoft.com/office/drawing/2014/main" xmlns="" id="{682F86B4-5729-3E4D-A3E8-57D0302DA372}"/>
                  </a:ext>
                </a:extLst>
              </p:cNvPr>
              <p:cNvSpPr/>
              <p:nvPr/>
            </p:nvSpPr>
            <p:spPr>
              <a:xfrm>
                <a:off x="3709160" y="3837325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Oval 18">
                <a:extLst>
                  <a:ext uri="{FF2B5EF4-FFF2-40B4-BE49-F238E27FC236}">
                    <a16:creationId xmlns:a16="http://schemas.microsoft.com/office/drawing/2014/main" xmlns="" id="{6F431F04-608C-DD40-BD52-9EDB53635773}"/>
                  </a:ext>
                </a:extLst>
              </p:cNvPr>
              <p:cNvSpPr/>
              <p:nvPr/>
            </p:nvSpPr>
            <p:spPr>
              <a:xfrm>
                <a:off x="3708228" y="5239791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Oval 19">
                <a:extLst>
                  <a:ext uri="{FF2B5EF4-FFF2-40B4-BE49-F238E27FC236}">
                    <a16:creationId xmlns:a16="http://schemas.microsoft.com/office/drawing/2014/main" xmlns="" id="{BB7FD8DF-94C5-BF4F-AA02-947F471BB908}"/>
                  </a:ext>
                </a:extLst>
              </p:cNvPr>
              <p:cNvSpPr/>
              <p:nvPr/>
            </p:nvSpPr>
            <p:spPr>
              <a:xfrm>
                <a:off x="3708228" y="4538558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3" name="Rounded Rectangle 24">
              <a:extLst>
                <a:ext uri="{FF2B5EF4-FFF2-40B4-BE49-F238E27FC236}">
                  <a16:creationId xmlns:a16="http://schemas.microsoft.com/office/drawing/2014/main" xmlns="" id="{FB3A90F4-A010-6749-9275-95F7167F864E}"/>
                </a:ext>
              </a:extLst>
            </p:cNvPr>
            <p:cNvSpPr/>
            <p:nvPr/>
          </p:nvSpPr>
          <p:spPr>
            <a:xfrm>
              <a:off x="5097096" y="707035"/>
              <a:ext cx="829380" cy="3258851"/>
            </a:xfrm>
            <a:prstGeom prst="round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xmlns="" id="{52120082-312F-294B-89E9-7EA9EED042C8}"/>
              </a:ext>
            </a:extLst>
          </p:cNvPr>
          <p:cNvGrpSpPr/>
          <p:nvPr/>
        </p:nvGrpSpPr>
        <p:grpSpPr>
          <a:xfrm>
            <a:off x="6098105" y="4296341"/>
            <a:ext cx="610242" cy="2373649"/>
            <a:chOff x="5097096" y="707035"/>
            <a:chExt cx="829380" cy="3258851"/>
          </a:xfrm>
        </p:grpSpPr>
        <p:grpSp>
          <p:nvGrpSpPr>
            <p:cNvPr id="52" name="Group 30">
              <a:extLst>
                <a:ext uri="{FF2B5EF4-FFF2-40B4-BE49-F238E27FC236}">
                  <a16:creationId xmlns:a16="http://schemas.microsoft.com/office/drawing/2014/main" xmlns="" id="{909AFCFC-B880-724F-AEA8-6277A512427F}"/>
                </a:ext>
              </a:extLst>
            </p:cNvPr>
            <p:cNvGrpSpPr/>
            <p:nvPr/>
          </p:nvGrpSpPr>
          <p:grpSpPr>
            <a:xfrm>
              <a:off x="5221732" y="995187"/>
              <a:ext cx="580108" cy="2673715"/>
              <a:chOff x="3708228" y="3136092"/>
              <a:chExt cx="580108" cy="2673715"/>
            </a:xfrm>
          </p:grpSpPr>
          <p:sp>
            <p:nvSpPr>
              <p:cNvPr id="54" name="Oval 32">
                <a:extLst>
                  <a:ext uri="{FF2B5EF4-FFF2-40B4-BE49-F238E27FC236}">
                    <a16:creationId xmlns:a16="http://schemas.microsoft.com/office/drawing/2014/main" xmlns="" id="{CAFC34F5-D52F-F249-BDA2-CA93D04100A7}"/>
                  </a:ext>
                </a:extLst>
              </p:cNvPr>
              <p:cNvSpPr/>
              <p:nvPr/>
            </p:nvSpPr>
            <p:spPr>
              <a:xfrm>
                <a:off x="3708228" y="3136092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Oval 33">
                <a:extLst>
                  <a:ext uri="{FF2B5EF4-FFF2-40B4-BE49-F238E27FC236}">
                    <a16:creationId xmlns:a16="http://schemas.microsoft.com/office/drawing/2014/main" xmlns="" id="{C00EB72D-A566-1841-BB5E-2E108DBCB37C}"/>
                  </a:ext>
                </a:extLst>
              </p:cNvPr>
              <p:cNvSpPr/>
              <p:nvPr/>
            </p:nvSpPr>
            <p:spPr>
              <a:xfrm>
                <a:off x="3709160" y="3837325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Oval 34">
                <a:extLst>
                  <a:ext uri="{FF2B5EF4-FFF2-40B4-BE49-F238E27FC236}">
                    <a16:creationId xmlns:a16="http://schemas.microsoft.com/office/drawing/2014/main" xmlns="" id="{878B155B-7860-BD43-A05F-3FF1DDB57AF5}"/>
                  </a:ext>
                </a:extLst>
              </p:cNvPr>
              <p:cNvSpPr/>
              <p:nvPr/>
            </p:nvSpPr>
            <p:spPr>
              <a:xfrm>
                <a:off x="3708228" y="5239791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Oval 35">
                <a:extLst>
                  <a:ext uri="{FF2B5EF4-FFF2-40B4-BE49-F238E27FC236}">
                    <a16:creationId xmlns:a16="http://schemas.microsoft.com/office/drawing/2014/main" xmlns="" id="{455B4FC3-5C9B-BC49-9C8C-45BA7D487637}"/>
                  </a:ext>
                </a:extLst>
              </p:cNvPr>
              <p:cNvSpPr/>
              <p:nvPr/>
            </p:nvSpPr>
            <p:spPr>
              <a:xfrm>
                <a:off x="3708228" y="4538558"/>
                <a:ext cx="579176" cy="570016"/>
              </a:xfrm>
              <a:prstGeom prst="ellipse">
                <a:avLst/>
              </a:prstGeom>
              <a:ln w="38100"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3" name="Rounded Rectangle 31">
              <a:extLst>
                <a:ext uri="{FF2B5EF4-FFF2-40B4-BE49-F238E27FC236}">
                  <a16:creationId xmlns:a16="http://schemas.microsoft.com/office/drawing/2014/main" xmlns="" id="{8DB451A1-340D-4147-B439-8FB7439626BE}"/>
                </a:ext>
              </a:extLst>
            </p:cNvPr>
            <p:cNvSpPr/>
            <p:nvPr/>
          </p:nvSpPr>
          <p:spPr>
            <a:xfrm>
              <a:off x="5097096" y="707035"/>
              <a:ext cx="829380" cy="3258851"/>
            </a:xfrm>
            <a:prstGeom prst="round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8" name="Right Arrow 40">
            <a:extLst>
              <a:ext uri="{FF2B5EF4-FFF2-40B4-BE49-F238E27FC236}">
                <a16:creationId xmlns:a16="http://schemas.microsoft.com/office/drawing/2014/main" xmlns="" id="{3B737AE2-F594-4240-8CC8-D9833B672E9B}"/>
              </a:ext>
            </a:extLst>
          </p:cNvPr>
          <p:cNvSpPr/>
          <p:nvPr/>
        </p:nvSpPr>
        <p:spPr>
          <a:xfrm>
            <a:off x="4269979" y="5306670"/>
            <a:ext cx="561871" cy="35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ight Arrow 41">
            <a:extLst>
              <a:ext uri="{FF2B5EF4-FFF2-40B4-BE49-F238E27FC236}">
                <a16:creationId xmlns:a16="http://schemas.microsoft.com/office/drawing/2014/main" xmlns="" id="{52F0806B-1498-864F-94C4-329DB16AA416}"/>
              </a:ext>
            </a:extLst>
          </p:cNvPr>
          <p:cNvSpPr/>
          <p:nvPr/>
        </p:nvSpPr>
        <p:spPr>
          <a:xfrm>
            <a:off x="5504787" y="5306670"/>
            <a:ext cx="561871" cy="35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ight Arrow 42">
            <a:extLst>
              <a:ext uri="{FF2B5EF4-FFF2-40B4-BE49-F238E27FC236}">
                <a16:creationId xmlns:a16="http://schemas.microsoft.com/office/drawing/2014/main" xmlns="" id="{6574C028-CE29-A04F-99B9-47193A29602E}"/>
              </a:ext>
            </a:extLst>
          </p:cNvPr>
          <p:cNvSpPr/>
          <p:nvPr/>
        </p:nvSpPr>
        <p:spPr>
          <a:xfrm>
            <a:off x="6736652" y="5306670"/>
            <a:ext cx="557648" cy="35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Левая фигурная скобка 70"/>
          <p:cNvSpPr/>
          <p:nvPr/>
        </p:nvSpPr>
        <p:spPr>
          <a:xfrm>
            <a:off x="3299318" y="4763551"/>
            <a:ext cx="281191" cy="14392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7874843" y="4784150"/>
                <a:ext cx="9369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843" y="4784150"/>
                <a:ext cx="936988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Группа 77"/>
          <p:cNvGrpSpPr/>
          <p:nvPr/>
        </p:nvGrpSpPr>
        <p:grpSpPr>
          <a:xfrm>
            <a:off x="3646611" y="4663100"/>
            <a:ext cx="594793" cy="1640132"/>
            <a:chOff x="3850182" y="4663100"/>
            <a:chExt cx="594793" cy="1640132"/>
          </a:xfrm>
        </p:grpSpPr>
        <p:sp>
          <p:nvSpPr>
            <p:cNvPr id="67" name="Rounded Rectangle 23">
              <a:extLst>
                <a:ext uri="{FF2B5EF4-FFF2-40B4-BE49-F238E27FC236}">
                  <a16:creationId xmlns:a16="http://schemas.microsoft.com/office/drawing/2014/main" xmlns="" id="{937F36B3-DF6D-9546-8F9D-472736CC581A}"/>
                </a:ext>
              </a:extLst>
            </p:cNvPr>
            <p:cNvSpPr/>
            <p:nvPr/>
          </p:nvSpPr>
          <p:spPr>
            <a:xfrm>
              <a:off x="3850182" y="4663100"/>
              <a:ext cx="594793" cy="1640132"/>
            </a:xfrm>
            <a:prstGeom prst="round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Oval 4">
              <a:extLst>
                <a:ext uri="{FF2B5EF4-FFF2-40B4-BE49-F238E27FC236}">
                  <a16:creationId xmlns:a16="http://schemas.microsoft.com/office/drawing/2014/main" xmlns="" id="{A36A3FFF-657E-1747-B72A-2E680B96F9AF}"/>
                </a:ext>
              </a:extLst>
            </p:cNvPr>
            <p:cNvSpPr/>
            <p:nvPr/>
          </p:nvSpPr>
          <p:spPr>
            <a:xfrm>
              <a:off x="3930225" y="4759287"/>
              <a:ext cx="426147" cy="425026"/>
            </a:xfrm>
            <a:prstGeom prst="ellipse">
              <a:avLst/>
            </a:prstGeom>
            <a:noFill/>
            <a:ln w="38100">
              <a:solidFill>
                <a:srgbClr val="BBBDC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Oval 8">
              <a:extLst>
                <a:ext uri="{FF2B5EF4-FFF2-40B4-BE49-F238E27FC236}">
                  <a16:creationId xmlns:a16="http://schemas.microsoft.com/office/drawing/2014/main" xmlns="" id="{60633077-2DFF-2149-A78B-2D228B02D086}"/>
                </a:ext>
              </a:extLst>
            </p:cNvPr>
            <p:cNvSpPr/>
            <p:nvPr/>
          </p:nvSpPr>
          <p:spPr>
            <a:xfrm>
              <a:off x="3930225" y="5283925"/>
              <a:ext cx="426147" cy="425026"/>
            </a:xfrm>
            <a:prstGeom prst="ellipse">
              <a:avLst/>
            </a:prstGeom>
            <a:noFill/>
            <a:ln w="38100">
              <a:solidFill>
                <a:srgbClr val="BBBDC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Oval 9">
              <a:extLst>
                <a:ext uri="{FF2B5EF4-FFF2-40B4-BE49-F238E27FC236}">
                  <a16:creationId xmlns:a16="http://schemas.microsoft.com/office/drawing/2014/main" xmlns="" id="{009E5A91-02E7-D04B-ADF9-667547F279E7}"/>
                </a:ext>
              </a:extLst>
            </p:cNvPr>
            <p:cNvSpPr/>
            <p:nvPr/>
          </p:nvSpPr>
          <p:spPr>
            <a:xfrm>
              <a:off x="3924979" y="5802007"/>
              <a:ext cx="426147" cy="425026"/>
            </a:xfrm>
            <a:prstGeom prst="ellipse">
              <a:avLst/>
            </a:prstGeom>
            <a:noFill/>
            <a:ln w="38100">
              <a:solidFill>
                <a:srgbClr val="BBBDC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1920157" y="5277961"/>
                <a:ext cx="1351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Состояние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57" y="5277961"/>
                <a:ext cx="135107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Группа 78"/>
          <p:cNvGrpSpPr/>
          <p:nvPr/>
        </p:nvGrpSpPr>
        <p:grpSpPr>
          <a:xfrm>
            <a:off x="7329776" y="4663100"/>
            <a:ext cx="594793" cy="1640132"/>
            <a:chOff x="3850182" y="4663100"/>
            <a:chExt cx="594793" cy="1640132"/>
          </a:xfrm>
        </p:grpSpPr>
        <p:sp>
          <p:nvSpPr>
            <p:cNvPr id="80" name="Rounded Rectangle 23">
              <a:extLst>
                <a:ext uri="{FF2B5EF4-FFF2-40B4-BE49-F238E27FC236}">
                  <a16:creationId xmlns:a16="http://schemas.microsoft.com/office/drawing/2014/main" xmlns="" id="{937F36B3-DF6D-9546-8F9D-472736CC581A}"/>
                </a:ext>
              </a:extLst>
            </p:cNvPr>
            <p:cNvSpPr/>
            <p:nvPr/>
          </p:nvSpPr>
          <p:spPr>
            <a:xfrm>
              <a:off x="3850182" y="4663100"/>
              <a:ext cx="594793" cy="1640132"/>
            </a:xfrm>
            <a:prstGeom prst="round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Oval 4">
              <a:extLst>
                <a:ext uri="{FF2B5EF4-FFF2-40B4-BE49-F238E27FC236}">
                  <a16:creationId xmlns:a16="http://schemas.microsoft.com/office/drawing/2014/main" xmlns="" id="{A36A3FFF-657E-1747-B72A-2E680B96F9AF}"/>
                </a:ext>
              </a:extLst>
            </p:cNvPr>
            <p:cNvSpPr/>
            <p:nvPr/>
          </p:nvSpPr>
          <p:spPr>
            <a:xfrm>
              <a:off x="3930225" y="4759287"/>
              <a:ext cx="426147" cy="425026"/>
            </a:xfrm>
            <a:prstGeom prst="ellipse">
              <a:avLst/>
            </a:prstGeom>
            <a:noFill/>
            <a:ln w="38100">
              <a:solidFill>
                <a:srgbClr val="FFDD2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Oval 8">
              <a:extLst>
                <a:ext uri="{FF2B5EF4-FFF2-40B4-BE49-F238E27FC236}">
                  <a16:creationId xmlns:a16="http://schemas.microsoft.com/office/drawing/2014/main" xmlns="" id="{60633077-2DFF-2149-A78B-2D228B02D086}"/>
                </a:ext>
              </a:extLst>
            </p:cNvPr>
            <p:cNvSpPr/>
            <p:nvPr/>
          </p:nvSpPr>
          <p:spPr>
            <a:xfrm>
              <a:off x="3930225" y="5283925"/>
              <a:ext cx="426147" cy="425026"/>
            </a:xfrm>
            <a:prstGeom prst="ellipse">
              <a:avLst/>
            </a:prstGeom>
            <a:noFill/>
            <a:ln w="38100">
              <a:solidFill>
                <a:srgbClr val="FFDD2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Oval 9">
              <a:extLst>
                <a:ext uri="{FF2B5EF4-FFF2-40B4-BE49-F238E27FC236}">
                  <a16:creationId xmlns:a16="http://schemas.microsoft.com/office/drawing/2014/main" xmlns="" id="{009E5A91-02E7-D04B-ADF9-667547F279E7}"/>
                </a:ext>
              </a:extLst>
            </p:cNvPr>
            <p:cNvSpPr/>
            <p:nvPr/>
          </p:nvSpPr>
          <p:spPr>
            <a:xfrm>
              <a:off x="3924979" y="5802007"/>
              <a:ext cx="426147" cy="425026"/>
            </a:xfrm>
            <a:prstGeom prst="ellipse">
              <a:avLst/>
            </a:prstGeom>
            <a:noFill/>
            <a:ln w="38100">
              <a:solidFill>
                <a:srgbClr val="FFDD2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/>
              <p:cNvSpPr/>
              <p:nvPr/>
            </p:nvSpPr>
            <p:spPr>
              <a:xfrm>
                <a:off x="7878949" y="5313169"/>
                <a:ext cx="9417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84" name="Прямоугольник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949" y="5313169"/>
                <a:ext cx="941732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/>
              <p:cNvSpPr/>
              <p:nvPr/>
            </p:nvSpPr>
            <p:spPr>
              <a:xfrm>
                <a:off x="7878949" y="5836275"/>
                <a:ext cx="9417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949" y="5836275"/>
                <a:ext cx="941732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21495" y="2027746"/>
            <a:ext cx="1950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Используем </a:t>
            </a:r>
            <a:endParaRPr lang="ru-RU" dirty="0" smtClean="0"/>
          </a:p>
          <a:p>
            <a:r>
              <a:rPr lang="ru-RU" dirty="0"/>
              <a:t>э</a:t>
            </a:r>
            <a:r>
              <a:rPr lang="ru-RU" dirty="0" smtClean="0"/>
              <a:t>ффективную</a:t>
            </a:r>
          </a:p>
          <a:p>
            <a:r>
              <a:rPr lang="ru-RU" dirty="0" smtClean="0"/>
              <a:t>аппроксимацию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71" grpId="0" animBg="1"/>
      <p:bldP spid="73" grpId="0"/>
      <p:bldP spid="77" grpId="0"/>
      <p:bldP spid="84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еще раз на </a:t>
            </a:r>
            <a:r>
              <a:rPr lang="en-US" dirty="0" smtClean="0"/>
              <a:t>Q</a:t>
            </a:r>
            <a:r>
              <a:rPr lang="ru-RU" dirty="0" smtClean="0"/>
              <a:t>-обучение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124744"/>
                <a:ext cx="8198399" cy="548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:r>
                  <a:rPr lang="ru-RU" sz="1600" i="1" dirty="0" smtClean="0">
                    <a:latin typeface="Cambria Math" panose="02040503050406030204" pitchFamily="18" charset="0"/>
                    <a:ea typeface="Cambria Math"/>
                  </a:rPr>
                  <a:t>Табличный метод</a:t>
                </a: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|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′)</m:t>
                          </m:r>
                        </m:e>
                      </m:func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ru-RU" sz="1600" i="1">
                          <a:latin typeface="Cambria Math"/>
                          <a:ea typeface="Cambria Math"/>
                        </a:rPr>
                        <m:t>уравнение Беллмана для </m:t>
                      </m:r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− 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| 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/>
                                              <a:ea typeface="Cambria Math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160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′)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func>
                            <m:func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lim>
                              </m:limLow>
                            </m:fName>
                            <m:e/>
                          </m:func>
                        </m:e>
                      </m:nary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−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:r>
                  <a:rPr lang="ru-RU" sz="1600" b="0" i="1" dirty="0" smtClean="0">
                    <a:latin typeface="Cambria Math"/>
                    <a:ea typeface="Cambria Math"/>
                  </a:rPr>
                  <a:t>Параметризация</a:t>
                </a: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−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−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4744"/>
                <a:ext cx="8198399" cy="5487400"/>
              </a:xfrm>
              <a:prstGeom prst="rect">
                <a:avLst/>
              </a:prstGeom>
              <a:blipFill rotWithShape="0">
                <a:blip r:embed="rId2"/>
                <a:stretch>
                  <a:fillRect l="-372" t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0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ru-RU" dirty="0"/>
              <a:t>-обучение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69090" y="1359518"/>
                <a:ext cx="6561668" cy="2192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dirty="0" smtClean="0">
                    <a:ea typeface="Cambria Math"/>
                  </a:rPr>
                  <a:t>	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</a:t>
                </a: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Сделаем некоторое действие и п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олуч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/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/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90" y="1359518"/>
                <a:ext cx="6561668" cy="2192331"/>
              </a:xfrm>
              <a:prstGeom prst="rect">
                <a:avLst/>
              </a:prstGeom>
              <a:blipFill rotWithShape="0">
                <a:blip r:embed="rId2"/>
                <a:stretch>
                  <a:fillRect t="-1374" b="-14011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03052" y="4185954"/>
                <a:ext cx="679070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Проблемы: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1.</a:t>
                </a:r>
                <a:r>
                  <a:rPr lang="ru-RU" dirty="0"/>
                  <a:t> Мы решаем задачу регрессии, но данные коррелированы </a:t>
                </a:r>
                <a:r>
                  <a:rPr lang="ru-RU" dirty="0" smtClean="0"/>
                  <a:t> </a:t>
                </a:r>
              </a:p>
              <a:p>
                <a:endParaRPr lang="ru-RU" dirty="0"/>
              </a:p>
              <a:p>
                <a:r>
                  <a:rPr lang="ru-RU" dirty="0"/>
                  <a:t>2</a:t>
                </a:r>
                <a:r>
                  <a:rPr lang="ru-RU" dirty="0" smtClean="0"/>
                  <a:t>. Целевая переменная изменяется с обновлением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52" y="4185954"/>
                <a:ext cx="6790705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808"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0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памяти для </a:t>
            </a:r>
            <a:r>
              <a:rPr lang="en-US" dirty="0" smtClean="0"/>
              <a:t>Q-</a:t>
            </a:r>
            <a:r>
              <a:rPr lang="ru-RU" dirty="0" smtClean="0"/>
              <a:t>обучения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8400" y="1437897"/>
                <a:ext cx="833207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Есть какая−то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ru-RU" sz="1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| </m:t>
                          </m:r>
                          <m:r>
                            <a:rPr lang="ru-RU" sz="16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ru-RU" sz="16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ru-RU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Действуем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−жадно и получаем</m:t>
                      </m:r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 примеры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:endParaRPr lang="en-US" sz="1600" b="1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𝑬𝒙𝒑𝒆𝒓𝒊𝒆𝒏𝒄𝒆</m:t>
                      </m:r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𝒓𝒆𝒑𝒍𝒂𝒚</m:t>
                      </m:r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ru-RU" sz="1600" b="1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Сохраняем опыт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ru-RU" sz="1600" b="0" i="1" dirty="0" smtClean="0">
                          <a:latin typeface="Cambria Math"/>
                          <a:ea typeface="Cambria Math"/>
                        </a:rPr>
                        <m:t> в память 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ru-RU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dirty="0" smtClean="0">
                          <a:latin typeface="Cambria Math"/>
                          <a:ea typeface="Cambria Math"/>
                        </a:rPr>
                        <m:t>Делаем шаги обучения не только по новому опыту, но и по сохраненному в памяти</m:t>
                      </m:r>
                    </m:oMath>
                  </m:oMathPara>
                </a14:m>
                <a:endParaRPr lang="en-US" sz="16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0" y="1437897"/>
                <a:ext cx="8332072" cy="2569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6" y="4149080"/>
            <a:ext cx="8388424" cy="20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ru-RU" dirty="0" smtClean="0"/>
              <a:t>-обучение</a:t>
            </a:r>
            <a:r>
              <a:rPr lang="en-US" dirty="0" smtClean="0"/>
              <a:t>’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8400" y="1124744"/>
                <a:ext cx="8198399" cy="5562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/>
                        <a:ea typeface="Cambria Math"/>
                      </a:rPr>
                      <m:t>Инициализируем память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ru-RU" sz="14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ru-RU" sz="1400" i="1" dirty="0" smtClean="0">
                    <a:latin typeface="Cambria Math"/>
                    <a:ea typeface="Cambria Math"/>
                  </a:rPr>
                  <a:t>двусторонней </a:t>
                </a:r>
                <a:r>
                  <a:rPr lang="ru-RU" sz="1400" b="0" i="1" dirty="0" smtClean="0">
                    <a:latin typeface="Cambria Math"/>
                    <a:ea typeface="Cambria Math"/>
                  </a:rPr>
                  <a:t>очередью</a:t>
                </a:r>
                <a:endParaRPr lang="ru-RU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  <a:ea typeface="Cambria Math"/>
                        </a:rPr>
                        <m:t>Инициализируем функцию 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ru-RU" sz="1400" b="0" i="1" smtClean="0">
                          <a:latin typeface="Cambria Math"/>
                          <a:ea typeface="Cambria Math"/>
                        </a:rPr>
                        <m:t> со случайными весами</m:t>
                      </m:r>
                    </m:oMath>
                  </m:oMathPara>
                </a14:m>
                <a:endParaRPr lang="en-US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for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𝑒𝑝𝑖𝑠𝑜𝑑𝑒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in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1…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ru-RU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4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/>
                        <a:ea typeface="Cambria Math"/>
                      </a:rPr>
                      <m:t>Инициализируем </m:t>
                    </m:r>
                    <m:sSub>
                      <m:sSubPr>
                        <m:ctrlPr>
                          <a:rPr lang="ru-RU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  <a:ea typeface="Cambria Math"/>
                      </a:rPr>
                      <m:t>for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  <a:ea typeface="Cambria Math"/>
                      </a:rPr>
                      <m:t>in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…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	</a:t>
                </a:r>
                <a:r>
                  <a:rPr lang="ru-RU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 =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  <a:ea typeface="Cambria Math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lim>
                              </m:limLow>
                              <m:r>
                                <a:rPr lang="ru-RU" sz="1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               </m:t>
                              </m:r>
                              <m:r>
                                <a:rPr lang="ru-RU" sz="1400" i="1">
                                  <a:latin typeface="Cambria Math"/>
                                  <a:ea typeface="Cambria Math"/>
                                </a:rPr>
                                <m:t>с вероятностью 1−</m:t>
                              </m:r>
                              <m:r>
                                <a:rPr lang="ru-RU" sz="1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 ≠</m:t>
                              </m:r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  <a:ea typeface="Cambria Math"/>
                                    </a:rPr>
                                    <m:t>argmax</m:t>
                                  </m:r>
                                  <m:r>
                                    <a:rPr lang="ru-RU" sz="1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lim>
                              </m:limLow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      </m:t>
                              </m:r>
                              <m:r>
                                <a:rPr lang="ru-RU" sz="1400" i="1">
                                  <a:latin typeface="Cambria Math"/>
                                  <a:ea typeface="Cambria Math"/>
                                </a:rPr>
                                <m:t>с вероятностью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ru-RU" sz="14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/>
                        <a:ea typeface="Cambria Math"/>
                      </a:rPr>
                      <m:t>Получаем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+1 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ru-RU" sz="1400" b="0" i="0" smtClean="0">
                        <a:latin typeface="Cambria Math"/>
                        <a:ea typeface="Cambria Math"/>
                      </a:rPr>
                      <m:t>Сохраняем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i="1" dirty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)</m:t>
                    </m:r>
                    <m:r>
                      <a:rPr lang="ru-RU" sz="1400" b="0" i="1" dirty="0" smtClean="0">
                        <a:latin typeface="Cambria Math"/>
                        <a:ea typeface="Cambria Math"/>
                      </a:rPr>
                      <m:t> в память </m:t>
                    </m:r>
                    <m:r>
                      <a:rPr lang="en-US" sz="1400" b="0" i="1" dirty="0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ru-RU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ru-RU" sz="1400" b="0" i="0" dirty="0" smtClean="0">
                        <a:latin typeface="Cambria Math"/>
                        <a:ea typeface="Cambria Math"/>
                      </a:rPr>
                      <m:t>Сэмплируем </m:t>
                    </m:r>
                    <m:r>
                      <a:rPr lang="ru-RU" sz="1400" b="0" i="0" dirty="0" smtClean="0">
                        <a:latin typeface="Cambria Math" panose="02040503050406030204" pitchFamily="18" charset="0"/>
                        <a:ea typeface="Cambria Math"/>
                      </a:rPr>
                      <m:t>мини</m:t>
                    </m:r>
                    <m:r>
                      <a:rPr lang="ru-RU" sz="1400" b="0" i="0" dirty="0" smtClean="0">
                        <a:latin typeface="Cambria Math"/>
                        <a:ea typeface="Cambria Math"/>
                      </a:rPr>
                      <m:t>батч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i="1" dirty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400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)</m:t>
                    </m:r>
                    <m:r>
                      <a:rPr lang="ru-RU" sz="1400" b="0" i="0" dirty="0" smtClean="0">
                        <a:latin typeface="Cambria Math"/>
                        <a:ea typeface="Cambria Math"/>
                      </a:rPr>
                      <m:t> из</m:t>
                    </m:r>
                    <m:r>
                      <a:rPr lang="en-US" sz="1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>
                    <a:ea typeface="Cambria Math"/>
                  </a:rPr>
                  <a:t>	</a:t>
                </a:r>
                <a:r>
                  <a:rPr lang="en-US" sz="1400" dirty="0" smtClean="0">
                    <a:ea typeface="Cambria Math"/>
                  </a:rPr>
                  <a:t>	</a:t>
                </a:r>
                <a:r>
                  <a:rPr lang="ru-RU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ru-RU" sz="1400" b="0" i="1" smtClean="0">
                                  <a:latin typeface="Cambria Math"/>
                                  <a:ea typeface="Cambria Math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1400" b="0" i="1" smtClean="0">
                                  <a:latin typeface="Cambria Math"/>
                                  <a:ea typeface="Cambria Math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400" b="0" i="1" dirty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dirty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          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𝛼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400" i="1" dirty="0" smtClean="0">
                    <a:latin typeface="Cambria Math"/>
                    <a:ea typeface="Cambria Math"/>
                  </a:rPr>
                  <a:t> </a:t>
                </a:r>
                <a:endParaRPr lang="en-US" sz="14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ea typeface="Cambria Math"/>
                      </a:rPr>
                      <m:t>end</m:t>
                    </m:r>
                    <m:r>
                      <a:rPr lang="en-US" sz="1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ea typeface="Cambria Math"/>
                      </a:rPr>
                      <m:t>for</m:t>
                    </m:r>
                    <m:r>
                      <a:rPr lang="en-US" sz="1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1400" b="0" i="0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end</m:t>
                      </m:r>
                      <m:r>
                        <a:rPr lang="en-US" sz="14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for</m:t>
                      </m:r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0" y="1124744"/>
                <a:ext cx="8198399" cy="5562292"/>
              </a:xfrm>
              <a:prstGeom prst="rect">
                <a:avLst/>
              </a:prstGeom>
              <a:blipFill rotWithShape="0"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network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755576" y="1484784"/>
                <a:ext cx="4572000" cy="16364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         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4572000" cy="16364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74036" y="1816708"/>
            <a:ext cx="383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Таргет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всё еще двигается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4064" y="3194183"/>
                <a:ext cx="4950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Решение: Зафиксируем веса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для таргета </a:t>
                </a:r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64" y="3194183"/>
                <a:ext cx="495084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5" t="-9836" r="-12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989452" y="3789040"/>
                <a:ext cx="4572000" cy="16364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!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      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52" y="3789040"/>
                <a:ext cx="4572000" cy="1636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5576" y="5589240"/>
                <a:ext cx="43499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И будем обновлять: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𝜏𝜃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Например,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89240"/>
                <a:ext cx="434997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61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9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Нейронные сети и </a:t>
            </a:r>
            <a:r>
              <a:rPr kumimoji="0" lang="en-US" altLang="ru-RU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0282" y="1484784"/>
            <a:ext cx="826651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spcAft>
                <a:spcPts val="1800"/>
              </a:spcAft>
              <a:buSzPct val="100000"/>
              <a:buBlip>
                <a:blip r:embed="rId2"/>
              </a:buBlip>
            </a:pPr>
            <a:r>
              <a:rPr lang="en-US" sz="2000" dirty="0" smtClean="0">
                <a:latin typeface="Calibri"/>
                <a:cs typeface="Calibri"/>
              </a:rPr>
              <a:t>Double Q-Learning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SzPct val="100000"/>
              <a:buBlip>
                <a:blip r:embed="rId2"/>
              </a:buBlip>
            </a:pPr>
            <a:r>
              <a:rPr lang="ru-RU" sz="2000" dirty="0">
                <a:latin typeface="Calibri"/>
                <a:cs typeface="Calibri"/>
              </a:rPr>
              <a:t>Нейронные </a:t>
            </a:r>
            <a:r>
              <a:rPr lang="ru-RU" sz="2000" dirty="0" smtClean="0">
                <a:latin typeface="Calibri"/>
                <a:cs typeface="Calibri"/>
              </a:rPr>
              <a:t>сети</a:t>
            </a:r>
            <a:endParaRPr lang="ru-RU" sz="2000" dirty="0" smtClean="0">
              <a:latin typeface="Calibri"/>
              <a:cs typeface="Calibri"/>
            </a:endParaRP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SzPct val="100000"/>
              <a:buBlip>
                <a:blip r:embed="rId2"/>
              </a:buBlip>
            </a:pPr>
            <a:r>
              <a:rPr lang="en-US" sz="2000" dirty="0" smtClean="0">
                <a:latin typeface="Calibri"/>
                <a:cs typeface="Calibri"/>
              </a:rPr>
              <a:t>Deep </a:t>
            </a:r>
            <a:r>
              <a:rPr lang="en-US" sz="2000" dirty="0" smtClean="0">
                <a:latin typeface="Calibri"/>
                <a:cs typeface="Calibri"/>
              </a:rPr>
              <a:t>Q Network (DQN)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SzPct val="100000"/>
              <a:buBlip>
                <a:blip r:embed="rId2"/>
              </a:buBlip>
            </a:pPr>
            <a:r>
              <a:rPr lang="en-US" sz="2000" dirty="0" smtClean="0">
                <a:latin typeface="Calibri"/>
                <a:cs typeface="Calibri"/>
              </a:rPr>
              <a:t>Continuous actions</a:t>
            </a: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9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(Deep Q-Network)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8400" y="1143035"/>
                <a:ext cx="8198399" cy="563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for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𝑒𝑝𝑖𝑠𝑜𝑑𝑒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in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1…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ru-RU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4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/>
                        <a:ea typeface="Cambria Math"/>
                      </a:rPr>
                      <m:t>Инициализируем </m:t>
                    </m:r>
                    <m:sSub>
                      <m:sSubPr>
                        <m:ctrlPr>
                          <a:rPr lang="ru-RU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  <a:ea typeface="Cambria Math"/>
                      </a:rPr>
                      <m:t>for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  <a:ea typeface="Cambria Math"/>
                      </a:rPr>
                      <m:t>in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…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	</a:t>
                </a:r>
                <a:r>
                  <a:rPr lang="ru-RU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 =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  <a:ea typeface="Cambria Math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lim>
                              </m:limLow>
                              <m:r>
                                <a:rPr lang="ru-RU" sz="1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               </m:t>
                              </m:r>
                              <m:r>
                                <a:rPr lang="ru-RU" sz="1400" i="1">
                                  <a:latin typeface="Cambria Math"/>
                                  <a:ea typeface="Cambria Math"/>
                                </a:rPr>
                                <m:t>с вероятностью 1−</m:t>
                              </m:r>
                              <m:r>
                                <a:rPr lang="ru-RU" sz="1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 ≠</m:t>
                              </m:r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  <a:ea typeface="Cambria Math"/>
                                    </a:rPr>
                                    <m:t>argmax</m:t>
                                  </m:r>
                                  <m:r>
                                    <a:rPr lang="ru-RU" sz="1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lim>
                              </m:limLow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      </m:t>
                              </m:r>
                              <m:r>
                                <a:rPr lang="ru-RU" sz="1400" i="1">
                                  <a:latin typeface="Cambria Math"/>
                                  <a:ea typeface="Cambria Math"/>
                                </a:rPr>
                                <m:t>с вероятностью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ru-RU" sz="14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/>
                        <a:ea typeface="Cambria Math"/>
                      </a:rPr>
                      <m:t>Получаем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+1 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ru-RU" sz="1400" b="0" i="0" smtClean="0">
                        <a:latin typeface="Cambria Math"/>
                        <a:ea typeface="Cambria Math"/>
                      </a:rPr>
                      <m:t>Сохраняем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i="1" dirty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)</m:t>
                    </m:r>
                    <m:r>
                      <a:rPr lang="ru-RU" sz="1400" b="0" i="1" dirty="0" smtClean="0">
                        <a:latin typeface="Cambria Math"/>
                        <a:ea typeface="Cambria Math"/>
                      </a:rPr>
                      <m:t> в память </m:t>
                    </m:r>
                    <m:r>
                      <a:rPr lang="en-US" sz="1400" b="0" i="1" dirty="0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ru-RU" sz="14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ru-RU" sz="1400" b="0" i="0" dirty="0" smtClean="0">
                        <a:latin typeface="Cambria Math"/>
                        <a:ea typeface="Cambria Math"/>
                      </a:rPr>
                      <m:t>Сэмплируем </m:t>
                    </m:r>
                    <m:r>
                      <a:rPr lang="ru-RU" sz="1400" b="0" i="0" dirty="0" smtClean="0">
                        <a:latin typeface="Cambria Math" panose="02040503050406030204" pitchFamily="18" charset="0"/>
                        <a:ea typeface="Cambria Math"/>
                      </a:rPr>
                      <m:t>мини</m:t>
                    </m:r>
                    <m:r>
                      <a:rPr lang="ru-RU" sz="1400" b="0" i="0" dirty="0" smtClean="0">
                        <a:latin typeface="Cambria Math"/>
                        <a:ea typeface="Cambria Math"/>
                      </a:rPr>
                      <m:t>батч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400" i="1" dirty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400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/>
                        <a:ea typeface="Cambria Math"/>
                      </a:rPr>
                      <m:t>)</m:t>
                    </m:r>
                    <m:r>
                      <a:rPr lang="ru-RU" sz="1400" b="0" i="0" dirty="0" smtClean="0">
                        <a:latin typeface="Cambria Math"/>
                        <a:ea typeface="Cambria Math"/>
                      </a:rPr>
                      <m:t> из</m:t>
                    </m:r>
                    <m:r>
                      <a:rPr lang="en-US" sz="1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>
                    <a:ea typeface="Cambria Math"/>
                  </a:rPr>
                  <a:t>	</a:t>
                </a:r>
                <a:r>
                  <a:rPr lang="en-US" sz="1400" dirty="0" smtClean="0">
                    <a:ea typeface="Cambria Math"/>
                  </a:rPr>
                  <a:t>	</a:t>
                </a:r>
                <a:r>
                  <a:rPr lang="ru-RU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ru-RU" sz="1400" b="0" i="1" smtClean="0">
                                  <a:latin typeface="Cambria Math"/>
                                  <a:ea typeface="Cambria Math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1400" b="0" i="1" smtClean="0">
                                  <a:latin typeface="Cambria Math"/>
                                  <a:ea typeface="Cambria Math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400" b="0" i="1" dirty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dirty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          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𝛼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en-US" sz="1400" dirty="0" smtClean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i="1" dirty="0" smtClean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𝜏𝜃</m:t>
                    </m:r>
                  </m:oMath>
                </a14:m>
                <a:endParaRPr lang="en-US" sz="14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en-US" sz="14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ea typeface="Cambria Math"/>
                      </a:rPr>
                      <m:t>end</m:t>
                    </m:r>
                    <m:r>
                      <a:rPr lang="en-US" sz="1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ea typeface="Cambria Math"/>
                      </a:rPr>
                      <m:t>for</m:t>
                    </m:r>
                    <m:r>
                      <a:rPr lang="en-US" sz="1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1400" b="0" i="0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end</m:t>
                      </m:r>
                      <m:r>
                        <a:rPr lang="en-US" sz="14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  <a:ea typeface="Cambria Math"/>
                        </a:rPr>
                        <m:t>for</m:t>
                      </m:r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0" y="1143035"/>
                <a:ext cx="8198399" cy="56392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DQN. </a:t>
            </a:r>
            <a:r>
              <a:rPr lang="ru-RU" dirty="0" smtClean="0"/>
              <a:t>Схема обучения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724"/>
            <a:ext cx="9144000" cy="28192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84168" y="2135866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135866"/>
                <a:ext cx="57606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105" r="-1053"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460432" y="2135866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2135866"/>
                <a:ext cx="57606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319" r="-10638"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2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ли совместить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 Q-Learning </a:t>
            </a:r>
            <a:r>
              <a:rPr lang="ru-RU" dirty="0" smtClean="0"/>
              <a:t>и </a:t>
            </a:r>
            <a:r>
              <a:rPr lang="en-US" dirty="0" smtClean="0"/>
              <a:t>Target network?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51520" y="1700808"/>
                <a:ext cx="4104456" cy="183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ru-RU" sz="1600" i="1">
                                  <a:latin typeface="Cambria Math"/>
                                  <a:ea typeface="Cambria Math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1600" i="1">
                                  <a:latin typeface="Cambria Math"/>
                                  <a:ea typeface="Cambria Math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        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𝜏𝜃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4104456" cy="18359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9592" y="1233502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Network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499992" y="1700808"/>
                <a:ext cx="4464496" cy="14820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sz="16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ru-RU" sz="1600" i="1">
                                  <a:latin typeface="Cambria Math"/>
                                  <a:ea typeface="Cambria Math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1600" i="1">
                                  <a:latin typeface="Cambria Math"/>
                                  <a:ea typeface="Cambria Math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 dirty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𝑎𝑟𝑔𝑚𝑎𝑥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ea typeface="Cambria Math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700808"/>
                <a:ext cx="4464496" cy="14820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44208" y="123350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Q-Learning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2627195" y="4365104"/>
                <a:ext cx="4572000" cy="199035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 если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терминальное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𝑎𝑟𝑔𝑚𝑎𝑥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′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195" y="4365104"/>
                <a:ext cx="4572000" cy="19903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845962" y="3859345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Q-Learning with target network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2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ru-RU" dirty="0"/>
          </a:p>
        </p:txBody>
      </p:sp>
      <p:pic>
        <p:nvPicPr>
          <p:cNvPr id="4" name="Picture 2" descr="https://cdn-images-1.medium.com/max/800/1*yfrF2jnI3zspkZELq2rw9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5536093" cy="15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Ð°ÑÑÐ¸Ð½ÐºÐ¸ Ð¿Ð¾ Ð·Ð°Ð¿ÑÐ¾ÑÑ dqn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667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Непрерывные действия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6739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Нейронные сети?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Как изменится архитектура?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А как искать действие</a:t>
            </a:r>
            <a:r>
              <a:rPr lang="en-US" dirty="0" smtClean="0"/>
              <a:t> </a:t>
            </a:r>
            <a:r>
              <a:rPr lang="ru-RU" dirty="0" smtClean="0"/>
              <a:t>с максимальным </a:t>
            </a:r>
            <a:r>
              <a:rPr lang="en-US" dirty="0" smtClean="0"/>
              <a:t>Q-</a:t>
            </a:r>
            <a:r>
              <a:rPr lang="ru-RU" dirty="0" smtClean="0"/>
              <a:t>значением?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Численная оптимизация - медленно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Дискретизация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Часто непрерывные действия уже дискретизированы в среде: </a:t>
            </a:r>
          </a:p>
          <a:p>
            <a:pPr lvl="1"/>
            <a:r>
              <a:rPr lang="ru-RU" dirty="0"/>
              <a:t>	</a:t>
            </a:r>
            <a:r>
              <a:rPr lang="ru-RU" dirty="0" smtClean="0"/>
              <a:t>Например, в гонках скорость машины регулируется 2-3мя действиями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Теряем информацию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 делаем оптимальные действия</a:t>
            </a:r>
          </a:p>
          <a:p>
            <a:pPr lvl="1"/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Случайно </a:t>
            </a:r>
            <a:r>
              <a:rPr lang="ru-RU" dirty="0" err="1" smtClean="0"/>
              <a:t>сэмплируем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smtClean="0"/>
              <a:t>действий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r>
              <a:rPr lang="ru-RU" dirty="0"/>
              <a:t>	З</a:t>
            </a:r>
            <a:r>
              <a:rPr lang="ru-RU" dirty="0" smtClean="0"/>
              <a:t>атем выбираем действие с максимальным</a:t>
            </a:r>
            <a:r>
              <a:rPr lang="en-US" dirty="0" smtClean="0"/>
              <a:t> 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Можно </a:t>
            </a:r>
            <a:r>
              <a:rPr lang="ru-RU" dirty="0" err="1"/>
              <a:t>параллелить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621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Почему это проблема для рассмотренных алгоритмов?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0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20" y="1588150"/>
                <a:ext cx="8113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Сделаем еще одну нейронную сеть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выбора действия</a:t>
                </a:r>
                <a:r>
                  <a:rPr lang="en-US" dirty="0" smtClean="0"/>
                  <a:t> - actor</a:t>
                </a:r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88150"/>
                <a:ext cx="81138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3528" y="2509629"/>
                <a:ext cx="4967642" cy="3444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Как?</a:t>
                </a:r>
              </a:p>
              <a:p>
                <a:r>
                  <a:rPr lang="ru-RU" dirty="0" smtClean="0"/>
                  <a:t>Мы хотим добиться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Значит задача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limLow>
                        <m:limLow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b="0" dirty="0" smtClean="0"/>
              </a:p>
              <a:p>
                <a:endParaRPr lang="en-US" b="0" dirty="0" smtClean="0"/>
              </a:p>
              <a:p>
                <a:r>
                  <a:rPr lang="ru-RU" dirty="0"/>
                  <a:t>Г</a:t>
                </a:r>
                <a:r>
                  <a:rPr lang="ru-RU" dirty="0" smtClean="0"/>
                  <a:t>радиентный подъём</a:t>
                </a:r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09629"/>
                <a:ext cx="4967642" cy="3444917"/>
              </a:xfrm>
              <a:prstGeom prst="rect">
                <a:avLst/>
              </a:prstGeom>
              <a:blipFill rotWithShape="0">
                <a:blip r:embed="rId4"/>
                <a:stretch>
                  <a:fillRect l="-982" t="-1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814" y="4681089"/>
            <a:ext cx="5292080" cy="1825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3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68760"/>
            <a:ext cx="8229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sz="2000" dirty="0" smtClean="0">
                <a:latin typeface="Calibri"/>
                <a:cs typeface="Calibri"/>
              </a:rPr>
              <a:t>Обычный </a:t>
            </a:r>
            <a:r>
              <a:rPr lang="en-US" sz="2000" dirty="0" smtClean="0">
                <a:latin typeface="Calibri"/>
                <a:cs typeface="Calibri"/>
              </a:rPr>
              <a:t>Q-learning </a:t>
            </a:r>
            <a:r>
              <a:rPr lang="ru-RU" sz="2000" dirty="0" smtClean="0">
                <a:latin typeface="Calibri"/>
                <a:cs typeface="Calibri"/>
              </a:rPr>
              <a:t>может переоценивать истинные значения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000" dirty="0" smtClean="0">
                <a:latin typeface="Calibri"/>
                <a:cs typeface="Calibri"/>
              </a:rPr>
              <a:t>Double Q-learning</a:t>
            </a:r>
            <a:endParaRPr lang="ru-RU" sz="2000" dirty="0" smtClean="0">
              <a:latin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sz="2000" dirty="0" smtClean="0">
                <a:latin typeface="Calibri"/>
                <a:cs typeface="Calibri"/>
              </a:rPr>
              <a:t>Нейронные </a:t>
            </a:r>
            <a:r>
              <a:rPr lang="ru-RU" sz="2000" dirty="0" smtClean="0">
                <a:latin typeface="Calibri"/>
                <a:cs typeface="Calibri"/>
              </a:rPr>
              <a:t>сети отлично подходят для </a:t>
            </a:r>
            <a:r>
              <a:rPr lang="en-US" sz="2000" dirty="0" smtClean="0">
                <a:latin typeface="Calibri"/>
                <a:cs typeface="Calibri"/>
              </a:rPr>
              <a:t>RL </a:t>
            </a:r>
            <a:endParaRPr lang="ru-RU" sz="2000" dirty="0" smtClean="0">
              <a:latin typeface="Calibri"/>
              <a:cs typeface="Calibri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sz="2000" dirty="0" smtClean="0">
                <a:latin typeface="Calibri"/>
                <a:cs typeface="Calibri"/>
              </a:rPr>
              <a:t>Хорошо выделяют сложные нелинейные зависимости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sz="2000" dirty="0" smtClean="0">
                <a:latin typeface="Calibri"/>
                <a:cs typeface="Calibri"/>
              </a:rPr>
              <a:t>Позволяют дообучаться по новым </a:t>
            </a:r>
            <a:r>
              <a:rPr lang="ru-RU" sz="2000" dirty="0" smtClean="0">
                <a:latin typeface="Calibri"/>
                <a:cs typeface="Calibri"/>
              </a:rPr>
              <a:t>примерам</a:t>
            </a:r>
            <a:endParaRPr lang="ru-RU" sz="2000" dirty="0">
              <a:latin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000" dirty="0">
                <a:latin typeface="Calibri"/>
                <a:cs typeface="Calibri"/>
              </a:rPr>
              <a:t>DQN – </a:t>
            </a:r>
            <a:r>
              <a:rPr lang="ru-RU" sz="2000" dirty="0">
                <a:latin typeface="Calibri"/>
                <a:cs typeface="Calibri"/>
              </a:rPr>
              <a:t>естественное расширение табличного </a:t>
            </a:r>
            <a:r>
              <a:rPr lang="en-US" sz="2000" dirty="0">
                <a:latin typeface="Calibri"/>
                <a:cs typeface="Calibri"/>
              </a:rPr>
              <a:t>Q-</a:t>
            </a:r>
            <a:r>
              <a:rPr lang="ru-RU" sz="2000" dirty="0">
                <a:latin typeface="Calibri"/>
                <a:cs typeface="Calibri"/>
              </a:rPr>
              <a:t>обучения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sz="2000" dirty="0">
                <a:latin typeface="Calibri"/>
                <a:cs typeface="Calibri"/>
              </a:rPr>
              <a:t>Вместо таблиц используем параметризованную нейросетью         </a:t>
            </a:r>
            <a:r>
              <a:rPr lang="en-US" sz="2000" dirty="0">
                <a:latin typeface="Calibri"/>
                <a:cs typeface="Calibri"/>
              </a:rPr>
              <a:t>Q-</a:t>
            </a:r>
            <a:r>
              <a:rPr lang="ru-RU" sz="2000" dirty="0">
                <a:latin typeface="Calibri"/>
                <a:cs typeface="Calibri"/>
              </a:rPr>
              <a:t>функцию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ru-RU" sz="2000" dirty="0">
                <a:latin typeface="Calibri"/>
                <a:cs typeface="Calibri"/>
              </a:rPr>
              <a:t>Стабилизируем обучение использованием памяти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000" dirty="0" smtClean="0">
                <a:latin typeface="Calibri"/>
                <a:cs typeface="Calibri"/>
              </a:rPr>
              <a:t>Target network</a:t>
            </a:r>
            <a:r>
              <a:rPr lang="ru-RU" sz="2000" dirty="0" smtClean="0">
                <a:latin typeface="Calibri"/>
                <a:cs typeface="Calibri"/>
              </a:rPr>
              <a:t>, чтобы целевая переменная была менее чувствительна к изменениям весов сети</a:t>
            </a:r>
            <a:endParaRPr lang="en-US" sz="2000" dirty="0" smtClean="0">
              <a:latin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000" dirty="0" smtClean="0">
                <a:latin typeface="Calibri"/>
                <a:cs typeface="Calibri"/>
              </a:rPr>
              <a:t>DDPG </a:t>
            </a:r>
            <a:r>
              <a:rPr lang="ru-RU" sz="2000" dirty="0" smtClean="0">
                <a:latin typeface="Calibri"/>
                <a:cs typeface="Calibri"/>
              </a:rPr>
              <a:t>для работы с непрерывными действиями</a:t>
            </a:r>
            <a:endParaRPr lang="en-US" sz="2000" dirty="0" smtClean="0">
              <a:latin typeface="Calibri"/>
              <a:cs typeface="Calibri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endParaRPr lang="ru-RU" sz="2000" dirty="0" smtClean="0">
              <a:latin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4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ru-RU" dirty="0" smtClean="0"/>
              <a:t>-обучение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8400" y="1143035"/>
                <a:ext cx="8198399" cy="39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ru-RU" sz="1600" i="1">
                          <a:latin typeface="Cambria Math"/>
                          <a:ea typeface="Cambria Math"/>
                        </a:rPr>
                        <m:t>−обучение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ru-RU" sz="16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𝑙𝑒𝑎𝑟𝑛𝑖𝑛𝑔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en-US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/>
                          <a:ea typeface="Cambria Math"/>
                        </a:rPr>
                        <m:t>Есть какая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ru-RU" sz="1600" i="1">
                          <a:latin typeface="Cambria Math"/>
                          <a:ea typeface="Cambria Math"/>
                        </a:rPr>
                        <m:t>то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ru-RU" sz="16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u-RU" sz="1600" i="1">
                          <a:latin typeface="Cambria Math"/>
                          <a:ea typeface="Cambria Math"/>
                        </a:rPr>
                        <m:t>Рассмотрим пример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Можем посчитать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  и  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US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1600" i="1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1600" i="1" dirty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′)</m:t>
                              </m:r>
                            </m:e>
                          </m:func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Д</m:t>
                      </m:r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ля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1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 стратегия тривиальна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|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  <a:ea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Ч</m:t>
                      </m:r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то делать для произвольной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ru-RU" sz="1600" b="0" i="1" smtClean="0">
                          <a:latin typeface="Cambria Math"/>
                          <a:ea typeface="Cambria Math"/>
                        </a:rPr>
                        <m:t> в процессе обучения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|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/>
                        </a:rPr>
                        <m:t>с некоторой вероятностью не оптимальное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/>
                        </a:rPr>
                        <m:t>действие</m:t>
                      </m:r>
                      <m:d>
                        <m:dPr>
                          <m:ctrlPr>
                            <a:rPr lang="ru-RU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в смысле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функ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ции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0" y="1143035"/>
                <a:ext cx="8198399" cy="3950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Exploration-exploitation dilemma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8401" y="1988840"/>
                <a:ext cx="8198399" cy="2512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ru-RU" sz="1600" b="1" i="1" smtClean="0">
                          <a:latin typeface="Cambria Math"/>
                          <a:ea typeface="Cambria Math"/>
                        </a:rPr>
                        <m:t>−жадная  стратегия</m:t>
                      </m:r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ru-RU" sz="1600" b="1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|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limLow>
                                  <m:limLow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a:rPr lang="en-US" sz="160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lim>
                                </m:limLow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 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             </m:t>
                                </m:r>
                                <m:r>
                                  <a:rPr lang="ru-RU" sz="1600" i="1">
                                    <a:latin typeface="Cambria Math"/>
                                    <a:ea typeface="Cambria Math"/>
                                  </a:rPr>
                                  <m:t>с вероятностью 1−</m:t>
                                </m:r>
                                <m:r>
                                  <a:rPr lang="ru-RU" sz="16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 ≠</m:t>
                                </m:r>
                                <m:limLow>
                                  <m:limLow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lim>
                                </m:limLow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      </m:t>
                                </m:r>
                                <m:r>
                                  <a:rPr lang="ru-RU" sz="1600" i="1">
                                    <a:latin typeface="Cambria Math"/>
                                    <a:ea typeface="Cambria Math"/>
                                  </a:rPr>
                                  <m:t>с вероятностью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 smtClean="0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:endParaRPr lang="en-US" sz="160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SzPct val="100000"/>
                </a:pPr>
                <a:endParaRPr lang="en-US" sz="1600" i="1" dirty="0" smtClean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1" y="1988840"/>
                <a:ext cx="8198399" cy="25121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2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вычисления функции ценности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24893" cy="9361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819400"/>
            <a:ext cx="2880320" cy="4257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1" y="3245129"/>
            <a:ext cx="3600400" cy="564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11961" y="2819400"/>
                <a:ext cx="4974054" cy="3660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=0.5∗0+0.5∗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=0.5∗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+0.5∗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/>
              </a:p>
              <a:p>
                <a:pPr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819400"/>
                <a:ext cx="4974054" cy="3660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31637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43608" y="4365104"/>
                <a:ext cx="5270161" cy="1206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и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sz="2400" i="1" dirty="0" smtClean="0">
                    <a:latin typeface="Cambria Math" panose="02040503050406030204" pitchFamily="18" charset="0"/>
                  </a:rPr>
                  <a:t>: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b="0" dirty="0" smtClean="0"/>
                  <a:t>С помощью уравнения Беллмана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 </a:t>
                </a:r>
                <a:r>
                  <a:rPr lang="ru-RU" sz="2400" dirty="0" smtClean="0"/>
                  <a:t>Через определение</a:t>
                </a:r>
                <a:endParaRPr lang="ru-R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65104"/>
                <a:ext cx="5270161" cy="1206869"/>
              </a:xfrm>
              <a:prstGeom prst="rect">
                <a:avLst/>
              </a:prstGeom>
              <a:blipFill rotWithShape="0">
                <a:blip r:embed="rId3"/>
                <a:stretch>
                  <a:fillRect l="-1734" t="-3535" r="-809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372200" y="1124744"/>
            <a:ext cx="186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Политики: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9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Q-Learning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9552" y="1412776"/>
                <a:ext cx="7236276" cy="2122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7236276" cy="21221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1600" y="3645024"/>
                <a:ext cx="7234096" cy="18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Пусть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7234096" cy="18476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2627784" y="5490914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 rot="16200000">
            <a:off x="4932040" y="5445234"/>
            <a:ext cx="288032" cy="28803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2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Q-Learning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7" y="1290806"/>
            <a:ext cx="8657860" cy="25939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4411" y="3821332"/>
                <a:ext cx="490987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Посчитаем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Q*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Q*(A, right) = 0 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Q*(A, left) = max Q*(B, 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)=−0.1 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11" y="3821332"/>
                <a:ext cx="490987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993" t="-4636" b="-9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1560" y="1412776"/>
                <a:ext cx="9776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97763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4411" y="4753260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Но в начале мы не располагаем большой выборкой, поэтому оценка среднего получается </a:t>
            </a:r>
          </a:p>
          <a:p>
            <a:r>
              <a:rPr lang="ru-RU" b="1" dirty="0"/>
              <a:t>с</a:t>
            </a:r>
            <a:r>
              <a:rPr lang="ru-RU" b="1" dirty="0" smtClean="0"/>
              <a:t> большой дисперсией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40818" y="5665481"/>
                <a:ext cx="49611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 smtClean="0"/>
                  <a:t>Оценка </a:t>
                </a:r>
                <a:r>
                  <a:rPr lang="en-US" i="1" dirty="0"/>
                  <a:t>Q(A, left) </a:t>
                </a:r>
                <a:r>
                  <a:rPr lang="ru-RU" i="1" dirty="0"/>
                  <a:t>после первого </a:t>
                </a:r>
                <a:r>
                  <a:rPr lang="ru-RU" i="1" dirty="0" smtClean="0"/>
                  <a:t>шага: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Q(B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=−0.1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18" y="5665481"/>
                <a:ext cx="4961102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106" t="-3289"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0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Q-Learning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31470" y="1196752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Ну и что с того, что переоценивает? </a:t>
            </a:r>
          </a:p>
          <a:p>
            <a:endParaRPr lang="ru-RU" dirty="0" smtClean="0"/>
          </a:p>
          <a:p>
            <a:r>
              <a:rPr lang="ru-RU" dirty="0" smtClean="0"/>
              <a:t>Нам же важно правильно найти лучшее действие в данном состоянии, а с ранжированием (упорядочиванием) всё в порядке</a:t>
            </a:r>
          </a:p>
          <a:p>
            <a:endParaRPr lang="ru-RU" dirty="0"/>
          </a:p>
          <a:p>
            <a:r>
              <a:rPr lang="ru-RU" i="1" dirty="0" smtClean="0"/>
              <a:t>Посмотрим еще раз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5" y="3465763"/>
            <a:ext cx="6969992" cy="20882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5445224"/>
                <a:ext cx="61696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≥−0.1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сильно больше, чем -0.1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ru-RU" dirty="0" smtClean="0"/>
                  <a:t>возможно такое, что в начале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r"/>
                <a:r>
                  <a:rPr lang="ru-RU" dirty="0" smtClean="0">
                    <a:ea typeface="Cambria Math" panose="02040503050406030204" pitchFamily="18" charset="0"/>
                  </a:rPr>
                  <a:t>Но это неверно! </a:t>
                </a: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45224"/>
                <a:ext cx="616963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91" r="-791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e7cd1a992ef9280fc32360202193f5a19d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92288</TotalTime>
  <Words>477</Words>
  <Application>Microsoft Office PowerPoint</Application>
  <PresentationFormat>Экран (4:3)</PresentationFormat>
  <Paragraphs>228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Cambria</vt:lpstr>
      <vt:lpstr>Cambria Math</vt:lpstr>
      <vt:lpstr>Symbol</vt:lpstr>
      <vt:lpstr>Office Theme</vt:lpstr>
      <vt:lpstr>1_Office Theme</vt:lpstr>
      <vt:lpstr>Продолжение Q-learning. DQN </vt:lpstr>
      <vt:lpstr>Нейронные сети и RL</vt:lpstr>
      <vt:lpstr>Q-обучение</vt:lpstr>
      <vt:lpstr>Exploration-exploitation dilemma</vt:lpstr>
      <vt:lpstr>Пример вычисления функции ценности </vt:lpstr>
      <vt:lpstr>Ещё пример</vt:lpstr>
      <vt:lpstr>Double Q-Learning</vt:lpstr>
      <vt:lpstr>Double Q-Learning</vt:lpstr>
      <vt:lpstr>Double Q-Learning</vt:lpstr>
      <vt:lpstr>Double Q-Learning</vt:lpstr>
      <vt:lpstr>Double Q-Learning</vt:lpstr>
      <vt:lpstr>Что делать, если состояний много?</vt:lpstr>
      <vt:lpstr>Что делать, если состояний много?</vt:lpstr>
      <vt:lpstr>Варианты </vt:lpstr>
      <vt:lpstr>Посмотрим еще раз на Q-обучение</vt:lpstr>
      <vt:lpstr>Q-обучение</vt:lpstr>
      <vt:lpstr>Использование памяти для Q-обучения</vt:lpstr>
      <vt:lpstr>Q-обучение’</vt:lpstr>
      <vt:lpstr>Target network</vt:lpstr>
      <vt:lpstr>DQN (Deep Q-Network)</vt:lpstr>
      <vt:lpstr>DQN. Схема обучения</vt:lpstr>
      <vt:lpstr>Можно ли совместить  Double Q-Learning и Target network?</vt:lpstr>
      <vt:lpstr>State</vt:lpstr>
      <vt:lpstr>Непрерывные действия</vt:lpstr>
      <vt:lpstr>DDPG</vt:lpstr>
      <vt:lpstr>Summary</vt:lpstr>
    </vt:vector>
  </TitlesOfParts>
  <Company>Tinkoff.ru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creator>Shirinkin Arkadiy Viktorovich</dc:creator>
  <cp:lastModifiedBy>Rezyapkin Vyacheslav Nikolaevich</cp:lastModifiedBy>
  <cp:revision>1117</cp:revision>
  <cp:lastPrinted>2016-04-27T11:26:46Z</cp:lastPrinted>
  <dcterms:created xsi:type="dcterms:W3CDTF">2009-04-07T10:30:40Z</dcterms:created>
  <dcterms:modified xsi:type="dcterms:W3CDTF">2019-06-25T08:48:48Z</dcterms:modified>
</cp:coreProperties>
</file>