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  <p:sldMasterId id="2147483656" r:id="rId2"/>
  </p:sldMasterIdLst>
  <p:notesMasterIdLst>
    <p:notesMasterId r:id="rId19"/>
  </p:notesMasterIdLst>
  <p:sldIdLst>
    <p:sldId id="335" r:id="rId3"/>
    <p:sldId id="514" r:id="rId4"/>
    <p:sldId id="488" r:id="rId5"/>
    <p:sldId id="499" r:id="rId6"/>
    <p:sldId id="515" r:id="rId7"/>
    <p:sldId id="528" r:id="rId8"/>
    <p:sldId id="529" r:id="rId9"/>
    <p:sldId id="531" r:id="rId10"/>
    <p:sldId id="530" r:id="rId11"/>
    <p:sldId id="532" r:id="rId12"/>
    <p:sldId id="534" r:id="rId13"/>
    <p:sldId id="533" r:id="rId14"/>
    <p:sldId id="537" r:id="rId15"/>
    <p:sldId id="536" r:id="rId16"/>
    <p:sldId id="535" r:id="rId17"/>
    <p:sldId id="471" r:id="rId18"/>
  </p:sldIdLst>
  <p:sldSz cx="9144000" cy="6858000" type="screen4x3"/>
  <p:notesSz cx="6797675" cy="9928225"/>
  <p:custDataLst>
    <p:tags r:id="rId20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anov Andrey Viktorovich" initials="SAV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23"/>
    <a:srgbClr val="83ABDB"/>
    <a:srgbClr val="2F3645"/>
    <a:srgbClr val="262626"/>
    <a:srgbClr val="BBBDC1"/>
    <a:srgbClr val="464645"/>
    <a:srgbClr val="808791"/>
    <a:srgbClr val="E0E1E3"/>
    <a:srgbClr val="E6E7E8"/>
    <a:srgbClr val="E6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09" autoAdjust="0"/>
  </p:normalViewPr>
  <p:slideViewPr>
    <p:cSldViewPr snapToObjects="1">
      <p:cViewPr varScale="1">
        <p:scale>
          <a:sx n="95" d="100"/>
          <a:sy n="95" d="100"/>
        </p:scale>
        <p:origin x="9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9" d="100"/>
          <a:sy n="59" d="100"/>
        </p:scale>
        <p:origin x="217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12A26B-0B86-448D-A309-3920F933B71A}" type="datetimeFigureOut">
              <a:rPr lang="en-US" altLang="ru-RU"/>
              <a:pPr>
                <a:defRPr/>
              </a:pPr>
              <a:t>8/13/2019</a:t>
            </a:fld>
            <a:endParaRPr lang="en-US" alt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772D0A-02F6-4F24-9FE9-48527C35F96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32883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EFEEC8-6234-4CBF-9F6C-5441A1A5AF8A}" type="slidenum">
              <a:rPr kumimoji="0" lang="en-US" altLang="ru-RU" smtClean="0"/>
              <a:pPr>
                <a:spcBef>
                  <a:spcPct val="0"/>
                </a:spcBef>
              </a:pPr>
              <a:t>1</a:t>
            </a:fld>
            <a:endParaRPr kumimoji="0"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512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72D0A-02F6-4F24-9FE9-48527C35F96A}" type="slidenum">
              <a:rPr lang="en-US" altLang="ru-RU" smtClean="0"/>
              <a:pPr>
                <a:defRPr/>
              </a:pPr>
              <a:t>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3025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72D0A-02F6-4F24-9FE9-48527C35F96A}" type="slidenum">
              <a:rPr lang="en-US" altLang="ru-RU" smtClean="0"/>
              <a:pPr>
                <a:defRPr/>
              </a:pPr>
              <a:t>4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6747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A02F5-2E1C-48CE-9E9F-BE1A5CF80A33}" type="datetime1">
              <a:rPr lang="ru-RU" altLang="ru-RU" smtClean="0"/>
              <a:t>13.08.2019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7E78-2F8E-4032-A8B8-57C23029E9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 txBox="1">
            <a:spLocks/>
          </p:cNvSpPr>
          <p:nvPr userDrawn="1"/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077A-D77B-41D7-BD0C-32C345CDC3D5}" type="datetime1">
              <a:rPr lang="ru-RU" altLang="ru-RU" smtClean="0"/>
              <a:t>13.08.2019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F50-8612-4872-B38F-3286F69D0E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E7DF60-1174-450F-A7CE-C1186917938A}" type="datetime1">
              <a:rPr lang="ru-RU" smtClean="0"/>
              <a:t>13.08.2019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7E3-8F20-413D-8D87-C4582B26FC10}" type="datetime1">
              <a:rPr lang="ru-RU" smtClean="0"/>
              <a:t>13.08.2019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1C5F-245E-414D-A97A-B14EB6C7F16E}" type="datetime1">
              <a:rPr lang="ru-RU" altLang="ru-RU" smtClean="0"/>
              <a:t>13.08.2019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0448-F3B1-4062-B66A-9DA1239BF29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53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EDBA-61FC-4BC4-BF1E-237978CB9DEE}" type="datetime1">
              <a:rPr lang="ru-RU" altLang="ru-RU" smtClean="0"/>
              <a:t>13.08.2019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C8A8-551A-4201-BE66-ECB93A0A103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200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E7DF60-1174-450F-A7CE-C1186917938A}" type="datetime1">
              <a:rPr lang="ru-RU" smtClean="0"/>
              <a:t>13.08.2019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6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DF76CF-253B-41FC-B9A2-1FAA37134B50}" type="datetime1">
              <a:rPr lang="ru-RU" altLang="ru-RU" smtClean="0"/>
              <a:t>13.08.2019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A693F9-B92E-4216-916B-51FDA3FE28F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pic>
        <p:nvPicPr>
          <p:cNvPr id="1032" name="Изображение 8" descr="герб_простой_tinkoff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-73025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FFDD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6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4B62BFAA-A62A-4212-85A3-AF451683041B}" type="datetime1">
              <a:rPr lang="ru-RU" altLang="ru-RU" smtClean="0"/>
              <a:t>13.08.2019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9177BD9B-798D-48E0-9947-321836D842D0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process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lg.eng.cam.ac.uk/pilco/" TargetMode="External"/><Relationship Id="rId5" Type="http://schemas.openxmlformats.org/officeDocument/2006/relationships/hyperlink" Target="http://mlg.eng.cam.ac.uk/pub/pdf/DeiRas11.pdf" TargetMode="External"/><Relationship Id="rId4" Type="http://schemas.openxmlformats.org/officeDocument/2006/relationships/hyperlink" Target="https://drive.google.com/file/d/1yhSOkV2TNCSrjbrNMUtYerXXZY1dQpo4/view?usp=shar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yesgroup/deepbayes-2018/blob/master/day5_gp/gp_basic.ipyn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drive/folders/1TP-BCgxh5NVhtIX4oyVtXd2eFwHn7Mke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645024"/>
            <a:ext cx="9144000" cy="2016224"/>
          </a:xfrm>
          <a:prstGeom prst="rect">
            <a:avLst/>
          </a:prstGeom>
          <a:solidFill>
            <a:srgbClr val="FFD823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12507" y="3811140"/>
            <a:ext cx="8244408" cy="1346052"/>
          </a:xfrm>
        </p:spPr>
        <p:txBody>
          <a:bodyPr/>
          <a:lstStyle/>
          <a:p>
            <a:pPr algn="l" eaLnBrk="1" hangingPunct="1"/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Модельные методы обучения с подкреплением</a:t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часть 2</a:t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/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1800" dirty="0" smtClean="0">
                <a:latin typeface="Calibri"/>
                <a:ea typeface="ＭＳ Ｐゴシック" panose="020B0600070205080204" pitchFamily="34" charset="-128"/>
                <a:cs typeface="Calibri"/>
              </a:rPr>
              <a:t>Осминин </a:t>
            </a:r>
            <a:r>
              <a:rPr kumimoji="0" lang="ru-RU" altLang="ru-RU" sz="1800" dirty="0">
                <a:latin typeface="Calibri"/>
                <a:ea typeface="ＭＳ Ｐゴシック" panose="020B0600070205080204" pitchFamily="34" charset="-128"/>
                <a:cs typeface="Calibri"/>
              </a:rPr>
              <a:t>Константин</a:t>
            </a:r>
            <a:br>
              <a:rPr kumimoji="0" lang="ru-RU" altLang="ru-RU" sz="1800" dirty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1800" dirty="0" smtClean="0">
                <a:latin typeface="Calibri"/>
                <a:ea typeface="ＭＳ Ｐゴシック" panose="020B0600070205080204" pitchFamily="34" charset="-128"/>
                <a:cs typeface="Calibri"/>
              </a:rPr>
              <a:t>13 августа 2019</a:t>
            </a:r>
            <a:endParaRPr kumimoji="0" lang="en-US" altLang="ru-RU" sz="1800" dirty="0">
              <a:latin typeface="Calibri"/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15" name="Picture 14" descr="Tinkoff-R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" y="6108971"/>
            <a:ext cx="1540466" cy="288000"/>
          </a:xfrm>
          <a:prstGeom prst="rect">
            <a:avLst/>
          </a:prstGeom>
        </p:spPr>
      </p:pic>
      <p:pic>
        <p:nvPicPr>
          <p:cNvPr id="17" name="Picture 16" descr="gerb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6056"/>
            <a:ext cx="1872208" cy="16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robabilistic </a:t>
            </a:r>
            <a:r>
              <a:rPr lang="en-US" dirty="0">
                <a:latin typeface="Cambria Math"/>
                <a:ea typeface="Cambria Math"/>
              </a:rPr>
              <a:t>inference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/>
              <p:cNvSpPr/>
              <p:nvPr/>
            </p:nvSpPr>
            <p:spPr>
              <a:xfrm>
                <a:off x="205069" y="980728"/>
                <a:ext cx="8615404" cy="5410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dirty="0" smtClean="0">
                    <a:latin typeface="Cambria Math"/>
                    <a:ea typeface="Cambria Math"/>
                  </a:rPr>
                  <a:t>Дано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ru-RU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  <m:r>
                      <a:rPr lang="ru-RU" alt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ru-RU" alt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Требуется</m:t>
                    </m:r>
                  </m:oMath>
                </a14:m>
                <a:r>
                  <a:rPr lang="ru-RU" dirty="0" smtClean="0">
                    <a:latin typeface="Cambria Math"/>
                    <a:ea typeface="Cambria Math"/>
                  </a:rPr>
                  <a:t> найти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ru-RU" dirty="0" smtClean="0">
                    <a:latin typeface="Cambria Math"/>
                    <a:ea typeface="Cambria Math"/>
                  </a:rPr>
                  <a:t>аппроксимацию</a:t>
                </a:r>
                <a:r>
                  <a:rPr lang="en-US" dirty="0" smtClean="0">
                    <a:latin typeface="Cambria Math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ru-RU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ru-RU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</m:e>
                    </m:d>
                    <m:r>
                      <a:rPr lang="ru-RU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altLang="ru-RU" b="0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altLang="ru-RU" i="1" dirty="0">
                              <a:latin typeface="Cambria Math" panose="02040503050406030204" pitchFamily="18" charset="0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ru-RU" dirty="0">
                              <a:latin typeface="Cambria Math" panose="02040503050406030204" pitchFamily="18" charset="0"/>
                              <a:ea typeface="Cambria Math"/>
                            </a:rPr>
                            <m:t>Δ</m:t>
                          </m:r>
                        </m:sub>
                      </m:sSub>
                      <m:r>
                        <a:rPr lang="en-US" altLang="ru-RU" i="1" dirty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ru-RU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ru-RU" b="1" i="1" dirty="0">
                              <a:latin typeface="Cambria Math" panose="02040503050406030204" pitchFamily="18" charset="0"/>
                              <a:ea typeface="Cambria Math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altLang="ru-RU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d>
                        <m:dPr>
                          <m:ctrlPr>
                            <a:rPr lang="en-US" altLang="ru-RU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ru-RU" b="1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ru-RU" i="1" dirty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ru-RU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ru-RU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  <m:r>
                                        <a:rPr lang="en-US" altLang="ru-RU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ru-RU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altLang="ru-RU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ru-RU" altLang="ru-RU" b="1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altLang="ru-RU" b="1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1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𝒌</m:t>
                          </m:r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altLang="ru-RU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ru-RU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ru-RU" b="1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ru-RU" b="1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altLang="ru-RU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ru-RU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𝑿</m:t>
                              </m:r>
                            </m:e>
                          </m:acc>
                          <m:r>
                            <a:rPr lang="ru-RU" altLang="ru-RU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−обуч. в−ка</m:t>
                          </m:r>
                          <m:r>
                            <a:rPr lang="en-US" altLang="ru-RU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ru-RU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ru-RU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ru-RU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ru-RU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altLang="ru-RU" i="1" dirty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ru-RU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ru-RU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𝑿</m:t>
                                  </m:r>
                                  <m:r>
                                    <a:rPr lang="en-US" altLang="ru-RU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altLang="ru-RU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ru-RU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ru-RU" b="1" i="1" dirty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ru-RU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    </m:t>
                          </m:r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𝒚</m:t>
                          </m:r>
                          <m:r>
                            <a:rPr lang="en-US" altLang="ru-RU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ru-RU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𝑿</m:t>
                              </m:r>
                            </m:sub>
                          </m:sSub>
                        </m:e>
                      </m:d>
                      <m:r>
                        <a:rPr lang="ru-RU" altLang="ru-RU" b="1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altLang="ru-RU" b="1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ru-RU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altLang="ru-RU" b="1" i="1" dirty="0">
                              <a:latin typeface="Cambria Math" panose="02040503050406030204" pitchFamily="18" charset="0"/>
                              <a:ea typeface="Cambria Math"/>
                            </a:rPr>
                            <m:t>𝒚</m:t>
                          </m:r>
                          <m:r>
                            <a:rPr lang="en-US" altLang="ru-RU" b="1" i="1" dirty="0">
                              <a:latin typeface="Cambria Math" panose="02040503050406030204" pitchFamily="18" charset="0"/>
                              <a:ea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  <m:r>
                                        <a:rPr lang="en-US" altLang="ru-RU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ru-RU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b="1" i="1" dirty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altLang="ru-RU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ru-RU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ru-RU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altLang="ru-RU" b="1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ru-RU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ru-RU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altLang="ru-RU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ru-RU" b="0" i="1" dirty="0" smtClean="0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r>
                        <a:rPr lang="en-US" altLang="ru-RU" b="1" i="1" dirty="0" smtClean="0">
                          <a:latin typeface="Cambria Math" panose="02040503050406030204" pitchFamily="18" charset="0"/>
                          <a:ea typeface="Cambria Math"/>
                        </a:rPr>
                        <m:t>𝒒</m:t>
                      </m:r>
                      <m:r>
                        <a:rPr lang="en-US" altLang="ru-RU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𝒚</m:t>
                        </m:r>
                      </m:sub>
                      <m:sup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p>
                    </m:sSubSup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/>
                      </a:rPr>
                      <m:t>𝒚</m:t>
                    </m:r>
                    <m:r>
                      <a:rPr lang="en-US" altLang="ru-RU" b="1" i="1" dirty="0" smtClean="0">
                        <a:latin typeface="Cambria Math" panose="02040503050406030204" pitchFamily="18" charset="0"/>
                        <a:ea typeface="Cambria Math"/>
                      </a:rPr>
                      <m:t>,     </m:t>
                    </m:r>
                    <m:sSub>
                      <m:sSubPr>
                        <m:ctrlP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𝒒</m:t>
                        </m:r>
                      </m:e>
                      <m:sub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ru-RU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ru-RU" b="1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ru-RU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US" altLang="ru-RU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ru-RU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ru-RU" b="1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endParaRPr lang="ru-RU" altLang="ru-RU" b="1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altLang="ru-RU" b="1" dirty="0" smtClean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ru-RU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𝜶</m:t>
                            </m:r>
                          </m:e>
                          <m:sub/>
                          <m:sup>
                            <m: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ru-RU" b="1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b="1" i="0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altLang="ru-RU" b="1" i="0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𝐭</m:t>
                                </m:r>
                                <m:r>
                                  <a:rPr lang="en-US" altLang="ru-RU" b="1" i="0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ru-RU" b="1" i="0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ru-RU" b="1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ru-RU" b="1" i="0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𝚲</m:t>
                                </m:r>
                              </m:e>
                              <m:sub>
                                <m:r>
                                  <a:rPr lang="en-US" altLang="ru-RU" b="1" i="0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𝐢</m:t>
                                </m:r>
                              </m:sub>
                              <m:sup>
                                <m:r>
                                  <a:rPr lang="en-US" altLang="ru-RU" b="1" i="0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ru-RU" b="1" i="0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𝑰</m:t>
                            </m:r>
                          </m:e>
                        </m:rad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</m:den>
                    </m:f>
                    <m:r>
                      <m:rPr>
                        <m:sty m:val="p"/>
                      </m:rP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exp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⁡(−0.5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ru-RU" b="1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ru-RU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ru-RU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b="1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ru-RU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ru-RU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ru-RU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b="1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𝚲</m:t>
                                    </m:r>
                                  </m:e>
                                  <m:sub>
                                    <m:r>
                                      <a:rPr lang="en-US" altLang="ru-RU" b="1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ru-RU" b="1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ru-RU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ru-RU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func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t</m:t>
                        </m:r>
                        <m: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dirty="0">
                            <a:latin typeface="Cambria Math" panose="02040503050406030204" pitchFamily="18" charset="0"/>
                            <a:ea typeface="Cambria Math"/>
                          </a:rPr>
                          <m:t>Δ</m:t>
                        </m:r>
                      </m:sub>
                    </m:sSub>
                  </m:oMath>
                </a14:m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ru-RU" altLang="ru-RU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 найти посложнее, но тоже можно.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 </a:t>
                </a:r>
                <a:endParaRPr lang="ru-RU" altLang="ru-RU" dirty="0" smtClean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9" y="980728"/>
                <a:ext cx="8615404" cy="5410648"/>
              </a:xfrm>
              <a:prstGeom prst="rect">
                <a:avLst/>
              </a:prstGeom>
              <a:blipFill rotWithShape="0">
                <a:blip r:embed="rId2"/>
                <a:stretch>
                  <a:fillRect l="-637" b="-1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3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функция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57200" y="1124744"/>
                <a:ext cx="7994729" cy="5280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/>
                      </a:rPr>
                      <m:t>𝐽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𝜋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altLang="ru-RU" dirty="0">
                    <a:latin typeface="Cambria Math"/>
                    <a:ea typeface="Cambria Math"/>
                  </a:rPr>
                  <a:t>,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при условии </a:t>
                </a:r>
                <a14:m>
                  <m:oMath xmlns:m="http://schemas.openxmlformats.org/officeDocument/2006/math"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ru-RU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𝐺𝑎𝑢𝑠𝑠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𝑃𝑟𝑜𝑐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ru-RU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),    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ru-RU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ru-RU" alt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Считаем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exp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⁡( −</m:t>
                    </m:r>
                    <m:f>
                      <m:fPr>
                        <m:type m:val="skw"/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altLang="ru-RU" dirty="0">
                    <a:latin typeface="Cambria Math"/>
                    <a:ea typeface="Cambria Math"/>
                  </a:rPr>
                  <a:t> </a:t>
                </a:r>
                <a:endParaRPr lang="ru-RU" altLang="ru-RU" dirty="0" smtClean="0">
                  <a:latin typeface="Cambria Math"/>
                  <a:ea typeface="Cambria Math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Контроллер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ru-RU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ru-RU" dirty="0">
                    <a:latin typeface="Cambria Math"/>
                    <a:ea typeface="Cambria Math"/>
                  </a:rPr>
                  <a:t> - </a:t>
                </a:r>
                <a:r>
                  <a:rPr lang="ru-RU" altLang="ru-RU" dirty="0">
                    <a:latin typeface="Cambria Math"/>
                    <a:ea typeface="Cambria Math"/>
                  </a:rPr>
                  <a:t>произвольный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.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    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ru-RU" altLang="ru-RU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𝑎𝑟𝑔𝑚𝑖𝑛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𝐽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𝜋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altLang="ru-RU" dirty="0">
                    <a:latin typeface="Cambria Math"/>
                    <a:ea typeface="Cambria Math"/>
                  </a:rPr>
                  <a:t>.</a:t>
                </a:r>
                <a:endParaRPr lang="ru-RU" altLang="ru-RU" dirty="0">
                  <a:latin typeface="Cambria Math"/>
                  <a:ea typeface="Cambria Math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ru-RU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ru-RU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ru-RU" altLang="ru-RU" dirty="0" smtClean="0">
                  <a:latin typeface="Cambria Math"/>
                  <a:ea typeface="Cambria Math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en-US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ru-RU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⋅</m:t>
                    </m:r>
                    <m:f>
                      <m:f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ru-RU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⋅</m:t>
                    </m:r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ru-RU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ru-RU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𝜕𝜃</m:t>
                        </m:r>
                      </m:den>
                    </m:f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𝜕𝜃</m:t>
                        </m:r>
                      </m:den>
                    </m:f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Δ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𝜕𝜃</m:t>
                        </m:r>
                      </m:den>
                    </m:f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Δ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𝜕𝜃</m:t>
                        </m:r>
                      </m:den>
                    </m:f>
                  </m:oMath>
                </a14:m>
                <a:endParaRPr lang="ru-RU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24744"/>
                <a:ext cx="7994729" cy="5280676"/>
              </a:xfrm>
              <a:prstGeom prst="rect">
                <a:avLst/>
              </a:prstGeom>
              <a:blipFill rotWithShape="0">
                <a:blip r:embed="rId3"/>
                <a:stretch>
                  <a:fillRect t="-7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PILCO</a:t>
            </a:r>
            <a:r>
              <a:rPr lang="ru-RU" dirty="0" smtClean="0"/>
              <a:t> алгоритм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956"/>
            <a:ext cx="531479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</a:t>
            </a:r>
            <a:r>
              <a:rPr lang="ru-RU" dirty="0" smtClean="0"/>
              <a:t>по</a:t>
            </a:r>
            <a:r>
              <a:rPr lang="ru-RU" dirty="0" smtClean="0"/>
              <a:t>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86" y="1556792"/>
            <a:ext cx="58674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29600" y="1473956"/>
            <a:ext cx="8734887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altLang="ru-RU" dirty="0" err="1" smtClean="0">
                <a:latin typeface="Cambria Math"/>
                <a:ea typeface="Cambria Math"/>
              </a:rPr>
              <a:t>Гауссовский</a:t>
            </a:r>
            <a:r>
              <a:rPr lang="ru-RU" altLang="ru-RU" dirty="0" smtClean="0">
                <a:latin typeface="Cambria Math"/>
                <a:ea typeface="Cambria Math"/>
              </a:rPr>
              <a:t> процесс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altLang="ru-RU" dirty="0" smtClean="0">
                <a:latin typeface="Cambria Math"/>
                <a:ea typeface="Cambria Math"/>
                <a:hlinkClick r:id="rId3"/>
              </a:rPr>
              <a:t>вики </a:t>
            </a:r>
            <a:endParaRPr lang="ru-RU" altLang="ru-RU" dirty="0" smtClean="0">
              <a:latin typeface="Cambria Math"/>
              <a:ea typeface="Cambria Math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altLang="ru-RU" dirty="0" smtClean="0">
                <a:latin typeface="Cambria Math"/>
                <a:ea typeface="Cambria Math"/>
                <a:hlinkClick r:id="rId4"/>
              </a:rPr>
              <a:t>Лекция </a:t>
            </a:r>
            <a:r>
              <a:rPr lang="en-US" altLang="ru-RU" dirty="0" smtClean="0">
                <a:latin typeface="Cambria Math"/>
                <a:ea typeface="Cambria Math"/>
                <a:hlinkClick r:id="rId4"/>
              </a:rPr>
              <a:t>DeepBayes2018</a:t>
            </a:r>
            <a:endParaRPr lang="ru-RU" altLang="ru-RU" dirty="0" smtClean="0">
              <a:latin typeface="Cambria Math"/>
              <a:ea typeface="Cambria Math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endParaRPr lang="en-US" altLang="ru-RU" dirty="0" smtClean="0">
              <a:latin typeface="Cambria Math"/>
              <a:ea typeface="Cambria Math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altLang="ru-RU" dirty="0" smtClean="0">
                <a:latin typeface="Cambria Math"/>
                <a:ea typeface="Cambria Math"/>
              </a:rPr>
              <a:t>PILCO </a:t>
            </a:r>
            <a:endParaRPr lang="ru-RU" altLang="ru-RU" dirty="0" smtClean="0">
              <a:latin typeface="Cambria Math"/>
              <a:ea typeface="Cambria Math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altLang="ru-RU" dirty="0" smtClean="0">
                <a:latin typeface="Cambria Math"/>
                <a:ea typeface="Cambria Math"/>
                <a:hlinkClick r:id="rId5"/>
              </a:rPr>
              <a:t>статья 2011</a:t>
            </a:r>
            <a:endParaRPr lang="ru-RU" altLang="ru-RU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altLang="ru-RU" dirty="0" smtClean="0">
                <a:latin typeface="Cambria Math"/>
                <a:ea typeface="Cambria Math"/>
                <a:hlinkClick r:id="rId6"/>
              </a:rPr>
              <a:t>сайт</a:t>
            </a:r>
            <a:endParaRPr lang="en-US" altLang="ru-RU" b="1" dirty="0">
              <a:latin typeface="Cambria Math"/>
              <a:ea typeface="Cambria Math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endParaRPr lang="ru-RU" altLang="ru-RU" dirty="0">
              <a:latin typeface="Cambria Math"/>
              <a:ea typeface="Cambria Math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endParaRPr lang="ru-RU" altLang="ru-RU" dirty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439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Семинар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2842092"/>
            <a:ext cx="88793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smtClean="0">
                <a:latin typeface="Cambria Math"/>
                <a:ea typeface="Cambria Math"/>
              </a:rPr>
              <a:t>Регрессия </a:t>
            </a:r>
            <a:r>
              <a:rPr lang="ru-RU" altLang="ru-RU" dirty="0" err="1" smtClean="0">
                <a:latin typeface="Cambria Math"/>
                <a:ea typeface="Cambria Math"/>
              </a:rPr>
              <a:t>гауссовского</a:t>
            </a:r>
            <a:r>
              <a:rPr lang="ru-RU" altLang="ru-RU" dirty="0" smtClean="0">
                <a:latin typeface="Cambria Math"/>
                <a:ea typeface="Cambria Math"/>
              </a:rPr>
              <a:t> процесса</a:t>
            </a:r>
            <a:endParaRPr lang="en-US" altLang="ru-RU" dirty="0" smtClean="0">
              <a:latin typeface="Cambria Math"/>
              <a:ea typeface="Cambria Math"/>
            </a:endParaRPr>
          </a:p>
          <a:p>
            <a:endParaRPr lang="en-US" altLang="ru-RU" dirty="0" smtClean="0">
              <a:latin typeface="Cambria Math"/>
              <a:ea typeface="Cambria Math"/>
            </a:endParaRPr>
          </a:p>
          <a:p>
            <a:endParaRPr lang="ru-RU" altLang="ru-RU" dirty="0" smtClean="0">
              <a:latin typeface="Cambria Math"/>
              <a:ea typeface="Cambria Math"/>
            </a:endParaRPr>
          </a:p>
          <a:p>
            <a:r>
              <a:rPr lang="en-US" sz="1600" dirty="0">
                <a:hlinkClick r:id="rId2"/>
              </a:rPr>
              <a:t>https://github.com/bayesgroup/deepbayes-2018/blob/master/day5_gp/gp_basic.ipynb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256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16</a:t>
            </a:fld>
            <a:endParaRPr lang="ru-RU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2962448"/>
            <a:ext cx="9144000" cy="1690688"/>
          </a:xfrm>
          <a:prstGeom prst="rect">
            <a:avLst/>
          </a:prstGeom>
          <a:solidFill>
            <a:srgbClr val="FFDD2E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92275" y="3519574"/>
            <a:ext cx="5759450" cy="5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Спасибо</a:t>
            </a:r>
            <a:endParaRPr lang="ru-RU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2202" y="2125413"/>
            <a:ext cx="656307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ru-RU" sz="2000" dirty="0" smtClean="0">
                <a:latin typeface="Calibri"/>
                <a:cs typeface="Calibri"/>
              </a:rPr>
              <a:t>Выучивание динамики сред</a:t>
            </a:r>
            <a:r>
              <a:rPr lang="ru-RU" sz="2000" dirty="0">
                <a:latin typeface="Calibri"/>
                <a:cs typeface="Calibri"/>
              </a:rPr>
              <a:t>ы</a:t>
            </a:r>
            <a:endParaRPr lang="ru-RU" sz="2000" dirty="0" smtClean="0">
              <a:latin typeface="Calibri"/>
              <a:cs typeface="Calibri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ru-RU" sz="2000" dirty="0" err="1" smtClean="0">
                <a:latin typeface="Calibri"/>
                <a:cs typeface="Calibri"/>
              </a:rPr>
              <a:t>Гауссовский</a:t>
            </a:r>
            <a:r>
              <a:rPr lang="ru-RU" sz="2000" dirty="0" smtClean="0">
                <a:latin typeface="Calibri"/>
                <a:cs typeface="Calibri"/>
              </a:rPr>
              <a:t> процесс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sz="2000" dirty="0" smtClean="0">
                <a:latin typeface="Calibri"/>
                <a:cs typeface="Calibri"/>
              </a:rPr>
              <a:t>PILCO</a:t>
            </a:r>
          </a:p>
        </p:txBody>
      </p:sp>
    </p:spTree>
    <p:extLst>
      <p:ext uri="{BB962C8B-B14F-4D97-AF65-F5344CB8AC3E}">
        <p14:creationId xmlns:p14="http://schemas.microsoft.com/office/powerpoint/2010/main" val="37313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</a:t>
            </a:r>
            <a:r>
              <a:rPr lang="ru-RU" dirty="0" smtClean="0"/>
              <a:t> </a:t>
            </a:r>
            <a:r>
              <a:rPr lang="en-US" dirty="0" smtClean="0"/>
              <a:t>vs control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24564"/>
              </p:ext>
            </p:extLst>
          </p:nvPr>
        </p:nvGraphicFramePr>
        <p:xfrm>
          <a:off x="1403648" y="2276872"/>
          <a:ext cx="6096000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Обучение</a:t>
                      </a:r>
                      <a:r>
                        <a:rPr lang="ru-RU" baseline="0" dirty="0" smtClean="0"/>
                        <a:t> с подкреплением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Теория управления</a:t>
                      </a:r>
                      <a:endParaRPr lang="ru-RU" dirty="0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Состояние </a:t>
                      </a:r>
                      <a:r>
                        <a:rPr lang="en-US" b="1" dirty="0" smtClean="0"/>
                        <a:t>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Состояние </a:t>
                      </a:r>
                      <a:r>
                        <a:rPr lang="en-US" b="1" dirty="0" smtClean="0"/>
                        <a:t>x</a:t>
                      </a:r>
                      <a:endParaRPr lang="ru-RU" b="1" dirty="0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 </a:t>
                      </a:r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u</a:t>
                      </a:r>
                      <a:endParaRPr lang="ru-RU" b="1" dirty="0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Вознаграждение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Кост</a:t>
                      </a:r>
                      <a:r>
                        <a:rPr lang="ru-RU" dirty="0" smtClean="0"/>
                        <a:t> </a:t>
                      </a:r>
                      <a:r>
                        <a:rPr lang="en-US" b="1" dirty="0" smtClean="0"/>
                        <a:t>c</a:t>
                      </a:r>
                      <a:endParaRPr lang="ru-RU" b="1" dirty="0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Агент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Контроллер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2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Выучивание динамики среды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16832"/>
            <a:ext cx="784992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Гауссовский</a:t>
            </a:r>
            <a:r>
              <a:rPr lang="ru-RU" dirty="0" smtClean="0"/>
              <a:t> процесс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3" descr="{\displaystyle t_{1},\ldots ,t_{k}}"/>
          <p:cNvSpPr>
            <a:spLocks noChangeAspect="1" noChangeArrowheads="1"/>
          </p:cNvSpPr>
          <p:nvPr/>
        </p:nvSpPr>
        <p:spPr bwMode="auto">
          <a:xfrm>
            <a:off x="8908953" y="12816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T"/>
          <p:cNvSpPr>
            <a:spLocks noChangeAspect="1" noChangeArrowheads="1"/>
          </p:cNvSpPr>
          <p:nvPr/>
        </p:nvSpPr>
        <p:spPr bwMode="auto">
          <a:xfrm>
            <a:off x="10466291" y="12816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/>
          <a:srcRect b="12595"/>
          <a:stretch/>
        </p:blipFill>
        <p:spPr>
          <a:xfrm>
            <a:off x="755576" y="3717032"/>
            <a:ext cx="6249377" cy="2952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9512" y="1137285"/>
                <a:ext cx="8507288" cy="277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r>
                  <a:rPr lang="ru-RU" altLang="ru-RU" b="1" dirty="0" smtClean="0">
                    <a:latin typeface="Cambria Math"/>
                    <a:ea typeface="Cambria Math"/>
                  </a:rPr>
                  <a:t>Определение</a:t>
                </a:r>
                <a:r>
                  <a:rPr lang="ru-RU" altLang="ru-RU" dirty="0">
                    <a:latin typeface="Cambria Math"/>
                    <a:ea typeface="Cambria Math"/>
                  </a:rPr>
                  <a:t>: Случайный процесс 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altLang="ru-RU" dirty="0">
                    <a:latin typeface="Cambria Math"/>
                    <a:ea typeface="Cambria Math"/>
                  </a:rPr>
                  <a:t> является </a:t>
                </a:r>
                <a:r>
                  <a:rPr lang="ru-RU" altLang="ru-RU" dirty="0" err="1">
                    <a:latin typeface="Cambria Math"/>
                    <a:ea typeface="Cambria Math"/>
                  </a:rPr>
                  <a:t>гауссовским</a:t>
                </a:r>
                <a:r>
                  <a:rPr lang="ru-RU" altLang="ru-RU" dirty="0">
                    <a:latin typeface="Cambria Math"/>
                    <a:ea typeface="Cambria Math"/>
                  </a:rPr>
                  <a:t> тогда и только тогда, когда для любого конечного множества индексов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,..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ru-RU" altLang="ru-RU" dirty="0">
                    <a:latin typeface="Cambria Math"/>
                    <a:ea typeface="Cambria Math"/>
                  </a:rPr>
                  <a:t> : </a:t>
                </a:r>
                <a:endParaRPr lang="ru-RU" altLang="ru-RU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ru-RU" altLang="ru-RU" dirty="0">
                    <a:latin typeface="Cambria Math"/>
                    <a:ea typeface="Cambria Math"/>
                  </a:rPr>
                  <a:t> есть многомерная </a:t>
                </a:r>
                <a:r>
                  <a:rPr lang="ru-RU" altLang="ru-RU" dirty="0" err="1">
                    <a:latin typeface="Cambria Math"/>
                    <a:ea typeface="Cambria Math"/>
                  </a:rPr>
                  <a:t>гауссовская</a:t>
                </a:r>
                <a:r>
                  <a:rPr lang="ru-RU" altLang="ru-RU" dirty="0">
                    <a:latin typeface="Cambria Math"/>
                    <a:ea typeface="Cambria Math"/>
                  </a:rPr>
                  <a:t> случайная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величина.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endParaRPr lang="ru-RU" altLang="ru-RU" sz="100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Если 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𝔼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=0</m:t>
                    </m:r>
                    <m:r>
                      <a:rPr lang="ru-RU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ru-RU" altLang="ru-RU" dirty="0">
                    <a:latin typeface="Cambria Math"/>
                    <a:ea typeface="Cambria Math"/>
                  </a:rPr>
                  <a:t> то ГП полностью определяется</a:t>
                </a:r>
                <a:r>
                  <a:rPr lang="en-US" altLang="ru-RU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dirty="0">
                        <a:latin typeface="Cambria Math" panose="02040503050406030204" pitchFamily="18" charset="0"/>
                        <a:ea typeface="Cambria Math"/>
                      </a:rPr>
                      <m:t>c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f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endParaRPr lang="ru-RU" altLang="ru-RU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endParaRPr lang="ru-RU" altLang="ru-RU" sz="100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Для </a:t>
                </a:r>
                <a:r>
                  <a:rPr lang="ru-RU" altLang="ru-RU" dirty="0">
                    <a:latin typeface="Cambria Math"/>
                    <a:ea typeface="Cambria Math"/>
                  </a:rPr>
                  <a:t>аппроксимации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ковариаци</a:t>
                </a:r>
                <a:r>
                  <a:rPr lang="ru-RU" altLang="ru-RU" dirty="0">
                    <a:latin typeface="Cambria Math"/>
                    <a:ea typeface="Cambria Math"/>
                  </a:rPr>
                  <a:t>и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</a:t>
                </a:r>
                <a:r>
                  <a:rPr lang="ru-RU" altLang="ru-RU" dirty="0">
                    <a:latin typeface="Cambria Math"/>
                    <a:ea typeface="Cambria Math"/>
                  </a:rPr>
                  <a:t>используются ядра: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endParaRPr lang="ru-RU" dirty="0" smtClean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37285"/>
                <a:ext cx="8507288" cy="2775312"/>
              </a:xfrm>
              <a:prstGeom prst="rect">
                <a:avLst/>
              </a:prstGeom>
              <a:blipFill rotWithShape="0">
                <a:blip r:embed="rId4"/>
                <a:stretch>
                  <a:fillRect t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5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</a:t>
            </a:r>
            <a:r>
              <a:rPr lang="ru-RU" dirty="0" err="1" smtClean="0"/>
              <a:t>гауссовского</a:t>
            </a:r>
            <a:r>
              <a:rPr lang="ru-RU" dirty="0" smtClean="0"/>
              <a:t> распределения 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05069" y="1196752"/>
            <a:ext cx="84032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altLang="ru-RU" b="1" dirty="0" smtClean="0">
                <a:latin typeface="Cambria Math"/>
                <a:ea typeface="Cambria Math"/>
              </a:rPr>
              <a:t>Факт</a:t>
            </a:r>
            <a:r>
              <a:rPr lang="ru-RU" altLang="ru-RU" dirty="0" smtClean="0">
                <a:latin typeface="Cambria Math"/>
                <a:ea typeface="Cambria Math"/>
              </a:rPr>
              <a:t>: Маржинальное и условное распределения </a:t>
            </a:r>
            <a:r>
              <a:rPr lang="ru-RU" altLang="ru-RU" dirty="0" err="1" smtClean="0">
                <a:latin typeface="Cambria Math"/>
                <a:ea typeface="Cambria Math"/>
              </a:rPr>
              <a:t>гауссовского</a:t>
            </a:r>
            <a:r>
              <a:rPr lang="ru-RU" altLang="ru-RU" dirty="0" smtClean="0">
                <a:latin typeface="Cambria Math"/>
                <a:ea typeface="Cambria Math"/>
              </a:rPr>
              <a:t> распределения также гауссовы.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endParaRPr lang="ru-RU" altLang="ru-RU" dirty="0" smtClean="0">
              <a:latin typeface="Cambria Math"/>
              <a:ea typeface="Cambria Math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endParaRPr lang="ru-RU" altLang="ru-RU" dirty="0">
              <a:latin typeface="Cambria Math"/>
              <a:ea typeface="Cambria Math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</a:pPr>
            <a:endParaRPr lang="ru-RU" altLang="ru-RU" dirty="0">
              <a:latin typeface="Cambria Math"/>
              <a:ea typeface="Cambria Math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3831"/>
            <a:ext cx="7754483" cy="10091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645024"/>
            <a:ext cx="7762875" cy="21145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21879" y="5987020"/>
            <a:ext cx="3436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mbria Math"/>
                <a:ea typeface="Cambria Math"/>
              </a:rPr>
              <a:t>Source: </a:t>
            </a:r>
            <a:r>
              <a:rPr lang="en-US" sz="1200" dirty="0" smtClean="0">
                <a:hlinkClick r:id="rId5"/>
              </a:rPr>
              <a:t>DeepBayes2018 </a:t>
            </a:r>
            <a:r>
              <a:rPr lang="en-US" sz="1200" dirty="0" err="1" smtClean="0">
                <a:hlinkClick r:id="rId5"/>
              </a:rPr>
              <a:t>Burnaev</a:t>
            </a:r>
            <a:r>
              <a:rPr lang="en-US" sz="1200" dirty="0" smtClean="0">
                <a:hlinkClick r:id="rId5"/>
              </a:rPr>
              <a:t> GP lecture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97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gaussian process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99" y="2924944"/>
            <a:ext cx="4737302" cy="35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</a:t>
            </a:r>
            <a:r>
              <a:rPr lang="ru-RU" dirty="0" err="1" smtClean="0"/>
              <a:t>гауссовского</a:t>
            </a:r>
            <a:r>
              <a:rPr lang="ru-RU" dirty="0" smtClean="0"/>
              <a:t> процесса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205069" y="1196752"/>
                <a:ext cx="8403258" cy="5331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r>
                  <a:rPr lang="ru-RU" altLang="ru-RU" b="1" dirty="0" smtClean="0">
                    <a:latin typeface="Cambria Math"/>
                    <a:ea typeface="Cambria Math"/>
                  </a:rPr>
                  <a:t>Задача регрессии: </a:t>
                </a:r>
                <a:r>
                  <a:rPr lang="en-US" altLang="ru-RU" b="1" dirty="0" smtClean="0">
                    <a:latin typeface="Cambria Math"/>
                    <a:ea typeface="Cambria Math"/>
                  </a:rPr>
                  <a:t> </a:t>
                </a:r>
                <a:r>
                  <a:rPr lang="ru-RU" altLang="ru-RU" dirty="0">
                    <a:latin typeface="Cambria Math"/>
                    <a:ea typeface="Cambria Math"/>
                  </a:rPr>
                  <a:t>Д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ано</a:t>
                </a:r>
                <a14:m>
                  <m:oMath xmlns:m="http://schemas.openxmlformats.org/officeDocument/2006/math">
                    <m:r>
                      <a:rPr lang="en-US" altLang="ru-RU" b="1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b="1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𝐗</m:t>
                        </m:r>
                        <m:r>
                          <a:rPr lang="en-US" altLang="ru-RU" b="1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ru-RU" b="1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𝐲</m:t>
                        </m:r>
                      </m:e>
                    </m:d>
                    <m:r>
                      <a:rPr lang="en-US" altLang="ru-RU" b="1" i="0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ru-RU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ru-RU" b="1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ru-RU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ru-RU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ru-RU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i</m:t>
                        </m:r>
                        <m: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N</m:t>
                        </m:r>
                      </m:sup>
                    </m:sSubSup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 ,       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ℝ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 </a:t>
                </a:r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altLang="ru-RU" dirty="0" smtClean="0">
                    <a:latin typeface="Cambria Math"/>
                    <a:ea typeface="Cambria Math"/>
                  </a:rPr>
                  <a:t>     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Нужно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ru-RU" b="0" i="1" dirty="0">
                            <a:latin typeface="Cambria Math" panose="02040503050406030204" pitchFamily="18" charset="0"/>
                            <a:ea typeface="Cambria Math"/>
                          </a:rPr>
                          <m:t>y</m:t>
                        </m:r>
                      </m:e>
                      <m:sup>
                        <m:r>
                          <a:rPr lang="ru-RU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 по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ru-RU" altLang="ru-RU" b="0" dirty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endParaRPr lang="ru-RU" altLang="ru-RU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r>
                  <a:rPr lang="ru-RU" altLang="ru-RU" b="1" dirty="0" smtClean="0">
                    <a:latin typeface="Cambria Math"/>
                    <a:ea typeface="Cambria Math"/>
                  </a:rPr>
                  <a:t>Предположение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: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dirty="0">
                        <a:latin typeface="Cambria Math" panose="02040503050406030204" pitchFamily="18" charset="0"/>
                        <a:ea typeface="Cambria Math"/>
                      </a:rPr>
                      <m:t>y</m:t>
                    </m:r>
                    <m:r>
                      <a:rPr lang="en-US" altLang="ru-RU" b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x</m:t>
                        </m:r>
                      </m:e>
                    </m:d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𝜀</m:t>
                    </m:r>
                    <m:r>
                      <a:rPr lang="en-US" altLang="ru-RU" b="1" i="0" dirty="0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 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dirty="0">
                        <a:latin typeface="Cambria Math" panose="02040503050406030204" pitchFamily="18" charset="0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ru-RU" dirty="0">
                            <a:latin typeface="Cambria Math" panose="02040503050406030204" pitchFamily="18" charset="0"/>
                            <a:ea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 - </a:t>
                </a:r>
                <a:r>
                  <a:rPr lang="ru-RU" altLang="ru-RU" dirty="0" err="1" smtClean="0">
                    <a:latin typeface="Cambria Math"/>
                    <a:ea typeface="Cambria Math"/>
                  </a:rPr>
                  <a:t>гауссовский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процесс со средним 0 и вариацией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/>
                    </m:sSup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.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 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𝜀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e>
                    </m:d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ru-RU" dirty="0">
                  <a:latin typeface="Cambria Math"/>
                  <a:ea typeface="Cambria Math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endParaRPr lang="en-US" altLang="ru-RU" dirty="0">
                  <a:latin typeface="Cambria Math"/>
                  <a:ea typeface="Cambria Math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:r>
                  <a:rPr lang="ru-RU" altLang="ru-RU" b="1" dirty="0" smtClean="0">
                    <a:latin typeface="Cambria Math"/>
                    <a:ea typeface="Cambria Math"/>
                  </a:rPr>
                  <a:t>Тогда</a:t>
                </a:r>
                <a:r>
                  <a:rPr lang="en-US" altLang="ru-RU" b="1" dirty="0" smtClean="0">
                    <a:latin typeface="Cambria Math"/>
                    <a:ea typeface="Cambria Math"/>
                  </a:rPr>
                  <a:t>   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y</m:t>
                        </m:r>
                      </m:e>
                      <m:sup>
                        <m:r>
                          <a:rPr lang="ru-RU" altLang="ru-RU" dirty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altLang="ru-RU" b="1" dirty="0">
                        <a:latin typeface="Cambria Math" panose="02040503050406030204" pitchFamily="18" charset="0"/>
                        <a:ea typeface="Cambria Math"/>
                      </a:rPr>
                      <m:t>𝐗</m:t>
                    </m:r>
                    <m:r>
                      <a:rPr lang="en-US" altLang="ru-RU" b="1" dirty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altLang="ru-RU" b="1" dirty="0">
                        <a:latin typeface="Cambria Math" panose="02040503050406030204" pitchFamily="18" charset="0"/>
                        <a:ea typeface="Cambria Math"/>
                      </a:rPr>
                      <m:t>𝐲</m:t>
                    </m:r>
                    <m:r>
                      <a:rPr lang="en-US" altLang="ru-RU" b="1" i="0" dirty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ru-RU" altLang="ru-RU" dirty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ru-RU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altLang="ru-RU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altLang="ru-RU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ru-RU" b="0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𝒌</m:t>
                        </m:r>
                      </m:e>
                      <m:sup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𝑻</m:t>
                        </m:r>
                      </m:sup>
                    </m:sSup>
                    <m:sSubSup>
                      <m:sSubSupPr>
                        <m:ctrlP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𝒚</m:t>
                        </m:r>
                      </m:sub>
                      <m:sup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p>
                    </m:sSubSup>
                    <m:r>
                      <a:rPr lang="en-US" altLang="ru-RU" b="1" i="1" dirty="0" smtClean="0">
                        <a:latin typeface="Cambria Math" panose="02040503050406030204" pitchFamily="18" charset="0"/>
                        <a:ea typeface="Cambria Math"/>
                      </a:rPr>
                      <m:t>𝒚</m:t>
                    </m:r>
                  </m:oMath>
                </a14:m>
                <a:r>
                  <a:rPr lang="en-US" altLang="ru-RU" b="1" dirty="0" smtClean="0">
                    <a:latin typeface="Cambria Math"/>
                    <a:ea typeface="Cambria Math"/>
                  </a:rPr>
                  <a:t>,            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𝒌</m:t>
                        </m:r>
                      </m:e>
                      <m:sup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𝑻</m:t>
                        </m:r>
                      </m:sup>
                    </m:sSup>
                    <m:sSubSup>
                      <m:sSubSupPr>
                        <m:ctrlP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𝒚</m:t>
                        </m:r>
                      </m:sub>
                      <m:sup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p>
                    </m:sSubSup>
                    <m:r>
                      <a:rPr lang="en-US" altLang="ru-RU" b="1" i="1" dirty="0" smtClean="0">
                        <a:latin typeface="Cambria Math" panose="02040503050406030204" pitchFamily="18" charset="0"/>
                        <a:ea typeface="Cambria Math"/>
                      </a:rPr>
                      <m:t>𝒌</m:t>
                    </m:r>
                  </m:oMath>
                </a14:m>
                <a:endParaRPr lang="en-US" altLang="ru-RU" b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𝒌</m:t>
                        </m:r>
                      </m:e>
                      <m:sup/>
                    </m:sSup>
                    <m:r>
                      <a:rPr lang="en-US" altLang="ru-RU" b="1" i="1" dirty="0" smtClean="0">
                        <a:latin typeface="Cambria Math" panose="02040503050406030204" pitchFamily="18" charset="0"/>
                        <a:ea typeface="Cambria Math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b="1" dirty="0" smtClean="0">
                    <a:latin typeface="Cambria Math"/>
                    <a:ea typeface="Cambria Math"/>
                  </a:rPr>
                  <a:t>, … 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, </a:t>
                </a:r>
                <a:endParaRPr lang="en-US" altLang="ru-RU" b="1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3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𝒚</m:t>
                        </m:r>
                      </m:sub>
                    </m:sSub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ru-RU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𝒊</m:t>
                        </m:r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𝒋</m:t>
                        </m:r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ru-RU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𝑵</m:t>
                        </m:r>
                      </m:sup>
                    </m:sSubSup>
                    <m:r>
                      <a:rPr lang="en-US" altLang="ru-RU" b="1" i="1" dirty="0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ru-RU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ru-RU" altLang="ru-RU" dirty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endParaRPr lang="ru-RU" altLang="ru-RU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9" y="1196752"/>
                <a:ext cx="8403258" cy="5331588"/>
              </a:xfrm>
              <a:prstGeom prst="rect">
                <a:avLst/>
              </a:prstGeom>
              <a:blipFill rotWithShape="0">
                <a:blip r:embed="rId4"/>
                <a:stretch>
                  <a:fillRect t="-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8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регрессии ГП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229600" y="980728"/>
                <a:ext cx="8734887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Линейна по </a:t>
                </a:r>
                <a:r>
                  <a:rPr lang="en-US" altLang="ru-RU" b="1" dirty="0" smtClean="0">
                    <a:latin typeface="Cambria Math"/>
                    <a:ea typeface="Cambria Math"/>
                  </a:rPr>
                  <a:t>y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Условна – нет предположений о распределении </a:t>
                </a:r>
                <a:r>
                  <a:rPr lang="en-US" altLang="ru-RU" b="1" dirty="0" smtClean="0">
                    <a:latin typeface="Cambria Math"/>
                    <a:ea typeface="Cambria Math"/>
                  </a:rPr>
                  <a:t>X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.</a:t>
                </a:r>
                <a:endParaRPr lang="ru-RU" altLang="ru-RU" dirty="0" smtClean="0">
                  <a:latin typeface="Cambria Math"/>
                  <a:ea typeface="Cambria Math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Эффек</a:t>
                </a:r>
                <a:r>
                  <a:rPr lang="ru-RU" altLang="ru-RU" dirty="0">
                    <a:latin typeface="Cambria Math"/>
                    <a:ea typeface="Cambria Math"/>
                  </a:rPr>
                  <a:t>т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ивна при малых 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N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и неэффективна при больших.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Дает не только оценку значения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y</m:t>
                        </m:r>
                      </m:e>
                      <m:sup>
                        <m:r>
                          <a:rPr lang="ru-RU" altLang="ru-RU" dirty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, но и степень неуверенности модели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(Почти) </a:t>
                </a:r>
                <a:r>
                  <a:rPr lang="ru-RU" altLang="ru-RU" dirty="0" err="1" smtClean="0">
                    <a:latin typeface="Cambria Math"/>
                    <a:ea typeface="Cambria Math"/>
                  </a:rPr>
                  <a:t>непараметрична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. </a:t>
                </a:r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en-US" altLang="ru-RU" b="1" dirty="0">
                  <a:latin typeface="Cambria Math"/>
                  <a:ea typeface="Cambria Math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ru-RU" altLang="ru-RU" dirty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endParaRPr lang="ru-RU" altLang="ru-RU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0" y="980728"/>
                <a:ext cx="8734887" cy="44935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ÐÐ°ÑÑÐ¸Ð½ÐºÐ¸ Ð¿Ð¾ Ð·Ð°Ð¿ÑÐ¾ÑÑ gaussian process regres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74706"/>
            <a:ext cx="5190832" cy="265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PILCO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205068" y="1196752"/>
                <a:ext cx="8938931" cy="5635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en-US" dirty="0" smtClean="0">
                    <a:latin typeface="Cambria Math"/>
                    <a:ea typeface="Cambria Math"/>
                  </a:rPr>
                  <a:t>P</a:t>
                </a:r>
                <a:r>
                  <a:rPr lang="en-US" dirty="0">
                    <a:latin typeface="Cambria Math"/>
                    <a:ea typeface="Cambria Math"/>
                  </a:rPr>
                  <a:t>I</a:t>
                </a:r>
                <a:r>
                  <a:rPr lang="en-US" dirty="0" smtClean="0">
                    <a:latin typeface="Cambria Math"/>
                    <a:ea typeface="Cambria Math"/>
                  </a:rPr>
                  <a:t>LCO </a:t>
                </a:r>
                <a:r>
                  <a:rPr lang="en-US" dirty="0">
                    <a:latin typeface="Cambria Math"/>
                    <a:ea typeface="Cambria Math"/>
                  </a:rPr>
                  <a:t>(2011) – probabilistic inference for learning control.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Моделирует динамику среды </a:t>
                </a:r>
                <a:r>
                  <a:rPr lang="ru-RU" altLang="ru-RU" dirty="0" err="1" smtClean="0">
                    <a:latin typeface="Cambria Math"/>
                    <a:ea typeface="Cambria Math"/>
                  </a:rPr>
                  <a:t>гауссовским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процессом.</a:t>
                </a:r>
              </a:p>
              <a:p>
                <a:pPr marL="742950" lvl="1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, … -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траектория. </a:t>
                </a:r>
              </a:p>
              <a:p>
                <a:pPr marL="742950" lvl="1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Тогда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dirty="0">
                            <a:latin typeface="Cambria Math" panose="02040503050406030204" pitchFamily="18" charset="0"/>
                            <a:ea typeface="Cambria Math"/>
                          </a:rPr>
                          <m:t>Δ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ru-RU" altLang="ru-RU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ru-RU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𝜀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приращение с шумом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𝜀</m:t>
                    </m:r>
                    <m:r>
                      <a:rPr lang="ru-RU" altLang="ru-RU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e>
                    </m:d>
                    <m:r>
                      <a:rPr lang="ru-RU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endParaRPr lang="ru-RU" altLang="ru-RU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= [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].</m:t>
                    </m:r>
                  </m:oMath>
                </a14:m>
                <a:endParaRPr lang="en-US" altLang="ru-RU" b="0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Считаем,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dirty="0">
                            <a:latin typeface="Cambria Math" panose="02040503050406030204" pitchFamily="18" charset="0"/>
                            <a:ea typeface="Cambria Math"/>
                          </a:rPr>
                          <m:t>Δ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 - </a:t>
                </a:r>
                <a:r>
                  <a:rPr lang="ru-RU" altLang="ru-RU" dirty="0" err="1" smtClean="0">
                    <a:latin typeface="Cambria Math"/>
                    <a:ea typeface="Cambria Math"/>
                  </a:rPr>
                  <a:t>гауссовский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процесс от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 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  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с </a:t>
                </a:r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 lvl="2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exp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⁡(−0.5 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ru-RU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Λ</m:t>
                        </m:r>
                      </m:e>
                      <m:sup>
                        <m: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ru-RU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ru-RU" dirty="0">
                        <a:latin typeface="Cambria Math" panose="02040503050406030204" pitchFamily="18" charset="0"/>
                        <a:ea typeface="Cambria Math"/>
                      </a:rPr>
                      <m:t>Λ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ru-RU" b="0" i="0" dirty="0" smtClean="0">
                        <a:latin typeface="Cambria Math" panose="02040503050406030204" pitchFamily="18" charset="0"/>
                        <a:ea typeface="Cambria Math"/>
                      </a:rPr>
                      <m:t>diag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ru-RU" b="0" i="0" dirty="0" smtClean="0">
                            <a:latin typeface="Cambria Math" panose="02040503050406030204" pitchFamily="18" charset="0"/>
                            <a:ea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ru-RU" b="0" i="0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D</m:t>
                            </m:r>
                          </m:sub>
                          <m:sup>
                            <m:r>
                              <a:rPr lang="en-US" altLang="ru-RU" dirty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altLang="ru-RU" dirty="0" smtClean="0">
                    <a:latin typeface="Cambria Math"/>
                    <a:ea typeface="Cambria Math"/>
                  </a:rPr>
                  <a:t>Параметры </a:t>
                </a:r>
                <a:r>
                  <a:rPr lang="ru-RU" altLang="ru-RU" dirty="0" err="1" smtClean="0">
                    <a:latin typeface="Cambria Math"/>
                    <a:ea typeface="Cambria Math"/>
                  </a:rPr>
                  <a:t>гауссовского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 процесса </a:t>
                </a:r>
                <a:r>
                  <a:rPr lang="en-US" altLang="ru-RU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ru-RU" dirty="0" smtClean="0">
                    <a:latin typeface="Cambria Math"/>
                    <a:ea typeface="Cambria Math"/>
                  </a:rPr>
                  <a:t> </a:t>
                </a:r>
                <a:r>
                  <a:rPr lang="ru-RU" altLang="ru-RU" dirty="0" smtClean="0">
                    <a:latin typeface="Cambria Math"/>
                    <a:ea typeface="Cambria Math"/>
                  </a:rPr>
                  <a:t>определяются из максимизации правдоподобия на обучающей выборке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  <a:ea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ru-RU" altLang="ru-RU" dirty="0" smtClean="0">
                    <a:latin typeface="Cambria Math"/>
                    <a:ea typeface="Cambria Math"/>
                  </a:rPr>
                  <a:t>:</a:t>
                </a:r>
                <a:endParaRPr lang="en-US" altLang="ru-RU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ru-RU" altLang="ru-RU" sz="2400" dirty="0" smtClean="0">
                  <a:latin typeface="Cambria Math"/>
                  <a:ea typeface="Cambria Math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en-US" altLang="ru-RU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1196752"/>
                <a:ext cx="8938931" cy="56359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\log p(f(x)|\theta ,x)=-{\frac {1}{2}}f(x)^{T}K(\theta ,x,x')^{-1}f(x)-{\frac {1}{2}}\log \det(K(\theta ,x,x'))-{\frac {n}{2}}\log 2\pi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01" y="5691732"/>
            <a:ext cx="69627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e7cd1a992ef9280fc32360202193f5a19d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53698</TotalTime>
  <Words>165</Words>
  <Application>Microsoft Office PowerPoint</Application>
  <PresentationFormat>Экран (4:3)</PresentationFormat>
  <Paragraphs>105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Cambria</vt:lpstr>
      <vt:lpstr>Cambria Math</vt:lpstr>
      <vt:lpstr>Office Theme</vt:lpstr>
      <vt:lpstr>1_Office Theme</vt:lpstr>
      <vt:lpstr>Модельные методы обучения с подкреплением часть 2  Осминин Константин 13 августа 2019</vt:lpstr>
      <vt:lpstr>План</vt:lpstr>
      <vt:lpstr>RL vs control</vt:lpstr>
      <vt:lpstr>Выучивание динамики среды</vt:lpstr>
      <vt:lpstr>Гауссовский процесс</vt:lpstr>
      <vt:lpstr>Свойства гауссовского распределения </vt:lpstr>
      <vt:lpstr>Регрессия гауссовского процесса</vt:lpstr>
      <vt:lpstr>Свойства регрессии ГП</vt:lpstr>
      <vt:lpstr>PILCO</vt:lpstr>
      <vt:lpstr>Probabilistic inference</vt:lpstr>
      <vt:lpstr>Целевая функция</vt:lpstr>
      <vt:lpstr>PILCO алгоритм</vt:lpstr>
      <vt:lpstr>Эффективность по данным</vt:lpstr>
      <vt:lpstr>Материалы</vt:lpstr>
      <vt:lpstr>Семинар</vt:lpstr>
      <vt:lpstr>Презентация PowerPoint</vt:lpstr>
    </vt:vector>
  </TitlesOfParts>
  <Manager/>
  <Company>Tinkoff.ru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</dc:title>
  <dc:subject/>
  <dc:creator>k.p.osminin@tinkoff.ru</dc:creator>
  <cp:keywords/>
  <dc:description/>
  <cp:lastModifiedBy>Osminin Konstantin Pavlovich</cp:lastModifiedBy>
  <cp:revision>1278</cp:revision>
  <cp:lastPrinted>2016-04-27T11:26:46Z</cp:lastPrinted>
  <dcterms:created xsi:type="dcterms:W3CDTF">2009-04-07T10:30:40Z</dcterms:created>
  <dcterms:modified xsi:type="dcterms:W3CDTF">2019-08-13T17:24:06Z</dcterms:modified>
  <cp:category/>
</cp:coreProperties>
</file>