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3" r:id="rId1"/>
    <p:sldMasterId id="2147483656" r:id="rId2"/>
  </p:sldMasterIdLst>
  <p:notesMasterIdLst>
    <p:notesMasterId r:id="rId15"/>
  </p:notesMasterIdLst>
  <p:sldIdLst>
    <p:sldId id="335" r:id="rId3"/>
    <p:sldId id="514" r:id="rId4"/>
    <p:sldId id="488" r:id="rId5"/>
    <p:sldId id="538" r:id="rId6"/>
    <p:sldId id="539" r:id="rId7"/>
    <p:sldId id="540" r:id="rId8"/>
    <p:sldId id="541" r:id="rId9"/>
    <p:sldId id="542" r:id="rId10"/>
    <p:sldId id="536" r:id="rId11"/>
    <p:sldId id="535" r:id="rId12"/>
    <p:sldId id="543" r:id="rId13"/>
    <p:sldId id="471" r:id="rId14"/>
  </p:sldIdLst>
  <p:sldSz cx="9144000" cy="6858000" type="screen4x3"/>
  <p:notesSz cx="6797675" cy="9928225"/>
  <p:custDataLst>
    <p:tags r:id="rId16"/>
  </p:custDataLst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epanov Andrey Viktorovich" initials="SAV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823"/>
    <a:srgbClr val="83ABDB"/>
    <a:srgbClr val="2F3645"/>
    <a:srgbClr val="262626"/>
    <a:srgbClr val="BBBDC1"/>
    <a:srgbClr val="464645"/>
    <a:srgbClr val="808791"/>
    <a:srgbClr val="E0E1E3"/>
    <a:srgbClr val="E6E7E8"/>
    <a:srgbClr val="E6E7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2909" autoAdjust="0"/>
  </p:normalViewPr>
  <p:slideViewPr>
    <p:cSldViewPr snapToObjects="1">
      <p:cViewPr>
        <p:scale>
          <a:sx n="75" d="100"/>
          <a:sy n="75" d="100"/>
        </p:scale>
        <p:origin x="2556" y="13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59" d="100"/>
          <a:sy n="59" d="100"/>
        </p:scale>
        <p:origin x="2172" y="84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gs" Target="tags/tag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9512A26B-0B86-448D-A309-3920F933B71A}" type="datetimeFigureOut">
              <a:rPr lang="en-US" altLang="ru-RU"/>
              <a:pPr>
                <a:defRPr/>
              </a:pPr>
              <a:t>9/10/2019</a:t>
            </a:fld>
            <a:endParaRPr lang="en-US" alt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D5772D0A-02F6-4F24-9FE9-48527C35F96A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7328836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17575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kumimoji="0" lang="ru-RU" altLang="ru-RU" dirty="0" smtClean="0">
              <a:ea typeface="ＭＳ Ｐゴシック" panose="020B0600070205080204" pitchFamily="34" charset="-128"/>
            </a:endParaRP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49EFEEC8-6234-4CBF-9F6C-5441A1A5AF8A}" type="slidenum">
              <a:rPr kumimoji="0" lang="en-US" altLang="ru-RU" smtClean="0"/>
              <a:pPr>
                <a:spcBef>
                  <a:spcPct val="0"/>
                </a:spcBef>
              </a:pPr>
              <a:t>1</a:t>
            </a:fld>
            <a:endParaRPr kumimoji="0" lang="en-US" altLang="ru-RU" dirty="0" smtClean="0"/>
          </a:p>
        </p:txBody>
      </p:sp>
    </p:spTree>
    <p:extLst>
      <p:ext uri="{BB962C8B-B14F-4D97-AF65-F5344CB8AC3E}">
        <p14:creationId xmlns:p14="http://schemas.microsoft.com/office/powerpoint/2010/main" val="38451243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772D0A-02F6-4F24-9FE9-48527C35F96A}" type="slidenum">
              <a:rPr lang="en-US" altLang="ru-RU" smtClean="0"/>
              <a:pPr>
                <a:defRPr/>
              </a:pPr>
              <a:t>2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2830251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AA02F5-2E1C-48CE-9E9F-BE1A5CF80A33}" type="datetime1">
              <a:rPr lang="ru-RU" altLang="ru-RU" smtClean="0"/>
              <a:t>10.09.2019</a:t>
            </a:fld>
            <a:endParaRPr lang="en-US" alt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AE7E78-2F8E-4032-A8B8-57C23029E917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  <p:sp>
        <p:nvSpPr>
          <p:cNvPr id="8" name="Title Placeholder 6"/>
          <p:cNvSpPr txBox="1">
            <a:spLocks/>
          </p:cNvSpPr>
          <p:nvPr userDrawn="1"/>
        </p:nvSpPr>
        <p:spPr>
          <a:xfrm>
            <a:off x="457200" y="307356"/>
            <a:ext cx="82296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2600" kern="12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Arial" pitchFamily="34" charset="0"/>
                <a:ea typeface="ＭＳ Ｐゴシック" charset="0"/>
                <a:cs typeface="Arial" pitchFamily="34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Arial" pitchFamily="34" charset="0"/>
                <a:ea typeface="ＭＳ Ｐゴシック" charset="0"/>
                <a:cs typeface="Arial" pitchFamily="34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Arial" pitchFamily="34" charset="0"/>
                <a:ea typeface="ＭＳ Ｐゴシック" charset="0"/>
                <a:cs typeface="Arial" pitchFamily="34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Arial" pitchFamily="34" charset="0"/>
                <a:ea typeface="ＭＳ Ｐゴシック" charset="0"/>
                <a:cs typeface="Arial" pitchFamily="34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ru-RU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903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000"/>
            </a:lvl2pPr>
            <a:lvl3pPr>
              <a:defRPr sz="1400"/>
            </a:lvl3pPr>
            <a:lvl4pPr>
              <a:defRPr sz="1200"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27077A-D77B-41D7-BD0C-32C345CDC3D5}" type="datetime1">
              <a:rPr lang="ru-RU" altLang="ru-RU" smtClean="0"/>
              <a:t>10.09.2019</a:t>
            </a:fld>
            <a:endParaRPr lang="en-US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3D7F50-8612-4872-B38F-3286F69D0E18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  <p:sp>
        <p:nvSpPr>
          <p:cNvPr id="8" name="Title Placeholder 6"/>
          <p:cNvSpPr>
            <a:spLocks noGrp="1"/>
          </p:cNvSpPr>
          <p:nvPr>
            <p:ph type="title"/>
          </p:nvPr>
        </p:nvSpPr>
        <p:spPr>
          <a:xfrm>
            <a:off x="457200" y="307356"/>
            <a:ext cx="82296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title</a:t>
            </a:r>
            <a:r>
              <a:rPr lang="ru-RU" dirty="0" smtClean="0"/>
              <a:t> </a:t>
            </a:r>
            <a:r>
              <a:rPr lang="ru-RU" dirty="0" err="1" smtClean="0"/>
              <a:t>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010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6E7DF60-1174-450F-A7CE-C1186917938A}" type="datetime1">
              <a:rPr lang="ru-RU" smtClean="0"/>
              <a:t>10.09.2019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3B5DBA6-D03C-8E48-A7B9-CD6D1DD2215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7" name="Title Placeholder 6"/>
          <p:cNvSpPr>
            <a:spLocks noGrp="1"/>
          </p:cNvSpPr>
          <p:nvPr>
            <p:ph type="title"/>
          </p:nvPr>
        </p:nvSpPr>
        <p:spPr>
          <a:xfrm>
            <a:off x="457200" y="307356"/>
            <a:ext cx="82296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title</a:t>
            </a:r>
            <a:r>
              <a:rPr lang="ru-RU" dirty="0" smtClean="0"/>
              <a:t> </a:t>
            </a:r>
            <a:r>
              <a:rPr lang="ru-RU" dirty="0" err="1" smtClean="0"/>
              <a:t>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950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547E3-8F20-413D-8D87-C4582B26FC10}" type="datetime1">
              <a:rPr lang="ru-RU" smtClean="0"/>
              <a:t>10.09.2019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09BA9-6FA1-4EF7-956E-8792051A25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5087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D61C5F-245E-414D-A97A-B14EB6C7F16E}" type="datetime1">
              <a:rPr lang="ru-RU" altLang="ru-RU" smtClean="0"/>
              <a:t>10.09.2019</a:t>
            </a:fld>
            <a:endParaRPr lang="en-US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FF0448-F3B1-4062-B66A-9DA1239BF297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3805336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E0EDBA-61FC-4BC4-BF1E-237978CB9DEE}" type="datetime1">
              <a:rPr lang="ru-RU" altLang="ru-RU" smtClean="0"/>
              <a:t>10.09.2019</a:t>
            </a:fld>
            <a:endParaRPr lang="en-US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AFC8A8-551A-4201-BE66-ECB93A0A1032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2420052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6E7DF60-1174-450F-A7CE-C1186917938A}" type="datetime1">
              <a:rPr lang="ru-RU" smtClean="0"/>
              <a:t>10.09.2019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3B5DBA6-D03C-8E48-A7B9-CD6D1DD2215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7" name="Title Placeholder 6"/>
          <p:cNvSpPr>
            <a:spLocks noGrp="1"/>
          </p:cNvSpPr>
          <p:nvPr>
            <p:ph type="title"/>
          </p:nvPr>
        </p:nvSpPr>
        <p:spPr>
          <a:xfrm>
            <a:off x="457200" y="307356"/>
            <a:ext cx="82296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title</a:t>
            </a:r>
            <a:r>
              <a:rPr lang="ru-RU" dirty="0" smtClean="0"/>
              <a:t> </a:t>
            </a:r>
            <a:r>
              <a:rPr lang="ru-RU" dirty="0" err="1" smtClean="0"/>
              <a:t>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668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6"/>
          <p:cNvSpPr>
            <a:spLocks noGrp="1"/>
          </p:cNvSpPr>
          <p:nvPr>
            <p:ph type="title"/>
          </p:nvPr>
        </p:nvSpPr>
        <p:spPr>
          <a:xfrm>
            <a:off x="457200" y="307356"/>
            <a:ext cx="82296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title</a:t>
            </a:r>
            <a:r>
              <a:rPr lang="ru-RU" dirty="0" smtClean="0"/>
              <a:t> </a:t>
            </a:r>
            <a:r>
              <a:rPr lang="ru-RU" dirty="0" err="1" smtClean="0"/>
              <a:t>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u-RU" dirty="0" smtClean="0"/>
              <a:t>Click to edit Master text styles</a:t>
            </a:r>
          </a:p>
          <a:p>
            <a:pPr lvl="1"/>
            <a:r>
              <a:rPr lang="en-US" altLang="ru-RU" dirty="0" smtClean="0"/>
              <a:t>Second level</a:t>
            </a:r>
          </a:p>
          <a:p>
            <a:pPr lvl="2"/>
            <a:r>
              <a:rPr lang="en-US" altLang="ru-RU" dirty="0" smtClean="0"/>
              <a:t>Third level</a:t>
            </a:r>
          </a:p>
          <a:p>
            <a:pPr lvl="3"/>
            <a:r>
              <a:rPr lang="en-US" altLang="ru-RU" dirty="0" smtClean="0"/>
              <a:t>Fourth level</a:t>
            </a:r>
          </a:p>
          <a:p>
            <a:pPr lvl="4"/>
            <a:r>
              <a:rPr lang="en-US" altLang="ru-RU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81DF76CF-253B-41FC-B9A2-1FAA37134B50}" type="datetime1">
              <a:rPr lang="ru-RU" altLang="ru-RU" smtClean="0"/>
              <a:t>10.09.2019</a:t>
            </a:fld>
            <a:endParaRPr lang="en-US" alt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DAA693F9-B92E-4216-916B-51FDA3FE28FC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  <p:pic>
        <p:nvPicPr>
          <p:cNvPr id="1032" name="Изображение 8" descr="герб_простой_tinkoff.pdf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3700" y="-73025"/>
            <a:ext cx="1143000" cy="100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Connector 2"/>
          <p:cNvCxnSpPr/>
          <p:nvPr userDrawn="1"/>
        </p:nvCxnSpPr>
        <p:spPr>
          <a:xfrm>
            <a:off x="0" y="908720"/>
            <a:ext cx="9144000" cy="0"/>
          </a:xfrm>
          <a:prstGeom prst="line">
            <a:avLst/>
          </a:prstGeom>
          <a:ln w="38100">
            <a:solidFill>
              <a:srgbClr val="FFDD2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61" r:id="rId3"/>
    <p:sldLayoutId id="2147483663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kumimoji="1" sz="2600" kern="1200">
          <a:solidFill>
            <a:schemeClr val="tx1"/>
          </a:solidFill>
          <a:latin typeface="Calibri"/>
          <a:ea typeface="ＭＳ Ｐゴシック" charset="0"/>
          <a:cs typeface="Calibri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pitchFamily="34" charset="0"/>
          <a:ea typeface="ＭＳ Ｐゴシック" charset="0"/>
          <a:cs typeface="Arial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pitchFamily="34" charset="0"/>
          <a:ea typeface="ＭＳ Ｐゴシック" charset="0"/>
          <a:cs typeface="Arial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pitchFamily="34" charset="0"/>
          <a:ea typeface="ＭＳ Ｐゴシック" charset="0"/>
          <a:cs typeface="Arial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pitchFamily="34" charset="0"/>
          <a:ea typeface="ＭＳ Ｐゴシック" charset="0"/>
          <a:cs typeface="Arial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Calibri"/>
          <a:ea typeface="ＭＳ Ｐゴシック" charset="0"/>
          <a:cs typeface="Calibri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Calibri"/>
          <a:ea typeface="ＭＳ Ｐゴシック" charset="0"/>
          <a:cs typeface="Calibri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Calibri"/>
          <a:ea typeface="ＭＳ Ｐゴシック" charset="0"/>
          <a:cs typeface="Calibri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Calibri"/>
          <a:ea typeface="ＭＳ Ｐゴシック" charset="0"/>
          <a:cs typeface="Calibri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Calibri"/>
          <a:ea typeface="ＭＳ Ｐゴシック" charset="0"/>
          <a:cs typeface="Calibri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u-RU" dirty="0" smtClean="0"/>
              <a:t>Click to edit Master text styles</a:t>
            </a:r>
          </a:p>
          <a:p>
            <a:pPr lvl="1"/>
            <a:r>
              <a:rPr lang="en-US" altLang="ru-RU" dirty="0" smtClean="0"/>
              <a:t>Second level</a:t>
            </a:r>
          </a:p>
          <a:p>
            <a:pPr lvl="2"/>
            <a:r>
              <a:rPr lang="en-US" altLang="ru-RU" dirty="0" smtClean="0"/>
              <a:t>Third level</a:t>
            </a:r>
          </a:p>
          <a:p>
            <a:pPr lvl="3"/>
            <a:r>
              <a:rPr lang="en-US" altLang="ru-RU" dirty="0" smtClean="0"/>
              <a:t>Fourth level</a:t>
            </a:r>
          </a:p>
          <a:p>
            <a:pPr lvl="4"/>
            <a:r>
              <a:rPr lang="en-US" altLang="ru-RU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>
              <a:defRPr/>
            </a:pPr>
            <a:fld id="{4B62BFAA-A62A-4212-85A3-AF451683041B}" type="datetime1">
              <a:rPr lang="ru-RU" altLang="ru-RU" smtClean="0"/>
              <a:t>10.09.2019</a:t>
            </a:fld>
            <a:endParaRPr lang="en-US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Calibri"/>
                <a:ea typeface="+mn-ea"/>
                <a:cs typeface="Calibri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>
              <a:defRPr/>
            </a:pPr>
            <a:fld id="{9177BD9B-798D-48E0-9947-321836D842D0}" type="slidenum">
              <a:rPr lang="en-US" altLang="ru-RU" smtClean="0"/>
              <a:pPr>
                <a:defRPr/>
              </a:pPr>
              <a:t>‹#›</a:t>
            </a:fld>
            <a:endParaRPr lang="en-US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4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Calibri"/>
          <a:ea typeface="ＭＳ Ｐゴシック" charset="0"/>
          <a:cs typeface="Calibri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Calibri"/>
          <a:ea typeface="ＭＳ Ｐゴシック" charset="0"/>
          <a:cs typeface="Calibri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Calibri"/>
          <a:ea typeface="ＭＳ Ｐゴシック" charset="0"/>
          <a:cs typeface="Calibri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Calibri"/>
          <a:ea typeface="ＭＳ Ｐゴシック" charset="0"/>
          <a:cs typeface="Calibri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Calibri"/>
          <a:ea typeface="ＭＳ Ｐゴシック" charset="0"/>
          <a:cs typeface="Calibri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ayesgroup/deepbayes-2018/blob/master/day3_qr-qnetwork/qr_dqn-local.ipynb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0" y="3645024"/>
            <a:ext cx="9144000" cy="2016224"/>
          </a:xfrm>
          <a:prstGeom prst="rect">
            <a:avLst/>
          </a:prstGeom>
          <a:solidFill>
            <a:srgbClr val="FFD823"/>
          </a:solidFill>
          <a:ln>
            <a:noFill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099" name="Title 1"/>
          <p:cNvSpPr>
            <a:spLocks noGrp="1"/>
          </p:cNvSpPr>
          <p:nvPr>
            <p:ph type="ctrTitle"/>
          </p:nvPr>
        </p:nvSpPr>
        <p:spPr>
          <a:xfrm>
            <a:off x="612507" y="3811140"/>
            <a:ext cx="8244408" cy="1346052"/>
          </a:xfrm>
        </p:spPr>
        <p:txBody>
          <a:bodyPr/>
          <a:lstStyle/>
          <a:p>
            <a:pPr algn="l" eaLnBrk="1" hangingPunct="1"/>
            <a:r>
              <a:rPr kumimoji="0" lang="ru-RU" altLang="ru-RU" sz="2400" dirty="0" smtClean="0">
                <a:latin typeface="Calibri"/>
                <a:ea typeface="ＭＳ Ｐゴシック" panose="020B0600070205080204" pitchFamily="34" charset="-128"/>
                <a:cs typeface="Calibri"/>
              </a:rPr>
              <a:t>Обучение с подкреплением на распределениях</a:t>
            </a:r>
            <a:br>
              <a:rPr kumimoji="0" lang="ru-RU" altLang="ru-RU" sz="2400" dirty="0" smtClean="0">
                <a:latin typeface="Calibri"/>
                <a:ea typeface="ＭＳ Ｐゴシック" panose="020B0600070205080204" pitchFamily="34" charset="-128"/>
                <a:cs typeface="Calibri"/>
              </a:rPr>
            </a:br>
            <a:r>
              <a:rPr kumimoji="0" lang="ru-RU" altLang="ru-RU" sz="2400" dirty="0" smtClean="0">
                <a:latin typeface="Calibri"/>
                <a:ea typeface="ＭＳ Ｐゴシック" panose="020B0600070205080204" pitchFamily="34" charset="-128"/>
                <a:cs typeface="Calibri"/>
              </a:rPr>
              <a:t/>
            </a:r>
            <a:br>
              <a:rPr kumimoji="0" lang="ru-RU" altLang="ru-RU" sz="2400" dirty="0" smtClean="0">
                <a:latin typeface="Calibri"/>
                <a:ea typeface="ＭＳ Ｐゴシック" panose="020B0600070205080204" pitchFamily="34" charset="-128"/>
                <a:cs typeface="Calibri"/>
              </a:rPr>
            </a:br>
            <a:r>
              <a:rPr kumimoji="0" lang="ru-RU" altLang="ru-RU" sz="1800" dirty="0" smtClean="0">
                <a:latin typeface="Calibri"/>
                <a:ea typeface="ＭＳ Ｐゴシック" panose="020B0600070205080204" pitchFamily="34" charset="-128"/>
                <a:cs typeface="Calibri"/>
              </a:rPr>
              <a:t>Осминин </a:t>
            </a:r>
            <a:r>
              <a:rPr kumimoji="0" lang="ru-RU" altLang="ru-RU" sz="1800" dirty="0">
                <a:latin typeface="Calibri"/>
                <a:ea typeface="ＭＳ Ｐゴシック" panose="020B0600070205080204" pitchFamily="34" charset="-128"/>
                <a:cs typeface="Calibri"/>
              </a:rPr>
              <a:t>Константин</a:t>
            </a:r>
            <a:br>
              <a:rPr kumimoji="0" lang="ru-RU" altLang="ru-RU" sz="1800" dirty="0">
                <a:latin typeface="Calibri"/>
                <a:ea typeface="ＭＳ Ｐゴシック" panose="020B0600070205080204" pitchFamily="34" charset="-128"/>
                <a:cs typeface="Calibri"/>
              </a:rPr>
            </a:br>
            <a:r>
              <a:rPr kumimoji="0" lang="ru-RU" altLang="ru-RU" sz="1800" dirty="0" smtClean="0">
                <a:latin typeface="Calibri"/>
                <a:ea typeface="ＭＳ Ｐゴシック" panose="020B0600070205080204" pitchFamily="34" charset="-128"/>
                <a:cs typeface="Calibri"/>
              </a:rPr>
              <a:t>10 сентября 2019</a:t>
            </a:r>
            <a:endParaRPr kumimoji="0" lang="en-US" altLang="ru-RU" sz="1800" dirty="0">
              <a:latin typeface="Calibri"/>
              <a:ea typeface="ＭＳ Ｐゴシック" panose="020B0600070205080204" pitchFamily="34" charset="-128"/>
              <a:cs typeface="Calibri"/>
            </a:endParaRPr>
          </a:p>
        </p:txBody>
      </p:sp>
      <p:pic>
        <p:nvPicPr>
          <p:cNvPr id="15" name="Picture 14" descr="Tinkoff-RU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07" y="6108971"/>
            <a:ext cx="1540466" cy="288000"/>
          </a:xfrm>
          <a:prstGeom prst="rect">
            <a:avLst/>
          </a:prstGeom>
        </p:spPr>
      </p:pic>
      <p:pic>
        <p:nvPicPr>
          <p:cNvPr id="17" name="Picture 16" descr="gerbi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986056"/>
            <a:ext cx="1872208" cy="1669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51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B5DBA6-D03C-8E48-A7B9-CD6D1DD22151}" type="slidenum">
              <a:rPr lang="ru-RU" smtClean="0"/>
              <a:pPr>
                <a:defRPr/>
              </a:pPr>
              <a:t>10</a:t>
            </a:fld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Семинар</a:t>
            </a:r>
            <a:endParaRPr lang="ru-RU" dirty="0"/>
          </a:p>
        </p:txBody>
      </p:sp>
      <p:sp>
        <p:nvSpPr>
          <p:cNvPr id="5" name="AutoShape 3" descr="{\displaystyle (S,A,P_{a},R_{a})}"/>
          <p:cNvSpPr>
            <a:spLocks noChangeAspect="1" noChangeArrowheads="1"/>
          </p:cNvSpPr>
          <p:nvPr/>
        </p:nvSpPr>
        <p:spPr bwMode="auto">
          <a:xfrm>
            <a:off x="2566988" y="132155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457200" y="2852936"/>
            <a:ext cx="887935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altLang="ru-RU" dirty="0" smtClean="0">
              <a:latin typeface="Cambria Math"/>
              <a:ea typeface="Cambria Math"/>
            </a:endParaRPr>
          </a:p>
          <a:p>
            <a:r>
              <a:rPr lang="en-US" sz="1600" dirty="0">
                <a:hlinkClick r:id="rId2"/>
              </a:rPr>
              <a:t>https://github.com/bayesgroup/deepbayes-2018/blob/master/day3_qr-qnetwork/qr_dqn-local.ipynb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72563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B5DBA6-D03C-8E48-A7B9-CD6D1DD22151}" type="slidenum">
              <a:rPr lang="ru-RU" smtClean="0"/>
              <a:pPr>
                <a:defRPr/>
              </a:pPr>
              <a:t>11</a:t>
            </a:fld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Метрика </a:t>
            </a:r>
            <a:r>
              <a:rPr lang="ru-RU" dirty="0" err="1" smtClean="0"/>
              <a:t>Вассерштайна</a:t>
            </a:r>
            <a:endParaRPr lang="ru-RU" dirty="0"/>
          </a:p>
        </p:txBody>
      </p:sp>
      <p:sp>
        <p:nvSpPr>
          <p:cNvPr id="5" name="AutoShape 3" descr="{\displaystyle (S,A,P_{a},R_{a})}"/>
          <p:cNvSpPr>
            <a:spLocks noChangeAspect="1" noChangeArrowheads="1"/>
          </p:cNvSpPr>
          <p:nvPr/>
        </p:nvSpPr>
        <p:spPr bwMode="auto">
          <a:xfrm>
            <a:off x="2566988" y="132155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936" y="2852936"/>
            <a:ext cx="5383398" cy="3937372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327" y="1246112"/>
            <a:ext cx="6868393" cy="1311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55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09BA9-6FA1-4EF7-956E-8792051A2506}" type="slidenum">
              <a:rPr lang="ru-RU" smtClean="0"/>
              <a:t>12</a:t>
            </a:fld>
            <a:endParaRPr lang="ru-RU"/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0" y="2962448"/>
            <a:ext cx="9144000" cy="1690688"/>
          </a:xfrm>
          <a:prstGeom prst="rect">
            <a:avLst/>
          </a:prstGeom>
          <a:solidFill>
            <a:srgbClr val="FFDD2E"/>
          </a:solidFill>
          <a:ln>
            <a:noFill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 bwMode="auto">
          <a:xfrm>
            <a:off x="1692275" y="3519574"/>
            <a:ext cx="5759450" cy="576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ctr" eaLnBrk="1" hangingPunct="1">
              <a:spcBef>
                <a:spcPts val="600"/>
              </a:spcBef>
            </a:pPr>
            <a:r>
              <a:rPr lang="ru-RU" sz="2800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S PGothic"/>
              </a:rPr>
              <a:t>Спасибо</a:t>
            </a:r>
            <a:endParaRPr lang="ru-RU" sz="2800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4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652120" y="1480371"/>
            <a:ext cx="2828748" cy="2159582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B5DBA6-D03C-8E48-A7B9-CD6D1DD22151}" type="slidenum">
              <a:rPr lang="ru-RU" smtClean="0"/>
              <a:pPr>
                <a:defRPr/>
              </a:pPr>
              <a:t>2</a:t>
            </a:fld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Мотивация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422202" y="1412776"/>
            <a:ext cx="386176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SzPct val="100000"/>
              <a:buBlip>
                <a:blip r:embed="rId4"/>
              </a:buBlip>
            </a:pPr>
            <a:r>
              <a:rPr lang="ru-RU" sz="2000" dirty="0" smtClean="0">
                <a:latin typeface="Calibri"/>
                <a:cs typeface="Calibri"/>
              </a:rPr>
              <a:t>Более точная оценка вознаграждений</a:t>
            </a:r>
          </a:p>
          <a:p>
            <a:pPr marL="285750" indent="-285750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SzPct val="100000"/>
              <a:buBlip>
                <a:blip r:embed="rId4"/>
              </a:buBlip>
            </a:pPr>
            <a:r>
              <a:rPr lang="ru-RU" sz="2000" dirty="0" smtClean="0">
                <a:latin typeface="Calibri"/>
                <a:cs typeface="Calibri"/>
              </a:rPr>
              <a:t>Допускает </a:t>
            </a:r>
            <a:r>
              <a:rPr lang="ru-RU" sz="2000" dirty="0" err="1" smtClean="0">
                <a:latin typeface="Calibri"/>
                <a:cs typeface="Calibri"/>
              </a:rPr>
              <a:t>мультимодальность</a:t>
            </a:r>
            <a:r>
              <a:rPr lang="ru-RU" sz="2000" dirty="0" smtClean="0">
                <a:latin typeface="Calibri"/>
                <a:cs typeface="Calibri"/>
              </a:rPr>
              <a:t> вознаграждений</a:t>
            </a:r>
          </a:p>
          <a:p>
            <a:pPr marL="285750" indent="-285750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SzPct val="100000"/>
              <a:buBlip>
                <a:blip r:embed="rId4"/>
              </a:buBlip>
            </a:pPr>
            <a:r>
              <a:rPr lang="ru-RU" sz="2000" dirty="0" smtClean="0">
                <a:latin typeface="Calibri"/>
                <a:cs typeface="Calibri"/>
              </a:rPr>
              <a:t>Допускает управление риском</a:t>
            </a:r>
          </a:p>
          <a:p>
            <a:pPr marL="285750" indent="-285750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SzPct val="100000"/>
              <a:buBlip>
                <a:blip r:embed="rId4"/>
              </a:buBlip>
            </a:pPr>
            <a:r>
              <a:rPr lang="ru-RU" sz="2000" dirty="0" smtClean="0">
                <a:latin typeface="Calibri"/>
                <a:cs typeface="Calibri"/>
              </a:rPr>
              <a:t>Более стабильное обучение</a:t>
            </a:r>
            <a:endParaRPr lang="en-US" sz="2000" dirty="0" smtClean="0">
              <a:latin typeface="Calibri"/>
              <a:cs typeface="Calibri"/>
            </a:endParaRPr>
          </a:p>
        </p:txBody>
      </p:sp>
      <p:pic>
        <p:nvPicPr>
          <p:cNvPr id="1026" name="Picture 2" descr="ÐÐ°ÑÑÐ¸Ð½ÐºÐ¸ Ð¿Ð¾ Ð·Ð°Ð¿ÑÐ¾ÑÑ cliff Reinforcement learni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8608" y="4149080"/>
            <a:ext cx="3893110" cy="1809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1339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6553200" y="6160219"/>
            <a:ext cx="2133600" cy="365125"/>
          </a:xfrm>
        </p:spPr>
        <p:txBody>
          <a:bodyPr/>
          <a:lstStyle/>
          <a:p>
            <a:pPr>
              <a:defRPr/>
            </a:pPr>
            <a:fld id="{13B5DBA6-D03C-8E48-A7B9-CD6D1DD22151}" type="slidenum">
              <a:rPr lang="ru-RU" smtClean="0"/>
              <a:pPr>
                <a:defRPr/>
              </a:pPr>
              <a:t>3</a:t>
            </a:fld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Учим распределения, а не среднее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401480"/>
            <a:ext cx="3781425" cy="3905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492572" y="1654722"/>
                <a:ext cx="2817438" cy="6722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𝜋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𝑅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572" y="1654722"/>
                <a:ext cx="2817438" cy="67223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Прямоугольник 7"/>
              <p:cNvSpPr/>
              <p:nvPr/>
            </p:nvSpPr>
            <p:spPr>
              <a:xfrm>
                <a:off x="5436096" y="1628800"/>
                <a:ext cx="2833468" cy="7645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𝜋</m:t>
                          </m:r>
                        </m:sub>
                      </m:sSub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𝑅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)</m:t>
                          </m:r>
                        </m:e>
                      </m:nary>
                      <m:r>
                        <a:rPr lang="ru-RU" i="1">
                          <a:latin typeface="Cambria Math" panose="02040503050406030204" pitchFamily="18" charset="0"/>
                          <a:ea typeface="Cambria Math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𝑍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096" y="1628800"/>
                <a:ext cx="2833468" cy="76456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Рисунок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8685" y="3401480"/>
            <a:ext cx="3314700" cy="447675"/>
          </a:xfrm>
          <a:prstGeom prst="rect">
            <a:avLst/>
          </a:prstGeom>
        </p:spPr>
      </p:pic>
      <p:cxnSp>
        <p:nvCxnSpPr>
          <p:cNvPr id="11" name="Прямая со стрелкой 10"/>
          <p:cNvCxnSpPr/>
          <p:nvPr/>
        </p:nvCxnSpPr>
        <p:spPr>
          <a:xfrm flipH="1" flipV="1">
            <a:off x="6372200" y="3817865"/>
            <a:ext cx="72008" cy="485909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300192" y="4281406"/>
            <a:ext cx="2198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</a:t>
            </a:r>
            <a:r>
              <a:rPr lang="ru-RU" dirty="0" smtClean="0"/>
              <a:t>о распределению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Прямоугольник 4"/>
              <p:cNvSpPr/>
              <p:nvPr/>
            </p:nvSpPr>
            <p:spPr>
              <a:xfrm>
                <a:off x="492572" y="5050608"/>
                <a:ext cx="22524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𝔼</m:t>
                          </m:r>
                        </m:e>
                        <m:sub/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𝑍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572" y="5050608"/>
                <a:ext cx="2252476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4221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2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B5DBA6-D03C-8E48-A7B9-CD6D1DD22151}" type="slidenum">
              <a:rPr lang="ru-RU" smtClean="0"/>
              <a:pPr>
                <a:defRPr/>
              </a:pPr>
              <a:t>4</a:t>
            </a:fld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учить распределение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124744"/>
            <a:ext cx="6480720" cy="432620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Прямоугольник 9"/>
              <p:cNvSpPr/>
              <p:nvPr/>
            </p:nvSpPr>
            <p:spPr>
              <a:xfrm>
                <a:off x="946495" y="5826439"/>
                <a:ext cx="3808350" cy="3969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ru-RU" dirty="0" smtClean="0">
                    <a:latin typeface="Calibri"/>
                    <a:cs typeface="Calibri"/>
                  </a:rPr>
                  <a:t>Учим </a:t>
                </a:r>
                <a:r>
                  <a:rPr lang="en-US" dirty="0" smtClean="0">
                    <a:latin typeface="Calibri"/>
                    <a:cs typeface="Calibri"/>
                  </a:rPr>
                  <a:t>N </a:t>
                </a:r>
                <a:r>
                  <a:rPr lang="ru-RU" dirty="0" smtClean="0">
                    <a:latin typeface="Calibri"/>
                    <a:cs typeface="Calibri"/>
                  </a:rPr>
                  <a:t>квантил</a:t>
                </a:r>
                <a:r>
                  <a:rPr lang="ru-RU" dirty="0" smtClean="0">
                    <a:latin typeface="Calibri"/>
                    <a:cs typeface="Calibri"/>
                  </a:rPr>
                  <a:t>ей</a:t>
                </a:r>
                <a:r>
                  <a:rPr lang="ru-RU" dirty="0" smtClean="0">
                    <a:latin typeface="Calibri"/>
                    <a:cs typeface="Calibri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{</m:t>
                        </m:r>
                        <m:r>
                          <a:rPr lang="ru-RU" b="0" i="1" smtClean="0">
                            <a:latin typeface="Cambria Math" panose="02040503050406030204" pitchFamily="18" charset="0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𝐹</m:t>
                        </m:r>
                      </m:e>
                      <m:sub/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−1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/>
                      </a:rPr>
                      <m:t>)}</m:t>
                    </m:r>
                  </m:oMath>
                </a14:m>
                <a:r>
                  <a:rPr lang="ru-RU" dirty="0" smtClean="0">
                    <a:latin typeface="Calibri"/>
                    <a:cs typeface="Calibri"/>
                  </a:rPr>
                  <a:t>  </a:t>
                </a:r>
                <a:endParaRPr lang="ru-RU" dirty="0"/>
              </a:p>
            </p:txBody>
          </p:sp>
        </mc:Choice>
        <mc:Fallback>
          <p:sp>
            <p:nvSpPr>
              <p:cNvPr id="10" name="Прямоуголь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495" y="5826439"/>
                <a:ext cx="3808350" cy="396968"/>
              </a:xfrm>
              <a:prstGeom prst="rect">
                <a:avLst/>
              </a:prstGeom>
              <a:blipFill rotWithShape="0">
                <a:blip r:embed="rId3"/>
                <a:stretch>
                  <a:fillRect l="-1280" t="-3077" b="-2307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10" y="1061364"/>
            <a:ext cx="6667500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76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B5DBA6-D03C-8E48-A7B9-CD6D1DD22151}" type="slidenum">
              <a:rPr lang="ru-RU" smtClean="0"/>
              <a:pPr>
                <a:defRPr/>
              </a:pPr>
              <a:t>5</a:t>
            </a:fld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Квантильная</a:t>
            </a:r>
            <a:r>
              <a:rPr lang="ru-RU" dirty="0" smtClean="0"/>
              <a:t> регрессия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Прямоугольник 9"/>
              <p:cNvSpPr/>
              <p:nvPr/>
            </p:nvSpPr>
            <p:spPr>
              <a:xfrm>
                <a:off x="478700" y="1268760"/>
                <a:ext cx="5227521" cy="14773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US" dirty="0" smtClean="0">
                  <a:latin typeface="Calibri"/>
                  <a:cs typeface="Calibri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𝜏</m:t>
                        </m:r>
                      </m:sub>
                    </m:sSub>
                  </m:oMath>
                </a14:m>
                <a:r>
                  <a:rPr lang="ru-RU" dirty="0" smtClean="0">
                    <a:latin typeface="Calibri"/>
                    <a:cs typeface="Calibri"/>
                  </a:rPr>
                  <a:t> есть </a:t>
                </a:r>
                <a14:m>
                  <m:oMath xmlns:m="http://schemas.openxmlformats.org/officeDocument/2006/math">
                    <m:r>
                      <a:rPr lang="ru-RU" b="0" i="1" dirty="0" smtClean="0">
                        <a:latin typeface="Cambria Math" panose="02040503050406030204" pitchFamily="18" charset="0"/>
                        <a:cs typeface="Calibri"/>
                      </a:rPr>
                      <m:t>𝜏</m:t>
                    </m:r>
                  </m:oMath>
                </a14:m>
                <a:r>
                  <a:rPr lang="ru-RU" dirty="0" smtClean="0">
                    <a:latin typeface="Calibri"/>
                    <a:cs typeface="Calibri"/>
                  </a:rPr>
                  <a:t>-квантиль выборки </a:t>
                </a:r>
                <a:r>
                  <a:rPr lang="en-US" dirty="0" smtClean="0">
                    <a:latin typeface="Calibri"/>
                    <a:cs typeface="Calibri"/>
                  </a:rPr>
                  <a:t>X =&gt;</a:t>
                </a:r>
                <a:endParaRPr lang="ru-RU" dirty="0" smtClean="0">
                  <a:latin typeface="Calibri"/>
                  <a:cs typeface="Calibri"/>
                </a:endParaRPr>
              </a:p>
              <a:p>
                <a:endParaRPr lang="en-US" dirty="0" smtClean="0">
                  <a:latin typeface="Calibri"/>
                  <a:cs typeface="Calibri"/>
                </a:endParaRPr>
              </a:p>
              <a:p>
                <a:r>
                  <a:rPr lang="en-US" dirty="0" smtClean="0">
                    <a:latin typeface="Calibri"/>
                    <a:cs typeface="Calibri"/>
                  </a:rPr>
                  <a:t> </a:t>
                </a:r>
              </a:p>
              <a:p>
                <a:r>
                  <a:rPr lang="ru-RU" dirty="0" smtClean="0">
                    <a:latin typeface="Calibri"/>
                    <a:cs typeface="Calibri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/>
                      </a:rPr>
                      <m:t>𝑎𝑟𝑔𝑚𝑎𝑥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/>
                      </a:rPr>
                      <m:t>𝑎𝑟𝑔𝑚𝑎𝑥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𝑋</m:t>
                        </m:r>
                      </m:sub>
                    </m:sSub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/>
                      </a:rPr>
                      <m:t>⋅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&lt;</m:t>
                            </m:r>
                            <m:r>
                              <a:rPr lang="ru-RU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𝜃</m:t>
                            </m:r>
                          </m:sub>
                        </m:sSub>
                      </m:e>
                    </m:d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10" name="Прямоуголь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700" y="1268760"/>
                <a:ext cx="5227521" cy="1477328"/>
              </a:xfrm>
              <a:prstGeom prst="rect">
                <a:avLst/>
              </a:prstGeom>
              <a:blipFill rotWithShape="0">
                <a:blip r:embed="rId2"/>
                <a:stretch>
                  <a:fillRect b="-124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Группа 26"/>
          <p:cNvGrpSpPr/>
          <p:nvPr/>
        </p:nvGrpSpPr>
        <p:grpSpPr>
          <a:xfrm>
            <a:off x="575556" y="3645024"/>
            <a:ext cx="7416824" cy="541253"/>
            <a:chOff x="755576" y="3212976"/>
            <a:chExt cx="7416824" cy="541253"/>
          </a:xfrm>
        </p:grpSpPr>
        <p:cxnSp>
          <p:nvCxnSpPr>
            <p:cNvPr id="8" name="Прямая соединительная линия 7"/>
            <p:cNvCxnSpPr/>
            <p:nvPr/>
          </p:nvCxnSpPr>
          <p:spPr>
            <a:xfrm>
              <a:off x="755576" y="3279000"/>
              <a:ext cx="74168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Овал 8"/>
            <p:cNvSpPr/>
            <p:nvPr/>
          </p:nvSpPr>
          <p:spPr>
            <a:xfrm>
              <a:off x="4716016" y="3212976"/>
              <a:ext cx="72008" cy="7200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Овал 10"/>
            <p:cNvSpPr/>
            <p:nvPr/>
          </p:nvSpPr>
          <p:spPr>
            <a:xfrm>
              <a:off x="4139952" y="3212976"/>
              <a:ext cx="72008" cy="7200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Овал 11"/>
            <p:cNvSpPr/>
            <p:nvPr/>
          </p:nvSpPr>
          <p:spPr>
            <a:xfrm>
              <a:off x="3851920" y="3212976"/>
              <a:ext cx="72008" cy="7200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Овал 12"/>
            <p:cNvSpPr/>
            <p:nvPr/>
          </p:nvSpPr>
          <p:spPr>
            <a:xfrm>
              <a:off x="1403648" y="3212976"/>
              <a:ext cx="72008" cy="7200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Овал 13"/>
            <p:cNvSpPr/>
            <p:nvPr/>
          </p:nvSpPr>
          <p:spPr>
            <a:xfrm>
              <a:off x="3347864" y="3212976"/>
              <a:ext cx="72008" cy="7200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Овал 14"/>
            <p:cNvSpPr/>
            <p:nvPr/>
          </p:nvSpPr>
          <p:spPr>
            <a:xfrm>
              <a:off x="4932040" y="3212976"/>
              <a:ext cx="72008" cy="7200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Овал 15"/>
            <p:cNvSpPr/>
            <p:nvPr/>
          </p:nvSpPr>
          <p:spPr>
            <a:xfrm>
              <a:off x="5220072" y="3212976"/>
              <a:ext cx="72008" cy="7200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Овал 16"/>
            <p:cNvSpPr/>
            <p:nvPr/>
          </p:nvSpPr>
          <p:spPr>
            <a:xfrm>
              <a:off x="3059832" y="3212976"/>
              <a:ext cx="72008" cy="7200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Овал 17"/>
            <p:cNvSpPr/>
            <p:nvPr/>
          </p:nvSpPr>
          <p:spPr>
            <a:xfrm>
              <a:off x="2483768" y="3212976"/>
              <a:ext cx="72008" cy="7200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Прямоугольник 18"/>
                <p:cNvSpPr/>
                <p:nvPr/>
              </p:nvSpPr>
              <p:spPr>
                <a:xfrm>
                  <a:off x="4283968" y="3358936"/>
                  <a:ext cx="46320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  <a:ea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  <m:t>𝜏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>
            <p:sp>
              <p:nvSpPr>
                <p:cNvPr id="19" name="Прямоугольник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83968" y="3358936"/>
                  <a:ext cx="463204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Прямая соединительная линия 20"/>
            <p:cNvCxnSpPr/>
            <p:nvPr/>
          </p:nvCxnSpPr>
          <p:spPr>
            <a:xfrm>
              <a:off x="4463988" y="3212976"/>
              <a:ext cx="0" cy="1459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Прямоугольник 21"/>
                <p:cNvSpPr/>
                <p:nvPr/>
              </p:nvSpPr>
              <p:spPr>
                <a:xfrm>
                  <a:off x="2517662" y="3384897"/>
                  <a:ext cx="35952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𝜏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>
            <p:sp>
              <p:nvSpPr>
                <p:cNvPr id="22" name="Прямоугольник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7662" y="3384897"/>
                  <a:ext cx="359521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Прямоугольник 22"/>
                <p:cNvSpPr/>
                <p:nvPr/>
              </p:nvSpPr>
              <p:spPr>
                <a:xfrm>
                  <a:off x="5200967" y="3358936"/>
                  <a:ext cx="76347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𝜏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>
            <p:sp>
              <p:nvSpPr>
                <p:cNvPr id="23" name="Прямоугольник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0967" y="3358936"/>
                  <a:ext cx="763479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Овал 23"/>
            <p:cNvSpPr/>
            <p:nvPr/>
          </p:nvSpPr>
          <p:spPr>
            <a:xfrm>
              <a:off x="7668344" y="3212976"/>
              <a:ext cx="72008" cy="7200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Овал 24"/>
            <p:cNvSpPr/>
            <p:nvPr/>
          </p:nvSpPr>
          <p:spPr>
            <a:xfrm>
              <a:off x="4067944" y="3212976"/>
              <a:ext cx="72008" cy="7200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Овал 25"/>
            <p:cNvSpPr/>
            <p:nvPr/>
          </p:nvSpPr>
          <p:spPr>
            <a:xfrm>
              <a:off x="4211960" y="3212976"/>
              <a:ext cx="72008" cy="7200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Прямоугольник 27"/>
              <p:cNvSpPr/>
              <p:nvPr/>
            </p:nvSpPr>
            <p:spPr>
              <a:xfrm>
                <a:off x="575556" y="4694046"/>
                <a:ext cx="2415405" cy="7101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𝜃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𝜃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1−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𝜏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,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&lt;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𝜃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𝜏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,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𝜃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28" name="Прямоугольник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556" y="4694046"/>
                <a:ext cx="2415405" cy="71019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6537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9" name="Прямоугольник 28"/>
              <p:cNvSpPr/>
              <p:nvPr/>
            </p:nvSpPr>
            <p:spPr>
              <a:xfrm>
                <a:off x="457200" y="980728"/>
                <a:ext cx="8461612" cy="60031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lnSpc>
                    <a:spcPct val="200000"/>
                  </a:lnSpc>
                  <a:spcBef>
                    <a:spcPts val="600"/>
                  </a:spcBef>
                  <a:spcAft>
                    <a:spcPts val="600"/>
                  </a:spcAft>
                  <a:buSzPct val="100000"/>
                  <a:buBlip>
                    <a:blip r:embed="rId2"/>
                  </a:buBlip>
                </a:pPr>
                <a:r>
                  <a:rPr lang="ru-RU" dirty="0" smtClean="0">
                    <a:latin typeface="Calibri"/>
                    <a:cs typeface="Calibri"/>
                  </a:rPr>
                  <a:t>Используем </a:t>
                </a:r>
                <a:r>
                  <a:rPr lang="ru-RU" dirty="0" err="1">
                    <a:latin typeface="Calibri"/>
                    <a:cs typeface="Calibri"/>
                  </a:rPr>
                  <a:t>квантильную</a:t>
                </a:r>
                <a:r>
                  <a:rPr lang="ru-RU" dirty="0">
                    <a:latin typeface="Calibri"/>
                    <a:cs typeface="Calibri"/>
                  </a:rPr>
                  <a:t> </a:t>
                </a:r>
                <a:r>
                  <a:rPr lang="ru-RU" dirty="0" err="1">
                    <a:latin typeface="Calibri"/>
                    <a:cs typeface="Calibri"/>
                  </a:rPr>
                  <a:t>регресию</a:t>
                </a:r>
                <a:r>
                  <a:rPr lang="ru-RU" dirty="0">
                    <a:latin typeface="Calibri"/>
                    <a:cs typeface="Calibri"/>
                  </a:rPr>
                  <a:t>, только для гладкости применяем </a:t>
                </a:r>
                <a:r>
                  <a:rPr lang="en-US" dirty="0">
                    <a:latin typeface="Calibri"/>
                    <a:cs typeface="Calibri"/>
                  </a:rPr>
                  <a:t>Huber </a:t>
                </a:r>
                <a:r>
                  <a:rPr lang="en-US" dirty="0" smtClean="0">
                    <a:latin typeface="Calibri"/>
                    <a:cs typeface="Calibri"/>
                  </a:rPr>
                  <a:t>Loss</a:t>
                </a:r>
              </a:p>
              <a:p>
                <a:pPr marL="285750" indent="-285750">
                  <a:lnSpc>
                    <a:spcPct val="200000"/>
                  </a:lnSpc>
                  <a:spcBef>
                    <a:spcPts val="600"/>
                  </a:spcBef>
                  <a:spcAft>
                    <a:spcPts val="600"/>
                  </a:spcAft>
                  <a:buSzPct val="100000"/>
                  <a:buBlip>
                    <a:blip r:embed="rId2"/>
                  </a:buBlip>
                </a:pPr>
                <a:endParaRPr lang="en-US" dirty="0">
                  <a:latin typeface="Calibri"/>
                  <a:cs typeface="Calibri"/>
                </a:endParaRPr>
              </a:p>
              <a:p>
                <a:pPr marL="285750" indent="-285750">
                  <a:lnSpc>
                    <a:spcPct val="200000"/>
                  </a:lnSpc>
                  <a:spcBef>
                    <a:spcPts val="600"/>
                  </a:spcBef>
                  <a:spcAft>
                    <a:spcPts val="600"/>
                  </a:spcAft>
                  <a:buSzPct val="100000"/>
                  <a:buBlip>
                    <a:blip r:embed="rId2"/>
                  </a:buBlip>
                </a:pPr>
                <a:endParaRPr lang="ru-RU" sz="600" dirty="0" smtClean="0">
                  <a:latin typeface="Calibri"/>
                  <a:cs typeface="Calibri"/>
                </a:endParaRPr>
              </a:p>
              <a:p>
                <a:pPr marL="285750" indent="-285750">
                  <a:lnSpc>
                    <a:spcPct val="200000"/>
                  </a:lnSpc>
                  <a:spcBef>
                    <a:spcPts val="600"/>
                  </a:spcBef>
                  <a:spcAft>
                    <a:spcPts val="600"/>
                  </a:spcAft>
                  <a:buSzPct val="100000"/>
                  <a:buBlip>
                    <a:blip r:embed="rId2"/>
                  </a:buBlip>
                </a:pPr>
                <a:r>
                  <a:rPr lang="ru-RU" dirty="0" smtClean="0">
                    <a:latin typeface="Calibri"/>
                    <a:cs typeface="Calibri"/>
                  </a:rPr>
                  <a:t>Для квантили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/>
                      </a:rPr>
                      <m:t>𝜏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</m:oMath>
                </a14:m>
                <a:r>
                  <a:rPr lang="en-US" dirty="0" smtClean="0">
                    <a:latin typeface="Calibri"/>
                    <a:cs typeface="Calibri"/>
                  </a:rPr>
                  <a:t> </a:t>
                </a:r>
                <a:endParaRPr lang="en-US" dirty="0">
                  <a:latin typeface="Calibri"/>
                  <a:cs typeface="Calibri"/>
                </a:endParaRPr>
              </a:p>
              <a:p>
                <a:r>
                  <a:rPr lang="en-US" dirty="0" smtClean="0">
                    <a:ea typeface="Cambria Math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𝜃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𝑋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/>
                      </a:rPr>
                      <m:t>𝜃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/>
                      </a:rPr>
                      <m:t>)⋅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𝜏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  <m:t>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  <m:t>&lt;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  <a:ea typeface="Cambria Math"/>
                              </a:rPr>
                              <m:t>𝜃</m:t>
                            </m:r>
                          </m:sub>
                        </m:sSub>
                      </m:e>
                    </m:d>
                  </m:oMath>
                </a14:m>
                <a:endParaRPr lang="ru-RU" dirty="0" smtClean="0"/>
              </a:p>
              <a:p>
                <a:endParaRPr lang="en-US" dirty="0" smtClean="0"/>
              </a:p>
              <a:p>
                <a:pPr marL="285750" indent="-285750">
                  <a:lnSpc>
                    <a:spcPct val="200000"/>
                  </a:lnSpc>
                  <a:spcBef>
                    <a:spcPts val="600"/>
                  </a:spcBef>
                  <a:spcAft>
                    <a:spcPts val="600"/>
                  </a:spcAft>
                  <a:buSzPct val="100000"/>
                  <a:buBlip>
                    <a:blip r:embed="rId2"/>
                  </a:buBlip>
                </a:pPr>
                <a:r>
                  <a:rPr lang="ru-RU" dirty="0" smtClean="0">
                    <a:latin typeface="Calibri"/>
                    <a:cs typeface="Calibri"/>
                  </a:rPr>
                  <a:t>Для всех квантилей</a:t>
                </a:r>
              </a:p>
              <a:p>
                <a:pPr>
                  <a:lnSpc>
                    <a:spcPct val="200000"/>
                  </a:lnSpc>
                  <a:spcBef>
                    <a:spcPts val="600"/>
                  </a:spcBef>
                  <a:spcAft>
                    <a:spcPts val="600"/>
                  </a:spcAft>
                  <a:buSzPct val="100000"/>
                </a:pPr>
                <a:r>
                  <a:rPr lang="ru-RU" dirty="0" smtClean="0">
                    <a:latin typeface="Calibri"/>
                    <a:ea typeface="Cambria Math"/>
                  </a:rPr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𝜃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  <m:t>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  <m:t>𝑋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ℒ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ru-RU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)⋅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𝑋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&lt;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  <a:ea typeface="Cambria Math"/>
                      </a:rPr>
                      <m:t>     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/>
                      </a:rPr>
                      <m:t>𝐼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>
                    <a:latin typeface="Calibri"/>
                    <a:cs typeface="Calibri"/>
                  </a:rPr>
                  <a:t>индикаторная ф-я</a:t>
                </a:r>
                <a:endParaRPr lang="en-US" dirty="0"/>
              </a:p>
              <a:p>
                <a:endParaRPr lang="en-US" dirty="0"/>
              </a:p>
              <a:p>
                <a:pPr marL="285750" indent="-285750">
                  <a:lnSpc>
                    <a:spcPct val="200000"/>
                  </a:lnSpc>
                  <a:spcBef>
                    <a:spcPts val="600"/>
                  </a:spcBef>
                  <a:spcAft>
                    <a:spcPts val="600"/>
                  </a:spcAft>
                  <a:buSzPct val="100000"/>
                  <a:buBlip>
                    <a:blip r:embed="rId2"/>
                  </a:buBlip>
                </a:pPr>
                <a:endParaRPr lang="ru-RU" dirty="0">
                  <a:latin typeface="Calibri"/>
                  <a:cs typeface="Calibri"/>
                </a:endParaRPr>
              </a:p>
            </p:txBody>
          </p:sp>
        </mc:Choice>
        <mc:Fallback>
          <p:sp>
            <p:nvSpPr>
              <p:cNvPr id="29" name="Прямоугольник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980728"/>
                <a:ext cx="8461612" cy="600318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B5DBA6-D03C-8E48-A7B9-CD6D1DD22151}" type="slidenum">
              <a:rPr lang="ru-RU" smtClean="0"/>
              <a:pPr>
                <a:defRPr/>
              </a:pPr>
              <a:t>6</a:t>
            </a:fld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учить квантили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84" y="1725727"/>
            <a:ext cx="3456384" cy="767169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2132856"/>
            <a:ext cx="4277916" cy="2854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17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B5DBA6-D03C-8E48-A7B9-CD6D1DD22151}" type="slidenum">
              <a:rPr lang="ru-RU" smtClean="0"/>
              <a:pPr>
                <a:defRPr/>
              </a:pPr>
              <a:t>7</a:t>
            </a:fld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</a:t>
            </a:r>
            <a:r>
              <a:rPr lang="en-US" dirty="0" smtClean="0"/>
              <a:t>QR-DQN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Прямоугольник 10"/>
              <p:cNvSpPr/>
              <p:nvPr/>
            </p:nvSpPr>
            <p:spPr>
              <a:xfrm>
                <a:off x="457200" y="1281146"/>
                <a:ext cx="6542047" cy="49768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spcBef>
                    <a:spcPts val="600"/>
                  </a:spcBef>
                  <a:spcAft>
                    <a:spcPts val="600"/>
                  </a:spcAft>
                  <a:buSzPct val="100000"/>
                  <a:buBlip>
                    <a:blip r:embed="rId2"/>
                  </a:buBlip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ru-RU" dirty="0" smtClean="0">
                  <a:latin typeface="Calibri"/>
                  <a:cs typeface="Calibri"/>
                </a:endParaRPr>
              </a:p>
              <a:p>
                <a:pPr marL="285750" indent="-285750">
                  <a:spcBef>
                    <a:spcPts val="600"/>
                  </a:spcBef>
                  <a:spcAft>
                    <a:spcPts val="600"/>
                  </a:spcAft>
                  <a:buSzPct val="100000"/>
                  <a:buBlip>
                    <a:blip r:embed="rId2"/>
                  </a:buBlip>
                </a:pPr>
                <a:r>
                  <a:rPr lang="ru-RU" dirty="0" smtClean="0">
                    <a:latin typeface="Calibri"/>
                    <a:cs typeface="Calibri"/>
                  </a:rPr>
                  <a:t>Пока не сошлись:</a:t>
                </a:r>
                <a:endParaRPr lang="en-US" dirty="0" smtClean="0">
                  <a:latin typeface="Calibri"/>
                  <a:cs typeface="Calibri"/>
                </a:endParaRPr>
              </a:p>
              <a:p>
                <a:pPr marL="742950" lvl="1" indent="-285750">
                  <a:spcBef>
                    <a:spcPts val="600"/>
                  </a:spcBef>
                  <a:spcAft>
                    <a:spcPts val="600"/>
                  </a:spcAft>
                  <a:buSzPct val="100000"/>
                  <a:buBlip>
                    <a:blip r:embed="rId2"/>
                  </a:buBlip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/>
                      </a:rPr>
                      <m:t>𝑎𝑟𝑔𝑚𝑎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′</m:t>
                        </m:r>
                      </m:sub>
                      <m:sup/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  <m:f>
                      <m:fPr>
                        <m:type m:val="skw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ru-RU" b="0" i="1" smtClean="0">
                            <a:latin typeface="Cambria Math" panose="02040503050406030204" pitchFamily="18" charset="0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𝑁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  <m:t>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dirty="0" smtClean="0">
                  <a:latin typeface="Calibri"/>
                  <a:cs typeface="Calibri"/>
                </a:endParaRPr>
              </a:p>
              <a:p>
                <a:pPr marL="742950" lvl="1" indent="-285750">
                  <a:spcBef>
                    <a:spcPts val="600"/>
                  </a:spcBef>
                  <a:spcAft>
                    <a:spcPts val="600"/>
                  </a:spcAft>
                  <a:buSzPct val="100000"/>
                  <a:buBlip>
                    <a:blip r:embed="rId2"/>
                  </a:buBlip>
                </a:pPr>
                <a:r>
                  <a:rPr lang="ru-RU" dirty="0" smtClean="0">
                    <a:latin typeface="Calibri"/>
                    <a:cs typeface="Calibri"/>
                  </a:rPr>
                  <a:t>Из состояния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/>
                      </a:rPr>
                      <m:t>𝑠</m:t>
                    </m:r>
                  </m:oMath>
                </a14:m>
                <a:r>
                  <a:rPr lang="en-US" dirty="0" smtClean="0">
                    <a:latin typeface="Calibri"/>
                    <a:cs typeface="Calibri"/>
                  </a:rPr>
                  <a:t> </a:t>
                </a:r>
                <a:r>
                  <a:rPr lang="ru-RU" dirty="0" smtClean="0">
                    <a:latin typeface="Calibri"/>
                    <a:cs typeface="Calibri"/>
                  </a:rPr>
                  <a:t>делаем шаг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/>
                      </a:rPr>
                      <m:t>𝑎</m:t>
                    </m:r>
                  </m:oMath>
                </a14:m>
                <a:r>
                  <a:rPr lang="ru-RU" dirty="0" smtClean="0">
                    <a:latin typeface="Calibri"/>
                    <a:cs typeface="Calibri"/>
                  </a:rPr>
                  <a:t> и наблюдаем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/>
                      </a:rPr>
                      <m:t>𝑟</m:t>
                    </m:r>
                  </m:oMath>
                </a14:m>
                <a:r>
                  <a:rPr lang="en-US" dirty="0" smtClean="0">
                    <a:latin typeface="Calibri"/>
                    <a:cs typeface="Calibri"/>
                  </a:rPr>
                  <a:t>.</a:t>
                </a:r>
              </a:p>
              <a:p>
                <a:pPr marL="742950" lvl="1" indent="-285750">
                  <a:spcBef>
                    <a:spcPts val="600"/>
                  </a:spcBef>
                  <a:spcAft>
                    <a:spcPts val="600"/>
                  </a:spcAft>
                  <a:buSzPct val="100000"/>
                  <a:buBlip>
                    <a:blip r:embed="rId2"/>
                  </a:buBlip>
                </a:pPr>
                <a:r>
                  <a:rPr lang="ru-RU" dirty="0" smtClean="0">
                    <a:latin typeface="Calibri"/>
                    <a:cs typeface="Calibri"/>
                  </a:rPr>
                  <a:t>Обучение</a:t>
                </a:r>
                <a:r>
                  <a:rPr lang="en-US" dirty="0" smtClean="0">
                    <a:latin typeface="Calibri"/>
                    <a:cs typeface="Calibri"/>
                  </a:rPr>
                  <a:t>:</a:t>
                </a:r>
              </a:p>
              <a:p>
                <a:pPr marL="1200150" lvl="2" indent="-285750">
                  <a:spcBef>
                    <a:spcPts val="600"/>
                  </a:spcBef>
                  <a:spcAft>
                    <a:spcPts val="600"/>
                  </a:spcAft>
                  <a:buSzPct val="100000"/>
                  <a:buBlip>
                    <a:blip r:embed="rId2"/>
                  </a:buBlip>
                </a:pP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  <m:sSup>
                      <m:sSupPr>
                        <m:ctrlPr>
                          <a:rPr lang="en-US" b="0" i="0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𝑎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/>
                          </a:rPr>
                          <m:t>′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/>
                      </a:rPr>
                      <m:t>𝑎𝑟𝑔𝑚𝑎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′</m:t>
                        </m:r>
                      </m:sub>
                      <m:sup/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  <m:f>
                      <m:fPr>
                        <m:type m:val="skw"/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ru-RU" i="1">
                            <a:latin typeface="Cambria Math" panose="02040503050406030204" pitchFamily="18" charset="0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𝑁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′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  <m:t>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dirty="0" smtClean="0">
                  <a:latin typeface="Calibri"/>
                  <a:ea typeface="Cambria Math"/>
                </a:endParaRPr>
              </a:p>
              <a:p>
                <a:pPr marL="1200150" lvl="2" indent="-285750">
                  <a:spcBef>
                    <a:spcPts val="600"/>
                  </a:spcBef>
                  <a:spcAft>
                    <a:spcPts val="600"/>
                  </a:spcAft>
                  <a:buSzPct val="100000"/>
                  <a:buBlip>
                    <a:blip r:embed="rId2"/>
                  </a:buBlip>
                </a:pP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𝑗</m:t>
                        </m:r>
                      </m:sub>
                      <m:sup>
                        <m:r>
                          <a:rPr lang="en-US">
                            <a:latin typeface="Cambria Math" panose="02040503050406030204" pitchFamily="18" charset="0"/>
                            <a:ea typeface="Cambria Math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/>
                      </a:rPr>
                      <m:t>𝛾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/>
                      </a:rPr>
                      <m:t>)</m:t>
                    </m:r>
                  </m:oMath>
                </a14:m>
                <a:endParaRPr lang="en-US" dirty="0" smtClean="0">
                  <a:latin typeface="Calibri"/>
                  <a:cs typeface="Calibri"/>
                </a:endParaRPr>
              </a:p>
              <a:p>
                <a:pPr marL="1200150" lvl="2" indent="-285750">
                  <a:spcBef>
                    <a:spcPts val="600"/>
                  </a:spcBef>
                  <a:spcAft>
                    <a:spcPts val="600"/>
                  </a:spcAft>
                  <a:buSzPct val="100000"/>
                  <a:buBlip>
                    <a:blip r:embed="rId2"/>
                  </a:buBlip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𝐿</m:t>
                        </m:r>
                      </m:e>
                      <m:sub/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f>
                      <m:fPr>
                        <m:type m:val="skw"/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ru-RU" i="1">
                            <a:latin typeface="Cambria Math" panose="02040503050406030204" pitchFamily="18" charset="0"/>
                            <a:ea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  <m:t>𝑁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ℒ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  <m:t>𝑗</m:t>
                            </m:r>
                          </m:sub>
                          <m:sup>
                            <m:r>
                              <a:rPr lang="en-US">
                                <a:latin typeface="Cambria Math" panose="02040503050406030204" pitchFamily="18" charset="0"/>
                                <a:ea typeface="Cambria Math"/>
                              </a:rPr>
                              <m:t>∗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))⋅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type m:val="skw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𝑖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𝑁</m:t>
                                </m:r>
                              </m:den>
                            </m:f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𝐼</m:t>
                                </m:r>
                              </m:e>
                              <m:sub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∗</m:t>
                                    </m:r>
                                  </m:sup>
                                </m:sSub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&lt;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)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dirty="0" smtClean="0">
                  <a:latin typeface="Calibri"/>
                  <a:cs typeface="Calibri"/>
                </a:endParaRPr>
              </a:p>
              <a:p>
                <a:pPr marL="1200150" lvl="2" indent="-285750">
                  <a:spcBef>
                    <a:spcPts val="600"/>
                  </a:spcBef>
                  <a:spcAft>
                    <a:spcPts val="600"/>
                  </a:spcAft>
                  <a:buSzPct val="100000"/>
                  <a:buBlip>
                    <a:blip r:embed="rId2"/>
                  </a:buBlip>
                </a:pPr>
                <a:r>
                  <a:rPr lang="ru-RU" dirty="0" smtClean="0">
                    <a:latin typeface="Calibri"/>
                    <a:cs typeface="Calibri"/>
                  </a:rPr>
                  <a:t>Шаг градиентного спуска по параметрам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/>
                      </a:rPr>
                      <m:t>𝜃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/>
                      </a:rPr>
                      <m:t>)</m:t>
                    </m:r>
                  </m:oMath>
                </a14:m>
                <a:endParaRPr lang="ru-RU" dirty="0" smtClean="0">
                  <a:latin typeface="Calibri"/>
                  <a:cs typeface="Calibri"/>
                </a:endParaRPr>
              </a:p>
              <a:p>
                <a:pPr marL="742950" lvl="1" indent="-285750">
                  <a:spcBef>
                    <a:spcPts val="600"/>
                  </a:spcBef>
                  <a:spcAft>
                    <a:spcPts val="600"/>
                  </a:spcAft>
                  <a:buSzPct val="100000"/>
                  <a:buBlip>
                    <a:blip r:embed="rId2"/>
                  </a:buBlip>
                </a:pPr>
                <a:r>
                  <a:rPr lang="ru-RU" dirty="0" smtClean="0">
                    <a:latin typeface="Calibri"/>
                    <a:cs typeface="Calibri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/>
                      </a:rPr>
                      <m:t>←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/>
                      </a:rPr>
                      <m:t>′</m:t>
                    </m:r>
                  </m:oMath>
                </a14:m>
                <a:endParaRPr lang="ru-RU" dirty="0" smtClean="0">
                  <a:latin typeface="Calibri"/>
                  <a:cs typeface="Calibri"/>
                </a:endParaRPr>
              </a:p>
              <a:p>
                <a:pPr marL="742950" lvl="1" indent="-285750">
                  <a:spcBef>
                    <a:spcPts val="600"/>
                  </a:spcBef>
                  <a:spcAft>
                    <a:spcPts val="600"/>
                  </a:spcAft>
                  <a:buSzPct val="100000"/>
                  <a:buBlip>
                    <a:blip r:embed="rId2"/>
                  </a:buBlip>
                </a:pPr>
                <a:endParaRPr lang="en-US" dirty="0" smtClean="0">
                  <a:latin typeface="Calibri"/>
                  <a:cs typeface="Calibri"/>
                </a:endParaRPr>
              </a:p>
            </p:txBody>
          </p:sp>
        </mc:Choice>
        <mc:Fallback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281146"/>
                <a:ext cx="6542047" cy="49768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8669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B5DBA6-D03C-8E48-A7B9-CD6D1DD22151}" type="slidenum">
              <a:rPr lang="ru-RU" smtClean="0"/>
              <a:pPr>
                <a:defRPr/>
              </a:pPr>
              <a:t>8</a:t>
            </a:fld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972353"/>
            <a:ext cx="5544616" cy="260066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330" y="3573016"/>
            <a:ext cx="5795934" cy="3284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65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B5DBA6-D03C-8E48-A7B9-CD6D1DD22151}" type="slidenum">
              <a:rPr lang="ru-RU" smtClean="0"/>
              <a:pPr>
                <a:defRPr/>
              </a:pPr>
              <a:t>9</a:t>
            </a:fld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Материалы</a:t>
            </a:r>
            <a:endParaRPr lang="ru-RU" dirty="0"/>
          </a:p>
        </p:txBody>
      </p:sp>
      <p:sp>
        <p:nvSpPr>
          <p:cNvPr id="5" name="AutoShape 3" descr="{\displaystyle (S,A,P_{a},R_{a})}"/>
          <p:cNvSpPr>
            <a:spLocks noChangeAspect="1" noChangeArrowheads="1"/>
          </p:cNvSpPr>
          <p:nvPr/>
        </p:nvSpPr>
        <p:spPr bwMode="auto">
          <a:xfrm>
            <a:off x="2566988" y="132155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229600" y="1473956"/>
            <a:ext cx="8734887" cy="346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Pct val="100000"/>
              <a:buBlip>
                <a:blip r:embed="rId2"/>
              </a:buBlip>
            </a:pPr>
            <a:r>
              <a:rPr lang="en-US" dirty="0"/>
              <a:t>Marc G </a:t>
            </a:r>
            <a:r>
              <a:rPr lang="en-US" dirty="0" err="1"/>
              <a:t>Bellemare</a:t>
            </a:r>
            <a:r>
              <a:rPr lang="en-US" dirty="0"/>
              <a:t>, Will Dabney, and </a:t>
            </a:r>
            <a:r>
              <a:rPr lang="en-US" dirty="0" err="1"/>
              <a:t>R´emi</a:t>
            </a:r>
            <a:r>
              <a:rPr lang="en-US" dirty="0"/>
              <a:t> </a:t>
            </a:r>
            <a:r>
              <a:rPr lang="en-US" dirty="0" err="1"/>
              <a:t>Munos</a:t>
            </a:r>
            <a:r>
              <a:rPr lang="en-US" dirty="0"/>
              <a:t>, A distributional perspective on reinforcement learning, </a:t>
            </a:r>
            <a:r>
              <a:rPr lang="en-US" dirty="0" err="1"/>
              <a:t>arXiv</a:t>
            </a:r>
            <a:r>
              <a:rPr lang="en-US" dirty="0"/>
              <a:t> preprint arXiv:1707.06887 (2017). </a:t>
            </a:r>
            <a:endParaRPr lang="ru-RU" dirty="0" smtClean="0"/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Pct val="100000"/>
            </a:pPr>
            <a:endParaRPr lang="ru-RU" dirty="0" smtClean="0"/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Pct val="100000"/>
              <a:buBlip>
                <a:blip r:embed="rId2"/>
              </a:buBlip>
            </a:pPr>
            <a:r>
              <a:rPr lang="en-US" dirty="0" smtClean="0"/>
              <a:t>Will </a:t>
            </a:r>
            <a:r>
              <a:rPr lang="en-US" dirty="0"/>
              <a:t>Dabney, Mark Rowland, Marc G </a:t>
            </a:r>
            <a:r>
              <a:rPr lang="en-US" dirty="0" err="1"/>
              <a:t>Bellemare</a:t>
            </a:r>
            <a:r>
              <a:rPr lang="en-US" dirty="0"/>
              <a:t>, and </a:t>
            </a:r>
            <a:r>
              <a:rPr lang="en-US" dirty="0" err="1"/>
              <a:t>R´emi</a:t>
            </a:r>
            <a:r>
              <a:rPr lang="en-US" dirty="0"/>
              <a:t> </a:t>
            </a:r>
            <a:r>
              <a:rPr lang="en-US" dirty="0" err="1"/>
              <a:t>Munos</a:t>
            </a:r>
            <a:r>
              <a:rPr lang="en-US" dirty="0"/>
              <a:t>, Distributional reinforcement learning with quantile regression, </a:t>
            </a:r>
            <a:r>
              <a:rPr lang="en-US" dirty="0" err="1"/>
              <a:t>arXiv</a:t>
            </a:r>
            <a:r>
              <a:rPr lang="en-US" dirty="0"/>
              <a:t> preprint arXiv:1710.10044 (2017).</a:t>
            </a:r>
            <a:endParaRPr lang="ru-RU" altLang="ru-RU" dirty="0">
              <a:latin typeface="Cambria Math"/>
              <a:ea typeface="Cambria Math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Pct val="100000"/>
            </a:pPr>
            <a:endParaRPr lang="ru-RU" altLang="ru-RU" dirty="0">
              <a:latin typeface="Cambria Math"/>
              <a:ea typeface="Cambria Math"/>
            </a:endParaRPr>
          </a:p>
        </p:txBody>
      </p:sp>
    </p:spTree>
    <p:extLst>
      <p:ext uri="{BB962C8B-B14F-4D97-AF65-F5344CB8AC3E}">
        <p14:creationId xmlns:p14="http://schemas.microsoft.com/office/powerpoint/2010/main" val="143981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ee7cd1a992ef9280fc32360202193f5a19de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Другая 3">
      <a:majorFont>
        <a:latin typeface="Cambria"/>
        <a:ea typeface=""/>
        <a:cs typeface=""/>
      </a:majorFont>
      <a:minorFont>
        <a:latin typeface="Cambr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53897</TotalTime>
  <Words>136</Words>
  <Application>Microsoft Office PowerPoint</Application>
  <PresentationFormat>Экран (4:3)</PresentationFormat>
  <Paragraphs>68</Paragraphs>
  <Slides>12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12</vt:i4>
      </vt:variant>
    </vt:vector>
  </HeadingPairs>
  <TitlesOfParts>
    <vt:vector size="20" baseType="lpstr">
      <vt:lpstr>ＭＳ Ｐゴシック</vt:lpstr>
      <vt:lpstr>ＭＳ Ｐゴシック</vt:lpstr>
      <vt:lpstr>Arial</vt:lpstr>
      <vt:lpstr>Calibri</vt:lpstr>
      <vt:lpstr>Cambria</vt:lpstr>
      <vt:lpstr>Cambria Math</vt:lpstr>
      <vt:lpstr>Office Theme</vt:lpstr>
      <vt:lpstr>1_Office Theme</vt:lpstr>
      <vt:lpstr>Обучение с подкреплением на распределениях  Осминин Константин 10 сентября 2019</vt:lpstr>
      <vt:lpstr>Мотивация</vt:lpstr>
      <vt:lpstr>Учим распределения, а не среднее</vt:lpstr>
      <vt:lpstr>Как учить распределение</vt:lpstr>
      <vt:lpstr>Квантильная регрессия</vt:lpstr>
      <vt:lpstr>Как учить квантили</vt:lpstr>
      <vt:lpstr>Алгоритм QR-DQN</vt:lpstr>
      <vt:lpstr>Результаты</vt:lpstr>
      <vt:lpstr>Материалы</vt:lpstr>
      <vt:lpstr>Семинар</vt:lpstr>
      <vt:lpstr>Метрика Вассерштайна</vt:lpstr>
      <vt:lpstr>Презентация PowerPoint</vt:lpstr>
    </vt:vector>
  </TitlesOfParts>
  <Manager/>
  <Company>Tinkoff.ru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Шаблон</dc:title>
  <dc:subject/>
  <dc:creator>k.p.osminin@tinkoff.ru</dc:creator>
  <cp:keywords/>
  <dc:description/>
  <cp:lastModifiedBy>Osminin Konstantin Pavlovich</cp:lastModifiedBy>
  <cp:revision>1303</cp:revision>
  <cp:lastPrinted>2016-04-27T11:26:46Z</cp:lastPrinted>
  <dcterms:created xsi:type="dcterms:W3CDTF">2009-04-07T10:30:40Z</dcterms:created>
  <dcterms:modified xsi:type="dcterms:W3CDTF">2019-09-10T17:10:43Z</dcterms:modified>
  <cp:category/>
</cp:coreProperties>
</file>