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  <p:sldMasterId id="2147483656" r:id="rId2"/>
  </p:sldMasterIdLst>
  <p:notesMasterIdLst>
    <p:notesMasterId r:id="rId31"/>
  </p:notesMasterIdLst>
  <p:handoutMasterIdLst>
    <p:handoutMasterId r:id="rId32"/>
  </p:handoutMasterIdLst>
  <p:sldIdLst>
    <p:sldId id="326" r:id="rId3"/>
    <p:sldId id="429" r:id="rId4"/>
    <p:sldId id="430" r:id="rId5"/>
    <p:sldId id="431" r:id="rId6"/>
    <p:sldId id="432" r:id="rId7"/>
    <p:sldId id="434" r:id="rId8"/>
    <p:sldId id="448" r:id="rId9"/>
    <p:sldId id="433" r:id="rId10"/>
    <p:sldId id="453" r:id="rId11"/>
    <p:sldId id="436" r:id="rId12"/>
    <p:sldId id="455" r:id="rId13"/>
    <p:sldId id="439" r:id="rId14"/>
    <p:sldId id="440" r:id="rId15"/>
    <p:sldId id="437" r:id="rId16"/>
    <p:sldId id="441" r:id="rId17"/>
    <p:sldId id="443" r:id="rId18"/>
    <p:sldId id="442" r:id="rId19"/>
    <p:sldId id="444" r:id="rId20"/>
    <p:sldId id="445" r:id="rId21"/>
    <p:sldId id="446" r:id="rId22"/>
    <p:sldId id="423" r:id="rId23"/>
    <p:sldId id="456" r:id="rId24"/>
    <p:sldId id="457" r:id="rId25"/>
    <p:sldId id="452" r:id="rId26"/>
    <p:sldId id="447" r:id="rId27"/>
    <p:sldId id="451" r:id="rId28"/>
    <p:sldId id="458" r:id="rId29"/>
    <p:sldId id="45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9A2"/>
    <a:srgbClr val="333333"/>
    <a:srgbClr val="FFD823"/>
    <a:srgbClr val="74A3C7"/>
    <a:srgbClr val="C1D4ED"/>
    <a:srgbClr val="FFDD2D"/>
    <a:srgbClr val="4F81BD"/>
    <a:srgbClr val="83ABDB"/>
    <a:srgbClr val="2F364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86838" autoAdjust="0"/>
  </p:normalViewPr>
  <p:slideViewPr>
    <p:cSldViewPr snapToObjects="1">
      <p:cViewPr varScale="1">
        <p:scale>
          <a:sx n="132" d="100"/>
          <a:sy n="132" d="100"/>
        </p:scale>
        <p:origin x="76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A5E99-9AE4-4503-BFA9-20B2F81228F2}" type="datetimeFigureOut">
              <a:rPr lang="ru-RU" smtClean="0"/>
              <a:t>23.07.2019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87E03-D3DE-4407-AB88-43BD14AEB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6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12A26B-0B86-448D-A309-3920F933B71A}" type="datetimeFigureOut">
              <a:rPr lang="en-US" altLang="ru-RU"/>
              <a:pPr>
                <a:defRPr/>
              </a:pPr>
              <a:t>7/23/2019</a:t>
            </a:fld>
            <a:endParaRPr lang="en-US" alt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772D0A-02F6-4F24-9FE9-48527C35F96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32883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0" lang="ru-RU" altLang="ru-RU" smtClean="0"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EFEEC8-6234-4CBF-9F6C-5441A1A5AF8A}" type="slidenum">
              <a:rPr kumimoji="0" lang="en-US" altLang="ru-RU" smtClean="0"/>
              <a:pPr>
                <a:spcBef>
                  <a:spcPct val="0"/>
                </a:spcBef>
              </a:pPr>
              <a:t>1</a:t>
            </a:fld>
            <a:endParaRPr kumimoji="0"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84512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D48B1-5F84-4391-8BF2-8FB62B841F8E}" type="datetime1">
              <a:rPr lang="ru-RU" altLang="ru-RU" smtClean="0"/>
              <a:t>23.07.2019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E7E78-2F8E-4032-A8B8-57C23029E91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 txBox="1">
            <a:spLocks/>
          </p:cNvSpPr>
          <p:nvPr userDrawn="1"/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3F69C-9659-40D3-9FC1-598356C65714}" type="datetime1">
              <a:rPr lang="ru-RU" altLang="ru-RU" smtClean="0"/>
              <a:t>23.07.2019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F50-8612-4872-B38F-3286F69D0E1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67844E-886F-4A63-8875-B9CFC8170A3B}" type="datetime1">
              <a:rPr lang="ru-RU" smtClean="0"/>
              <a:t>23.07.2019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DBA6-D03C-8E48-A7B9-CD6D1DD22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5443B-574B-48EB-8C16-91392287C9B0}" type="datetime1">
              <a:rPr lang="ru-RU" altLang="ru-RU" smtClean="0"/>
              <a:t>23.07.2019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F0448-F3B1-4062-B66A-9DA1239BF29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0533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43BC4-1486-48B4-B00A-E9FEDE9A065F}" type="datetime1">
              <a:rPr lang="ru-RU" altLang="ru-RU" smtClean="0"/>
              <a:t>23.07.2019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C8A8-551A-4201-BE66-ECB93A0A103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2005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79B731-8250-4C70-818D-89D66FE27451}" type="datetime1">
              <a:rPr lang="ru-RU" altLang="ru-RU" smtClean="0"/>
              <a:t>23.07.2019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A693F9-B92E-4216-916B-51FDA3FE28F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pic>
        <p:nvPicPr>
          <p:cNvPr id="1032" name="Изображение 8" descr="герб_простой_tinkoff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-73025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38100">
            <a:solidFill>
              <a:srgbClr val="FFDD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6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BACBAAA4-3747-4254-9C47-85E54AC0FC51}" type="datetime1">
              <a:rPr lang="ru-RU" altLang="ru-RU" smtClean="0"/>
              <a:t>23.07.2019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9177BD9B-798D-48E0-9947-321836D842D0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3645024"/>
            <a:ext cx="9144000" cy="2016224"/>
          </a:xfrm>
          <a:prstGeom prst="rect">
            <a:avLst/>
          </a:prstGeom>
          <a:solidFill>
            <a:srgbClr val="FFD823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827584" y="4027164"/>
            <a:ext cx="8244408" cy="1346052"/>
          </a:xfrm>
        </p:spPr>
        <p:txBody>
          <a:bodyPr/>
          <a:lstStyle/>
          <a:p>
            <a:pPr algn="l" eaLnBrk="1" hangingPunct="1"/>
            <a:r>
              <a:rPr kumimoji="0" lang="en-US" altLang="ru-RU" sz="36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>Advanced Policy-Based methods.</a:t>
            </a:r>
            <a:br>
              <a:rPr kumimoji="0" lang="en-US" altLang="ru-RU" sz="36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en-US" altLang="ru-RU" sz="36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>TRPO, PPO</a:t>
            </a:r>
            <a:r>
              <a:rPr kumimoji="0" lang="ru-RU" altLang="ru-RU" sz="36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/>
            </a:r>
            <a:br>
              <a:rPr kumimoji="0" lang="ru-RU" altLang="ru-RU" sz="36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18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>Резяпкин Вячеслав 											23</a:t>
            </a:r>
            <a:r>
              <a:rPr kumimoji="0" lang="en-US" altLang="ru-RU" sz="18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>.0</a:t>
            </a:r>
            <a:r>
              <a:rPr kumimoji="0" lang="ru-RU" altLang="ru-RU" sz="18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>7</a:t>
            </a:r>
            <a:r>
              <a:rPr kumimoji="0" lang="en-US" altLang="ru-RU" sz="18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>.2019</a:t>
            </a:r>
            <a:endParaRPr kumimoji="0" lang="en-US" altLang="ru-RU" sz="1800" dirty="0">
              <a:solidFill>
                <a:srgbClr val="000000"/>
              </a:solidFill>
              <a:latin typeface="Calibri"/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15" name="Picture 14" descr="Tinkoff-R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093296"/>
            <a:ext cx="1540466" cy="288000"/>
          </a:xfrm>
          <a:prstGeom prst="rect">
            <a:avLst/>
          </a:prstGeom>
        </p:spPr>
      </p:pic>
      <p:pic>
        <p:nvPicPr>
          <p:cNvPr id="17" name="Picture 16" descr="gerbi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6056"/>
            <a:ext cx="1872208" cy="166919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03326" y="5511948"/>
            <a:ext cx="8244408" cy="1346052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endParaRPr kumimoji="0" lang="en-US" altLang="ru-RU" sz="3600" dirty="0">
              <a:solidFill>
                <a:srgbClr val="000000"/>
              </a:solidFill>
              <a:latin typeface="Calibri"/>
              <a:ea typeface="ＭＳ Ｐゴシック" panose="020B0600070205080204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3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772816"/>
            <a:ext cx="553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Предыдущее неравенство можно переписать как: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076" name="Picture 4" descr="http://latex2png.com/output/latex_33fbf361925edaf8f7b438b66d3c39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942348"/>
            <a:ext cx="4954563" cy="2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923928" y="2924944"/>
            <a:ext cx="792088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7864" y="357875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Discounted visitation frequency</a:t>
            </a:r>
            <a:endParaRPr lang="ru-RU" dirty="0"/>
          </a:p>
        </p:txBody>
      </p:sp>
      <p:pic>
        <p:nvPicPr>
          <p:cNvPr id="3080" name="Picture 8" descr="http://latex2png.com/output/latex_7c2eea8a65c2f42dd3bfce8575a1bc2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9" y="2444378"/>
            <a:ext cx="77628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0195" y="2613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076" name="Picture 4" descr="http://latex2png.com/output/latex_33fbf361925edaf8f7b438b66d3c39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774" y="2572450"/>
            <a:ext cx="4954563" cy="2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4211960" y="1965350"/>
            <a:ext cx="268635" cy="31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12443" y="226422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Discounted visitation frequency</a:t>
            </a:r>
            <a:endParaRPr lang="ru-RU" dirty="0"/>
          </a:p>
        </p:txBody>
      </p:sp>
      <p:pic>
        <p:nvPicPr>
          <p:cNvPr id="3080" name="Picture 8" descr="http://latex2png.com/output/latex_7c2eea8a65c2f42dd3bfce8575a1bc2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628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969" y="3134677"/>
            <a:ext cx="3221982" cy="2025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34391" y="5322918"/>
                <a:ext cx="5475217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391" y="5322918"/>
                <a:ext cx="5475217" cy="6766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03215" y="1085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1085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7938" y="324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1485" y="5476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 descr="http://latex2png.com/output/latex_7c2eea8a65c2f42dd3bfce8575a1bc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2430180"/>
            <a:ext cx="77628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latex2png.com/output/latex_4a5176544b31830da4f0711628d3dc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90" y="4456532"/>
            <a:ext cx="78009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>
            <a:stCxn id="4098" idx="2"/>
          </p:cNvCxnSpPr>
          <p:nvPr/>
        </p:nvCxnSpPr>
        <p:spPr>
          <a:xfrm>
            <a:off x="4572000" y="2849281"/>
            <a:ext cx="9177" cy="1515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7745" y="5301208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– </a:t>
            </a:r>
            <a:r>
              <a:rPr lang="ru-RU" dirty="0" smtClean="0"/>
              <a:t>локальная аппроксимация </a:t>
            </a:r>
            <a:r>
              <a:rPr lang="en-US" dirty="0" smtClean="0"/>
              <a:t>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2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122" name="Picture 2" descr="http://latex2png.com/output/latex_4a5176544b31830da4f0711628d3dc8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4605"/>
            <a:ext cx="78009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3458617"/>
            <a:ext cx="4268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– </a:t>
            </a:r>
            <a:r>
              <a:rPr lang="ru-RU" dirty="0" smtClean="0"/>
              <a:t>локальная аппроксимация </a:t>
            </a:r>
            <a:r>
              <a:rPr lang="en-US" dirty="0" smtClean="0"/>
              <a:t>J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в доверительной области параметров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811" y="4333860"/>
            <a:ext cx="4961058" cy="21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167420"/>
            <a:ext cx="5244990" cy="1549855"/>
          </a:xfrm>
          <a:prstGeom prst="rect">
            <a:avLst/>
          </a:prstGeom>
        </p:spPr>
      </p:pic>
      <p:pic>
        <p:nvPicPr>
          <p:cNvPr id="4098" name="Picture 2" descr="http://latex2png.com/output/latex_7c2eea8a65c2f42dd3bfce8575a1bc2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2430180"/>
            <a:ext cx="77628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12160" y="3352731"/>
                <a:ext cx="2855910" cy="809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Дивергенция </a:t>
                </a:r>
                <a:r>
                  <a:rPr lang="ru-RU" sz="1400" dirty="0" err="1" smtClean="0"/>
                  <a:t>Кульбака-Лейблера</a:t>
                </a:r>
                <a:r>
                  <a:rPr lang="ru-RU" sz="1400" dirty="0" smtClean="0"/>
                  <a:t>:</a:t>
                </a:r>
                <a:endParaRPr lang="ru-RU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352731"/>
                <a:ext cx="2855910" cy="809902"/>
              </a:xfrm>
              <a:prstGeom prst="rect">
                <a:avLst/>
              </a:prstGeom>
              <a:blipFill rotWithShape="0">
                <a:blip r:embed="rId4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99592" y="5122871"/>
                <a:ext cx="2517228" cy="1131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122871"/>
                <a:ext cx="2517228" cy="1131528"/>
              </a:xfrm>
              <a:prstGeom prst="rect">
                <a:avLst/>
              </a:prstGeom>
              <a:blipFill rotWithShape="0">
                <a:blip r:embed="rId5"/>
                <a:stretch>
                  <a:fillRect l="-13317" t="-52688" r="-242" b="-811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81896" y="5319303"/>
            <a:ext cx="4251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err="1" smtClean="0"/>
              <a:t>дз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5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122" name="Picture 2" descr="http://latex2png.com/output/latex_4a5176544b31830da4f0711628d3dc8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4605"/>
            <a:ext cx="78009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latex2png.com/output/latex_a37f58db7bc700277a462a4ab8da38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52894"/>
            <a:ext cx="47434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125" y="2824017"/>
            <a:ext cx="527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Можно показать, что выполняется неравенство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5938283"/>
            <a:ext cx="669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означает, что максимизируя правую часть неравенства, мы автоматически максимизируем левую часть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3883" y="2667477"/>
                <a:ext cx="2855910" cy="809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Дивергенция </a:t>
                </a:r>
                <a:r>
                  <a:rPr lang="ru-RU" sz="1400" dirty="0" err="1" smtClean="0"/>
                  <a:t>Кульбака-Лейблера</a:t>
                </a:r>
                <a:r>
                  <a:rPr lang="ru-RU" sz="1400" dirty="0" smtClean="0"/>
                  <a:t>:</a:t>
                </a:r>
                <a:endParaRPr lang="ru-RU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83" y="2667477"/>
                <a:ext cx="2855910" cy="809902"/>
              </a:xfrm>
              <a:prstGeom prst="rect">
                <a:avLst/>
              </a:prstGeom>
              <a:blipFill rotWithShape="0">
                <a:blip r:embed="rId4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64088" y="3852898"/>
                <a:ext cx="2824428" cy="65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852898"/>
                <a:ext cx="2824428" cy="6550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9552" y="4437112"/>
                <a:ext cx="2517228" cy="1131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37112"/>
                <a:ext cx="2517228" cy="1131528"/>
              </a:xfrm>
              <a:prstGeom prst="rect">
                <a:avLst/>
              </a:prstGeom>
              <a:blipFill rotWithShape="0">
                <a:blip r:embed="rId6"/>
                <a:stretch>
                  <a:fillRect l="-13350" t="-52973" r="-485" b="-82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56780" y="4797152"/>
            <a:ext cx="4251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err="1" smtClean="0"/>
              <a:t>дз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4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122" name="Picture 2" descr="http://latex2png.com/output/latex_4a5176544b31830da4f0711628d3dc8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4605"/>
            <a:ext cx="78009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latex2png.com/output/latex_a37f58db7bc700277a462a4ab8da38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47434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4585951"/>
            <a:ext cx="66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Гарантированное улучшение политики:</a:t>
            </a:r>
            <a:endParaRPr lang="ru-RU" dirty="0"/>
          </a:p>
        </p:txBody>
      </p:sp>
      <p:pic>
        <p:nvPicPr>
          <p:cNvPr id="8194" name="Picture 2" descr="http://latex2png.com/output/latex_084939fe0a9963c049fe01db28ecd7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301208"/>
            <a:ext cx="58674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0" y="2065188"/>
            <a:ext cx="4055346" cy="5495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1556792"/>
            <a:ext cx="777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практике используется </a:t>
            </a:r>
            <a:r>
              <a:rPr lang="ru-RU" dirty="0" smtClean="0"/>
              <a:t>средняя дивергенция вместо максимальной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2" y="4224955"/>
            <a:ext cx="7776864" cy="1417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022" y="3334079"/>
            <a:ext cx="42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 region </a:t>
            </a:r>
            <a:r>
              <a:rPr lang="ru-RU" dirty="0"/>
              <a:t>о</a:t>
            </a:r>
            <a:r>
              <a:rPr lang="ru-RU" dirty="0" smtClean="0"/>
              <a:t>птимизационная задача: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3954518"/>
            <a:ext cx="185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Приближение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1242" y="3954518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Приближение </a:t>
            </a:r>
            <a:r>
              <a:rPr lang="en-US" dirty="0" smtClean="0">
                <a:solidFill>
                  <a:srgbClr val="FF0000"/>
                </a:solidFill>
              </a:rPr>
              <a:t>KL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886" y="5691639"/>
            <a:ext cx="547529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Где член </a:t>
            </a:r>
            <a:r>
              <a:rPr lang="ru-RU" dirty="0"/>
              <a:t>первого порядка </a:t>
            </a:r>
            <a:r>
              <a:rPr lang="ru-RU" dirty="0" smtClean="0"/>
              <a:t>ряда </a:t>
            </a:r>
            <a:r>
              <a:rPr lang="ru-RU" dirty="0" smtClean="0"/>
              <a:t>Тейлора </a:t>
            </a:r>
            <a:r>
              <a:rPr lang="ru-RU" dirty="0" smtClean="0"/>
              <a:t>у </a:t>
            </a:r>
            <a:r>
              <a:rPr lang="ru-RU" dirty="0" smtClean="0"/>
              <a:t>дивергенции и нулевого порядка у обоих членов</a:t>
            </a:r>
            <a:r>
              <a:rPr lang="ru-RU" dirty="0" smtClean="0"/>
              <a:t>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75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5718"/>
            <a:ext cx="7776864" cy="1417589"/>
          </a:xfrm>
          <a:prstGeom prst="rect">
            <a:avLst/>
          </a:prstGeom>
        </p:spPr>
      </p:pic>
      <p:pic>
        <p:nvPicPr>
          <p:cNvPr id="9218" name="Picture 2" descr="http://latex2png.com/output/latex_27aa890a7860f845fb781be09b3aa8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30003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576" y="3429000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576" y="5085184"/>
                <a:ext cx="75601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Не хочется обращать гессиан</a:t>
                </a:r>
              </a:p>
              <a:p>
                <a:r>
                  <a:rPr lang="ru-RU" dirty="0" smtClean="0"/>
                  <a:t>Воспользуемся тем, что мы хотим посчитать произведение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Оно равняетс</a:t>
                </a:r>
                <a:r>
                  <a:rPr lang="ru-RU" dirty="0"/>
                  <a:t>я</a:t>
                </a:r>
                <a:r>
                  <a:rPr lang="ru-RU" dirty="0" smtClean="0"/>
                  <a:t> решению уравнения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Эффективно решается с помощью метода сопряженных градиентов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85184"/>
                <a:ext cx="756014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5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8502851" cy="388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19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выбирать </a:t>
            </a:r>
            <a:r>
              <a:rPr lang="en-US" dirty="0" smtClean="0"/>
              <a:t>C?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3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типа алгоритмов оптимизации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68073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smtClean="0"/>
              <a:t>Line search</a:t>
            </a:r>
            <a:endParaRPr lang="ru-RU" sz="2000" b="1" dirty="0" smtClean="0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ru-RU" dirty="0" smtClean="0"/>
              <a:t>Выбрать направление шага (антиградиент, например)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ru-RU" dirty="0" smtClean="0"/>
              <a:t>Выбрать длину шага (</a:t>
            </a:r>
            <a:r>
              <a:rPr lang="en-US" dirty="0" smtClean="0"/>
              <a:t>learning rate</a:t>
            </a:r>
            <a:r>
              <a:rPr lang="ru-RU" dirty="0" smtClean="0"/>
              <a:t>)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 smtClean="0"/>
              <a:t>Trust region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ru-RU" dirty="0" smtClean="0"/>
              <a:t>Выбрать окрестность для поиска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ru-RU" dirty="0" smtClean="0"/>
              <a:t>Выбрать точку в окрестности </a:t>
            </a:r>
          </a:p>
        </p:txBody>
      </p:sp>
    </p:spTree>
    <p:extLst>
      <p:ext uri="{BB962C8B-B14F-4D97-AF65-F5344CB8AC3E}">
        <p14:creationId xmlns:p14="http://schemas.microsoft.com/office/powerpoint/2010/main" val="17481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Linesearch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5531858" y="4225356"/>
                <a:ext cx="3348930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858" y="4225356"/>
                <a:ext cx="3348930" cy="910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6167546" y="5809532"/>
                <a:ext cx="201170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46" y="5809532"/>
                <a:ext cx="2011702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98055" y="5278071"/>
            <a:ext cx="247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 – </a:t>
            </a:r>
            <a:r>
              <a:rPr lang="ru-RU" sz="1400" dirty="0" smtClean="0"/>
              <a:t>мин. </a:t>
            </a:r>
            <a:r>
              <a:rPr lang="ru-RU" sz="1400" dirty="0"/>
              <a:t>ц</a:t>
            </a:r>
            <a:r>
              <a:rPr lang="ru-RU" sz="1400" dirty="0" smtClean="0"/>
              <a:t>елое при котором: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827584" y="4898833"/>
                <a:ext cx="310040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898833"/>
                <a:ext cx="3100401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Стрелка вниз 8"/>
          <p:cNvSpPr/>
          <p:nvPr/>
        </p:nvSpPr>
        <p:spPr>
          <a:xfrm rot="16200000">
            <a:off x="4171494" y="4640433"/>
            <a:ext cx="864096" cy="103351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9552" y="1498544"/>
                <a:ext cx="7244355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Из-за 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dirty="0"/>
                  <a:t>п</a:t>
                </a:r>
                <a:r>
                  <a:rPr lang="ru-RU" dirty="0" smtClean="0"/>
                  <a:t>ерехода от </a:t>
                </a:r>
                <a:r>
                  <a:rPr lang="en-US" dirty="0" smtClean="0"/>
                  <a:t>C </a:t>
                </a:r>
                <a:r>
                  <a:rPr lang="ru-RU" dirty="0" smtClean="0"/>
                  <a:t>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ru-RU" dirty="0" smtClean="0"/>
              </a:p>
              <a:p>
                <a:pPr marL="285750" indent="-285750">
                  <a:buFontTx/>
                  <a:buChar char="-"/>
                </a:pPr>
                <a:r>
                  <a:rPr lang="ru-RU" dirty="0" smtClean="0"/>
                  <a:t>приближенных вычислений (сопряженные градиенты, Тейлор)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dirty="0" err="1" smtClean="0"/>
                  <a:t>семплирования</a:t>
                </a:r>
                <a:r>
                  <a:rPr lang="ru-RU" dirty="0" smtClean="0"/>
                  <a:t> вместо </a:t>
                </a:r>
                <a:r>
                  <a:rPr lang="ru-RU" dirty="0" err="1" smtClean="0"/>
                  <a:t>матожиданий</a:t>
                </a: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…</a:t>
                </a:r>
                <a:endParaRPr lang="ru-RU" dirty="0"/>
              </a:p>
              <a:p>
                <a:r>
                  <a:rPr lang="ru-RU" dirty="0"/>
                  <a:t>д</a:t>
                </a:r>
                <a:r>
                  <a:rPr lang="ru-RU" dirty="0" smtClean="0"/>
                  <a:t>анный шаг может оказаться слишком большим</a:t>
                </a:r>
              </a:p>
              <a:p>
                <a:endParaRPr lang="ru-RU" dirty="0"/>
              </a:p>
              <a:p>
                <a:r>
                  <a:rPr lang="ru-RU" dirty="0" smtClean="0"/>
                  <a:t>Проверим необходимые условия и, если они не выполняются,</a:t>
                </a:r>
              </a:p>
              <a:p>
                <a:r>
                  <a:rPr lang="ru-RU" dirty="0" smtClean="0"/>
                  <a:t> уменьшим длину, не меняя направления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98544"/>
                <a:ext cx="7244355" cy="2585323"/>
              </a:xfrm>
              <a:prstGeom prst="rect">
                <a:avLst/>
              </a:prstGeom>
              <a:blipFill rotWithShape="0">
                <a:blip r:embed="rId5"/>
                <a:stretch>
                  <a:fillRect l="-758" t="-1415"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5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sp>
        <p:nvSpPr>
          <p:cNvPr id="3" name="AutoShape 2" descr="\begin{algorithm}[H]&#10;    \caption{Trust Region Policy Optimization}&#10;    \label{alg1}&#10;\begin{algorithmic}[1]&#10;    \STATE Input: initial policy parameters $\theta_0$, initial value function parameters $\phi_0$&#10;    \STATE Hyperparameters: KL-divergence limit $\delta$, backtracking coefficient $\alpha$, maximum number of backtracking steps $K$&#10;    \FOR{$k = 0,1,2,...$}&#10;    \STATE Collect set of trajectories ${\mathcal D}_k = \{\tau_i\}$ by running policy $\pi_k = \pi(\theta_k)$ in the environment.&#10;    \STATE Compute rewards-to-go $\hat{R}_t$.&#10;    \STATE Compute advantage estimates, $\hat{A}_t$ (using any method of advantage estimation) based on the current value function $V_{\phi_k}$.&#10;    \STATE Estimate policy gradient as&#10;        \begin{equation*}&#10;        \hat{g}_k = \frac{1}{|{\mathcal D}_k|} \sum_{\tau \in {\mathcal D}_k} \sum_{t=0}^T \left. \nabla_{\theta} \log\pi_{\theta}(a_t|s_t)\right|_{\theta_k} \hat{A}_t.&#10;        \end{equation*}&#10;    \STATE Use the conjugate gradient algorithm to compute&#10;        \begin{equation*}&#10;        \hat{x}_k \approx \hat{H}_k^{-1} \hat{g}_k,&#10;        \end{equation*}&#10;        where $\hat{H}_k$ is the Hessian of the sample average KL-divergence.&#10;    \STATE Update the policy by backtracking line search with&#10;        \begin{equation*}&#10;        \theta_{k+1} = \theta_k + \alpha^j \sqrt{ \frac{2\delta}{\hat{x}_k^T \hat{H}_k \hat{x}_k}} \hat{x}_k,&#10;        \end{equation*}&#10;        where $j \in \{0, 1, 2, ... K\}$ is the smallest value which improves the sample loss and satisfies the sample KL-divergence constraint.&#10;    \STATE Fit value function by regression on mean-squared error:&#10;        \begin{equation*}&#10;        \phi_{k+1} = \arg \min_{\phi} \frac{1}{|{\mathcal D}_k| T} \sum_{\tau \in {\mathcal D}_k} \sum_{t=0}^T\left( V_{\phi} (s_t) - \hat{R}_t \right)^2,&#10;        \end{equation*}&#10;        typically via some gradient descent algorithm.&#10;    \ENDFOR&#10;\end{algorithmic}&#10;\end{algorithm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7"/>
            <a:ext cx="5553190" cy="56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58275"/>
            <a:ext cx="7668344" cy="55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348880"/>
            <a:ext cx="8448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Адаптивное изменение параметра регуляризации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348880"/>
            <a:ext cx="7820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Proximal Policy Optimization(PPO)</a:t>
            </a:r>
            <a:endParaRPr lang="ru-RU" dirty="0"/>
          </a:p>
        </p:txBody>
      </p:sp>
      <p:pic>
        <p:nvPicPr>
          <p:cNvPr id="11266" name="Picture 2" descr="http://latex2png.com/output/latex_7c1063fce3ad5f32b365ce91bbd924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9858"/>
            <a:ext cx="4464496" cy="63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1412776"/>
            <a:ext cx="791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По-прежнему будем максимизировать приближение </a:t>
            </a:r>
            <a:r>
              <a:rPr lang="en-US" dirty="0" smtClean="0"/>
              <a:t>L</a:t>
            </a:r>
            <a:r>
              <a:rPr lang="ru-RU" dirty="0" smtClean="0"/>
              <a:t>, но теперь </a:t>
            </a:r>
            <a:r>
              <a:rPr lang="ru-RU" dirty="0" smtClean="0"/>
              <a:t>проще</a:t>
            </a:r>
            <a:endParaRPr lang="ru-RU" dirty="0"/>
          </a:p>
        </p:txBody>
      </p:sp>
      <p:pic>
        <p:nvPicPr>
          <p:cNvPr id="11268" name="Picture 4" descr="http://latex2png.com/output/latex_6d6ad0bdecabfcadd7d434c7a2915a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80" y="2282477"/>
            <a:ext cx="2289820" cy="49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4597"/>
          <a:stretch/>
        </p:blipFill>
        <p:spPr>
          <a:xfrm>
            <a:off x="35496" y="3511719"/>
            <a:ext cx="9144000" cy="2989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43730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42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Proximal Policy Optimization(PPO)</a:t>
            </a:r>
            <a:endParaRPr lang="ru-RU" dirty="0"/>
          </a:p>
        </p:txBody>
      </p:sp>
      <p:pic>
        <p:nvPicPr>
          <p:cNvPr id="11266" name="Picture 2" descr="http://latex2png.com/output/latex_7c1063fce3ad5f32b365ce91bbd924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" y="2323705"/>
            <a:ext cx="3600399" cy="51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0936" y="1462334"/>
            <a:ext cx="633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Будем ограничивать шаги в сторону улучшения политики</a:t>
            </a:r>
            <a:endParaRPr lang="ru-RU" dirty="0"/>
          </a:p>
        </p:txBody>
      </p:sp>
      <p:pic>
        <p:nvPicPr>
          <p:cNvPr id="11268" name="Picture 4" descr="http://latex2png.com/output/latex_6d6ad0bdecabfcadd7d434c7a2915a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23216"/>
            <a:ext cx="2026568" cy="4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3573016"/>
            <a:ext cx="6648450" cy="3057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762" y="2906421"/>
            <a:ext cx="5324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" y="1844824"/>
            <a:ext cx="9144000" cy="41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030"/>
            <a:ext cx="9144000" cy="3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Trust </a:t>
            </a:r>
            <a:r>
              <a:rPr lang="en-US" b="1" dirty="0" smtClean="0"/>
              <a:t>region</a:t>
            </a:r>
            <a:r>
              <a:rPr lang="ru-RU" b="1" dirty="0" smtClean="0"/>
              <a:t> </a:t>
            </a:r>
            <a:r>
              <a:rPr lang="en-US" b="1" dirty="0" smtClean="0"/>
              <a:t>methods</a:t>
            </a:r>
            <a:endParaRPr lang="ru-RU" dirty="0"/>
          </a:p>
        </p:txBody>
      </p:sp>
      <p:pic>
        <p:nvPicPr>
          <p:cNvPr id="1026" name="Picture 2" descr="https://habrastorage.org/web/e86/7a7/481/e867a7481505465f8065ac2f0323f21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66459"/>
            <a:ext cx="4640346" cy="32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8" y="1628800"/>
                <a:ext cx="6696744" cy="211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Идея: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Аппроксимировать исходную сложную функцию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(нейронную сеть) более простой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Найти минимум простой приближающей функции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области, где она хорошо приближает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6696744" cy="2118529"/>
              </a:xfrm>
              <a:prstGeom prst="rect">
                <a:avLst/>
              </a:prstGeom>
              <a:blipFill rotWithShape="0">
                <a:blip r:embed="rId3"/>
                <a:stretch>
                  <a:fillRect l="-728" b="-3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5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Trust region</a:t>
            </a:r>
            <a:r>
              <a:rPr lang="ru-RU" b="1" dirty="0"/>
              <a:t> </a:t>
            </a:r>
            <a:r>
              <a:rPr lang="en-US" b="1" dirty="0"/>
              <a:t>methods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9393" y="1257942"/>
                <a:ext cx="7848872" cy="364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В качестве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часто выбирается разложение функции в ряд Тейлора до второго порядка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ru-RU" dirty="0" smtClean="0"/>
                  <a:t>Почему? Потому что задача оптимизации квадратичных функций хорошо изучена</a:t>
                </a:r>
                <a:endParaRPr lang="en-US" dirty="0" smtClean="0"/>
              </a:p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В качестве </a:t>
                </a:r>
                <a:r>
                  <a:rPr lang="en-US" dirty="0" smtClean="0"/>
                  <a:t>trust region </a:t>
                </a:r>
                <a:r>
                  <a:rPr lang="ru-RU" dirty="0" smtClean="0"/>
                  <a:t>используется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-окрестность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93" y="1257942"/>
                <a:ext cx="7848872" cy="364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4898939"/>
                <a:ext cx="5328592" cy="181459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u="sng" dirty="0" smtClean="0"/>
                  <a:t>Алгоритм:</a:t>
                </a:r>
              </a:p>
              <a:p>
                <a:pPr algn="ctr"/>
                <a:endParaRPr lang="ru-RU" b="1" u="sng" dirty="0" smtClean="0"/>
              </a:p>
              <a:p>
                <a:r>
                  <a:rPr lang="ru-RU" i="1" dirty="0" smtClean="0"/>
                  <a:t>Повторять</a:t>
                </a:r>
              </a:p>
              <a:p>
                <a:r>
                  <a:rPr lang="ru-RU" i="1" dirty="0"/>
                  <a:t>	</a:t>
                </a:r>
                <a:r>
                  <a:rPr lang="ru-RU" i="1" dirty="0" smtClean="0"/>
                  <a:t>1. решить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/>
              </a:p>
              <a:p>
                <a:r>
                  <a:rPr lang="en-US" b="0" i="1" dirty="0" smtClean="0"/>
                  <a:t>	</a:t>
                </a:r>
                <a:r>
                  <a:rPr lang="ru-RU" b="0" i="1" dirty="0" smtClean="0"/>
                  <a:t>2. </a:t>
                </a:r>
                <a:r>
                  <a:rPr lang="ru-RU" i="1" dirty="0" smtClean="0"/>
                  <a:t>изменить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ru-RU" i="1" dirty="0" smtClean="0"/>
                  <a:t> при необходимости</a:t>
                </a:r>
                <a:endParaRPr lang="en-US" b="0" i="1" dirty="0" smtClean="0"/>
              </a:p>
              <a:p>
                <a:r>
                  <a:rPr lang="en-US" i="1" dirty="0" smtClean="0"/>
                  <a:t>	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898939"/>
                <a:ext cx="5328592" cy="1814599"/>
              </a:xfrm>
              <a:prstGeom prst="rect">
                <a:avLst/>
              </a:prstGeom>
              <a:blipFill rotWithShape="0">
                <a:blip r:embed="rId3"/>
                <a:stretch>
                  <a:fillRect l="-797" t="-1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5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Trust region</a:t>
            </a:r>
            <a:r>
              <a:rPr lang="ru-RU" b="1" dirty="0"/>
              <a:t> </a:t>
            </a:r>
            <a:r>
              <a:rPr lang="en-US" b="1" dirty="0"/>
              <a:t>methods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71600" y="1484784"/>
                <a:ext cx="7560839" cy="4404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0" smtClean="0">
                          <a:latin typeface="Cambria Math" panose="02040503050406030204" pitchFamily="18" charset="0"/>
                        </a:rPr>
                        <m:t>Если гессиан  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  <m:r>
                        <a:rPr lang="ru-RU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положительно определенный, </m:t>
                      </m:r>
                    </m:oMath>
                  </m:oMathPara>
                </a14:m>
                <a:endParaRPr lang="ru-RU" sz="2400" b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 sz="2400" b="1" i="0">
                        <a:latin typeface="Cambria Math" panose="02040503050406030204" pitchFamily="18" charset="0"/>
                      </a:rPr>
                      <m:t>то э</m:t>
                    </m:r>
                    <m:r>
                      <a:rPr lang="ru-RU" sz="2400" b="1" i="0" smtClean="0">
                        <a:latin typeface="Cambria Math" panose="02040503050406030204" pitchFamily="18" charset="0"/>
                      </a:rPr>
                      <m:t>т</m:t>
                    </m:r>
                    <m:r>
                      <a:rPr lang="ru-RU" sz="2400" b="1" i="0">
                        <a:latin typeface="Cambria Math" panose="02040503050406030204" pitchFamily="18" charset="0"/>
                      </a:rPr>
                      <m:t>о </m:t>
                    </m:r>
                    <m:r>
                      <a:rPr lang="ru-RU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хорошо</m:t>
                    </m:r>
                    <m:r>
                      <a:rPr lang="ru-RU" sz="2400" b="1" i="0" smtClean="0">
                        <a:latin typeface="Cambria Math" panose="02040503050406030204" pitchFamily="18" charset="0"/>
                      </a:rPr>
                      <m:t>, ведь:</m:t>
                    </m:r>
                  </m:oMath>
                </a14:m>
                <a:r>
                  <a:rPr lang="ru-RU" sz="2400" b="1" dirty="0" smtClean="0">
                    <a:latin typeface="Cambria Math" panose="02040503050406030204" pitchFamily="18" charset="0"/>
                  </a:rPr>
                  <a:t>  </a:t>
                </a:r>
              </a:p>
              <a:p>
                <a:pPr lvl="1"/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b="0" dirty="0" smtClean="0"/>
                  <a:t>Задача выпуклая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Есть аналитическое решение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 algn="ctr"/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algn="ctr"/>
                <a:r>
                  <a:rPr lang="ru-R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Иначе задача 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невыпуклая</a:t>
                </a:r>
                <a:r>
                  <a:rPr lang="ru-R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но существуют </a:t>
                </a:r>
                <a:r>
                  <a:rPr lang="ru-RU" sz="24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эффективные</a:t>
                </a:r>
                <a:r>
                  <a:rPr lang="ru-R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методы</a:t>
                </a:r>
                <a:r>
                  <a:rPr lang="ru-R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основанные на градиентном спуске</a:t>
                </a:r>
                <a:endParaRPr lang="ru-RU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84784"/>
                <a:ext cx="7560839" cy="4404924"/>
              </a:xfrm>
              <a:prstGeom prst="rect">
                <a:avLst/>
              </a:prstGeom>
              <a:blipFill rotWithShape="0">
                <a:blip r:embed="rId2"/>
                <a:stretch>
                  <a:fillRect r="-5318" b="-2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57200" y="1556792"/>
                <a:ext cx="5616624" cy="5003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ru-RU" dirty="0" smtClean="0"/>
                  <a:t>Собираем траектории и оцениваем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градиент</a:t>
                </a:r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/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/>
                      </m:nary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/>
                      </m:nary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/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/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/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/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56792"/>
                <a:ext cx="5616624" cy="5003036"/>
              </a:xfrm>
              <a:prstGeom prst="rect">
                <a:avLst/>
              </a:prstGeom>
              <a:blipFill rotWithShape="0">
                <a:blip r:embed="rId2"/>
                <a:stretch>
                  <a:fillRect l="-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444208" y="980728"/>
                <a:ext cx="2664296" cy="18466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Обучение модели:</a:t>
                </a:r>
              </a:p>
              <a:p>
                <a:pPr marL="342900" indent="-342900">
                  <a:buAutoNum type="arabicPeriod"/>
                </a:pPr>
                <a:r>
                  <a:rPr lang="ru-RU" sz="1600" dirty="0" err="1" smtClean="0"/>
                  <a:t>Сэмплирование</a:t>
                </a:r>
                <a:r>
                  <a:rPr lang="ru-RU" sz="1600" dirty="0" smtClean="0"/>
                  <a:t> траекторий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ru-RU" sz="1600" dirty="0" smtClean="0"/>
                  <a:t>Обновление </a:t>
                </a:r>
                <a:r>
                  <a:rPr lang="ru-RU" sz="1600" dirty="0" smtClean="0"/>
                  <a:t>параметров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342900" indent="-342900">
                  <a:buAutoNum type="arabicPeriod"/>
                </a:pPr>
                <a:endParaRPr lang="ru-RU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980728"/>
                <a:ext cx="2664296" cy="1846659"/>
              </a:xfrm>
              <a:prstGeom prst="rect">
                <a:avLst/>
              </a:prstGeom>
              <a:blipFill rotWithShape="0">
                <a:blip r:embed="rId3"/>
                <a:stretch>
                  <a:fillRect l="-1361" t="-1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464889" y="324433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Reward-to-go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8532" y="3845947"/>
            <a:ext cx="288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Определение </a:t>
            </a:r>
            <a:r>
              <a:rPr lang="en-US" dirty="0" smtClean="0">
                <a:solidFill>
                  <a:schemeClr val="tx2"/>
                </a:solidFill>
              </a:rPr>
              <a:t>Q-</a:t>
            </a:r>
            <a:r>
              <a:rPr lang="ru-RU" dirty="0" smtClean="0">
                <a:solidFill>
                  <a:schemeClr val="tx2"/>
                </a:solidFill>
              </a:rPr>
              <a:t>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9357" y="450728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tx2"/>
                </a:solidFill>
              </a:rPr>
              <a:t>бейзлайн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9357" y="5338659"/>
            <a:ext cx="279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Определение </a:t>
            </a:r>
            <a:r>
              <a:rPr lang="en-US" dirty="0" smtClean="0">
                <a:solidFill>
                  <a:schemeClr val="tx2"/>
                </a:solidFill>
              </a:rPr>
              <a:t>Advantage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</a:t>
            </a:r>
            <a:r>
              <a:rPr lang="en-US" dirty="0" smtClean="0"/>
              <a:t>gradients. Baseline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75658" y="1124744"/>
                <a:ext cx="5616624" cy="5628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/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/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b="0" dirty="0" smtClean="0">
                  <a:ea typeface="Cambria Math" panose="02040503050406030204" pitchFamily="18" charset="0"/>
                </a:endParaRPr>
              </a:p>
              <a:p>
                <a:r>
                  <a:rPr lang="ru-RU" dirty="0" err="1" smtClean="0">
                    <a:ea typeface="Cambria Math" panose="02040503050406030204" pitchFamily="18" charset="0"/>
                  </a:rPr>
                  <a:t>бейзлайн</a:t>
                </a:r>
                <a:endParaRPr lang="ru-RU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/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8" y="1124744"/>
                <a:ext cx="5616624" cy="5628529"/>
              </a:xfrm>
              <a:prstGeom prst="rect">
                <a:avLst/>
              </a:prstGeom>
              <a:blipFill rotWithShape="0">
                <a:blip r:embed="rId2"/>
                <a:stretch>
                  <a:fillRect l="-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4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772816"/>
            <a:ext cx="710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Можно доказать </a:t>
            </a:r>
            <a:r>
              <a:rPr lang="ru-RU" dirty="0" smtClean="0"/>
              <a:t>равенство</a:t>
            </a:r>
            <a:r>
              <a:rPr lang="en-US" dirty="0" smtClean="0"/>
              <a:t> – </a:t>
            </a:r>
            <a:r>
              <a:rPr lang="ru-RU" dirty="0" smtClean="0"/>
              <a:t>связь оценок двух разных политик: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421311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Доказывать не будем, но убедимся, что оно выполняется при равенстве политик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3648" y="5373216"/>
                <a:ext cx="6988323" cy="1442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373216"/>
                <a:ext cx="6988323" cy="14429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latex2png.com/output/latex_26d052b54653d39de82cac73a74b88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15135"/>
            <a:ext cx="69437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2421" y="3029058"/>
            <a:ext cx="1235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Ожидаемая награда с новой политикой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3029057"/>
            <a:ext cx="1235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Ожидаемая награда со старой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политикой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802" y="3029056"/>
            <a:ext cx="151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Траектории сэмплируются новой </a:t>
            </a:r>
            <a:r>
              <a:rPr lang="ru-RU" sz="1400" dirty="0" smtClean="0">
                <a:solidFill>
                  <a:srgbClr val="FF0000"/>
                </a:solidFill>
              </a:rPr>
              <a:t>политикой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8871" y="3051179"/>
            <a:ext cx="15123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Оценка </a:t>
            </a:r>
            <a:r>
              <a:rPr lang="en-US" sz="1400" dirty="0" smtClean="0">
                <a:solidFill>
                  <a:srgbClr val="FF0000"/>
                </a:solidFill>
              </a:rPr>
              <a:t>Advantage </a:t>
            </a:r>
            <a:r>
              <a:rPr lang="ru-RU" sz="1400" dirty="0" smtClean="0">
                <a:solidFill>
                  <a:srgbClr val="FF0000"/>
                </a:solidFill>
              </a:rPr>
              <a:t>функции по старой политике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Region Policy Optimization(TRPO)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772816"/>
            <a:ext cx="710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Можно доказать </a:t>
            </a:r>
            <a:r>
              <a:rPr lang="ru-RU" dirty="0" smtClean="0"/>
              <a:t>равенство</a:t>
            </a:r>
            <a:r>
              <a:rPr lang="en-US" dirty="0" smtClean="0"/>
              <a:t> – </a:t>
            </a:r>
            <a:r>
              <a:rPr lang="ru-RU" dirty="0" smtClean="0"/>
              <a:t>связь оценок двух разных политик:</a:t>
            </a:r>
            <a:endParaRPr lang="ru-RU" dirty="0"/>
          </a:p>
        </p:txBody>
      </p:sp>
      <p:pic>
        <p:nvPicPr>
          <p:cNvPr id="1034" name="Picture 10" descr="http://latex2png.com/output/latex_26d052b54653d39de82cac73a74b88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15135"/>
            <a:ext cx="69437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2421" y="3029058"/>
            <a:ext cx="1235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Ожидаемая награда с новой политикой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3029057"/>
            <a:ext cx="1235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Ожидаемая награда со старой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политикой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802" y="3029056"/>
            <a:ext cx="151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Траектории сэмплируются новой </a:t>
            </a:r>
            <a:r>
              <a:rPr lang="ru-RU" sz="1400" dirty="0" smtClean="0">
                <a:solidFill>
                  <a:srgbClr val="FF0000"/>
                </a:solidFill>
              </a:rPr>
              <a:t>политикой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8871" y="3051179"/>
            <a:ext cx="15123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Оценка </a:t>
            </a:r>
            <a:r>
              <a:rPr lang="en-US" sz="1400" dirty="0" smtClean="0">
                <a:solidFill>
                  <a:srgbClr val="FF0000"/>
                </a:solidFill>
              </a:rPr>
              <a:t>Advantage </a:t>
            </a:r>
            <a:r>
              <a:rPr lang="ru-RU" sz="1400" dirty="0" smtClean="0">
                <a:solidFill>
                  <a:srgbClr val="FF0000"/>
                </a:solidFill>
              </a:rPr>
              <a:t>функции по старой политике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5" y="4581128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это максимизировать?</a:t>
            </a:r>
          </a:p>
          <a:p>
            <a:r>
              <a:rPr lang="ru-RU" dirty="0" err="1" smtClean="0"/>
              <a:t>Мат.ожидание</a:t>
            </a:r>
            <a:r>
              <a:rPr lang="ru-RU" dirty="0" smtClean="0"/>
              <a:t> берется по траекториям новой политики, которых у нас еще нет.</a:t>
            </a:r>
          </a:p>
          <a:p>
            <a:r>
              <a:rPr lang="ru-RU" dirty="0" smtClean="0"/>
              <a:t>Зато есть старые траектории. Можно ли как-то оценить эту функцию на старых траекториях?</a:t>
            </a:r>
          </a:p>
        </p:txBody>
      </p:sp>
    </p:spTree>
    <p:extLst>
      <p:ext uri="{BB962C8B-B14F-4D97-AF65-F5344CB8AC3E}">
        <p14:creationId xmlns:p14="http://schemas.microsoft.com/office/powerpoint/2010/main" val="18854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e7cd1a992ef9280fc32360202193f5a19de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90531</TotalTime>
  <Words>460</Words>
  <Application>Microsoft Office PowerPoint</Application>
  <PresentationFormat>Экран (4:3)</PresentationFormat>
  <Paragraphs>161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Cambria</vt:lpstr>
      <vt:lpstr>Cambria Math</vt:lpstr>
      <vt:lpstr>Office Theme</vt:lpstr>
      <vt:lpstr>1_Office Theme</vt:lpstr>
      <vt:lpstr>Advanced Policy-Based methods. TRPO, PPO Резяпкин Вячеслав            23.07.2019</vt:lpstr>
      <vt:lpstr>Два типа алгоритмов оптимизации</vt:lpstr>
      <vt:lpstr>Trust region methods</vt:lpstr>
      <vt:lpstr>Trust region methods</vt:lpstr>
      <vt:lpstr>Trust region methods</vt:lpstr>
      <vt:lpstr>Policy gradients</vt:lpstr>
      <vt:lpstr>Policy gradients. Baseline</vt:lpstr>
      <vt:lpstr>Trusted Region Policy Optimization(TRPO)</vt:lpstr>
      <vt:lpstr>Trusted Region Policy Optimization(TRPO)</vt:lpstr>
      <vt:lpstr>Trusted Region Policy Optimization(TRPO)</vt:lpstr>
      <vt:lpstr>Trusted Region Policy Optimization(TRPO)</vt:lpstr>
      <vt:lpstr>Trusted Region Policy Optimization(TRPO)</vt:lpstr>
      <vt:lpstr>Trusted Region Policy Optimization(TRPO)</vt:lpstr>
      <vt:lpstr>Trusted Region Policy Optimization(TRPO)</vt:lpstr>
      <vt:lpstr>Trusted Region Policy Optimization(TRPO)</vt:lpstr>
      <vt:lpstr>Trusted Region Policy Optimization(TRPO)</vt:lpstr>
      <vt:lpstr>Trusted Region Policy Optimization(TRPO)</vt:lpstr>
      <vt:lpstr>Trusted Region Policy Optimization(TRPO)</vt:lpstr>
      <vt:lpstr>Trusted Region Policy Optimization(TRPO)</vt:lpstr>
      <vt:lpstr>Linesearch</vt:lpstr>
      <vt:lpstr>Trusted Region Policy Optimization(TRPO)</vt:lpstr>
      <vt:lpstr>Результаты</vt:lpstr>
      <vt:lpstr>Результаты</vt:lpstr>
      <vt:lpstr>Адаптивное изменение параметра регуляризации</vt:lpstr>
      <vt:lpstr>Proximal Policy Optimization(PPO)</vt:lpstr>
      <vt:lpstr>Proximal Policy Optimization(PPO)</vt:lpstr>
      <vt:lpstr>Результаты</vt:lpstr>
      <vt:lpstr>Сравнение</vt:lpstr>
    </vt:vector>
  </TitlesOfParts>
  <Company>Tinkoff.ru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</dc:title>
  <dc:creator>Shirinkin Arkadiy Viktorovich</dc:creator>
  <cp:lastModifiedBy>Rezyapkin Vyacheslav Nikolaevich</cp:lastModifiedBy>
  <cp:revision>1777</cp:revision>
  <cp:lastPrinted>2016-04-27T11:26:46Z</cp:lastPrinted>
  <dcterms:created xsi:type="dcterms:W3CDTF">2009-04-07T10:30:40Z</dcterms:created>
  <dcterms:modified xsi:type="dcterms:W3CDTF">2019-07-23T14:38:10Z</dcterms:modified>
</cp:coreProperties>
</file>