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1"/>
  </p:notesMasterIdLst>
  <p:sldIdLst>
    <p:sldId id="256" r:id="rId2"/>
    <p:sldId id="263" r:id="rId3"/>
    <p:sldId id="257" r:id="rId4"/>
    <p:sldId id="260" r:id="rId5"/>
    <p:sldId id="259" r:id="rId6"/>
    <p:sldId id="262" r:id="rId7"/>
    <p:sldId id="261" r:id="rId8"/>
    <p:sldId id="265" r:id="rId9"/>
    <p:sldId id="264" r:id="rId10"/>
  </p:sldIdLst>
  <p:sldSz cx="9144000" cy="5143500" type="screen16x9"/>
  <p:notesSz cx="6858000" cy="9144000"/>
  <p:embeddedFontLst>
    <p:embeddedFont>
      <p:font typeface="Abel" panose="02000506030000020004" pitchFamily="2" charset="0"/>
      <p:regular r:id="rId12"/>
    </p:embeddedFont>
    <p:embeddedFont>
      <p:font typeface="Montserrat" pitchFamily="2" charset="77"/>
      <p:regular r:id="rId13"/>
      <p:bold r:id="rId14"/>
      <p:italic r:id="rId15"/>
      <p:boldItalic r:id="rId16"/>
    </p:embeddedFont>
    <p:embeddedFont>
      <p:font typeface="Rubik Light" pitchFamily="2" charset="-79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A5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6583E5-11F8-4E79-8489-8F965948D7CB}">
  <a:tblStyle styleId="{0C6583E5-11F8-4E79-8489-8F965948D7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41" d="100"/>
          <a:sy n="141" d="100"/>
        </p:scale>
        <p:origin x="8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rot="-1514360" flipH="1">
            <a:off x="-1463407" y="-1848832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 rot="-1430259" flipH="1">
            <a:off x="-1396986" y="-1399018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 rot="-1430259" flipH="1">
            <a:off x="-1653489" y="-1180746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text">
  <p:cSld name="CUSTOM_3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1"/>
          <p:cNvGrpSpPr/>
          <p:nvPr/>
        </p:nvGrpSpPr>
        <p:grpSpPr>
          <a:xfrm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239" name="Google Shape;239;p21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21"/>
          <p:cNvSpPr txBox="1">
            <a:spLocks noGrp="1"/>
          </p:cNvSpPr>
          <p:nvPr>
            <p:ph type="subTitle" idx="1"/>
          </p:nvPr>
        </p:nvSpPr>
        <p:spPr>
          <a:xfrm>
            <a:off x="625650" y="1048041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0" r:id="rId4"/>
    <p:sldLayoutId id="214748366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How Marathons Have Changed Over the Past Five Decades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DC0FF57-F123-0A44-B96A-7B5CE8E4B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650" y="1165736"/>
            <a:ext cx="7689900" cy="3528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What is it?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Inspiration: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Quotes in marathon training books about how these races have changed.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Predictions: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Overall, average finish times will be higher.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The number of races occurring will have increased significantly.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The average number of finishers will increase through the decades.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Data: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Previous study done by professor at University of Chicago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95C94E-1C92-4A44-8C73-71688E866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54816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69745603-3E0B-2144-BF77-7288E1E56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502" y="556877"/>
            <a:ext cx="6264997" cy="40297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ky, flock&#10;&#10;Description automatically generated">
            <a:extLst>
              <a:ext uri="{FF2B5EF4-FFF2-40B4-BE49-F238E27FC236}">
                <a16:creationId xmlns:a16="http://schemas.microsoft.com/office/drawing/2014/main" id="{05E0313A-D9FE-2A4E-A40A-79B916848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12" y="778598"/>
            <a:ext cx="6347377" cy="39135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03774E-4071-0C48-8ACD-586BB455272E}"/>
              </a:ext>
            </a:extLst>
          </p:cNvPr>
          <p:cNvSpPr/>
          <p:nvPr/>
        </p:nvSpPr>
        <p:spPr>
          <a:xfrm>
            <a:off x="199176" y="36841"/>
            <a:ext cx="997348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cap="none" spc="0" dirty="0" err="1">
                <a:ln>
                  <a:solidFill>
                    <a:srgbClr val="CDA552"/>
                  </a:solidFill>
                </a:ln>
                <a:solidFill>
                  <a:srgbClr val="CDA552"/>
                </a:solidFill>
                <a:effectLst/>
              </a:rPr>
              <a:t>Chiptimes</a:t>
            </a:r>
            <a:r>
              <a:rPr lang="en-US" sz="3600" b="1" cap="none" spc="0" dirty="0">
                <a:ln>
                  <a:solidFill>
                    <a:srgbClr val="CDA552"/>
                  </a:solidFill>
                </a:ln>
                <a:solidFill>
                  <a:srgbClr val="CDA552"/>
                </a:solidFill>
                <a:effectLst/>
              </a:rPr>
              <a:t> by Gender and Decade</a:t>
            </a:r>
          </a:p>
        </p:txBody>
      </p:sp>
    </p:spTree>
    <p:extLst>
      <p:ext uri="{BB962C8B-B14F-4D97-AF65-F5344CB8AC3E}">
        <p14:creationId xmlns:p14="http://schemas.microsoft.com/office/powerpoint/2010/main" val="43771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32FE505D-9BDF-1D42-A107-EA1C277D3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229" y="1786401"/>
            <a:ext cx="3383280" cy="3020786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AC002E21-4C4D-E846-9B10-20991CB09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91" y="536150"/>
            <a:ext cx="3383281" cy="30175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3E823A6-BA5D-4348-AE01-48C3FBA21233}"/>
              </a:ext>
            </a:extLst>
          </p:cNvPr>
          <p:cNvSpPr/>
          <p:nvPr/>
        </p:nvSpPr>
        <p:spPr>
          <a:xfrm>
            <a:off x="5000229" y="421374"/>
            <a:ext cx="285817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600" b="1" dirty="0">
                <a:ln>
                  <a:solidFill>
                    <a:srgbClr val="CDA552"/>
                  </a:solidFill>
                </a:ln>
                <a:solidFill>
                  <a:srgbClr val="CDA552"/>
                </a:solidFill>
              </a:rPr>
              <a:t>Mean T</a:t>
            </a:r>
            <a:r>
              <a:rPr lang="en-US" sz="3600" b="1" cap="none" spc="0" dirty="0">
                <a:ln>
                  <a:solidFill>
                    <a:srgbClr val="CDA552"/>
                  </a:solidFill>
                </a:ln>
                <a:solidFill>
                  <a:srgbClr val="CDA552"/>
                </a:solidFill>
                <a:effectLst/>
              </a:rPr>
              <a:t>imes by Decade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6F3E60-BF9F-4C48-B5CF-D1F5E14EBB3E}"/>
              </a:ext>
            </a:extLst>
          </p:cNvPr>
          <p:cNvSpPr/>
          <p:nvPr/>
        </p:nvSpPr>
        <p:spPr>
          <a:xfrm>
            <a:off x="1367075" y="3606858"/>
            <a:ext cx="277669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r"/>
            <a:r>
              <a:rPr lang="en-US" sz="3600" b="1" dirty="0">
                <a:ln>
                  <a:solidFill>
                    <a:srgbClr val="CDA552"/>
                  </a:solidFill>
                </a:ln>
                <a:solidFill>
                  <a:srgbClr val="CDA552"/>
                </a:solidFill>
              </a:rPr>
              <a:t>Chip Times </a:t>
            </a:r>
            <a:r>
              <a:rPr lang="en-US" sz="3600" b="1" cap="none" spc="0" dirty="0">
                <a:ln>
                  <a:solidFill>
                    <a:srgbClr val="CDA552"/>
                  </a:solidFill>
                </a:ln>
                <a:solidFill>
                  <a:srgbClr val="CDA552"/>
                </a:solidFill>
                <a:effectLst/>
              </a:rPr>
              <a:t>by Decade</a:t>
            </a:r>
          </a:p>
        </p:txBody>
      </p:sp>
    </p:spTree>
    <p:extLst>
      <p:ext uri="{BB962C8B-B14F-4D97-AF65-F5344CB8AC3E}">
        <p14:creationId xmlns:p14="http://schemas.microsoft.com/office/powerpoint/2010/main" val="4254288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B6438A9A-DE7F-094A-8781-36310DFFC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817" y="599477"/>
            <a:ext cx="4422365" cy="39445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C54ABD9-1355-4541-835B-7625454E2BB5}"/>
              </a:ext>
            </a:extLst>
          </p:cNvPr>
          <p:cNvSpPr/>
          <p:nvPr/>
        </p:nvSpPr>
        <p:spPr>
          <a:xfrm>
            <a:off x="-414744" y="0"/>
            <a:ext cx="997348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cap="none" spc="0" dirty="0">
                <a:ln>
                  <a:solidFill>
                    <a:srgbClr val="CDA552"/>
                  </a:solidFill>
                </a:ln>
                <a:solidFill>
                  <a:srgbClr val="CDA552"/>
                </a:solidFill>
                <a:effectLst/>
              </a:rPr>
              <a:t>Races by Location</a:t>
            </a:r>
          </a:p>
        </p:txBody>
      </p:sp>
    </p:spTree>
    <p:extLst>
      <p:ext uri="{BB962C8B-B14F-4D97-AF65-F5344CB8AC3E}">
        <p14:creationId xmlns:p14="http://schemas.microsoft.com/office/powerpoint/2010/main" val="124993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89BE05-7419-2D40-8181-F9B3C85C4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074" y="791285"/>
            <a:ext cx="6563762" cy="36894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59A3DB9-80A8-9B4A-8E39-A9489BC95B77}"/>
              </a:ext>
            </a:extLst>
          </p:cNvPr>
          <p:cNvSpPr/>
          <p:nvPr/>
        </p:nvSpPr>
        <p:spPr>
          <a:xfrm>
            <a:off x="-679011" y="144954"/>
            <a:ext cx="997348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cap="none" spc="0" dirty="0">
                <a:ln>
                  <a:solidFill>
                    <a:srgbClr val="CDA552"/>
                  </a:solidFill>
                </a:ln>
                <a:solidFill>
                  <a:srgbClr val="CDA552"/>
                </a:solidFill>
                <a:effectLst/>
              </a:rPr>
              <a:t>Chip Times vs Mean Times</a:t>
            </a:r>
          </a:p>
        </p:txBody>
      </p:sp>
    </p:spTree>
    <p:extLst>
      <p:ext uri="{BB962C8B-B14F-4D97-AF65-F5344CB8AC3E}">
        <p14:creationId xmlns:p14="http://schemas.microsoft.com/office/powerpoint/2010/main" val="1490718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01B5D00-6347-CE4D-9036-A168E5060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159" y="204676"/>
            <a:ext cx="4612130" cy="2740541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39B4DE7-71BB-6545-9CE4-7E24A06AD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72" y="3264195"/>
            <a:ext cx="3117811" cy="1689786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2E000292-4970-2549-B859-19B3C9A82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780" y="3264194"/>
            <a:ext cx="3453925" cy="167463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8F0E7EA-80B5-9340-9ACE-658E60503AB3}"/>
              </a:ext>
            </a:extLst>
          </p:cNvPr>
          <p:cNvSpPr/>
          <p:nvPr/>
        </p:nvSpPr>
        <p:spPr>
          <a:xfrm>
            <a:off x="499161" y="697783"/>
            <a:ext cx="38309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cap="none" spc="0" dirty="0">
                <a:ln/>
                <a:solidFill>
                  <a:schemeClr val="accent4"/>
                </a:solidFill>
                <a:effectLst/>
              </a:rPr>
              <a:t>Average Number of Participants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224285-F073-B642-919D-9DF437992AFB}"/>
              </a:ext>
            </a:extLst>
          </p:cNvPr>
          <p:cNvSpPr/>
          <p:nvPr/>
        </p:nvSpPr>
        <p:spPr>
          <a:xfrm>
            <a:off x="128868" y="2945216"/>
            <a:ext cx="165141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000" b="1" cap="none" spc="0" dirty="0">
                <a:ln/>
                <a:solidFill>
                  <a:schemeClr val="accent4"/>
                </a:solidFill>
                <a:effectLst/>
              </a:rPr>
              <a:t>Participants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967A4A-F420-BC4C-87B2-E00284382B5E}"/>
              </a:ext>
            </a:extLst>
          </p:cNvPr>
          <p:cNvSpPr/>
          <p:nvPr/>
        </p:nvSpPr>
        <p:spPr>
          <a:xfrm>
            <a:off x="3630717" y="2904651"/>
            <a:ext cx="94128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000" b="1" cap="none" spc="0" dirty="0">
                <a:ln/>
                <a:solidFill>
                  <a:schemeClr val="accent4"/>
                </a:solidFill>
                <a:effectLst/>
              </a:rPr>
              <a:t>Races</a:t>
            </a:r>
          </a:p>
        </p:txBody>
      </p:sp>
    </p:spTree>
    <p:extLst>
      <p:ext uri="{BB962C8B-B14F-4D97-AF65-F5344CB8AC3E}">
        <p14:creationId xmlns:p14="http://schemas.microsoft.com/office/powerpoint/2010/main" val="2039066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9AF81B-A183-624B-8306-ECFC3E7BCFC1}"/>
              </a:ext>
            </a:extLst>
          </p:cNvPr>
          <p:cNvSpPr/>
          <p:nvPr/>
        </p:nvSpPr>
        <p:spPr>
          <a:xfrm>
            <a:off x="-2341415" y="235389"/>
            <a:ext cx="997348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cap="none" spc="0" dirty="0">
                <a:ln>
                  <a:solidFill>
                    <a:srgbClr val="CDA552"/>
                  </a:solidFill>
                </a:ln>
                <a:solidFill>
                  <a:srgbClr val="CDA552"/>
                </a:solidFill>
                <a:effectLst/>
              </a:rPr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C0ADFB-A5FD-DB4C-84A3-1B22D3857A65}"/>
              </a:ext>
            </a:extLst>
          </p:cNvPr>
          <p:cNvSpPr txBox="1"/>
          <p:nvPr/>
        </p:nvSpPr>
        <p:spPr>
          <a:xfrm>
            <a:off x="1466661" y="1158844"/>
            <a:ext cx="6292159" cy="1102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Top times have pretty much stayed the same.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lot more people are participating with a much wider range of times.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number of races has significantly increased.</a:t>
            </a:r>
          </a:p>
        </p:txBody>
      </p:sp>
    </p:spTree>
    <p:extLst>
      <p:ext uri="{BB962C8B-B14F-4D97-AF65-F5344CB8AC3E}">
        <p14:creationId xmlns:p14="http://schemas.microsoft.com/office/powerpoint/2010/main" val="3001066352"/>
      </p:ext>
    </p:extLst>
  </p:cSld>
  <p:clrMapOvr>
    <a:masterClrMapping/>
  </p:clrMapOvr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130</Words>
  <Application>Microsoft Macintosh PowerPoint</Application>
  <PresentationFormat>On-screen Show (16:9)</PresentationFormat>
  <Paragraphs>23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Livvic</vt:lpstr>
      <vt:lpstr>Roboto Condensed Light</vt:lpstr>
      <vt:lpstr>Rubik Light</vt:lpstr>
      <vt:lpstr>Abel</vt:lpstr>
      <vt:lpstr>Montserrat</vt:lpstr>
      <vt:lpstr>Arial</vt:lpstr>
      <vt:lpstr>Custal Project Proposal by Slidesgo</vt:lpstr>
      <vt:lpstr>How Marathons Have Changed Over the Past Five Decades</vt:lpstr>
      <vt:lpstr>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CUSTAL PROJECT PROPOSAL</dc:title>
  <cp:lastModifiedBy>Haley Vemmer</cp:lastModifiedBy>
  <cp:revision>10</cp:revision>
  <dcterms:modified xsi:type="dcterms:W3CDTF">2020-12-15T04:00:35Z</dcterms:modified>
</cp:coreProperties>
</file>