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ca5ae37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ca5ae37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ca5ae37e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ca5ae37e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ca5ae37e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ca5ae37e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ca5ae37e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ca5ae37e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ca5ae37e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ca5ae37e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latin typeface="Average"/>
                <a:ea typeface="Average"/>
                <a:cs typeface="Average"/>
                <a:sym typeface="Average"/>
              </a:rPr>
              <a:t>PS-4 Introduction to GenAI and Simple LLM Inference on CPU and finetuning of LLM Model to create a Custom Chatbot</a:t>
            </a:r>
            <a:endParaRPr sz="2600">
              <a:latin typeface="Average"/>
              <a:ea typeface="Average"/>
              <a:cs typeface="Average"/>
              <a:sym typeface="Average"/>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 Hari Venkataraman (RA2211047010116)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Brief</a:t>
            </a:r>
            <a:endParaRPr/>
          </a:p>
        </p:txBody>
      </p:sp>
      <p:sp>
        <p:nvSpPr>
          <p:cNvPr id="66" name="Google Shape;66;p14"/>
          <p:cNvSpPr txBox="1"/>
          <p:nvPr>
            <p:ph idx="1" type="body"/>
          </p:nvPr>
        </p:nvSpPr>
        <p:spPr>
          <a:xfrm>
            <a:off x="311700" y="1152475"/>
            <a:ext cx="4518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problem statement assigned was to finetune a chatbot to handle follow-up queries or correction queries for the tasks of Text Generation, Text Summarization, and Code Generation.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The idea was to efficiently finetune the chatbot to handle any errors in responses and to generate more reasonable responses for prompts.</a:t>
            </a:r>
            <a:endParaRPr>
              <a:solidFill>
                <a:schemeClr val="dk1"/>
              </a:solidFill>
            </a:endParaRPr>
          </a:p>
        </p:txBody>
      </p:sp>
      <p:pic>
        <p:nvPicPr>
          <p:cNvPr id="67" name="Google Shape;67;p14"/>
          <p:cNvPicPr preferRelativeResize="0"/>
          <p:nvPr/>
        </p:nvPicPr>
        <p:blipFill>
          <a:blip r:embed="rId3">
            <a:alphaModFix/>
          </a:blip>
          <a:stretch>
            <a:fillRect/>
          </a:stretch>
        </p:blipFill>
        <p:spPr>
          <a:xfrm>
            <a:off x="4843675" y="876525"/>
            <a:ext cx="4008902" cy="1909101"/>
          </a:xfrm>
          <a:prstGeom prst="rect">
            <a:avLst/>
          </a:prstGeom>
          <a:noFill/>
          <a:ln>
            <a:noFill/>
          </a:ln>
        </p:spPr>
      </p:pic>
      <p:pic>
        <p:nvPicPr>
          <p:cNvPr id="68" name="Google Shape;68;p14"/>
          <p:cNvPicPr preferRelativeResize="0"/>
          <p:nvPr/>
        </p:nvPicPr>
        <p:blipFill>
          <a:blip r:embed="rId4">
            <a:alphaModFix/>
          </a:blip>
          <a:stretch>
            <a:fillRect/>
          </a:stretch>
        </p:blipFill>
        <p:spPr>
          <a:xfrm>
            <a:off x="4928325" y="3057651"/>
            <a:ext cx="3730862" cy="1759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Offered</a:t>
            </a:r>
            <a:endParaRPr/>
          </a:p>
        </p:txBody>
      </p:sp>
      <p:sp>
        <p:nvSpPr>
          <p:cNvPr id="74" name="Google Shape;74;p15"/>
          <p:cNvSpPr txBox="1"/>
          <p:nvPr>
            <p:ph idx="1" type="body"/>
          </p:nvPr>
        </p:nvSpPr>
        <p:spPr>
          <a:xfrm>
            <a:off x="311700" y="1152475"/>
            <a:ext cx="501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Features offered by this Gen-Ai Project are: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Robust </a:t>
            </a:r>
            <a:r>
              <a:rPr lang="en">
                <a:solidFill>
                  <a:schemeClr val="dk1"/>
                </a:solidFill>
              </a:rPr>
              <a:t>responses for Text Generation and Summarization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Accurate Code Generation that fixes errors by itself using finetuning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Responds reasonably well to a variety of prompts</a:t>
            </a:r>
            <a:endParaRPr>
              <a:solidFill>
                <a:schemeClr val="dk1"/>
              </a:solidFill>
            </a:endParaRPr>
          </a:p>
        </p:txBody>
      </p:sp>
      <p:pic>
        <p:nvPicPr>
          <p:cNvPr id="75" name="Google Shape;75;p15"/>
          <p:cNvPicPr preferRelativeResize="0"/>
          <p:nvPr/>
        </p:nvPicPr>
        <p:blipFill>
          <a:blip r:embed="rId3">
            <a:alphaModFix/>
          </a:blip>
          <a:stretch>
            <a:fillRect/>
          </a:stretch>
        </p:blipFill>
        <p:spPr>
          <a:xfrm>
            <a:off x="5132625" y="883502"/>
            <a:ext cx="3784249" cy="1802399"/>
          </a:xfrm>
          <a:prstGeom prst="rect">
            <a:avLst/>
          </a:prstGeom>
          <a:noFill/>
          <a:ln>
            <a:noFill/>
          </a:ln>
        </p:spPr>
      </p:pic>
      <p:pic>
        <p:nvPicPr>
          <p:cNvPr id="76" name="Google Shape;76;p15"/>
          <p:cNvPicPr preferRelativeResize="0"/>
          <p:nvPr/>
        </p:nvPicPr>
        <p:blipFill>
          <a:blip r:embed="rId4">
            <a:alphaModFix/>
          </a:blip>
          <a:stretch>
            <a:fillRect/>
          </a:stretch>
        </p:blipFill>
        <p:spPr>
          <a:xfrm>
            <a:off x="5132625" y="3142126"/>
            <a:ext cx="3816287" cy="155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a:t>
            </a:r>
            <a:endParaRPr/>
          </a:p>
        </p:txBody>
      </p:sp>
      <p:sp>
        <p:nvSpPr>
          <p:cNvPr id="82" name="Google Shape;82;p16"/>
          <p:cNvSpPr/>
          <p:nvPr/>
        </p:nvSpPr>
        <p:spPr>
          <a:xfrm>
            <a:off x="1166125" y="1363163"/>
            <a:ext cx="1676700" cy="6471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3" name="Google Shape;83;p16"/>
          <p:cNvSpPr txBox="1"/>
          <p:nvPr/>
        </p:nvSpPr>
        <p:spPr>
          <a:xfrm>
            <a:off x="1247044" y="1449152"/>
            <a:ext cx="14916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Data Collection</a:t>
            </a:r>
            <a:endParaRPr>
              <a:latin typeface="Average"/>
              <a:ea typeface="Average"/>
              <a:cs typeface="Average"/>
              <a:sym typeface="Average"/>
            </a:endParaRPr>
          </a:p>
        </p:txBody>
      </p:sp>
      <p:sp>
        <p:nvSpPr>
          <p:cNvPr id="84" name="Google Shape;84;p16"/>
          <p:cNvSpPr/>
          <p:nvPr/>
        </p:nvSpPr>
        <p:spPr>
          <a:xfrm>
            <a:off x="3516148" y="1363050"/>
            <a:ext cx="1676700" cy="6471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5" name="Google Shape;85;p16"/>
          <p:cNvSpPr txBox="1"/>
          <p:nvPr/>
        </p:nvSpPr>
        <p:spPr>
          <a:xfrm>
            <a:off x="3556660" y="1446949"/>
            <a:ext cx="15957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Data Preparation</a:t>
            </a:r>
            <a:endParaRPr>
              <a:latin typeface="Average"/>
              <a:ea typeface="Average"/>
              <a:cs typeface="Average"/>
              <a:sym typeface="Average"/>
            </a:endParaRPr>
          </a:p>
        </p:txBody>
      </p:sp>
      <p:sp>
        <p:nvSpPr>
          <p:cNvPr id="86" name="Google Shape;86;p16"/>
          <p:cNvSpPr/>
          <p:nvPr/>
        </p:nvSpPr>
        <p:spPr>
          <a:xfrm>
            <a:off x="2935228" y="1633560"/>
            <a:ext cx="463800" cy="11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7" name="Google Shape;87;p16"/>
          <p:cNvSpPr/>
          <p:nvPr/>
        </p:nvSpPr>
        <p:spPr>
          <a:xfrm>
            <a:off x="6045978" y="1365310"/>
            <a:ext cx="1676700" cy="6471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8" name="Google Shape;88;p16"/>
          <p:cNvSpPr txBox="1"/>
          <p:nvPr/>
        </p:nvSpPr>
        <p:spPr>
          <a:xfrm>
            <a:off x="6126897" y="1365197"/>
            <a:ext cx="14916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Average"/>
                <a:ea typeface="Average"/>
                <a:cs typeface="Average"/>
                <a:sym typeface="Average"/>
              </a:rPr>
              <a:t>Model Selection and Setup (Huggingface)</a:t>
            </a:r>
            <a:endParaRPr sz="1200">
              <a:latin typeface="Average"/>
              <a:ea typeface="Average"/>
              <a:cs typeface="Average"/>
              <a:sym typeface="Average"/>
            </a:endParaRPr>
          </a:p>
        </p:txBody>
      </p:sp>
      <p:sp>
        <p:nvSpPr>
          <p:cNvPr id="89" name="Google Shape;89;p16"/>
          <p:cNvSpPr/>
          <p:nvPr/>
        </p:nvSpPr>
        <p:spPr>
          <a:xfrm>
            <a:off x="5365983" y="1633560"/>
            <a:ext cx="463800" cy="11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0" name="Google Shape;90;p16"/>
          <p:cNvSpPr/>
          <p:nvPr/>
        </p:nvSpPr>
        <p:spPr>
          <a:xfrm>
            <a:off x="6045872" y="2999697"/>
            <a:ext cx="1676700" cy="6471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1" name="Google Shape;91;p16"/>
          <p:cNvSpPr txBox="1"/>
          <p:nvPr/>
        </p:nvSpPr>
        <p:spPr>
          <a:xfrm>
            <a:off x="6126791" y="2999584"/>
            <a:ext cx="14916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Fine Tuning</a:t>
            </a:r>
            <a:r>
              <a:rPr lang="en">
                <a:latin typeface="Average"/>
                <a:ea typeface="Average"/>
                <a:cs typeface="Average"/>
                <a:sym typeface="Average"/>
              </a:rPr>
              <a:t> the Model</a:t>
            </a:r>
            <a:endParaRPr>
              <a:latin typeface="Average"/>
              <a:ea typeface="Average"/>
              <a:cs typeface="Average"/>
              <a:sym typeface="Average"/>
            </a:endParaRPr>
          </a:p>
        </p:txBody>
      </p:sp>
      <p:sp>
        <p:nvSpPr>
          <p:cNvPr id="92" name="Google Shape;92;p16"/>
          <p:cNvSpPr/>
          <p:nvPr/>
        </p:nvSpPr>
        <p:spPr>
          <a:xfrm rot="5400000">
            <a:off x="6473115" y="2472040"/>
            <a:ext cx="701100" cy="10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3" name="Google Shape;93;p16"/>
          <p:cNvSpPr/>
          <p:nvPr/>
        </p:nvSpPr>
        <p:spPr>
          <a:xfrm>
            <a:off x="3556660" y="2999753"/>
            <a:ext cx="1676700" cy="6471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4" name="Google Shape;94;p16"/>
          <p:cNvSpPr txBox="1"/>
          <p:nvPr/>
        </p:nvSpPr>
        <p:spPr>
          <a:xfrm>
            <a:off x="3637579" y="2999640"/>
            <a:ext cx="14916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Evaluation and Testing</a:t>
            </a:r>
            <a:endParaRPr>
              <a:latin typeface="Average"/>
              <a:ea typeface="Average"/>
              <a:cs typeface="Average"/>
              <a:sym typeface="Average"/>
            </a:endParaRPr>
          </a:p>
        </p:txBody>
      </p:sp>
      <p:sp>
        <p:nvSpPr>
          <p:cNvPr id="95" name="Google Shape;95;p16"/>
          <p:cNvSpPr/>
          <p:nvPr/>
        </p:nvSpPr>
        <p:spPr>
          <a:xfrm rot="10800000">
            <a:off x="5366005" y="3269609"/>
            <a:ext cx="463800" cy="11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6" name="Google Shape;96;p16"/>
          <p:cNvSpPr/>
          <p:nvPr/>
        </p:nvSpPr>
        <p:spPr>
          <a:xfrm>
            <a:off x="1166125" y="2975261"/>
            <a:ext cx="1676700" cy="6471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7" name="Google Shape;97;p16"/>
          <p:cNvSpPr txBox="1"/>
          <p:nvPr/>
        </p:nvSpPr>
        <p:spPr>
          <a:xfrm>
            <a:off x="1247044" y="2975148"/>
            <a:ext cx="14916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Model Optimization</a:t>
            </a:r>
            <a:endParaRPr>
              <a:latin typeface="Average"/>
              <a:ea typeface="Average"/>
              <a:cs typeface="Average"/>
              <a:sym typeface="Average"/>
            </a:endParaRPr>
          </a:p>
        </p:txBody>
      </p:sp>
      <p:sp>
        <p:nvSpPr>
          <p:cNvPr id="98" name="Google Shape;98;p16"/>
          <p:cNvSpPr/>
          <p:nvPr/>
        </p:nvSpPr>
        <p:spPr>
          <a:xfrm rot="10800000">
            <a:off x="2935249" y="3269609"/>
            <a:ext cx="463800" cy="11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9" name="Google Shape;99;p16"/>
          <p:cNvSpPr/>
          <p:nvPr/>
        </p:nvSpPr>
        <p:spPr>
          <a:xfrm>
            <a:off x="3211350" y="4138961"/>
            <a:ext cx="1676700" cy="6471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0" name="Google Shape;100;p16"/>
          <p:cNvSpPr txBox="1"/>
          <p:nvPr/>
        </p:nvSpPr>
        <p:spPr>
          <a:xfrm>
            <a:off x="3292269" y="4138848"/>
            <a:ext cx="14916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Integration and Deployment</a:t>
            </a:r>
            <a:endParaRPr>
              <a:latin typeface="Average"/>
              <a:ea typeface="Average"/>
              <a:cs typeface="Average"/>
              <a:sym typeface="Average"/>
            </a:endParaRPr>
          </a:p>
        </p:txBody>
      </p:sp>
      <p:sp>
        <p:nvSpPr>
          <p:cNvPr id="101" name="Google Shape;101;p16"/>
          <p:cNvSpPr/>
          <p:nvPr/>
        </p:nvSpPr>
        <p:spPr>
          <a:xfrm rot="1910087">
            <a:off x="1807725" y="3982193"/>
            <a:ext cx="1303008" cy="11021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07" name="Google Shape;107;p17"/>
          <p:cNvSpPr txBox="1"/>
          <p:nvPr>
            <p:ph idx="1" type="body"/>
          </p:nvPr>
        </p:nvSpPr>
        <p:spPr>
          <a:xfrm>
            <a:off x="311700" y="1152475"/>
            <a:ext cx="4572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entire project was done in the programming language of Python in the Jupyter </a:t>
            </a:r>
            <a:r>
              <a:rPr lang="en"/>
              <a:t>Kernel. The following libraries/extensions were used:</a:t>
            </a:r>
            <a:endParaRPr/>
          </a:p>
          <a:p>
            <a:pPr indent="-342900" lvl="0" marL="457200" rtl="0" algn="l">
              <a:spcBef>
                <a:spcPts val="1200"/>
              </a:spcBef>
              <a:spcAft>
                <a:spcPts val="0"/>
              </a:spcAft>
              <a:buSzPts val="1800"/>
              <a:buChar char="-"/>
            </a:pPr>
            <a:r>
              <a:rPr lang="en"/>
              <a:t>PyTorch</a:t>
            </a:r>
            <a:endParaRPr/>
          </a:p>
          <a:p>
            <a:pPr indent="-342900" lvl="0" marL="457200" rtl="0" algn="l">
              <a:spcBef>
                <a:spcPts val="0"/>
              </a:spcBef>
              <a:spcAft>
                <a:spcPts val="0"/>
              </a:spcAft>
              <a:buSzPts val="1800"/>
              <a:buChar char="-"/>
            </a:pPr>
            <a:r>
              <a:rPr lang="en"/>
              <a:t>Intel_Extension_For_Transformers (PipelineConfig, build_chatbot, neural_chat, ModelArguments, DataArguments, FinetuningArguments, and finetune_model)</a:t>
            </a:r>
            <a:endParaRPr/>
          </a:p>
        </p:txBody>
      </p:sp>
      <p:pic>
        <p:nvPicPr>
          <p:cNvPr id="108" name="Google Shape;108;p17"/>
          <p:cNvPicPr preferRelativeResize="0"/>
          <p:nvPr/>
        </p:nvPicPr>
        <p:blipFill>
          <a:blip r:embed="rId3">
            <a:alphaModFix/>
          </a:blip>
          <a:stretch>
            <a:fillRect/>
          </a:stretch>
        </p:blipFill>
        <p:spPr>
          <a:xfrm>
            <a:off x="5993925" y="2409625"/>
            <a:ext cx="1943100" cy="2352675"/>
          </a:xfrm>
          <a:prstGeom prst="rect">
            <a:avLst/>
          </a:prstGeom>
          <a:noFill/>
          <a:ln>
            <a:noFill/>
          </a:ln>
        </p:spPr>
      </p:pic>
      <p:pic>
        <p:nvPicPr>
          <p:cNvPr id="109" name="Google Shape;109;p17"/>
          <p:cNvPicPr preferRelativeResize="0"/>
          <p:nvPr/>
        </p:nvPicPr>
        <p:blipFill>
          <a:blip r:embed="rId4">
            <a:alphaModFix/>
          </a:blip>
          <a:stretch>
            <a:fillRect/>
          </a:stretch>
        </p:blipFill>
        <p:spPr>
          <a:xfrm>
            <a:off x="5100150" y="369849"/>
            <a:ext cx="3438275" cy="181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5" name="Google Shape;11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this project aims to finetune a chatbot in three different tasks namely Text Generation, Text Summarization, and Code Generation. Finetuning as in refining the responses to increase accuracy and correctness of the responses to help the user solve their problem.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Many challenges were encountered as the dataset was huge (in Gigabytes), making each epoch take around 2 days to run and since my laptop wasn’t an NVIDIA GPU, I was unable to use the Cuda Toolkit. As far as the results, the responses look more robust and the evaluation loss has decreased by 54%.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