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72" r:id="rId11"/>
    <p:sldId id="267" r:id="rId12"/>
    <p:sldId id="265" r:id="rId13"/>
    <p:sldId id="269" r:id="rId14"/>
    <p:sldId id="266" r:id="rId15"/>
    <p:sldId id="271"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2FD2-7DDE-4C91-AED2-F778763EC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4764BE-5B95-4BD6-BD05-E9C55BCC7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80C7A2-AA48-463A-B0AF-BB811EF7B65B}"/>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5" name="Footer Placeholder 4">
            <a:extLst>
              <a:ext uri="{FF2B5EF4-FFF2-40B4-BE49-F238E27FC236}">
                <a16:creationId xmlns:a16="http://schemas.microsoft.com/office/drawing/2014/main" id="{17FC49F9-D567-48FA-B71E-136447947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5C32B-2E26-4B3B-8546-0E3A86409FBB}"/>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153371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B1A3-B857-462F-993A-ABAAC06DE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29953-3C87-4F60-94F1-793DC79585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63AEB-6CAF-4132-80F3-D118A7EDF168}"/>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5" name="Footer Placeholder 4">
            <a:extLst>
              <a:ext uri="{FF2B5EF4-FFF2-40B4-BE49-F238E27FC236}">
                <a16:creationId xmlns:a16="http://schemas.microsoft.com/office/drawing/2014/main" id="{6D49BC45-3FDB-430F-8B69-56F50FD14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3991B-01D0-448D-8760-A0FE4A40822B}"/>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224508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5ED2C-4452-4599-BAB7-860BDEFB9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3264BA-922E-4B81-B200-5EC7DD126D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6FD4C-2D00-4B0E-A5B6-E54169D68DFF}"/>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5" name="Footer Placeholder 4">
            <a:extLst>
              <a:ext uri="{FF2B5EF4-FFF2-40B4-BE49-F238E27FC236}">
                <a16:creationId xmlns:a16="http://schemas.microsoft.com/office/drawing/2014/main" id="{9576A244-45DA-477D-BFF2-265E0FAA2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BD441-8CB3-4E89-AC9F-8A01441B09C2}"/>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380631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209D-6B91-4319-875B-E4A526D23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DBF08-DF7E-400D-AFA9-9A1D91A826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C15B2-582E-4048-9444-634AD6B3BCD0}"/>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5" name="Footer Placeholder 4">
            <a:extLst>
              <a:ext uri="{FF2B5EF4-FFF2-40B4-BE49-F238E27FC236}">
                <a16:creationId xmlns:a16="http://schemas.microsoft.com/office/drawing/2014/main" id="{9A31A5C7-B598-4CDD-8010-C3B22EE3B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58815-3A0D-4B43-A830-AD5ABB8854B0}"/>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67328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8E36-4943-4015-8219-18FB08075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FF4815-F5F6-4B5C-B73C-6FB7E8856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A38BAA-182A-47F9-833E-D3B85EED53D3}"/>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5" name="Footer Placeholder 4">
            <a:extLst>
              <a:ext uri="{FF2B5EF4-FFF2-40B4-BE49-F238E27FC236}">
                <a16:creationId xmlns:a16="http://schemas.microsoft.com/office/drawing/2014/main" id="{0782DDAE-F6FE-46D6-A1F0-78BEFD7EF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BCB7F-8014-4949-ADBD-047D9393D80A}"/>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41198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4453-DEA5-4C07-B17C-0556CAB9E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74180-3D4E-4A20-B1F4-B016B04841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EC114-2588-4A2D-B3FF-8C667AEF6D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C8F4C1-698C-4A75-AD40-CE60238583B9}"/>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6" name="Footer Placeholder 5">
            <a:extLst>
              <a:ext uri="{FF2B5EF4-FFF2-40B4-BE49-F238E27FC236}">
                <a16:creationId xmlns:a16="http://schemas.microsoft.com/office/drawing/2014/main" id="{1CBF4FFE-260E-4510-B1E6-1F4E404F5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E21C5-0FA5-490D-8837-DE84DA2CD8B1}"/>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221425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138E-25F9-447B-983C-4E1BC08C5F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8DD066-F1D9-4483-AD8E-755DD06E0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1FAA4C-7B34-4338-BBAB-4B7EEFC81C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68F6E8-41D0-42BE-BACF-C1DE26948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225DEE-BBC3-41D5-8311-E45B8EB64E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C0CC0-0438-4670-BE7D-7F09667B3A9F}"/>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8" name="Footer Placeholder 7">
            <a:extLst>
              <a:ext uri="{FF2B5EF4-FFF2-40B4-BE49-F238E27FC236}">
                <a16:creationId xmlns:a16="http://schemas.microsoft.com/office/drawing/2014/main" id="{62C6E9E0-201C-4B2C-B294-6F142858F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8B91E-65F2-48A5-886E-C5F20527BB64}"/>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428854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8B07-17C6-431B-8090-0B4639EE1D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6666DF-AA6D-426C-A54B-599D9C2BA133}"/>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4" name="Footer Placeholder 3">
            <a:extLst>
              <a:ext uri="{FF2B5EF4-FFF2-40B4-BE49-F238E27FC236}">
                <a16:creationId xmlns:a16="http://schemas.microsoft.com/office/drawing/2014/main" id="{D99B52B0-70BF-4D34-BFFF-B77560455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4F1572-D0BB-43E4-BB74-BC5A4E9183E7}"/>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154180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7A758-6005-4FE7-B503-B22180EF4A53}"/>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3" name="Footer Placeholder 2">
            <a:extLst>
              <a:ext uri="{FF2B5EF4-FFF2-40B4-BE49-F238E27FC236}">
                <a16:creationId xmlns:a16="http://schemas.microsoft.com/office/drawing/2014/main" id="{9B45E0BF-D291-4343-88EC-2E6D514F9E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F17DD7-8CA9-4D57-8B40-9C1F2F7DFA12}"/>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403746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5316-3427-47DB-A37B-ED6730461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CD60E8-E0C2-419B-ACB8-109EFCEEA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DBCC79-9D3C-46ED-B0BA-CD907EBD6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6A2720-8C53-4411-B4FA-149C906C900D}"/>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6" name="Footer Placeholder 5">
            <a:extLst>
              <a:ext uri="{FF2B5EF4-FFF2-40B4-BE49-F238E27FC236}">
                <a16:creationId xmlns:a16="http://schemas.microsoft.com/office/drawing/2014/main" id="{79C704B3-C289-42CE-8CFE-95F8D0CC1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2538E-F52D-48E7-97B4-A84EA6B500AD}"/>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2287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7BB6-E181-454D-9773-76E09C799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B915A1-7CBC-4BF9-B1DD-800C7E763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6383B-8D18-48DD-B0C3-A8A7E16F4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26D9FA-D692-49FF-8969-D1ACF4B37A81}"/>
              </a:ext>
            </a:extLst>
          </p:cNvPr>
          <p:cNvSpPr>
            <a:spLocks noGrp="1"/>
          </p:cNvSpPr>
          <p:nvPr>
            <p:ph type="dt" sz="half" idx="10"/>
          </p:nvPr>
        </p:nvSpPr>
        <p:spPr/>
        <p:txBody>
          <a:bodyPr/>
          <a:lstStyle/>
          <a:p>
            <a:fld id="{AEF80A84-EDC3-43F4-866D-7EC818093D3D}" type="datetimeFigureOut">
              <a:rPr lang="en-US" smtClean="0"/>
              <a:t>12/28/2018</a:t>
            </a:fld>
            <a:endParaRPr lang="en-US"/>
          </a:p>
        </p:txBody>
      </p:sp>
      <p:sp>
        <p:nvSpPr>
          <p:cNvPr id="6" name="Footer Placeholder 5">
            <a:extLst>
              <a:ext uri="{FF2B5EF4-FFF2-40B4-BE49-F238E27FC236}">
                <a16:creationId xmlns:a16="http://schemas.microsoft.com/office/drawing/2014/main" id="{6A2960BB-2728-4E65-B64E-2EEE40178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85D04-35E6-4420-9A54-47198D17745C}"/>
              </a:ext>
            </a:extLst>
          </p:cNvPr>
          <p:cNvSpPr>
            <a:spLocks noGrp="1"/>
          </p:cNvSpPr>
          <p:nvPr>
            <p:ph type="sldNum" sz="quarter" idx="12"/>
          </p:nvPr>
        </p:nvSpPr>
        <p:spPr/>
        <p:txBody>
          <a:bodyPr/>
          <a:lstStyle/>
          <a:p>
            <a:fld id="{5C27551E-E7AB-4FC3-9334-0C2F97C4B7D3}" type="slidenum">
              <a:rPr lang="en-US" smtClean="0"/>
              <a:t>‹#›</a:t>
            </a:fld>
            <a:endParaRPr lang="en-US"/>
          </a:p>
        </p:txBody>
      </p:sp>
    </p:spTree>
    <p:extLst>
      <p:ext uri="{BB962C8B-B14F-4D97-AF65-F5344CB8AC3E}">
        <p14:creationId xmlns:p14="http://schemas.microsoft.com/office/powerpoint/2010/main" val="33264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A5A75-F7FB-4AF1-A2CD-F574178CD0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ABEE14-5AF6-4196-B799-429BA4BFC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D2C1F-6829-45E1-9753-B9B2E4271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0A84-EDC3-43F4-866D-7EC818093D3D}" type="datetimeFigureOut">
              <a:rPr lang="en-US" smtClean="0"/>
              <a:t>12/28/2018</a:t>
            </a:fld>
            <a:endParaRPr lang="en-US"/>
          </a:p>
        </p:txBody>
      </p:sp>
      <p:sp>
        <p:nvSpPr>
          <p:cNvPr id="5" name="Footer Placeholder 4">
            <a:extLst>
              <a:ext uri="{FF2B5EF4-FFF2-40B4-BE49-F238E27FC236}">
                <a16:creationId xmlns:a16="http://schemas.microsoft.com/office/drawing/2014/main" id="{B9D6624B-AB13-4A70-AC12-58F5C40C8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F5DD3-C7B1-4C84-869F-5EF0381FA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7551E-E7AB-4FC3-9334-0C2F97C4B7D3}" type="slidenum">
              <a:rPr lang="en-US" smtClean="0"/>
              <a:t>‹#›</a:t>
            </a:fld>
            <a:endParaRPr lang="en-US"/>
          </a:p>
        </p:txBody>
      </p:sp>
    </p:spTree>
    <p:extLst>
      <p:ext uri="{BB962C8B-B14F-4D97-AF65-F5344CB8AC3E}">
        <p14:creationId xmlns:p14="http://schemas.microsoft.com/office/powerpoint/2010/main" val="168457990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B606-2E58-40B0-8A8A-7A8831C59697}"/>
              </a:ext>
            </a:extLst>
          </p:cNvPr>
          <p:cNvSpPr>
            <a:spLocks noGrp="1"/>
          </p:cNvSpPr>
          <p:nvPr>
            <p:ph type="ctrTitle"/>
          </p:nvPr>
        </p:nvSpPr>
        <p:spPr/>
        <p:txBody>
          <a:bodyPr>
            <a:normAutofit/>
          </a:bodyPr>
          <a:lstStyle/>
          <a:p>
            <a:pPr algn="ctr"/>
            <a:r>
              <a:rPr lang="en-US" sz="4900" b="1" dirty="0"/>
              <a:t>Capstone Project  </a:t>
            </a:r>
            <a:br>
              <a:rPr lang="en-US" sz="4900" b="1" dirty="0"/>
            </a:br>
            <a:r>
              <a:rPr lang="en-US" sz="4900" b="1" dirty="0"/>
              <a:t>The Battle of Neighborhoods </a:t>
            </a:r>
            <a:br>
              <a:rPr lang="en-US" dirty="0"/>
            </a:br>
            <a:endParaRPr lang="en-US" dirty="0"/>
          </a:p>
        </p:txBody>
      </p:sp>
      <p:sp>
        <p:nvSpPr>
          <p:cNvPr id="3" name="Subtitle 2">
            <a:extLst>
              <a:ext uri="{FF2B5EF4-FFF2-40B4-BE49-F238E27FC236}">
                <a16:creationId xmlns:a16="http://schemas.microsoft.com/office/drawing/2014/main" id="{4C981EE5-6B3F-4B78-A3BD-C8263DD4A471}"/>
              </a:ext>
            </a:extLst>
          </p:cNvPr>
          <p:cNvSpPr>
            <a:spLocks noGrp="1"/>
          </p:cNvSpPr>
          <p:nvPr>
            <p:ph type="subTitle" idx="1"/>
          </p:nvPr>
        </p:nvSpPr>
        <p:spPr/>
        <p:txBody>
          <a:bodyPr/>
          <a:lstStyle/>
          <a:p>
            <a:r>
              <a:rPr lang="en-US" sz="2300" dirty="0"/>
              <a:t>Author</a:t>
            </a:r>
            <a:r>
              <a:rPr lang="en-US" dirty="0"/>
              <a:t>: Himani Verma</a:t>
            </a:r>
          </a:p>
        </p:txBody>
      </p:sp>
    </p:spTree>
    <p:extLst>
      <p:ext uri="{BB962C8B-B14F-4D97-AF65-F5344CB8AC3E}">
        <p14:creationId xmlns:p14="http://schemas.microsoft.com/office/powerpoint/2010/main" val="163198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64D25D-B0B9-47D7-8182-FE6C3E51022A}"/>
              </a:ext>
            </a:extLst>
          </p:cNvPr>
          <p:cNvSpPr>
            <a:spLocks noGrp="1"/>
          </p:cNvSpPr>
          <p:nvPr>
            <p:ph idx="1"/>
          </p:nvPr>
        </p:nvSpPr>
        <p:spPr>
          <a:xfrm>
            <a:off x="838200" y="810705"/>
            <a:ext cx="10515600" cy="5366258"/>
          </a:xfrm>
        </p:spPr>
        <p:txBody>
          <a:bodyPr>
            <a:normAutofit/>
          </a:bodyPr>
          <a:lstStyle/>
          <a:p>
            <a:pPr marL="0" indent="0">
              <a:buNone/>
            </a:pPr>
            <a:endParaRPr lang="en-US" dirty="0"/>
          </a:p>
          <a:p>
            <a:pPr marL="0" indent="0">
              <a:buNone/>
            </a:pPr>
            <a:r>
              <a:rPr lang="en-US" b="1" dirty="0"/>
              <a:t>Segment and form Clusters:</a:t>
            </a:r>
          </a:p>
          <a:p>
            <a:pPr marL="0" indent="0">
              <a:buNone/>
            </a:pPr>
            <a:endParaRPr lang="en-US" b="1" dirty="0"/>
          </a:p>
          <a:p>
            <a:pPr marL="0" indent="0">
              <a:buNone/>
            </a:pPr>
            <a:r>
              <a:rPr lang="en-US" sz="2300" dirty="0"/>
              <a:t>Toronto Segment</a:t>
            </a:r>
            <a:r>
              <a:rPr lang="en-US" sz="2300" b="1" dirty="0"/>
              <a:t>: East Toronto</a:t>
            </a:r>
          </a:p>
          <a:p>
            <a:pPr marL="0" indent="0">
              <a:buNone/>
            </a:pPr>
            <a:r>
              <a:rPr lang="en-US" sz="2300" dirty="0"/>
              <a:t>New York Segment</a:t>
            </a:r>
            <a:r>
              <a:rPr lang="en-US" sz="2300" b="1" dirty="0"/>
              <a:t>: Manhattan</a:t>
            </a:r>
          </a:p>
          <a:p>
            <a:pPr marL="0" indent="0">
              <a:buNone/>
            </a:pPr>
            <a:endParaRPr lang="en-US" sz="2300" b="1" dirty="0"/>
          </a:p>
          <a:p>
            <a:pPr marL="0" indent="0">
              <a:buNone/>
            </a:pPr>
            <a:r>
              <a:rPr lang="en-US" sz="2300" dirty="0"/>
              <a:t>A grouped dataframe is obtained one for </a:t>
            </a:r>
            <a:r>
              <a:rPr lang="en-US" sz="2300" b="1" dirty="0"/>
              <a:t>East Toronto </a:t>
            </a:r>
            <a:r>
              <a:rPr lang="en-US" sz="2300" dirty="0"/>
              <a:t>and one for </a:t>
            </a:r>
            <a:r>
              <a:rPr lang="en-US" sz="2300" b="1" dirty="0"/>
              <a:t>Manhattan</a:t>
            </a:r>
            <a:r>
              <a:rPr lang="en-US" sz="2300" dirty="0"/>
              <a:t> using</a:t>
            </a:r>
          </a:p>
          <a:p>
            <a:pPr marL="0" indent="0">
              <a:buNone/>
            </a:pPr>
            <a:r>
              <a:rPr lang="en-US" sz="2300" dirty="0"/>
              <a:t>Foursquare most common venue API.</a:t>
            </a:r>
          </a:p>
          <a:p>
            <a:pPr marL="0" indent="0">
              <a:buNone/>
            </a:pPr>
            <a:r>
              <a:rPr lang="en-US" sz="2300" dirty="0"/>
              <a:t>And K-means clustering Algorithm is used to find clusters. Then is generated on these clusters using Folium.</a:t>
            </a:r>
          </a:p>
        </p:txBody>
      </p:sp>
    </p:spTree>
    <p:extLst>
      <p:ext uri="{BB962C8B-B14F-4D97-AF65-F5344CB8AC3E}">
        <p14:creationId xmlns:p14="http://schemas.microsoft.com/office/powerpoint/2010/main" val="94358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83CDF-75F5-4171-9CB4-DE1D512AA87A}"/>
              </a:ext>
            </a:extLst>
          </p:cNvPr>
          <p:cNvSpPr>
            <a:spLocks noGrp="1"/>
          </p:cNvSpPr>
          <p:nvPr>
            <p:ph idx="1"/>
          </p:nvPr>
        </p:nvSpPr>
        <p:spPr>
          <a:xfrm>
            <a:off x="838200" y="499621"/>
            <a:ext cx="10515600" cy="5677342"/>
          </a:xfrm>
        </p:spPr>
        <p:txBody>
          <a:bodyPr/>
          <a:lstStyle/>
          <a:p>
            <a:pPr marL="0" indent="0">
              <a:buNone/>
            </a:pPr>
            <a:r>
              <a:rPr lang="en-US" dirty="0"/>
              <a:t>East Toronto Neighborhood Venues Dataframe:</a:t>
            </a:r>
          </a:p>
          <a:p>
            <a:pPr marL="0" indent="0">
              <a:buNone/>
            </a:pPr>
            <a:endParaRPr lang="en-US" dirty="0"/>
          </a:p>
        </p:txBody>
      </p:sp>
      <p:pic>
        <p:nvPicPr>
          <p:cNvPr id="4" name="Picture 3">
            <a:extLst>
              <a:ext uri="{FF2B5EF4-FFF2-40B4-BE49-F238E27FC236}">
                <a16:creationId xmlns:a16="http://schemas.microsoft.com/office/drawing/2014/main" id="{2E77BB13-5566-4C57-9537-198C0598CEE1}"/>
              </a:ext>
            </a:extLst>
          </p:cNvPr>
          <p:cNvPicPr>
            <a:picLocks noChangeAspect="1"/>
          </p:cNvPicPr>
          <p:nvPr/>
        </p:nvPicPr>
        <p:blipFill>
          <a:blip r:embed="rId2"/>
          <a:stretch>
            <a:fillRect/>
          </a:stretch>
        </p:blipFill>
        <p:spPr>
          <a:xfrm>
            <a:off x="838200" y="1595437"/>
            <a:ext cx="10515600" cy="4348163"/>
          </a:xfrm>
          <a:prstGeom prst="rect">
            <a:avLst/>
          </a:prstGeom>
        </p:spPr>
      </p:pic>
    </p:spTree>
    <p:extLst>
      <p:ext uri="{BB962C8B-B14F-4D97-AF65-F5344CB8AC3E}">
        <p14:creationId xmlns:p14="http://schemas.microsoft.com/office/powerpoint/2010/main" val="304088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661C9-C384-452D-AD1D-642830AC0FB5}"/>
              </a:ext>
            </a:extLst>
          </p:cNvPr>
          <p:cNvSpPr>
            <a:spLocks noGrp="1"/>
          </p:cNvSpPr>
          <p:nvPr>
            <p:ph idx="1"/>
          </p:nvPr>
        </p:nvSpPr>
        <p:spPr>
          <a:xfrm>
            <a:off x="838200" y="556181"/>
            <a:ext cx="10515600" cy="5620782"/>
          </a:xfrm>
        </p:spPr>
        <p:txBody>
          <a:bodyPr/>
          <a:lstStyle/>
          <a:p>
            <a:pPr marL="0" indent="0">
              <a:buNone/>
            </a:pPr>
            <a:r>
              <a:rPr lang="en-US" b="1" dirty="0"/>
              <a:t>East Toronto Cluster Map:</a:t>
            </a:r>
          </a:p>
          <a:p>
            <a:endParaRPr lang="en-US" dirty="0"/>
          </a:p>
        </p:txBody>
      </p:sp>
      <p:pic>
        <p:nvPicPr>
          <p:cNvPr id="4" name="Picture 3">
            <a:extLst>
              <a:ext uri="{FF2B5EF4-FFF2-40B4-BE49-F238E27FC236}">
                <a16:creationId xmlns:a16="http://schemas.microsoft.com/office/drawing/2014/main" id="{28E6AAFE-B2AD-433C-AD8A-9107EEA9B623}"/>
              </a:ext>
            </a:extLst>
          </p:cNvPr>
          <p:cNvPicPr>
            <a:picLocks noChangeAspect="1"/>
          </p:cNvPicPr>
          <p:nvPr/>
        </p:nvPicPr>
        <p:blipFill>
          <a:blip r:embed="rId2"/>
          <a:stretch>
            <a:fillRect/>
          </a:stretch>
        </p:blipFill>
        <p:spPr>
          <a:xfrm>
            <a:off x="1704974" y="1643062"/>
            <a:ext cx="9237345" cy="4087178"/>
          </a:xfrm>
          <a:prstGeom prst="rect">
            <a:avLst/>
          </a:prstGeom>
        </p:spPr>
      </p:pic>
    </p:spTree>
    <p:extLst>
      <p:ext uri="{BB962C8B-B14F-4D97-AF65-F5344CB8AC3E}">
        <p14:creationId xmlns:p14="http://schemas.microsoft.com/office/powerpoint/2010/main" val="126094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B6608-BBF9-49DF-BDDF-487613C425F7}"/>
              </a:ext>
            </a:extLst>
          </p:cNvPr>
          <p:cNvSpPr>
            <a:spLocks noGrp="1"/>
          </p:cNvSpPr>
          <p:nvPr>
            <p:ph idx="1"/>
          </p:nvPr>
        </p:nvSpPr>
        <p:spPr>
          <a:xfrm>
            <a:off x="838200" y="311085"/>
            <a:ext cx="10515600" cy="5865878"/>
          </a:xfrm>
        </p:spPr>
        <p:txBody>
          <a:bodyPr/>
          <a:lstStyle/>
          <a:p>
            <a:pPr marL="0" indent="0">
              <a:buNone/>
            </a:pPr>
            <a:r>
              <a:rPr lang="en-US" dirty="0"/>
              <a:t>Manhattan Neighborhood Venues Dataframe: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A6A9191-FCED-4B76-880E-6B8CFCDBB6EE}"/>
              </a:ext>
            </a:extLst>
          </p:cNvPr>
          <p:cNvPicPr>
            <a:picLocks noChangeAspect="1"/>
          </p:cNvPicPr>
          <p:nvPr/>
        </p:nvPicPr>
        <p:blipFill>
          <a:blip r:embed="rId2"/>
          <a:stretch>
            <a:fillRect/>
          </a:stretch>
        </p:blipFill>
        <p:spPr>
          <a:xfrm>
            <a:off x="995680" y="1604962"/>
            <a:ext cx="10515601" cy="3648075"/>
          </a:xfrm>
          <a:prstGeom prst="rect">
            <a:avLst/>
          </a:prstGeom>
        </p:spPr>
      </p:pic>
    </p:spTree>
    <p:extLst>
      <p:ext uri="{BB962C8B-B14F-4D97-AF65-F5344CB8AC3E}">
        <p14:creationId xmlns:p14="http://schemas.microsoft.com/office/powerpoint/2010/main" val="254888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9DB86-57DB-4EA8-9B85-FA8F3426E3BF}"/>
              </a:ext>
            </a:extLst>
          </p:cNvPr>
          <p:cNvSpPr>
            <a:spLocks noGrp="1"/>
          </p:cNvSpPr>
          <p:nvPr>
            <p:ph idx="1"/>
          </p:nvPr>
        </p:nvSpPr>
        <p:spPr>
          <a:xfrm>
            <a:off x="838200" y="556181"/>
            <a:ext cx="10515600" cy="5620782"/>
          </a:xfrm>
        </p:spPr>
        <p:txBody>
          <a:bodyPr/>
          <a:lstStyle/>
          <a:p>
            <a:pPr marL="0" indent="0">
              <a:buNone/>
            </a:pPr>
            <a:r>
              <a:rPr lang="en-US" b="1" dirty="0"/>
              <a:t>Manhattan Cluster map:</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69C4F72-F4DB-4AAA-A8BE-88C4302A61A3}"/>
              </a:ext>
            </a:extLst>
          </p:cNvPr>
          <p:cNvPicPr>
            <a:picLocks noChangeAspect="1"/>
          </p:cNvPicPr>
          <p:nvPr/>
        </p:nvPicPr>
        <p:blipFill>
          <a:blip r:embed="rId2"/>
          <a:stretch>
            <a:fillRect/>
          </a:stretch>
        </p:blipFill>
        <p:spPr>
          <a:xfrm>
            <a:off x="742950" y="1200150"/>
            <a:ext cx="10706100" cy="5231130"/>
          </a:xfrm>
          <a:prstGeom prst="rect">
            <a:avLst/>
          </a:prstGeom>
        </p:spPr>
      </p:pic>
    </p:spTree>
    <p:extLst>
      <p:ext uri="{BB962C8B-B14F-4D97-AF65-F5344CB8AC3E}">
        <p14:creationId xmlns:p14="http://schemas.microsoft.com/office/powerpoint/2010/main" val="187863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3195-1943-4357-9EA1-C567D8A228D9}"/>
              </a:ext>
            </a:extLst>
          </p:cNvPr>
          <p:cNvSpPr>
            <a:spLocks noGrp="1"/>
          </p:cNvSpPr>
          <p:nvPr>
            <p:ph type="title"/>
          </p:nvPr>
        </p:nvSpPr>
        <p:spPr/>
        <p:txBody>
          <a:bodyPr>
            <a:normAutofit/>
          </a:bodyPr>
          <a:lstStyle/>
          <a:p>
            <a:pPr algn="ctr"/>
            <a:r>
              <a:rPr lang="en-US" sz="3500" b="1" dirty="0"/>
              <a:t>Results</a:t>
            </a:r>
          </a:p>
        </p:txBody>
      </p:sp>
      <p:pic>
        <p:nvPicPr>
          <p:cNvPr id="7" name="Content Placeholder 6">
            <a:extLst>
              <a:ext uri="{FF2B5EF4-FFF2-40B4-BE49-F238E27FC236}">
                <a16:creationId xmlns:a16="http://schemas.microsoft.com/office/drawing/2014/main" id="{1CCC7ACD-B15E-46D9-AC13-149DB61FB871}"/>
              </a:ext>
            </a:extLst>
          </p:cNvPr>
          <p:cNvPicPr>
            <a:picLocks noGrp="1" noChangeAspect="1"/>
          </p:cNvPicPr>
          <p:nvPr>
            <p:ph idx="1"/>
          </p:nvPr>
        </p:nvPicPr>
        <p:blipFill>
          <a:blip r:embed="rId2"/>
          <a:stretch>
            <a:fillRect/>
          </a:stretch>
        </p:blipFill>
        <p:spPr>
          <a:xfrm>
            <a:off x="2439447" y="1825625"/>
            <a:ext cx="7313106" cy="4351338"/>
          </a:xfrm>
          <a:prstGeom prst="rect">
            <a:avLst/>
          </a:prstGeom>
        </p:spPr>
      </p:pic>
    </p:spTree>
    <p:extLst>
      <p:ext uri="{BB962C8B-B14F-4D97-AF65-F5344CB8AC3E}">
        <p14:creationId xmlns:p14="http://schemas.microsoft.com/office/powerpoint/2010/main" val="378446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518A2F-8B7D-4987-8054-86C370D253DF}"/>
              </a:ext>
            </a:extLst>
          </p:cNvPr>
          <p:cNvPicPr>
            <a:picLocks noGrp="1" noChangeAspect="1"/>
          </p:cNvPicPr>
          <p:nvPr>
            <p:ph idx="1"/>
          </p:nvPr>
        </p:nvPicPr>
        <p:blipFill>
          <a:blip r:embed="rId2"/>
          <a:stretch>
            <a:fillRect/>
          </a:stretch>
        </p:blipFill>
        <p:spPr>
          <a:xfrm>
            <a:off x="1229360" y="755650"/>
            <a:ext cx="9733280" cy="5295900"/>
          </a:xfrm>
          <a:prstGeom prst="rect">
            <a:avLst/>
          </a:prstGeom>
        </p:spPr>
      </p:pic>
    </p:spTree>
    <p:extLst>
      <p:ext uri="{BB962C8B-B14F-4D97-AF65-F5344CB8AC3E}">
        <p14:creationId xmlns:p14="http://schemas.microsoft.com/office/powerpoint/2010/main" val="18006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FC7A-501E-4117-899D-BAA0B27AF8B5}"/>
              </a:ext>
            </a:extLst>
          </p:cNvPr>
          <p:cNvSpPr>
            <a:spLocks noGrp="1"/>
          </p:cNvSpPr>
          <p:nvPr>
            <p:ph type="title"/>
          </p:nvPr>
        </p:nvSpPr>
        <p:spPr/>
        <p:txBody>
          <a:bodyPr>
            <a:normAutofit/>
          </a:bodyPr>
          <a:lstStyle/>
          <a:p>
            <a:pPr algn="ctr"/>
            <a:r>
              <a:rPr lang="en-US" sz="3500" b="1" dirty="0"/>
              <a:t>Discussion </a:t>
            </a:r>
            <a:endParaRPr lang="en-US" sz="3500" dirty="0"/>
          </a:p>
        </p:txBody>
      </p:sp>
      <p:sp>
        <p:nvSpPr>
          <p:cNvPr id="3" name="Content Placeholder 2">
            <a:extLst>
              <a:ext uri="{FF2B5EF4-FFF2-40B4-BE49-F238E27FC236}">
                <a16:creationId xmlns:a16="http://schemas.microsoft.com/office/drawing/2014/main" id="{E486385E-CA21-47FD-B764-6EE08B1F1301}"/>
              </a:ext>
            </a:extLst>
          </p:cNvPr>
          <p:cNvSpPr>
            <a:spLocks noGrp="1"/>
          </p:cNvSpPr>
          <p:nvPr>
            <p:ph idx="1"/>
          </p:nvPr>
        </p:nvSpPr>
        <p:spPr/>
        <p:txBody>
          <a:bodyPr>
            <a:normAutofit fontScale="77500" lnSpcReduction="20000"/>
          </a:bodyPr>
          <a:lstStyle/>
          <a:p>
            <a:pPr marL="0" indent="0">
              <a:buNone/>
            </a:pPr>
            <a:r>
              <a:rPr lang="en-US" dirty="0"/>
              <a:t>The K-means algorithm is a technique to cluster n objects, on the basis of attributes, into k partitions, k &lt; n. </a:t>
            </a:r>
          </a:p>
          <a:p>
            <a:pPr marL="0" indent="0">
              <a:buNone/>
            </a:pPr>
            <a:r>
              <a:rPr lang="en-US" dirty="0"/>
              <a:t>Based on cluster for each cities above, we believe that classification for each cluster can be done better with calculation of venues categories (most common) in each cities. </a:t>
            </a:r>
            <a:r>
              <a:rPr lang="en-US" dirty="0" err="1"/>
              <a:t>Refering</a:t>
            </a:r>
            <a:r>
              <a:rPr lang="en-US" dirty="0"/>
              <a:t> to each cluster, we can't determine clearly what represent in each cluster by using Foursquare - Most Common Venue data.</a:t>
            </a:r>
          </a:p>
          <a:p>
            <a:pPr marL="0" indent="0">
              <a:buNone/>
            </a:pPr>
            <a:r>
              <a:rPr lang="en-US" dirty="0"/>
              <a:t>However, for the sake of this project we assumed each cluster as follow:</a:t>
            </a:r>
          </a:p>
          <a:p>
            <a:r>
              <a:rPr lang="en-US" dirty="0"/>
              <a:t>Cluster 1: East Toronto: Residential</a:t>
            </a:r>
          </a:p>
          <a:p>
            <a:r>
              <a:rPr lang="en-US" dirty="0"/>
              <a:t>Cluster 2: East Toronto: Mix</a:t>
            </a:r>
          </a:p>
          <a:p>
            <a:r>
              <a:rPr lang="en-US" dirty="0"/>
              <a:t>Cluster 3: East Toronto: Health and Fitness</a:t>
            </a:r>
          </a:p>
          <a:p>
            <a:r>
              <a:rPr lang="en-US" dirty="0"/>
              <a:t>Cluster 1: Manhattan: Sports, Residential, Shopping</a:t>
            </a:r>
          </a:p>
          <a:p>
            <a:r>
              <a:rPr lang="en-US" dirty="0"/>
              <a:t>Cluster 2: Manhattan: Health and Fitness</a:t>
            </a:r>
          </a:p>
          <a:p>
            <a:r>
              <a:rPr lang="en-US" dirty="0"/>
              <a:t>Cluster 3: Manhattan: Residential</a:t>
            </a:r>
          </a:p>
          <a:p>
            <a:pPr marL="0" indent="0">
              <a:buNone/>
            </a:pPr>
            <a:endParaRPr lang="en-US" dirty="0"/>
          </a:p>
        </p:txBody>
      </p:sp>
    </p:spTree>
    <p:extLst>
      <p:ext uri="{BB962C8B-B14F-4D97-AF65-F5344CB8AC3E}">
        <p14:creationId xmlns:p14="http://schemas.microsoft.com/office/powerpoint/2010/main" val="181008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5552-0124-4388-8365-A753D262B03E}"/>
              </a:ext>
            </a:extLst>
          </p:cNvPr>
          <p:cNvSpPr>
            <a:spLocks noGrp="1"/>
          </p:cNvSpPr>
          <p:nvPr>
            <p:ph type="title"/>
          </p:nvPr>
        </p:nvSpPr>
        <p:spPr/>
        <p:txBody>
          <a:bodyPr>
            <a:normAutofit/>
          </a:bodyPr>
          <a:lstStyle/>
          <a:p>
            <a:pPr algn="ctr"/>
            <a:r>
              <a:rPr lang="en-US" sz="3500" b="1" dirty="0"/>
              <a:t>Discussion Contd..</a:t>
            </a:r>
          </a:p>
        </p:txBody>
      </p:sp>
      <p:sp>
        <p:nvSpPr>
          <p:cNvPr id="3" name="Content Placeholder 2">
            <a:extLst>
              <a:ext uri="{FF2B5EF4-FFF2-40B4-BE49-F238E27FC236}">
                <a16:creationId xmlns:a16="http://schemas.microsoft.com/office/drawing/2014/main" id="{1F909404-EB51-4251-8624-81BCFFCA145D}"/>
              </a:ext>
            </a:extLst>
          </p:cNvPr>
          <p:cNvSpPr>
            <a:spLocks noGrp="1"/>
          </p:cNvSpPr>
          <p:nvPr>
            <p:ph idx="1"/>
          </p:nvPr>
        </p:nvSpPr>
        <p:spPr/>
        <p:txBody>
          <a:bodyPr>
            <a:normAutofit/>
          </a:bodyPr>
          <a:lstStyle/>
          <a:p>
            <a:pPr marL="0" indent="0">
              <a:buNone/>
            </a:pPr>
            <a:r>
              <a:rPr lang="en-US" sz="2300" dirty="0"/>
              <a:t>What is lacking at this point is a systematic, quantitative way to identify and distinguish different district and to describe the correlation most common venues as recorded in Foursquare. The reality is however more complex: similar cities might have or might not have similar common venues. A further step in this classification would be to find a method to extract these common venues and integrate the spatial correlations between different of areas or district.</a:t>
            </a:r>
          </a:p>
          <a:p>
            <a:pPr marL="0" indent="0">
              <a:buNone/>
            </a:pPr>
            <a:r>
              <a:rPr lang="en-US" sz="2300" dirty="0"/>
              <a:t>We believe that the classification we propose is an encouraging step towards a quantitative and systematic comparison of the different cities. Further studies are indeed needed in order to relate the data acquired, then observe it to more meaningful and objective results.</a:t>
            </a:r>
          </a:p>
          <a:p>
            <a:endParaRPr lang="en-US" dirty="0"/>
          </a:p>
        </p:txBody>
      </p:sp>
    </p:spTree>
    <p:extLst>
      <p:ext uri="{BB962C8B-B14F-4D97-AF65-F5344CB8AC3E}">
        <p14:creationId xmlns:p14="http://schemas.microsoft.com/office/powerpoint/2010/main" val="236932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B99D-E8D7-44AF-B1B5-FAD38FDEDD6B}"/>
              </a:ext>
            </a:extLst>
          </p:cNvPr>
          <p:cNvSpPr>
            <a:spLocks noGrp="1"/>
          </p:cNvSpPr>
          <p:nvPr>
            <p:ph type="title"/>
          </p:nvPr>
        </p:nvSpPr>
        <p:spPr/>
        <p:txBody>
          <a:bodyPr>
            <a:normAutofit/>
          </a:bodyPr>
          <a:lstStyle/>
          <a:p>
            <a:pPr algn="ctr"/>
            <a:r>
              <a:rPr lang="en-US" sz="3500" b="1" dirty="0"/>
              <a:t>Conclusion</a:t>
            </a:r>
            <a:endParaRPr lang="en-US" sz="3500" dirty="0"/>
          </a:p>
        </p:txBody>
      </p:sp>
      <p:sp>
        <p:nvSpPr>
          <p:cNvPr id="3" name="Content Placeholder 2">
            <a:extLst>
              <a:ext uri="{FF2B5EF4-FFF2-40B4-BE49-F238E27FC236}">
                <a16:creationId xmlns:a16="http://schemas.microsoft.com/office/drawing/2014/main" id="{C76BD9D9-9741-4B11-9F58-E46D5C639BF6}"/>
              </a:ext>
            </a:extLst>
          </p:cNvPr>
          <p:cNvSpPr>
            <a:spLocks noGrp="1"/>
          </p:cNvSpPr>
          <p:nvPr>
            <p:ph idx="1"/>
          </p:nvPr>
        </p:nvSpPr>
        <p:spPr/>
        <p:txBody>
          <a:bodyPr>
            <a:normAutofit fontScale="77500" lnSpcReduction="20000"/>
          </a:bodyPr>
          <a:lstStyle/>
          <a:p>
            <a:pPr marL="0" indent="0">
              <a:buNone/>
            </a:pPr>
            <a:r>
              <a:rPr lang="en-US" dirty="0"/>
              <a:t>We can conclude that foursquare API's are useful in capturing data about various cities in the world. Using it, we refer back to our main objectives, which is to determine;</a:t>
            </a:r>
          </a:p>
          <a:p>
            <a:pPr marL="0" indent="0">
              <a:buNone/>
            </a:pPr>
            <a:r>
              <a:rPr lang="en-US" dirty="0"/>
              <a:t>The similarity or dissimilarity of both cities</a:t>
            </a:r>
          </a:p>
          <a:p>
            <a:pPr marL="0" indent="0">
              <a:buNone/>
            </a:pPr>
            <a:r>
              <a:rPr lang="en-US" dirty="0"/>
              <a:t>Classification of area located inside the city whether it is residential, tourism places, or others</a:t>
            </a:r>
          </a:p>
          <a:p>
            <a:pPr marL="0" indent="0">
              <a:buNone/>
            </a:pPr>
            <a:r>
              <a:rPr lang="en-US" dirty="0"/>
              <a:t>In conclusion, both cities East Toronto and Manhattan are the two most popular cities. However, to declare both cities are similar or dissimilar base on common venues visited is quite difficult. </a:t>
            </a:r>
          </a:p>
          <a:p>
            <a:pPr marL="0" indent="0">
              <a:buNone/>
            </a:pPr>
            <a:r>
              <a:rPr lang="en-US" dirty="0"/>
              <a:t>Both cities is similar in some venues also dissimilar in certain venues. And for classification based on common venues, again we must have more systematic or quantitative way to identify and declare this. Comparison can be made, but no such method or quantitative data to determine this. We hope in the future, a method to determine it can be establish and explore for references.</a:t>
            </a:r>
          </a:p>
          <a:p>
            <a:pPr marL="0" indent="0">
              <a:buNone/>
            </a:pPr>
            <a:r>
              <a:rPr lang="en-US" dirty="0"/>
              <a:t>For this particular statement we can conclude that it might take little it of initial adjustment but we will live a comfortable life in New York City. Looking forward to relocate.</a:t>
            </a:r>
          </a:p>
          <a:p>
            <a:pPr marL="0" indent="0">
              <a:buNone/>
            </a:pPr>
            <a:endParaRPr lang="en-US" dirty="0"/>
          </a:p>
        </p:txBody>
      </p:sp>
    </p:spTree>
    <p:extLst>
      <p:ext uri="{BB962C8B-B14F-4D97-AF65-F5344CB8AC3E}">
        <p14:creationId xmlns:p14="http://schemas.microsoft.com/office/powerpoint/2010/main" val="365927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581A-0346-4ABE-ABF1-38908FFFD5DE}"/>
              </a:ext>
            </a:extLst>
          </p:cNvPr>
          <p:cNvSpPr>
            <a:spLocks noGrp="1"/>
          </p:cNvSpPr>
          <p:nvPr>
            <p:ph type="title"/>
          </p:nvPr>
        </p:nvSpPr>
        <p:spPr/>
        <p:txBody>
          <a:bodyPr>
            <a:normAutofit/>
          </a:bodyPr>
          <a:lstStyle/>
          <a:p>
            <a:pPr algn="ctr"/>
            <a:r>
              <a:rPr lang="en-US" sz="3500" b="1" dirty="0"/>
              <a:t>Introduction</a:t>
            </a:r>
          </a:p>
        </p:txBody>
      </p:sp>
      <p:sp>
        <p:nvSpPr>
          <p:cNvPr id="3" name="Content Placeholder 2">
            <a:extLst>
              <a:ext uri="{FF2B5EF4-FFF2-40B4-BE49-F238E27FC236}">
                <a16:creationId xmlns:a16="http://schemas.microsoft.com/office/drawing/2014/main" id="{A65D2E65-54F1-4244-90C8-C25D2222D0EB}"/>
              </a:ext>
            </a:extLst>
          </p:cNvPr>
          <p:cNvSpPr>
            <a:spLocks noGrp="1"/>
          </p:cNvSpPr>
          <p:nvPr>
            <p:ph idx="1"/>
          </p:nvPr>
        </p:nvSpPr>
        <p:spPr/>
        <p:txBody>
          <a:bodyPr>
            <a:normAutofit fontScale="85000" lnSpcReduction="10000"/>
          </a:bodyPr>
          <a:lstStyle/>
          <a:p>
            <a:pPr marL="0" indent="0">
              <a:buNone/>
            </a:pPr>
            <a:r>
              <a:rPr lang="en-US" dirty="0"/>
              <a:t>Below is the Introduction of Problem Statement for which we want a  solution.</a:t>
            </a:r>
          </a:p>
          <a:p>
            <a:pPr marL="0" indent="0">
              <a:buNone/>
            </a:pPr>
            <a:r>
              <a:rPr lang="en-US" dirty="0"/>
              <a:t>I live in in Toronto with family. My husband has been offered his dream job a thousand miles from home. While my job provides me the flexibility to work from a remote location, his new job doesn't have this facility. So we have decided to relocate somewhere near to his work location.</a:t>
            </a:r>
          </a:p>
          <a:p>
            <a:pPr marL="0" indent="0">
              <a:buNone/>
            </a:pPr>
            <a:r>
              <a:rPr lang="en-US" dirty="0"/>
              <a:t>Along with the </a:t>
            </a:r>
            <a:r>
              <a:rPr lang="en-US" sz="2000" dirty="0"/>
              <a:t>excitement</a:t>
            </a:r>
            <a:r>
              <a:rPr lang="en-US" dirty="0"/>
              <a:t> that I have moving to a new city, I am a little anxious and nervous as well.</a:t>
            </a:r>
            <a:br>
              <a:rPr lang="en-US" dirty="0"/>
            </a:br>
            <a:r>
              <a:rPr lang="en-US" dirty="0"/>
              <a:t>I was born and raised in Toronto and I have never been away from my parents for a long time. All my friends are here, and my kid is also studying at a school here. All the things that we need are easily available nearby.</a:t>
            </a:r>
          </a:p>
          <a:p>
            <a:pPr marL="0" indent="0">
              <a:buNone/>
            </a:pPr>
            <a:r>
              <a:rPr lang="en-US" dirty="0"/>
              <a:t>Both NYU and Toronto cities are very diverse and are the financial capitals of their respective countries. We would like to compare the neighborhoods of the two cities and determine how similar or dissimilar they are before we move there.</a:t>
            </a:r>
          </a:p>
          <a:p>
            <a:endParaRPr lang="en-US" dirty="0"/>
          </a:p>
        </p:txBody>
      </p:sp>
    </p:spTree>
    <p:extLst>
      <p:ext uri="{BB962C8B-B14F-4D97-AF65-F5344CB8AC3E}">
        <p14:creationId xmlns:p14="http://schemas.microsoft.com/office/powerpoint/2010/main" val="330858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BCE31-158C-4EAE-9473-68B81EE7A651}"/>
              </a:ext>
            </a:extLst>
          </p:cNvPr>
          <p:cNvSpPr>
            <a:spLocks noGrp="1"/>
          </p:cNvSpPr>
          <p:nvPr>
            <p:ph idx="1"/>
          </p:nvPr>
        </p:nvSpPr>
        <p:spPr>
          <a:xfrm>
            <a:off x="913615" y="2664610"/>
            <a:ext cx="10515600" cy="4351338"/>
          </a:xfrm>
        </p:spPr>
        <p:txBody>
          <a:bodyPr>
            <a:normAutofit/>
          </a:bodyPr>
          <a:lstStyle/>
          <a:p>
            <a:pPr marL="0" indent="0" algn="ctr">
              <a:buNone/>
            </a:pPr>
            <a:r>
              <a:rPr lang="en-US" sz="5500" dirty="0"/>
              <a:t>Thankyou</a:t>
            </a:r>
          </a:p>
        </p:txBody>
      </p:sp>
    </p:spTree>
    <p:extLst>
      <p:ext uri="{BB962C8B-B14F-4D97-AF65-F5344CB8AC3E}">
        <p14:creationId xmlns:p14="http://schemas.microsoft.com/office/powerpoint/2010/main" val="194966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58CA5-D3E5-41C9-9685-536400CEC09A}"/>
              </a:ext>
            </a:extLst>
          </p:cNvPr>
          <p:cNvSpPr>
            <a:spLocks noGrp="1"/>
          </p:cNvSpPr>
          <p:nvPr>
            <p:ph idx="1"/>
          </p:nvPr>
        </p:nvSpPr>
        <p:spPr>
          <a:xfrm>
            <a:off x="838200" y="377072"/>
            <a:ext cx="10515600" cy="5799891"/>
          </a:xfrm>
        </p:spPr>
        <p:txBody>
          <a:bodyPr>
            <a:normAutofit/>
          </a:bodyPr>
          <a:lstStyle/>
          <a:p>
            <a:pPr marL="0" indent="0">
              <a:buNone/>
            </a:pPr>
            <a:endParaRPr lang="en-US" sz="2300" b="1" dirty="0"/>
          </a:p>
          <a:p>
            <a:pPr marL="0" indent="0">
              <a:buNone/>
            </a:pPr>
            <a:r>
              <a:rPr lang="en-US" sz="2300" b="1" dirty="0"/>
              <a:t>Audience:</a:t>
            </a:r>
          </a:p>
          <a:p>
            <a:pPr lvl="0"/>
            <a:r>
              <a:rPr lang="en-US" sz="2300" dirty="0"/>
              <a:t>Anyone who is moving to a new city they have never been to. It would help them with settling down in the new environment and exploring new life changing options.</a:t>
            </a:r>
          </a:p>
          <a:p>
            <a:pPr lvl="0"/>
            <a:r>
              <a:rPr lang="en-US" sz="2300" dirty="0"/>
              <a:t>When considering business development strategies, it is often helpful to examine downtown or business district relative to those in peer cities or cities that embody similar qualities. This comparison can help you discover business development opportunities that will strengthen economic vitality in your business district.</a:t>
            </a:r>
          </a:p>
          <a:p>
            <a:pPr lvl="0"/>
            <a:r>
              <a:rPr lang="en-US" sz="2300" dirty="0"/>
              <a:t>This Project will help to determine what kinds of retail or service business activities are supported in like places. </a:t>
            </a:r>
          </a:p>
          <a:p>
            <a:pPr lvl="0"/>
            <a:r>
              <a:rPr lang="en-US" sz="2300" dirty="0"/>
              <a:t>It will also provide real-life examples of districts that have defined themselves with a clear position in their market in terms of goods and services offered and of primary consumer segments served. </a:t>
            </a:r>
          </a:p>
          <a:p>
            <a:endParaRPr lang="en-US" dirty="0"/>
          </a:p>
          <a:p>
            <a:pPr marL="0" indent="0">
              <a:buNone/>
            </a:pPr>
            <a:endParaRPr lang="en-US" dirty="0"/>
          </a:p>
        </p:txBody>
      </p:sp>
    </p:spTree>
    <p:extLst>
      <p:ext uri="{BB962C8B-B14F-4D97-AF65-F5344CB8AC3E}">
        <p14:creationId xmlns:p14="http://schemas.microsoft.com/office/powerpoint/2010/main" val="291990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6AF6-E25F-458A-B464-A4B473D04B25}"/>
              </a:ext>
            </a:extLst>
          </p:cNvPr>
          <p:cNvSpPr>
            <a:spLocks noGrp="1"/>
          </p:cNvSpPr>
          <p:nvPr>
            <p:ph type="title"/>
          </p:nvPr>
        </p:nvSpPr>
        <p:spPr/>
        <p:txBody>
          <a:bodyPr/>
          <a:lstStyle/>
          <a:p>
            <a:pPr algn="ctr"/>
            <a:r>
              <a:rPr lang="en-US" sz="3500" b="1" dirty="0"/>
              <a:t>Objective</a:t>
            </a:r>
            <a:r>
              <a:rPr lang="en-US" b="1" u="sng" dirty="0"/>
              <a:t> </a:t>
            </a:r>
            <a:endParaRPr lang="en-US" dirty="0"/>
          </a:p>
        </p:txBody>
      </p:sp>
      <p:sp>
        <p:nvSpPr>
          <p:cNvPr id="3" name="Content Placeholder 2">
            <a:extLst>
              <a:ext uri="{FF2B5EF4-FFF2-40B4-BE49-F238E27FC236}">
                <a16:creationId xmlns:a16="http://schemas.microsoft.com/office/drawing/2014/main" id="{A773585B-03A1-453C-989C-4FB4BCE64E6D}"/>
              </a:ext>
            </a:extLst>
          </p:cNvPr>
          <p:cNvSpPr>
            <a:spLocks noGrp="1"/>
          </p:cNvSpPr>
          <p:nvPr>
            <p:ph idx="1"/>
          </p:nvPr>
        </p:nvSpPr>
        <p:spPr>
          <a:xfrm>
            <a:off x="677334" y="1602557"/>
            <a:ext cx="8596668" cy="4438806"/>
          </a:xfrm>
        </p:spPr>
        <p:txBody>
          <a:bodyPr>
            <a:normAutofit/>
          </a:bodyPr>
          <a:lstStyle/>
          <a:p>
            <a:pPr marL="0" indent="0">
              <a:buNone/>
            </a:pPr>
            <a:r>
              <a:rPr lang="en-US" sz="2300" dirty="0"/>
              <a:t>We will use Foursquare Data and Machine Learning segmentation and Clustering to study area classification in details.</a:t>
            </a:r>
          </a:p>
          <a:p>
            <a:pPr marL="0" indent="0">
              <a:buNone/>
            </a:pPr>
            <a:r>
              <a:rPr lang="en-US" sz="2300" dirty="0"/>
              <a:t>The aim of this project is to segment areas of New York City and Toronto based on the most common places captured from Foursquare. Using segmentation and clustering, we hope we can determine:</a:t>
            </a:r>
          </a:p>
          <a:p>
            <a:pPr marL="457200" lvl="0" indent="-457200">
              <a:buFont typeface="+mj-lt"/>
              <a:buAutoNum type="arabicPeriod"/>
            </a:pPr>
            <a:r>
              <a:rPr lang="en-US" sz="2300" dirty="0"/>
              <a:t>The similarity or dissimilarity of both cities</a:t>
            </a:r>
          </a:p>
          <a:p>
            <a:pPr marL="457200" lvl="0" indent="-457200">
              <a:buFont typeface="+mj-lt"/>
              <a:buAutoNum type="arabicPeriod"/>
            </a:pPr>
            <a:r>
              <a:rPr lang="en-US" sz="2300" dirty="0"/>
              <a:t>Classification of area located inside the city whether it is residential, tourism places, or others</a:t>
            </a:r>
          </a:p>
          <a:p>
            <a:endParaRPr lang="en-US" dirty="0"/>
          </a:p>
        </p:txBody>
      </p:sp>
    </p:spTree>
    <p:extLst>
      <p:ext uri="{BB962C8B-B14F-4D97-AF65-F5344CB8AC3E}">
        <p14:creationId xmlns:p14="http://schemas.microsoft.com/office/powerpoint/2010/main" val="270005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8776-3AA5-4A93-8CC9-0DB9E912A6C0}"/>
              </a:ext>
            </a:extLst>
          </p:cNvPr>
          <p:cNvSpPr>
            <a:spLocks noGrp="1"/>
          </p:cNvSpPr>
          <p:nvPr>
            <p:ph type="title"/>
          </p:nvPr>
        </p:nvSpPr>
        <p:spPr/>
        <p:txBody>
          <a:bodyPr>
            <a:normAutofit/>
          </a:bodyPr>
          <a:lstStyle/>
          <a:p>
            <a:pPr algn="ctr"/>
            <a:r>
              <a:rPr lang="en-US" sz="3500" b="1" dirty="0"/>
              <a:t>Data</a:t>
            </a:r>
          </a:p>
        </p:txBody>
      </p:sp>
      <p:sp>
        <p:nvSpPr>
          <p:cNvPr id="3" name="Content Placeholder 2">
            <a:extLst>
              <a:ext uri="{FF2B5EF4-FFF2-40B4-BE49-F238E27FC236}">
                <a16:creationId xmlns:a16="http://schemas.microsoft.com/office/drawing/2014/main" id="{9E822E22-F227-4805-96DA-8C1359B78724}"/>
              </a:ext>
            </a:extLst>
          </p:cNvPr>
          <p:cNvSpPr>
            <a:spLocks noGrp="1"/>
          </p:cNvSpPr>
          <p:nvPr>
            <p:ph idx="1"/>
          </p:nvPr>
        </p:nvSpPr>
        <p:spPr>
          <a:xfrm>
            <a:off x="677334" y="1480008"/>
            <a:ext cx="9192530" cy="4561355"/>
          </a:xfrm>
        </p:spPr>
        <p:txBody>
          <a:bodyPr>
            <a:normAutofit lnSpcReduction="10000"/>
          </a:bodyPr>
          <a:lstStyle/>
          <a:p>
            <a:pPr marL="0" indent="0">
              <a:buNone/>
            </a:pPr>
            <a:endParaRPr lang="en-US" sz="2300" dirty="0"/>
          </a:p>
          <a:p>
            <a:pPr marL="0" indent="0">
              <a:buNone/>
            </a:pPr>
            <a:r>
              <a:rPr lang="en-US" sz="2300" dirty="0"/>
              <a:t>We are going to use data from below Sources.</a:t>
            </a:r>
          </a:p>
          <a:p>
            <a:pPr marL="0" indent="0">
              <a:buNone/>
            </a:pPr>
            <a:r>
              <a:rPr lang="en-US" sz="2300" b="1" dirty="0"/>
              <a:t>Toronto</a:t>
            </a:r>
            <a:r>
              <a:rPr lang="en-US" sz="2300" dirty="0"/>
              <a:t> Dataset:</a:t>
            </a:r>
          </a:p>
          <a:p>
            <a:r>
              <a:rPr lang="pl-PL" sz="2300" dirty="0"/>
              <a:t>web url: "</a:t>
            </a:r>
            <a:r>
              <a:rPr lang="pl-PL" sz="2300" dirty="0">
                <a:hlinkClick r:id="rId2"/>
              </a:rPr>
              <a:t>https://en.wikipedia.org/wiki/List_of_postal_codes_of_Canada:_M</a:t>
            </a:r>
            <a:r>
              <a:rPr lang="pl-PL" sz="2300" dirty="0"/>
              <a:t>" </a:t>
            </a:r>
            <a:endParaRPr lang="en-US" sz="2300" dirty="0"/>
          </a:p>
          <a:p>
            <a:r>
              <a:rPr lang="en-US" sz="2300" b="1" dirty="0"/>
              <a:t>Geocoder_File</a:t>
            </a:r>
            <a:r>
              <a:rPr lang="en-US" sz="2300" dirty="0"/>
              <a:t>: Geospatial_Coordinates.csv</a:t>
            </a:r>
          </a:p>
          <a:p>
            <a:pPr marL="0" indent="0">
              <a:buNone/>
            </a:pPr>
            <a:endParaRPr lang="en-US" sz="2300" b="1" dirty="0"/>
          </a:p>
          <a:p>
            <a:pPr marL="0" indent="0">
              <a:buNone/>
            </a:pPr>
            <a:r>
              <a:rPr lang="en-US" sz="2300" b="1" dirty="0"/>
              <a:t>New York </a:t>
            </a:r>
            <a:r>
              <a:rPr lang="en-US" sz="2300" dirty="0"/>
              <a:t>Dataset:</a:t>
            </a:r>
          </a:p>
          <a:p>
            <a:r>
              <a:rPr lang="en-US" sz="2300" b="1" dirty="0"/>
              <a:t>Filename</a:t>
            </a:r>
            <a:r>
              <a:rPr lang="en-US" sz="2300" dirty="0"/>
              <a:t>: nyu_2451_34572-geojson.json</a:t>
            </a:r>
          </a:p>
          <a:p>
            <a:pPr marL="0" indent="0">
              <a:buNone/>
            </a:pPr>
            <a:endParaRPr lang="en-US" sz="2300" dirty="0"/>
          </a:p>
          <a:p>
            <a:pPr marL="0" indent="0">
              <a:buNone/>
            </a:pPr>
            <a:r>
              <a:rPr lang="en-US" sz="2300" dirty="0"/>
              <a:t>The above files have been saved in local path for using in the notebook</a:t>
            </a:r>
          </a:p>
          <a:p>
            <a:pPr marL="0" indent="0">
              <a:buNone/>
            </a:pPr>
            <a:endParaRPr lang="en-US" sz="2300" dirty="0"/>
          </a:p>
        </p:txBody>
      </p:sp>
    </p:spTree>
    <p:extLst>
      <p:ext uri="{BB962C8B-B14F-4D97-AF65-F5344CB8AC3E}">
        <p14:creationId xmlns:p14="http://schemas.microsoft.com/office/powerpoint/2010/main" val="358006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48832-9DF9-4A2B-9896-AFA3E334B8D0}"/>
              </a:ext>
            </a:extLst>
          </p:cNvPr>
          <p:cNvSpPr>
            <a:spLocks noGrp="1"/>
          </p:cNvSpPr>
          <p:nvPr>
            <p:ph idx="1"/>
          </p:nvPr>
        </p:nvSpPr>
        <p:spPr>
          <a:xfrm>
            <a:off x="838200" y="490194"/>
            <a:ext cx="10515600" cy="5686769"/>
          </a:xfrm>
        </p:spPr>
        <p:txBody>
          <a:bodyPr/>
          <a:lstStyle/>
          <a:p>
            <a:pPr marL="0" indent="0">
              <a:buNone/>
            </a:pPr>
            <a:r>
              <a:rPr lang="en-US" sz="2300" dirty="0"/>
              <a:t>Required Libraries:</a:t>
            </a:r>
          </a:p>
          <a:p>
            <a:pPr marL="0" indent="0">
              <a:buNone/>
            </a:pPr>
            <a:r>
              <a:rPr lang="en-US" sz="2300" dirty="0"/>
              <a:t>Python has a variety of libraries that we can use in this Project</a:t>
            </a:r>
            <a:r>
              <a:rPr lang="en-US" dirty="0"/>
              <a: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30FAE11-E3FA-4EFC-8352-63B55FB1A2C2}"/>
              </a:ext>
            </a:extLst>
          </p:cNvPr>
          <p:cNvPicPr>
            <a:picLocks noChangeAspect="1"/>
          </p:cNvPicPr>
          <p:nvPr/>
        </p:nvPicPr>
        <p:blipFill>
          <a:blip r:embed="rId2"/>
          <a:stretch>
            <a:fillRect/>
          </a:stretch>
        </p:blipFill>
        <p:spPr>
          <a:xfrm>
            <a:off x="838199" y="1463039"/>
            <a:ext cx="10634221" cy="5148743"/>
          </a:xfrm>
          <a:prstGeom prst="rect">
            <a:avLst/>
          </a:prstGeom>
        </p:spPr>
      </p:pic>
    </p:spTree>
    <p:extLst>
      <p:ext uri="{BB962C8B-B14F-4D97-AF65-F5344CB8AC3E}">
        <p14:creationId xmlns:p14="http://schemas.microsoft.com/office/powerpoint/2010/main" val="348526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5E94B-2298-4679-8B15-E9D51803F70A}"/>
              </a:ext>
            </a:extLst>
          </p:cNvPr>
          <p:cNvSpPr>
            <a:spLocks noGrp="1"/>
          </p:cNvSpPr>
          <p:nvPr>
            <p:ph idx="1"/>
          </p:nvPr>
        </p:nvSpPr>
        <p:spPr>
          <a:xfrm>
            <a:off x="838200" y="480767"/>
            <a:ext cx="10515600" cy="5696196"/>
          </a:xfrm>
        </p:spPr>
        <p:txBody>
          <a:bodyPr/>
          <a:lstStyle/>
          <a:p>
            <a:pPr marL="0" indent="0">
              <a:buNone/>
            </a:pPr>
            <a:endParaRPr lang="en-US" sz="2300" dirty="0"/>
          </a:p>
          <a:p>
            <a:pPr marL="0" indent="0">
              <a:buNone/>
            </a:pPr>
            <a:r>
              <a:rPr lang="en-US" sz="2300" dirty="0"/>
              <a:t>Let’s have a look at some sample data:</a:t>
            </a:r>
          </a:p>
          <a:p>
            <a:pPr marL="0" indent="0">
              <a:buNone/>
            </a:pPr>
            <a:r>
              <a:rPr lang="en-US" sz="2300" b="1" dirty="0"/>
              <a:t>Toronto</a:t>
            </a:r>
            <a:r>
              <a:rPr lang="en-US" sz="2300" dirty="0"/>
              <a:t> dataframe:</a:t>
            </a:r>
          </a:p>
          <a:p>
            <a:pPr marL="0" indent="0">
              <a:buNone/>
            </a:pPr>
            <a:endParaRPr lang="en-US" dirty="0"/>
          </a:p>
        </p:txBody>
      </p:sp>
      <p:pic>
        <p:nvPicPr>
          <p:cNvPr id="4" name="Picture 3">
            <a:extLst>
              <a:ext uri="{FF2B5EF4-FFF2-40B4-BE49-F238E27FC236}">
                <a16:creationId xmlns:a16="http://schemas.microsoft.com/office/drawing/2014/main" id="{9DAB7FAE-EF48-4D7B-BB12-4611D1DEDF79}"/>
              </a:ext>
            </a:extLst>
          </p:cNvPr>
          <p:cNvPicPr>
            <a:picLocks noChangeAspect="1"/>
          </p:cNvPicPr>
          <p:nvPr/>
        </p:nvPicPr>
        <p:blipFill>
          <a:blip r:embed="rId2"/>
          <a:stretch>
            <a:fillRect/>
          </a:stretch>
        </p:blipFill>
        <p:spPr>
          <a:xfrm>
            <a:off x="952108" y="2119312"/>
            <a:ext cx="10515600" cy="3433076"/>
          </a:xfrm>
          <a:prstGeom prst="rect">
            <a:avLst/>
          </a:prstGeom>
        </p:spPr>
      </p:pic>
    </p:spTree>
    <p:extLst>
      <p:ext uri="{BB962C8B-B14F-4D97-AF65-F5344CB8AC3E}">
        <p14:creationId xmlns:p14="http://schemas.microsoft.com/office/powerpoint/2010/main" val="331399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1E3C8-BD5C-4930-891F-6F2AF786EE23}"/>
              </a:ext>
            </a:extLst>
          </p:cNvPr>
          <p:cNvSpPr>
            <a:spLocks noGrp="1"/>
          </p:cNvSpPr>
          <p:nvPr>
            <p:ph idx="1"/>
          </p:nvPr>
        </p:nvSpPr>
        <p:spPr>
          <a:xfrm>
            <a:off x="838200" y="292231"/>
            <a:ext cx="10515600" cy="5884732"/>
          </a:xfrm>
        </p:spPr>
        <p:txBody>
          <a:bodyPr/>
          <a:lstStyle/>
          <a:p>
            <a:endParaRPr lang="en-US" dirty="0"/>
          </a:p>
          <a:p>
            <a:pPr marL="0" indent="0">
              <a:buNone/>
            </a:pPr>
            <a:r>
              <a:rPr lang="en-US" b="1" dirty="0"/>
              <a:t>New York </a:t>
            </a:r>
            <a:r>
              <a:rPr lang="en-US" dirty="0"/>
              <a:t>Dataframe: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B230139-E6C9-452A-8C35-DB1F4D53A7CF}"/>
              </a:ext>
            </a:extLst>
          </p:cNvPr>
          <p:cNvPicPr>
            <a:picLocks noChangeAspect="1"/>
          </p:cNvPicPr>
          <p:nvPr/>
        </p:nvPicPr>
        <p:blipFill>
          <a:blip r:embed="rId2"/>
          <a:stretch>
            <a:fillRect/>
          </a:stretch>
        </p:blipFill>
        <p:spPr>
          <a:xfrm>
            <a:off x="762001" y="1971040"/>
            <a:ext cx="10591800" cy="3454400"/>
          </a:xfrm>
          <a:prstGeom prst="rect">
            <a:avLst/>
          </a:prstGeom>
        </p:spPr>
      </p:pic>
    </p:spTree>
    <p:extLst>
      <p:ext uri="{BB962C8B-B14F-4D97-AF65-F5344CB8AC3E}">
        <p14:creationId xmlns:p14="http://schemas.microsoft.com/office/powerpoint/2010/main" val="198221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124D12-20D8-47D8-B773-4ACE199BAD81}"/>
              </a:ext>
            </a:extLst>
          </p:cNvPr>
          <p:cNvSpPr>
            <a:spLocks noGrp="1"/>
          </p:cNvSpPr>
          <p:nvPr>
            <p:ph type="title"/>
          </p:nvPr>
        </p:nvSpPr>
        <p:spPr/>
        <p:txBody>
          <a:bodyPr>
            <a:normAutofit/>
          </a:bodyPr>
          <a:lstStyle/>
          <a:p>
            <a:pPr algn="ctr"/>
            <a:r>
              <a:rPr lang="en-US" sz="3500" b="1" dirty="0"/>
              <a:t>Methodology</a:t>
            </a:r>
            <a:endParaRPr lang="en-US" sz="3500" dirty="0"/>
          </a:p>
        </p:txBody>
      </p:sp>
      <p:sp>
        <p:nvSpPr>
          <p:cNvPr id="3" name="Content Placeholder 2">
            <a:extLst>
              <a:ext uri="{FF2B5EF4-FFF2-40B4-BE49-F238E27FC236}">
                <a16:creationId xmlns:a16="http://schemas.microsoft.com/office/drawing/2014/main" id="{215AB8E0-1721-4102-9C7B-A59BA2B46882}"/>
              </a:ext>
            </a:extLst>
          </p:cNvPr>
          <p:cNvSpPr>
            <a:spLocks noGrp="1"/>
          </p:cNvSpPr>
          <p:nvPr>
            <p:ph idx="1"/>
          </p:nvPr>
        </p:nvSpPr>
        <p:spPr>
          <a:xfrm>
            <a:off x="838200" y="1696825"/>
            <a:ext cx="10515600" cy="4480138"/>
          </a:xfrm>
        </p:spPr>
        <p:txBody>
          <a:bodyPr>
            <a:normAutofit/>
          </a:bodyPr>
          <a:lstStyle/>
          <a:p>
            <a:pPr marL="0" indent="0">
              <a:buNone/>
            </a:pPr>
            <a:r>
              <a:rPr lang="en-US" sz="2300" dirty="0"/>
              <a:t> </a:t>
            </a:r>
          </a:p>
          <a:p>
            <a:pPr marL="0" indent="0">
              <a:buNone/>
            </a:pPr>
            <a:r>
              <a:rPr lang="en-US" dirty="0"/>
              <a:t>We are now going to use Basic Methodology </a:t>
            </a:r>
          </a:p>
          <a:p>
            <a:pPr marL="0" indent="0">
              <a:buNone/>
            </a:pPr>
            <a:endParaRPr lang="en-US" dirty="0"/>
          </a:p>
          <a:p>
            <a:pPr marL="0" indent="0">
              <a:buNone/>
            </a:pPr>
            <a:r>
              <a:rPr lang="en-US" b="1" dirty="0"/>
              <a:t>Foursquare API </a:t>
            </a:r>
            <a:r>
              <a:rPr lang="en-US" dirty="0"/>
              <a:t>and </a:t>
            </a:r>
            <a:r>
              <a:rPr lang="en-US" b="1" dirty="0" err="1"/>
              <a:t>Geopy</a:t>
            </a:r>
            <a:r>
              <a:rPr lang="en-US" dirty="0"/>
              <a:t> to explore neighborhoods in both cities.</a:t>
            </a:r>
          </a:p>
          <a:p>
            <a:pPr marL="0" indent="0">
              <a:buNone/>
            </a:pPr>
            <a:endParaRPr lang="en-US" dirty="0"/>
          </a:p>
          <a:p>
            <a:pPr marL="0" indent="0">
              <a:buNone/>
            </a:pPr>
            <a:r>
              <a:rPr lang="en-US" dirty="0"/>
              <a:t>Machine Learning Algorithm </a:t>
            </a:r>
            <a:r>
              <a:rPr lang="en-US" b="1" dirty="0"/>
              <a:t>K-means</a:t>
            </a:r>
            <a:r>
              <a:rPr lang="en-US" dirty="0"/>
              <a:t> Cluster Classification</a:t>
            </a:r>
          </a:p>
          <a:p>
            <a:pPr marL="0" indent="0">
              <a:buNone/>
            </a:pPr>
            <a:endParaRPr lang="en-US" dirty="0"/>
          </a:p>
          <a:p>
            <a:pPr marL="0" indent="0">
              <a:buNone/>
            </a:pPr>
            <a:r>
              <a:rPr lang="en-US" b="1" dirty="0"/>
              <a:t>Folium</a:t>
            </a:r>
            <a:r>
              <a:rPr lang="en-US" dirty="0"/>
              <a:t> is being used to explore neighborhoods of these cities.</a:t>
            </a:r>
          </a:p>
        </p:txBody>
      </p:sp>
    </p:spTree>
    <p:extLst>
      <p:ext uri="{BB962C8B-B14F-4D97-AF65-F5344CB8AC3E}">
        <p14:creationId xmlns:p14="http://schemas.microsoft.com/office/powerpoint/2010/main" val="364064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1006</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Capstone Project   The Battle of Neighborhoods  </vt:lpstr>
      <vt:lpstr>Introduction</vt:lpstr>
      <vt:lpstr>PowerPoint Presentation</vt:lpstr>
      <vt:lpstr>Objective </vt:lpstr>
      <vt:lpstr>Data</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Results</vt:lpstr>
      <vt:lpstr>PowerPoint Presentation</vt:lpstr>
      <vt:lpstr>Discussion </vt:lpstr>
      <vt:lpstr>Discussion 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Himani Verma</dc:creator>
  <cp:lastModifiedBy>Himani Verma</cp:lastModifiedBy>
  <cp:revision>11</cp:revision>
  <dcterms:created xsi:type="dcterms:W3CDTF">2018-12-28T13:38:36Z</dcterms:created>
  <dcterms:modified xsi:type="dcterms:W3CDTF">2018-12-28T14:30:24Z</dcterms:modified>
</cp:coreProperties>
</file>