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3" d="100"/>
          <a:sy n="73" d="100"/>
        </p:scale>
        <p:origin x="1070" y="3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AC66-0732-93DE-E035-3880CF01C1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0ED758-1B14-1626-BE90-23A7349FB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197633-84AD-7FED-BFD1-445875ED31E2}"/>
              </a:ext>
            </a:extLst>
          </p:cNvPr>
          <p:cNvSpPr>
            <a:spLocks noGrp="1"/>
          </p:cNvSpPr>
          <p:nvPr>
            <p:ph type="dt" sz="half" idx="10"/>
          </p:nvPr>
        </p:nvSpPr>
        <p:spPr/>
        <p:txBody>
          <a:bodyPr/>
          <a:lstStyle/>
          <a:p>
            <a:fld id="{530AC814-06F0-4089-AC76-ABC64E5053F2}" type="datetimeFigureOut">
              <a:rPr lang="en-IN" smtClean="0"/>
              <a:t>21-07-2023</a:t>
            </a:fld>
            <a:endParaRPr lang="en-IN"/>
          </a:p>
        </p:txBody>
      </p:sp>
      <p:sp>
        <p:nvSpPr>
          <p:cNvPr id="5" name="Footer Placeholder 4">
            <a:extLst>
              <a:ext uri="{FF2B5EF4-FFF2-40B4-BE49-F238E27FC236}">
                <a16:creationId xmlns:a16="http://schemas.microsoft.com/office/drawing/2014/main" id="{99E4B520-3196-86FE-0991-4E8C66A953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81E156-D88F-5B3B-934D-4D42A4808745}"/>
              </a:ext>
            </a:extLst>
          </p:cNvPr>
          <p:cNvSpPr>
            <a:spLocks noGrp="1"/>
          </p:cNvSpPr>
          <p:nvPr>
            <p:ph type="sldNum" sz="quarter" idx="12"/>
          </p:nvPr>
        </p:nvSpPr>
        <p:spPr/>
        <p:txBody>
          <a:bodyPr/>
          <a:lstStyle/>
          <a:p>
            <a:fld id="{D9A97B95-9ACC-4A46-A63F-A46A17F53EE5}" type="slidenum">
              <a:rPr lang="en-IN" smtClean="0"/>
              <a:t>‹#›</a:t>
            </a:fld>
            <a:endParaRPr lang="en-IN"/>
          </a:p>
        </p:txBody>
      </p:sp>
    </p:spTree>
    <p:extLst>
      <p:ext uri="{BB962C8B-B14F-4D97-AF65-F5344CB8AC3E}">
        <p14:creationId xmlns:p14="http://schemas.microsoft.com/office/powerpoint/2010/main" val="2866413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67A3-BF15-CC92-1BD0-9F3D68BC38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03B401-B545-1B4D-5C5A-CC8AA773B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40C941-0096-B295-AAA3-5E56C0362FF5}"/>
              </a:ext>
            </a:extLst>
          </p:cNvPr>
          <p:cNvSpPr>
            <a:spLocks noGrp="1"/>
          </p:cNvSpPr>
          <p:nvPr>
            <p:ph type="dt" sz="half" idx="10"/>
          </p:nvPr>
        </p:nvSpPr>
        <p:spPr/>
        <p:txBody>
          <a:bodyPr/>
          <a:lstStyle/>
          <a:p>
            <a:fld id="{530AC814-06F0-4089-AC76-ABC64E5053F2}" type="datetimeFigureOut">
              <a:rPr lang="en-IN" smtClean="0"/>
              <a:t>21-07-2023</a:t>
            </a:fld>
            <a:endParaRPr lang="en-IN"/>
          </a:p>
        </p:txBody>
      </p:sp>
      <p:sp>
        <p:nvSpPr>
          <p:cNvPr id="5" name="Footer Placeholder 4">
            <a:extLst>
              <a:ext uri="{FF2B5EF4-FFF2-40B4-BE49-F238E27FC236}">
                <a16:creationId xmlns:a16="http://schemas.microsoft.com/office/drawing/2014/main" id="{4E966312-4CC2-C96F-F03B-1BB2A9BF5F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19DE30-BE23-45ED-3DCB-C95A96969B7B}"/>
              </a:ext>
            </a:extLst>
          </p:cNvPr>
          <p:cNvSpPr>
            <a:spLocks noGrp="1"/>
          </p:cNvSpPr>
          <p:nvPr>
            <p:ph type="sldNum" sz="quarter" idx="12"/>
          </p:nvPr>
        </p:nvSpPr>
        <p:spPr/>
        <p:txBody>
          <a:bodyPr/>
          <a:lstStyle/>
          <a:p>
            <a:fld id="{D9A97B95-9ACC-4A46-A63F-A46A17F53EE5}" type="slidenum">
              <a:rPr lang="en-IN" smtClean="0"/>
              <a:t>‹#›</a:t>
            </a:fld>
            <a:endParaRPr lang="en-IN"/>
          </a:p>
        </p:txBody>
      </p:sp>
    </p:spTree>
    <p:extLst>
      <p:ext uri="{BB962C8B-B14F-4D97-AF65-F5344CB8AC3E}">
        <p14:creationId xmlns:p14="http://schemas.microsoft.com/office/powerpoint/2010/main" val="29581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5C5524-109C-62DA-BDA1-44FA69D5B8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0900E6-520B-2FB8-EF00-C688AC19DD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4B5977-AEF9-040A-449A-C70B0E1FF74D}"/>
              </a:ext>
            </a:extLst>
          </p:cNvPr>
          <p:cNvSpPr>
            <a:spLocks noGrp="1"/>
          </p:cNvSpPr>
          <p:nvPr>
            <p:ph type="dt" sz="half" idx="10"/>
          </p:nvPr>
        </p:nvSpPr>
        <p:spPr/>
        <p:txBody>
          <a:bodyPr/>
          <a:lstStyle/>
          <a:p>
            <a:fld id="{530AC814-06F0-4089-AC76-ABC64E5053F2}" type="datetimeFigureOut">
              <a:rPr lang="en-IN" smtClean="0"/>
              <a:t>21-07-2023</a:t>
            </a:fld>
            <a:endParaRPr lang="en-IN"/>
          </a:p>
        </p:txBody>
      </p:sp>
      <p:sp>
        <p:nvSpPr>
          <p:cNvPr id="5" name="Footer Placeholder 4">
            <a:extLst>
              <a:ext uri="{FF2B5EF4-FFF2-40B4-BE49-F238E27FC236}">
                <a16:creationId xmlns:a16="http://schemas.microsoft.com/office/drawing/2014/main" id="{60FCE5E5-4233-3051-DB9D-95582A8B66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596B01-8A7E-D396-544B-D372FAD0F2D9}"/>
              </a:ext>
            </a:extLst>
          </p:cNvPr>
          <p:cNvSpPr>
            <a:spLocks noGrp="1"/>
          </p:cNvSpPr>
          <p:nvPr>
            <p:ph type="sldNum" sz="quarter" idx="12"/>
          </p:nvPr>
        </p:nvSpPr>
        <p:spPr/>
        <p:txBody>
          <a:bodyPr/>
          <a:lstStyle/>
          <a:p>
            <a:fld id="{D9A97B95-9ACC-4A46-A63F-A46A17F53EE5}" type="slidenum">
              <a:rPr lang="en-IN" smtClean="0"/>
              <a:t>‹#›</a:t>
            </a:fld>
            <a:endParaRPr lang="en-IN"/>
          </a:p>
        </p:txBody>
      </p:sp>
    </p:spTree>
    <p:extLst>
      <p:ext uri="{BB962C8B-B14F-4D97-AF65-F5344CB8AC3E}">
        <p14:creationId xmlns:p14="http://schemas.microsoft.com/office/powerpoint/2010/main" val="354343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98C1-FA98-A7EF-113C-EF6FEF8AE7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8098AF-BBF3-3459-9575-7D9F9C556F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59ED58-2AD1-DFFC-CA8C-F3919CAE7519}"/>
              </a:ext>
            </a:extLst>
          </p:cNvPr>
          <p:cNvSpPr>
            <a:spLocks noGrp="1"/>
          </p:cNvSpPr>
          <p:nvPr>
            <p:ph type="dt" sz="half" idx="10"/>
          </p:nvPr>
        </p:nvSpPr>
        <p:spPr/>
        <p:txBody>
          <a:bodyPr/>
          <a:lstStyle/>
          <a:p>
            <a:fld id="{530AC814-06F0-4089-AC76-ABC64E5053F2}" type="datetimeFigureOut">
              <a:rPr lang="en-IN" smtClean="0"/>
              <a:t>21-07-2023</a:t>
            </a:fld>
            <a:endParaRPr lang="en-IN"/>
          </a:p>
        </p:txBody>
      </p:sp>
      <p:sp>
        <p:nvSpPr>
          <p:cNvPr id="5" name="Footer Placeholder 4">
            <a:extLst>
              <a:ext uri="{FF2B5EF4-FFF2-40B4-BE49-F238E27FC236}">
                <a16:creationId xmlns:a16="http://schemas.microsoft.com/office/drawing/2014/main" id="{26DDB7BE-59C5-E7BC-0547-DB910D133F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C1768F-51C5-812E-A148-0D666CB88007}"/>
              </a:ext>
            </a:extLst>
          </p:cNvPr>
          <p:cNvSpPr>
            <a:spLocks noGrp="1"/>
          </p:cNvSpPr>
          <p:nvPr>
            <p:ph type="sldNum" sz="quarter" idx="12"/>
          </p:nvPr>
        </p:nvSpPr>
        <p:spPr/>
        <p:txBody>
          <a:bodyPr/>
          <a:lstStyle/>
          <a:p>
            <a:fld id="{D9A97B95-9ACC-4A46-A63F-A46A17F53EE5}" type="slidenum">
              <a:rPr lang="en-IN" smtClean="0"/>
              <a:t>‹#›</a:t>
            </a:fld>
            <a:endParaRPr lang="en-IN"/>
          </a:p>
        </p:txBody>
      </p:sp>
    </p:spTree>
    <p:extLst>
      <p:ext uri="{BB962C8B-B14F-4D97-AF65-F5344CB8AC3E}">
        <p14:creationId xmlns:p14="http://schemas.microsoft.com/office/powerpoint/2010/main" val="76996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AB4A-9B84-30E5-60F8-30EB0D8AC3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5A51F2-277E-48FC-80FC-A9123581D9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31832F-B445-366D-4F46-D305A3C58B22}"/>
              </a:ext>
            </a:extLst>
          </p:cNvPr>
          <p:cNvSpPr>
            <a:spLocks noGrp="1"/>
          </p:cNvSpPr>
          <p:nvPr>
            <p:ph type="dt" sz="half" idx="10"/>
          </p:nvPr>
        </p:nvSpPr>
        <p:spPr/>
        <p:txBody>
          <a:bodyPr/>
          <a:lstStyle/>
          <a:p>
            <a:fld id="{530AC814-06F0-4089-AC76-ABC64E5053F2}" type="datetimeFigureOut">
              <a:rPr lang="en-IN" smtClean="0"/>
              <a:t>21-07-2023</a:t>
            </a:fld>
            <a:endParaRPr lang="en-IN"/>
          </a:p>
        </p:txBody>
      </p:sp>
      <p:sp>
        <p:nvSpPr>
          <p:cNvPr id="5" name="Footer Placeholder 4">
            <a:extLst>
              <a:ext uri="{FF2B5EF4-FFF2-40B4-BE49-F238E27FC236}">
                <a16:creationId xmlns:a16="http://schemas.microsoft.com/office/drawing/2014/main" id="{E557B0EB-10F9-FE3E-46DE-0ADFC493D7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CF8F38-8CF6-95E2-DBDF-27A9A61DB70E}"/>
              </a:ext>
            </a:extLst>
          </p:cNvPr>
          <p:cNvSpPr>
            <a:spLocks noGrp="1"/>
          </p:cNvSpPr>
          <p:nvPr>
            <p:ph type="sldNum" sz="quarter" idx="12"/>
          </p:nvPr>
        </p:nvSpPr>
        <p:spPr/>
        <p:txBody>
          <a:bodyPr/>
          <a:lstStyle/>
          <a:p>
            <a:fld id="{D9A97B95-9ACC-4A46-A63F-A46A17F53EE5}" type="slidenum">
              <a:rPr lang="en-IN" smtClean="0"/>
              <a:t>‹#›</a:t>
            </a:fld>
            <a:endParaRPr lang="en-IN"/>
          </a:p>
        </p:txBody>
      </p:sp>
    </p:spTree>
    <p:extLst>
      <p:ext uri="{BB962C8B-B14F-4D97-AF65-F5344CB8AC3E}">
        <p14:creationId xmlns:p14="http://schemas.microsoft.com/office/powerpoint/2010/main" val="2454902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B5D8-453A-A7FA-72C7-E4F921AEDD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FE4643-14B2-D1DD-6632-F748B45B23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F52E8A-675C-2B99-B5B6-AE2609524B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E607D7-364D-100D-977A-1FADEBE82FE2}"/>
              </a:ext>
            </a:extLst>
          </p:cNvPr>
          <p:cNvSpPr>
            <a:spLocks noGrp="1"/>
          </p:cNvSpPr>
          <p:nvPr>
            <p:ph type="dt" sz="half" idx="10"/>
          </p:nvPr>
        </p:nvSpPr>
        <p:spPr/>
        <p:txBody>
          <a:bodyPr/>
          <a:lstStyle/>
          <a:p>
            <a:fld id="{530AC814-06F0-4089-AC76-ABC64E5053F2}" type="datetimeFigureOut">
              <a:rPr lang="en-IN" smtClean="0"/>
              <a:t>21-07-2023</a:t>
            </a:fld>
            <a:endParaRPr lang="en-IN"/>
          </a:p>
        </p:txBody>
      </p:sp>
      <p:sp>
        <p:nvSpPr>
          <p:cNvPr id="6" name="Footer Placeholder 5">
            <a:extLst>
              <a:ext uri="{FF2B5EF4-FFF2-40B4-BE49-F238E27FC236}">
                <a16:creationId xmlns:a16="http://schemas.microsoft.com/office/drawing/2014/main" id="{DBC1DD60-8C2A-0FBE-2FD3-8B8CCF0406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0012F5-6428-8A58-5DC7-5F7EE8E69603}"/>
              </a:ext>
            </a:extLst>
          </p:cNvPr>
          <p:cNvSpPr>
            <a:spLocks noGrp="1"/>
          </p:cNvSpPr>
          <p:nvPr>
            <p:ph type="sldNum" sz="quarter" idx="12"/>
          </p:nvPr>
        </p:nvSpPr>
        <p:spPr/>
        <p:txBody>
          <a:bodyPr/>
          <a:lstStyle/>
          <a:p>
            <a:fld id="{D9A97B95-9ACC-4A46-A63F-A46A17F53EE5}" type="slidenum">
              <a:rPr lang="en-IN" smtClean="0"/>
              <a:t>‹#›</a:t>
            </a:fld>
            <a:endParaRPr lang="en-IN"/>
          </a:p>
        </p:txBody>
      </p:sp>
    </p:spTree>
    <p:extLst>
      <p:ext uri="{BB962C8B-B14F-4D97-AF65-F5344CB8AC3E}">
        <p14:creationId xmlns:p14="http://schemas.microsoft.com/office/powerpoint/2010/main" val="15088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FE20-6071-FAE8-09F8-DBE11DD9CC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34405-8BA2-17AB-BBE4-53C2A3E902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9CA467-5D31-073E-352B-EB16906B19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25D2AE-E00E-7DBE-01DE-57AD528E96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6AB3F9-6ECC-E089-78DA-8F3D9DC48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0AF54B-D1E2-D0CD-684E-35DF9F222A06}"/>
              </a:ext>
            </a:extLst>
          </p:cNvPr>
          <p:cNvSpPr>
            <a:spLocks noGrp="1"/>
          </p:cNvSpPr>
          <p:nvPr>
            <p:ph type="dt" sz="half" idx="10"/>
          </p:nvPr>
        </p:nvSpPr>
        <p:spPr/>
        <p:txBody>
          <a:bodyPr/>
          <a:lstStyle/>
          <a:p>
            <a:fld id="{530AC814-06F0-4089-AC76-ABC64E5053F2}" type="datetimeFigureOut">
              <a:rPr lang="en-IN" smtClean="0"/>
              <a:t>21-07-2023</a:t>
            </a:fld>
            <a:endParaRPr lang="en-IN"/>
          </a:p>
        </p:txBody>
      </p:sp>
      <p:sp>
        <p:nvSpPr>
          <p:cNvPr id="8" name="Footer Placeholder 7">
            <a:extLst>
              <a:ext uri="{FF2B5EF4-FFF2-40B4-BE49-F238E27FC236}">
                <a16:creationId xmlns:a16="http://schemas.microsoft.com/office/drawing/2014/main" id="{65D61EE7-A457-3277-95DF-DA12A66959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5BDA29-3602-58DD-E8BE-936141700616}"/>
              </a:ext>
            </a:extLst>
          </p:cNvPr>
          <p:cNvSpPr>
            <a:spLocks noGrp="1"/>
          </p:cNvSpPr>
          <p:nvPr>
            <p:ph type="sldNum" sz="quarter" idx="12"/>
          </p:nvPr>
        </p:nvSpPr>
        <p:spPr/>
        <p:txBody>
          <a:bodyPr/>
          <a:lstStyle/>
          <a:p>
            <a:fld id="{D9A97B95-9ACC-4A46-A63F-A46A17F53EE5}" type="slidenum">
              <a:rPr lang="en-IN" smtClean="0"/>
              <a:t>‹#›</a:t>
            </a:fld>
            <a:endParaRPr lang="en-IN"/>
          </a:p>
        </p:txBody>
      </p:sp>
    </p:spTree>
    <p:extLst>
      <p:ext uri="{BB962C8B-B14F-4D97-AF65-F5344CB8AC3E}">
        <p14:creationId xmlns:p14="http://schemas.microsoft.com/office/powerpoint/2010/main" val="394041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584C-8EB9-8784-7E7B-B1C0947CF9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F59C3E-4572-5732-CD0D-DFCE0E1864B5}"/>
              </a:ext>
            </a:extLst>
          </p:cNvPr>
          <p:cNvSpPr>
            <a:spLocks noGrp="1"/>
          </p:cNvSpPr>
          <p:nvPr>
            <p:ph type="dt" sz="half" idx="10"/>
          </p:nvPr>
        </p:nvSpPr>
        <p:spPr/>
        <p:txBody>
          <a:bodyPr/>
          <a:lstStyle/>
          <a:p>
            <a:fld id="{530AC814-06F0-4089-AC76-ABC64E5053F2}" type="datetimeFigureOut">
              <a:rPr lang="en-IN" smtClean="0"/>
              <a:t>21-07-2023</a:t>
            </a:fld>
            <a:endParaRPr lang="en-IN"/>
          </a:p>
        </p:txBody>
      </p:sp>
      <p:sp>
        <p:nvSpPr>
          <p:cNvPr id="4" name="Footer Placeholder 3">
            <a:extLst>
              <a:ext uri="{FF2B5EF4-FFF2-40B4-BE49-F238E27FC236}">
                <a16:creationId xmlns:a16="http://schemas.microsoft.com/office/drawing/2014/main" id="{B228AE11-B256-ADA9-97C8-168B611A3A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17863B-E1A7-02A4-671F-D33D430DA7F2}"/>
              </a:ext>
            </a:extLst>
          </p:cNvPr>
          <p:cNvSpPr>
            <a:spLocks noGrp="1"/>
          </p:cNvSpPr>
          <p:nvPr>
            <p:ph type="sldNum" sz="quarter" idx="12"/>
          </p:nvPr>
        </p:nvSpPr>
        <p:spPr/>
        <p:txBody>
          <a:bodyPr/>
          <a:lstStyle/>
          <a:p>
            <a:fld id="{D9A97B95-9ACC-4A46-A63F-A46A17F53EE5}" type="slidenum">
              <a:rPr lang="en-IN" smtClean="0"/>
              <a:t>‹#›</a:t>
            </a:fld>
            <a:endParaRPr lang="en-IN"/>
          </a:p>
        </p:txBody>
      </p:sp>
    </p:spTree>
    <p:extLst>
      <p:ext uri="{BB962C8B-B14F-4D97-AF65-F5344CB8AC3E}">
        <p14:creationId xmlns:p14="http://schemas.microsoft.com/office/powerpoint/2010/main" val="1940120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A35F72-4A20-CF0E-A1AC-3974759D59E4}"/>
              </a:ext>
            </a:extLst>
          </p:cNvPr>
          <p:cNvSpPr>
            <a:spLocks noGrp="1"/>
          </p:cNvSpPr>
          <p:nvPr>
            <p:ph type="dt" sz="half" idx="10"/>
          </p:nvPr>
        </p:nvSpPr>
        <p:spPr/>
        <p:txBody>
          <a:bodyPr/>
          <a:lstStyle/>
          <a:p>
            <a:fld id="{530AC814-06F0-4089-AC76-ABC64E5053F2}" type="datetimeFigureOut">
              <a:rPr lang="en-IN" smtClean="0"/>
              <a:t>21-07-2023</a:t>
            </a:fld>
            <a:endParaRPr lang="en-IN"/>
          </a:p>
        </p:txBody>
      </p:sp>
      <p:sp>
        <p:nvSpPr>
          <p:cNvPr id="3" name="Footer Placeholder 2">
            <a:extLst>
              <a:ext uri="{FF2B5EF4-FFF2-40B4-BE49-F238E27FC236}">
                <a16:creationId xmlns:a16="http://schemas.microsoft.com/office/drawing/2014/main" id="{EE9ED0B1-B219-EEA5-A7F5-0B44048218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E8BB6A-BD93-DAC1-BB82-3133A7D93139}"/>
              </a:ext>
            </a:extLst>
          </p:cNvPr>
          <p:cNvSpPr>
            <a:spLocks noGrp="1"/>
          </p:cNvSpPr>
          <p:nvPr>
            <p:ph type="sldNum" sz="quarter" idx="12"/>
          </p:nvPr>
        </p:nvSpPr>
        <p:spPr/>
        <p:txBody>
          <a:bodyPr/>
          <a:lstStyle/>
          <a:p>
            <a:fld id="{D9A97B95-9ACC-4A46-A63F-A46A17F53EE5}" type="slidenum">
              <a:rPr lang="en-IN" smtClean="0"/>
              <a:t>‹#›</a:t>
            </a:fld>
            <a:endParaRPr lang="en-IN"/>
          </a:p>
        </p:txBody>
      </p:sp>
    </p:spTree>
    <p:extLst>
      <p:ext uri="{BB962C8B-B14F-4D97-AF65-F5344CB8AC3E}">
        <p14:creationId xmlns:p14="http://schemas.microsoft.com/office/powerpoint/2010/main" val="383625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0F6FF-34EF-97E5-63A6-819ECCA77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E4D105-350F-D080-9013-2A3C543AC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ED2B79-0895-A567-38B2-BAC716DF6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F67B9C-1443-C1BC-8783-C629330AAAC1}"/>
              </a:ext>
            </a:extLst>
          </p:cNvPr>
          <p:cNvSpPr>
            <a:spLocks noGrp="1"/>
          </p:cNvSpPr>
          <p:nvPr>
            <p:ph type="dt" sz="half" idx="10"/>
          </p:nvPr>
        </p:nvSpPr>
        <p:spPr/>
        <p:txBody>
          <a:bodyPr/>
          <a:lstStyle/>
          <a:p>
            <a:fld id="{530AC814-06F0-4089-AC76-ABC64E5053F2}" type="datetimeFigureOut">
              <a:rPr lang="en-IN" smtClean="0"/>
              <a:t>21-07-2023</a:t>
            </a:fld>
            <a:endParaRPr lang="en-IN"/>
          </a:p>
        </p:txBody>
      </p:sp>
      <p:sp>
        <p:nvSpPr>
          <p:cNvPr id="6" name="Footer Placeholder 5">
            <a:extLst>
              <a:ext uri="{FF2B5EF4-FFF2-40B4-BE49-F238E27FC236}">
                <a16:creationId xmlns:a16="http://schemas.microsoft.com/office/drawing/2014/main" id="{AF6F50CC-4C30-AC11-F288-0F376360CF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D2E705-1E97-8C6D-8BC8-A7BD56AA4CB8}"/>
              </a:ext>
            </a:extLst>
          </p:cNvPr>
          <p:cNvSpPr>
            <a:spLocks noGrp="1"/>
          </p:cNvSpPr>
          <p:nvPr>
            <p:ph type="sldNum" sz="quarter" idx="12"/>
          </p:nvPr>
        </p:nvSpPr>
        <p:spPr/>
        <p:txBody>
          <a:bodyPr/>
          <a:lstStyle/>
          <a:p>
            <a:fld id="{D9A97B95-9ACC-4A46-A63F-A46A17F53EE5}" type="slidenum">
              <a:rPr lang="en-IN" smtClean="0"/>
              <a:t>‹#›</a:t>
            </a:fld>
            <a:endParaRPr lang="en-IN"/>
          </a:p>
        </p:txBody>
      </p:sp>
    </p:spTree>
    <p:extLst>
      <p:ext uri="{BB962C8B-B14F-4D97-AF65-F5344CB8AC3E}">
        <p14:creationId xmlns:p14="http://schemas.microsoft.com/office/powerpoint/2010/main" val="324561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F15D-5273-8E5E-6521-286C691EE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F23792-0EE8-7EAF-3ED2-1F88474FE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0577F7-38A4-E8DE-26AA-C72DCA8A0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AA4EA-B671-35BD-10A2-54C9C914C92E}"/>
              </a:ext>
            </a:extLst>
          </p:cNvPr>
          <p:cNvSpPr>
            <a:spLocks noGrp="1"/>
          </p:cNvSpPr>
          <p:nvPr>
            <p:ph type="dt" sz="half" idx="10"/>
          </p:nvPr>
        </p:nvSpPr>
        <p:spPr/>
        <p:txBody>
          <a:bodyPr/>
          <a:lstStyle/>
          <a:p>
            <a:fld id="{530AC814-06F0-4089-AC76-ABC64E5053F2}" type="datetimeFigureOut">
              <a:rPr lang="en-IN" smtClean="0"/>
              <a:t>21-07-2023</a:t>
            </a:fld>
            <a:endParaRPr lang="en-IN"/>
          </a:p>
        </p:txBody>
      </p:sp>
      <p:sp>
        <p:nvSpPr>
          <p:cNvPr id="6" name="Footer Placeholder 5">
            <a:extLst>
              <a:ext uri="{FF2B5EF4-FFF2-40B4-BE49-F238E27FC236}">
                <a16:creationId xmlns:a16="http://schemas.microsoft.com/office/drawing/2014/main" id="{6AF675CD-6708-A539-18F6-6782ADD197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8D8CF4-5D64-14D7-E17D-43DCD7DA2B12}"/>
              </a:ext>
            </a:extLst>
          </p:cNvPr>
          <p:cNvSpPr>
            <a:spLocks noGrp="1"/>
          </p:cNvSpPr>
          <p:nvPr>
            <p:ph type="sldNum" sz="quarter" idx="12"/>
          </p:nvPr>
        </p:nvSpPr>
        <p:spPr/>
        <p:txBody>
          <a:bodyPr/>
          <a:lstStyle/>
          <a:p>
            <a:fld id="{D9A97B95-9ACC-4A46-A63F-A46A17F53EE5}" type="slidenum">
              <a:rPr lang="en-IN" smtClean="0"/>
              <a:t>‹#›</a:t>
            </a:fld>
            <a:endParaRPr lang="en-IN"/>
          </a:p>
        </p:txBody>
      </p:sp>
    </p:spTree>
    <p:extLst>
      <p:ext uri="{BB962C8B-B14F-4D97-AF65-F5344CB8AC3E}">
        <p14:creationId xmlns:p14="http://schemas.microsoft.com/office/powerpoint/2010/main" val="2931629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D32D7-5271-9AA7-B02F-E870FB3A27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5CF588-D050-B182-56CE-5A5EECF2C4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A90CA-2127-98A8-DCFF-DDE2577140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AC814-06F0-4089-AC76-ABC64E5053F2}" type="datetimeFigureOut">
              <a:rPr lang="en-IN" smtClean="0"/>
              <a:t>21-07-2023</a:t>
            </a:fld>
            <a:endParaRPr lang="en-IN"/>
          </a:p>
        </p:txBody>
      </p:sp>
      <p:sp>
        <p:nvSpPr>
          <p:cNvPr id="5" name="Footer Placeholder 4">
            <a:extLst>
              <a:ext uri="{FF2B5EF4-FFF2-40B4-BE49-F238E27FC236}">
                <a16:creationId xmlns:a16="http://schemas.microsoft.com/office/drawing/2014/main" id="{0CC3827B-8FF8-567B-2882-594B6B48C5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4E1B36-4902-D837-2A50-0BBE6C3FD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97B95-9ACC-4A46-A63F-A46A17F53EE5}" type="slidenum">
              <a:rPr lang="en-IN" smtClean="0"/>
              <a:t>‹#›</a:t>
            </a:fld>
            <a:endParaRPr lang="en-IN"/>
          </a:p>
        </p:txBody>
      </p:sp>
    </p:spTree>
    <p:extLst>
      <p:ext uri="{BB962C8B-B14F-4D97-AF65-F5344CB8AC3E}">
        <p14:creationId xmlns:p14="http://schemas.microsoft.com/office/powerpoint/2010/main" val="189210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C23FD2-31A6-8AA2-06DC-A50EC16ABD66}"/>
              </a:ext>
            </a:extLst>
          </p:cNvPr>
          <p:cNvSpPr txBox="1"/>
          <p:nvPr/>
        </p:nvSpPr>
        <p:spPr>
          <a:xfrm>
            <a:off x="2102069" y="1166842"/>
            <a:ext cx="7987862" cy="4524315"/>
          </a:xfrm>
          <a:prstGeom prst="rect">
            <a:avLst/>
          </a:prstGeom>
          <a:noFill/>
        </p:spPr>
        <p:txBody>
          <a:bodyPr wrap="square">
            <a:spAutoFit/>
          </a:bodyPr>
          <a:lstStyle/>
          <a:p>
            <a:pPr algn="ctr"/>
            <a:r>
              <a:rPr lang="en-IN" sz="3200" b="1" u="sng" dirty="0"/>
              <a:t>EXPOSYS DATA LABS</a:t>
            </a:r>
          </a:p>
          <a:p>
            <a:pPr algn="ctr"/>
            <a:endParaRPr lang="en-IN" sz="3200" b="1" u="sng" dirty="0"/>
          </a:p>
          <a:p>
            <a:r>
              <a:rPr lang="en-IN" sz="3200" dirty="0"/>
              <a:t>Data Science Project : </a:t>
            </a:r>
            <a:r>
              <a:rPr lang="en-IN" sz="3200" b="1" dirty="0"/>
              <a:t>Customer Segmentation</a:t>
            </a:r>
          </a:p>
          <a:p>
            <a:endParaRPr lang="en-IN" sz="3200" b="1" dirty="0"/>
          </a:p>
          <a:p>
            <a:r>
              <a:rPr lang="en-IN" sz="3200" dirty="0"/>
              <a:t>Presenter’s name : </a:t>
            </a:r>
            <a:r>
              <a:rPr lang="en-IN" sz="3200" b="1" dirty="0"/>
              <a:t>Himanshu Verma</a:t>
            </a:r>
          </a:p>
          <a:p>
            <a:endParaRPr lang="en-IN" sz="3200" b="1" dirty="0"/>
          </a:p>
          <a:p>
            <a:r>
              <a:rPr lang="en-IN" sz="3200" dirty="0"/>
              <a:t>Institute : </a:t>
            </a:r>
            <a:r>
              <a:rPr lang="en-IN" sz="3200" b="1" dirty="0"/>
              <a:t>IIT BHU Varanasi</a:t>
            </a:r>
          </a:p>
          <a:p>
            <a:endParaRPr lang="en-IN" sz="3200" b="1" dirty="0"/>
          </a:p>
          <a:p>
            <a:r>
              <a:rPr lang="en-IN" sz="3200" dirty="0"/>
              <a:t>Branch : </a:t>
            </a:r>
            <a:r>
              <a:rPr lang="en-IN" sz="3200" b="1" dirty="0"/>
              <a:t>Metallurgical Engineering</a:t>
            </a:r>
          </a:p>
        </p:txBody>
      </p:sp>
    </p:spTree>
    <p:extLst>
      <p:ext uri="{BB962C8B-B14F-4D97-AF65-F5344CB8AC3E}">
        <p14:creationId xmlns:p14="http://schemas.microsoft.com/office/powerpoint/2010/main" val="1650858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79EFDC8-7F8A-868F-4951-82C844D7F77E}"/>
              </a:ext>
            </a:extLst>
          </p:cNvPr>
          <p:cNvSpPr txBox="1"/>
          <p:nvPr/>
        </p:nvSpPr>
        <p:spPr>
          <a:xfrm>
            <a:off x="3523129" y="0"/>
            <a:ext cx="5531224" cy="707886"/>
          </a:xfrm>
          <a:prstGeom prst="rect">
            <a:avLst/>
          </a:prstGeom>
          <a:noFill/>
        </p:spPr>
        <p:txBody>
          <a:bodyPr wrap="square" rtlCol="0">
            <a:spAutoFit/>
          </a:bodyPr>
          <a:lstStyle/>
          <a:p>
            <a:r>
              <a:rPr lang="en-IN" sz="4000" b="1" u="sng" dirty="0"/>
              <a:t>Customer Segmentation</a:t>
            </a:r>
          </a:p>
        </p:txBody>
      </p:sp>
      <p:sp>
        <p:nvSpPr>
          <p:cNvPr id="9" name="TextBox 8">
            <a:extLst>
              <a:ext uri="{FF2B5EF4-FFF2-40B4-BE49-F238E27FC236}">
                <a16:creationId xmlns:a16="http://schemas.microsoft.com/office/drawing/2014/main" id="{736F892B-9707-03C2-23D6-9262E2D8309E}"/>
              </a:ext>
            </a:extLst>
          </p:cNvPr>
          <p:cNvSpPr txBox="1"/>
          <p:nvPr/>
        </p:nvSpPr>
        <p:spPr>
          <a:xfrm>
            <a:off x="4484" y="1098177"/>
            <a:ext cx="8077200" cy="5632311"/>
          </a:xfrm>
          <a:prstGeom prst="rect">
            <a:avLst/>
          </a:prstGeom>
          <a:noFill/>
        </p:spPr>
        <p:txBody>
          <a:bodyPr wrap="square" rtlCol="0">
            <a:spAutoFit/>
          </a:bodyPr>
          <a:lstStyle/>
          <a:p>
            <a:r>
              <a:rPr lang="en-US" sz="2000" b="0" i="0" dirty="0">
                <a:solidFill>
                  <a:srgbClr val="242424"/>
                </a:solidFill>
                <a:effectLst/>
                <a:latin typeface="source-serif-pro"/>
              </a:rPr>
              <a:t>Customer Segmentation is the subdivision of a market into discrete customer groups that share similar characteristics. Customer Segmentation can be a powerful means to identify unsatisfied customer needs. Using the above data companies can then outperform the competition by developing uniquely appealing products and services.</a:t>
            </a:r>
          </a:p>
          <a:p>
            <a:endParaRPr lang="en-US" sz="2000" dirty="0">
              <a:solidFill>
                <a:srgbClr val="242424"/>
              </a:solidFill>
              <a:latin typeface="source-serif-pro"/>
            </a:endParaRPr>
          </a:p>
          <a:p>
            <a:pPr algn="l"/>
            <a:r>
              <a:rPr lang="en-US" sz="2000" b="0" i="0" dirty="0">
                <a:solidFill>
                  <a:srgbClr val="242424"/>
                </a:solidFill>
                <a:effectLst/>
                <a:latin typeface="source-serif-pro"/>
              </a:rPr>
              <a:t>The most common ways in which businesses segment their customer base are:</a:t>
            </a:r>
          </a:p>
          <a:p>
            <a:pPr algn="l">
              <a:buFont typeface="+mj-lt"/>
              <a:buAutoNum type="arabicPeriod"/>
            </a:pPr>
            <a:r>
              <a:rPr lang="en-US" sz="2000" b="1" i="0" dirty="0">
                <a:solidFill>
                  <a:srgbClr val="242424"/>
                </a:solidFill>
                <a:effectLst/>
                <a:latin typeface="source-serif-pro"/>
              </a:rPr>
              <a:t>Demographic information</a:t>
            </a:r>
            <a:r>
              <a:rPr lang="en-US" sz="2000" b="0" i="0" dirty="0">
                <a:solidFill>
                  <a:srgbClr val="242424"/>
                </a:solidFill>
                <a:effectLst/>
                <a:latin typeface="source-serif-pro"/>
              </a:rPr>
              <a:t>, such as gender, age, familial and marital status, income, education, and occupation.</a:t>
            </a:r>
          </a:p>
          <a:p>
            <a:pPr algn="l">
              <a:buFont typeface="+mj-lt"/>
              <a:buAutoNum type="arabicPeriod"/>
            </a:pPr>
            <a:r>
              <a:rPr lang="en-US" sz="2000" b="1" i="0" dirty="0">
                <a:solidFill>
                  <a:srgbClr val="242424"/>
                </a:solidFill>
                <a:effectLst/>
                <a:latin typeface="source-serif-pro"/>
              </a:rPr>
              <a:t>Geographical information</a:t>
            </a:r>
            <a:r>
              <a:rPr lang="en-US" sz="2000" b="0" i="0" dirty="0">
                <a:solidFill>
                  <a:srgbClr val="242424"/>
                </a:solidFill>
                <a:effectLst/>
                <a:latin typeface="source-serif-pro"/>
              </a:rPr>
              <a:t>, which differs depending on the scope of the company. For localized businesses, this info might pertain to specific towns or counties. For larger companies, it might mean a customer’s city, state, or even country of residence.</a:t>
            </a:r>
          </a:p>
          <a:p>
            <a:pPr algn="l">
              <a:buFont typeface="+mj-lt"/>
              <a:buAutoNum type="arabicPeriod"/>
            </a:pPr>
            <a:r>
              <a:rPr lang="en-US" sz="2000" b="1" i="0" dirty="0">
                <a:solidFill>
                  <a:srgbClr val="242424"/>
                </a:solidFill>
                <a:effectLst/>
                <a:latin typeface="source-serif-pro"/>
              </a:rPr>
              <a:t>Psychographics</a:t>
            </a:r>
            <a:r>
              <a:rPr lang="en-US" sz="2000" b="0" i="0" dirty="0">
                <a:solidFill>
                  <a:srgbClr val="242424"/>
                </a:solidFill>
                <a:effectLst/>
                <a:latin typeface="source-serif-pro"/>
              </a:rPr>
              <a:t>, such as social class, lifestyle, and personality traits.</a:t>
            </a:r>
          </a:p>
          <a:p>
            <a:pPr algn="l">
              <a:buFont typeface="+mj-lt"/>
              <a:buAutoNum type="arabicPeriod"/>
            </a:pPr>
            <a:r>
              <a:rPr lang="en-US" sz="2000" b="1" i="0" dirty="0">
                <a:solidFill>
                  <a:srgbClr val="242424"/>
                </a:solidFill>
                <a:effectLst/>
                <a:latin typeface="source-serif-pro"/>
              </a:rPr>
              <a:t>Behavioral data</a:t>
            </a:r>
            <a:r>
              <a:rPr lang="en-US" sz="2000" b="0" i="0" dirty="0">
                <a:solidFill>
                  <a:srgbClr val="242424"/>
                </a:solidFill>
                <a:effectLst/>
                <a:latin typeface="source-serif-pro"/>
              </a:rPr>
              <a:t>, such as spending and consumption habits, product/service usage, and desired benefits.</a:t>
            </a:r>
          </a:p>
          <a:p>
            <a:endParaRPr lang="en-US" sz="2000" dirty="0">
              <a:solidFill>
                <a:srgbClr val="242424"/>
              </a:solidFill>
              <a:latin typeface="source-serif-pro"/>
            </a:endParaRPr>
          </a:p>
        </p:txBody>
      </p:sp>
      <p:pic>
        <p:nvPicPr>
          <p:cNvPr id="1026" name="Picture 2" descr="Customer Segmentation - YouTube">
            <a:extLst>
              <a:ext uri="{FF2B5EF4-FFF2-40B4-BE49-F238E27FC236}">
                <a16:creationId xmlns:a16="http://schemas.microsoft.com/office/drawing/2014/main" id="{8A04C1B1-6F51-76EA-6052-3D564F12C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1684" y="1860177"/>
            <a:ext cx="3980329" cy="2985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042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9BD509-A8CB-E9DC-AD81-FB61E03A7676}"/>
              </a:ext>
            </a:extLst>
          </p:cNvPr>
          <p:cNvSpPr txBox="1"/>
          <p:nvPr/>
        </p:nvSpPr>
        <p:spPr>
          <a:xfrm>
            <a:off x="0" y="0"/>
            <a:ext cx="12191999" cy="3108543"/>
          </a:xfrm>
          <a:prstGeom prst="rect">
            <a:avLst/>
          </a:prstGeom>
          <a:noFill/>
        </p:spPr>
        <p:txBody>
          <a:bodyPr wrap="square" rtlCol="0">
            <a:spAutoFit/>
          </a:bodyPr>
          <a:lstStyle/>
          <a:p>
            <a:pPr algn="ctr"/>
            <a:r>
              <a:rPr lang="en-US" sz="2800" b="1" i="0" u="sng" dirty="0">
                <a:solidFill>
                  <a:srgbClr val="242424"/>
                </a:solidFill>
                <a:effectLst/>
                <a:latin typeface="sohne"/>
              </a:rPr>
              <a:t>Advantages of Customer Segmentation</a:t>
            </a:r>
          </a:p>
          <a:p>
            <a:pPr algn="ctr"/>
            <a:endParaRPr lang="en-US" sz="2800" b="1" i="0" u="sng" dirty="0">
              <a:solidFill>
                <a:srgbClr val="242424"/>
              </a:solidFill>
              <a:effectLst/>
              <a:latin typeface="sohne"/>
            </a:endParaRPr>
          </a:p>
          <a:p>
            <a:pPr algn="l">
              <a:buFont typeface="+mj-lt"/>
              <a:buAutoNum type="arabicPeriod"/>
            </a:pPr>
            <a:r>
              <a:rPr lang="en-US" sz="2800" b="0" i="0" dirty="0">
                <a:solidFill>
                  <a:srgbClr val="242424"/>
                </a:solidFill>
                <a:effectLst/>
                <a:latin typeface="source-serif-pro"/>
              </a:rPr>
              <a:t>Determine appropriate product pricing.</a:t>
            </a:r>
          </a:p>
          <a:p>
            <a:pPr algn="l">
              <a:buFont typeface="+mj-lt"/>
              <a:buAutoNum type="arabicPeriod"/>
            </a:pPr>
            <a:r>
              <a:rPr lang="en-US" sz="2800" b="0" i="0" dirty="0">
                <a:solidFill>
                  <a:srgbClr val="242424"/>
                </a:solidFill>
                <a:effectLst/>
                <a:latin typeface="source-serif-pro"/>
              </a:rPr>
              <a:t>Develop customized marketing campaigns.</a:t>
            </a:r>
          </a:p>
          <a:p>
            <a:pPr algn="l">
              <a:buFont typeface="+mj-lt"/>
              <a:buAutoNum type="arabicPeriod"/>
            </a:pPr>
            <a:r>
              <a:rPr lang="en-US" sz="2800" b="0" i="0" dirty="0">
                <a:solidFill>
                  <a:srgbClr val="242424"/>
                </a:solidFill>
                <a:effectLst/>
                <a:latin typeface="source-serif-pro"/>
              </a:rPr>
              <a:t>Design an optimal distribution strategy.</a:t>
            </a:r>
          </a:p>
          <a:p>
            <a:pPr algn="l">
              <a:buFont typeface="+mj-lt"/>
              <a:buAutoNum type="arabicPeriod"/>
            </a:pPr>
            <a:r>
              <a:rPr lang="en-US" sz="2800" b="0" i="0" dirty="0">
                <a:solidFill>
                  <a:srgbClr val="242424"/>
                </a:solidFill>
                <a:effectLst/>
                <a:latin typeface="source-serif-pro"/>
              </a:rPr>
              <a:t>Choose specific product features for deployment.</a:t>
            </a:r>
          </a:p>
          <a:p>
            <a:pPr algn="l">
              <a:buFont typeface="+mj-lt"/>
              <a:buAutoNum type="arabicPeriod"/>
            </a:pPr>
            <a:r>
              <a:rPr lang="en-US" sz="2800" b="0" i="0" dirty="0">
                <a:solidFill>
                  <a:srgbClr val="242424"/>
                </a:solidFill>
                <a:effectLst/>
                <a:latin typeface="source-serif-pro"/>
              </a:rPr>
              <a:t>Prioritize new product development efforts.</a:t>
            </a:r>
          </a:p>
        </p:txBody>
      </p:sp>
      <p:sp>
        <p:nvSpPr>
          <p:cNvPr id="5" name="TextBox 4">
            <a:extLst>
              <a:ext uri="{FF2B5EF4-FFF2-40B4-BE49-F238E27FC236}">
                <a16:creationId xmlns:a16="http://schemas.microsoft.com/office/drawing/2014/main" id="{CB745FFB-70DA-879A-DD30-93CF8875053E}"/>
              </a:ext>
            </a:extLst>
          </p:cNvPr>
          <p:cNvSpPr txBox="1"/>
          <p:nvPr/>
        </p:nvSpPr>
        <p:spPr>
          <a:xfrm>
            <a:off x="0" y="3429000"/>
            <a:ext cx="12192000" cy="3108543"/>
          </a:xfrm>
          <a:prstGeom prst="rect">
            <a:avLst/>
          </a:prstGeom>
          <a:noFill/>
        </p:spPr>
        <p:txBody>
          <a:bodyPr wrap="square" rtlCol="0">
            <a:spAutoFit/>
          </a:bodyPr>
          <a:lstStyle/>
          <a:p>
            <a:pPr algn="ctr"/>
            <a:r>
              <a:rPr lang="en-US" sz="2800" b="1" i="0" u="sng" dirty="0">
                <a:solidFill>
                  <a:srgbClr val="242424"/>
                </a:solidFill>
                <a:effectLst/>
                <a:latin typeface="sohne"/>
              </a:rPr>
              <a:t>The Challenge</a:t>
            </a:r>
          </a:p>
          <a:p>
            <a:pPr algn="ctr"/>
            <a:endParaRPr lang="en-US" sz="2800" b="1" i="0" u="sng" dirty="0">
              <a:solidFill>
                <a:srgbClr val="242424"/>
              </a:solidFill>
              <a:effectLst/>
              <a:latin typeface="sohne"/>
            </a:endParaRPr>
          </a:p>
          <a:p>
            <a:pPr algn="l"/>
            <a:r>
              <a:rPr lang="en-US" sz="2800" b="0" i="0" dirty="0">
                <a:solidFill>
                  <a:srgbClr val="242424"/>
                </a:solidFill>
                <a:effectLst/>
                <a:latin typeface="source-serif-pro"/>
              </a:rPr>
              <a:t>We owing a supermarket mall and through membership cards, and we have some basic data about customers like Customer ID, age, gender, annual income and spending score. We wanted to understand the customers like who are the target customers so that the sense can be given to marketing team and plan the strategy accordingly. Then</a:t>
            </a:r>
            <a:r>
              <a:rPr lang="en-US" sz="2800" dirty="0">
                <a:solidFill>
                  <a:srgbClr val="242424"/>
                </a:solidFill>
                <a:latin typeface="source-serif-pro"/>
              </a:rPr>
              <a:t> </a:t>
            </a:r>
            <a:r>
              <a:rPr lang="en-US" sz="2800" b="0" i="0" dirty="0">
                <a:solidFill>
                  <a:srgbClr val="242424"/>
                </a:solidFill>
                <a:effectLst/>
                <a:latin typeface="source-serif-pro"/>
              </a:rPr>
              <a:t>analyze their annual incomes and spending scores.</a:t>
            </a:r>
          </a:p>
        </p:txBody>
      </p:sp>
    </p:spTree>
    <p:extLst>
      <p:ext uri="{BB962C8B-B14F-4D97-AF65-F5344CB8AC3E}">
        <p14:creationId xmlns:p14="http://schemas.microsoft.com/office/powerpoint/2010/main" val="146721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84887C-DA45-CB99-D42C-1845F67E1292}"/>
              </a:ext>
            </a:extLst>
          </p:cNvPr>
          <p:cNvPicPr>
            <a:picLocks noChangeAspect="1"/>
          </p:cNvPicPr>
          <p:nvPr/>
        </p:nvPicPr>
        <p:blipFill rotWithShape="1">
          <a:blip r:embed="rId2">
            <a:extLst>
              <a:ext uri="{28A0092B-C50C-407E-A947-70E740481C1C}">
                <a14:useLocalDpi xmlns:a14="http://schemas.microsoft.com/office/drawing/2010/main" val="0"/>
              </a:ext>
            </a:extLst>
          </a:blip>
          <a:srcRect b="12171"/>
          <a:stretch/>
        </p:blipFill>
        <p:spPr>
          <a:xfrm>
            <a:off x="6979746" y="584775"/>
            <a:ext cx="5212254" cy="2831545"/>
          </a:xfrm>
          <a:prstGeom prst="rect">
            <a:avLst/>
          </a:prstGeom>
        </p:spPr>
      </p:pic>
      <p:sp>
        <p:nvSpPr>
          <p:cNvPr id="6" name="TextBox 5">
            <a:extLst>
              <a:ext uri="{FF2B5EF4-FFF2-40B4-BE49-F238E27FC236}">
                <a16:creationId xmlns:a16="http://schemas.microsoft.com/office/drawing/2014/main" id="{DC55AA3E-572A-38D8-7353-770990ADC2A4}"/>
              </a:ext>
            </a:extLst>
          </p:cNvPr>
          <p:cNvSpPr txBox="1"/>
          <p:nvPr/>
        </p:nvSpPr>
        <p:spPr>
          <a:xfrm>
            <a:off x="84765" y="907941"/>
            <a:ext cx="6979746" cy="5016758"/>
          </a:xfrm>
          <a:prstGeom prst="rect">
            <a:avLst/>
          </a:prstGeom>
          <a:noFill/>
        </p:spPr>
        <p:txBody>
          <a:bodyPr wrap="square" rtlCol="0">
            <a:spAutoFit/>
          </a:bodyPr>
          <a:lstStyle/>
          <a:p>
            <a:pPr marL="514350" indent="-514350" algn="l">
              <a:buFont typeface="+mj-lt"/>
              <a:buAutoNum type="arabicPeriod"/>
            </a:pPr>
            <a:r>
              <a:rPr lang="en-US" sz="3200" b="0" i="0" dirty="0">
                <a:solidFill>
                  <a:srgbClr val="242424"/>
                </a:solidFill>
                <a:effectLst/>
                <a:latin typeface="source-serif-pro"/>
              </a:rPr>
              <a:t>Specify number of clusters </a:t>
            </a:r>
            <a:r>
              <a:rPr lang="en-US" sz="3200" b="0" i="1" dirty="0">
                <a:solidFill>
                  <a:srgbClr val="242424"/>
                </a:solidFill>
                <a:effectLst/>
                <a:latin typeface="source-serif-pro"/>
              </a:rPr>
              <a:t>K</a:t>
            </a:r>
            <a:r>
              <a:rPr lang="en-US" sz="3200" b="0" i="0" dirty="0">
                <a:solidFill>
                  <a:srgbClr val="242424"/>
                </a:solidFill>
                <a:effectLst/>
                <a:latin typeface="source-serif-pro"/>
              </a:rPr>
              <a:t>.</a:t>
            </a:r>
          </a:p>
          <a:p>
            <a:pPr marL="514350" indent="-514350" algn="l">
              <a:buFont typeface="+mj-lt"/>
              <a:buAutoNum type="arabicPeriod"/>
            </a:pPr>
            <a:endParaRPr lang="en-US" sz="3200" dirty="0">
              <a:solidFill>
                <a:srgbClr val="242424"/>
              </a:solidFill>
              <a:latin typeface="source-serif-pro"/>
            </a:endParaRPr>
          </a:p>
          <a:p>
            <a:pPr marL="514350" indent="-514350">
              <a:buFont typeface="+mj-lt"/>
              <a:buAutoNum type="arabicPeriod"/>
            </a:pPr>
            <a:r>
              <a:rPr lang="en-US" sz="3200" b="0" i="0" dirty="0">
                <a:solidFill>
                  <a:srgbClr val="242424"/>
                </a:solidFill>
                <a:effectLst/>
                <a:latin typeface="source-serif-pro"/>
              </a:rPr>
              <a:t>Initialize centroids by first shuffling the dataset and then randomly selecting </a:t>
            </a:r>
            <a:r>
              <a:rPr lang="en-US" sz="3200" b="0" i="1" dirty="0">
                <a:solidFill>
                  <a:srgbClr val="242424"/>
                </a:solidFill>
                <a:effectLst/>
                <a:latin typeface="source-serif-pro"/>
              </a:rPr>
              <a:t>K </a:t>
            </a:r>
            <a:r>
              <a:rPr lang="en-US" sz="3200" b="0" i="0" dirty="0">
                <a:solidFill>
                  <a:srgbClr val="242424"/>
                </a:solidFill>
                <a:effectLst/>
                <a:latin typeface="source-serif-pro"/>
              </a:rPr>
              <a:t>data points for the centroids without replacement.</a:t>
            </a:r>
          </a:p>
          <a:p>
            <a:pPr marL="514350" indent="-514350">
              <a:buFont typeface="+mj-lt"/>
              <a:buAutoNum type="arabicPeriod"/>
            </a:pPr>
            <a:endParaRPr lang="en-US" sz="3200" dirty="0">
              <a:solidFill>
                <a:srgbClr val="242424"/>
              </a:solidFill>
              <a:latin typeface="source-serif-pro"/>
            </a:endParaRPr>
          </a:p>
          <a:p>
            <a:pPr marL="514350" indent="-514350">
              <a:buFont typeface="+mj-lt"/>
              <a:buAutoNum type="arabicPeriod"/>
            </a:pPr>
            <a:r>
              <a:rPr lang="en-US" sz="3200" b="0" i="0" dirty="0">
                <a:solidFill>
                  <a:srgbClr val="242424"/>
                </a:solidFill>
                <a:effectLst/>
                <a:latin typeface="source-serif-pro"/>
              </a:rPr>
              <a:t>Keep iterating until there is no change to the centroids. </a:t>
            </a:r>
            <a:r>
              <a:rPr lang="en-US" sz="3200" b="0" i="0" dirty="0" err="1">
                <a:solidFill>
                  <a:srgbClr val="242424"/>
                </a:solidFill>
                <a:effectLst/>
                <a:latin typeface="source-serif-pro"/>
              </a:rPr>
              <a:t>i.e</a:t>
            </a:r>
            <a:r>
              <a:rPr lang="en-US" sz="3200" b="0" i="0" dirty="0">
                <a:solidFill>
                  <a:srgbClr val="242424"/>
                </a:solidFill>
                <a:effectLst/>
                <a:latin typeface="source-serif-pro"/>
              </a:rPr>
              <a:t> assignment of data points to clusters isn’t changing.</a:t>
            </a:r>
          </a:p>
        </p:txBody>
      </p:sp>
      <p:pic>
        <p:nvPicPr>
          <p:cNvPr id="2050" name="Picture 2">
            <a:extLst>
              <a:ext uri="{FF2B5EF4-FFF2-40B4-BE49-F238E27FC236}">
                <a16:creationId xmlns:a16="http://schemas.microsoft.com/office/drawing/2014/main" id="{34F7C35F-828C-B7BA-39F5-7A6AA5B9A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363" y="3441680"/>
            <a:ext cx="3574637" cy="34163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D2FB08-ED21-7245-3347-EFF872C2142C}"/>
              </a:ext>
            </a:extLst>
          </p:cNvPr>
          <p:cNvSpPr txBox="1"/>
          <p:nvPr/>
        </p:nvSpPr>
        <p:spPr>
          <a:xfrm>
            <a:off x="3406587" y="0"/>
            <a:ext cx="5210775" cy="584775"/>
          </a:xfrm>
          <a:prstGeom prst="rect">
            <a:avLst/>
          </a:prstGeom>
          <a:noFill/>
        </p:spPr>
        <p:txBody>
          <a:bodyPr wrap="square" rtlCol="0">
            <a:spAutoFit/>
          </a:bodyPr>
          <a:lstStyle/>
          <a:p>
            <a:r>
              <a:rPr lang="en-IN" sz="3200" b="1" u="sng" dirty="0"/>
              <a:t>K Means Clustering Algorithm</a:t>
            </a:r>
          </a:p>
        </p:txBody>
      </p:sp>
    </p:spTree>
    <p:extLst>
      <p:ext uri="{BB962C8B-B14F-4D97-AF65-F5344CB8AC3E}">
        <p14:creationId xmlns:p14="http://schemas.microsoft.com/office/powerpoint/2010/main" val="217767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2EDAE6-DB6B-DDBC-78E6-1E6583595523}"/>
              </a:ext>
            </a:extLst>
          </p:cNvPr>
          <p:cNvSpPr txBox="1"/>
          <p:nvPr/>
        </p:nvSpPr>
        <p:spPr>
          <a:xfrm>
            <a:off x="0" y="265871"/>
            <a:ext cx="12192000" cy="1754326"/>
          </a:xfrm>
          <a:prstGeom prst="rect">
            <a:avLst/>
          </a:prstGeom>
          <a:noFill/>
        </p:spPr>
        <p:txBody>
          <a:bodyPr wrap="square">
            <a:spAutoFit/>
          </a:bodyPr>
          <a:lstStyle/>
          <a:p>
            <a:pPr algn="ctr"/>
            <a:r>
              <a:rPr lang="en-US" sz="3600" b="1" i="0" u="sng" dirty="0">
                <a:solidFill>
                  <a:srgbClr val="242424"/>
                </a:solidFill>
                <a:effectLst/>
                <a:latin typeface="sohne"/>
              </a:rPr>
              <a:t>Data</a:t>
            </a:r>
          </a:p>
          <a:p>
            <a:pPr algn="l"/>
            <a:r>
              <a:rPr lang="en-US" sz="2400" b="0" i="0" dirty="0">
                <a:solidFill>
                  <a:srgbClr val="242424"/>
                </a:solidFill>
                <a:effectLst/>
                <a:latin typeface="source-serif-pro"/>
              </a:rPr>
              <a:t>This project is a part of the </a:t>
            </a:r>
            <a:r>
              <a:rPr lang="en-US" sz="2400" b="0" i="0" u="sng" dirty="0">
                <a:solidFill>
                  <a:srgbClr val="242424"/>
                </a:solidFill>
                <a:effectLst/>
                <a:latin typeface="source-serif-pro"/>
              </a:rPr>
              <a:t>Mall Customer Segmentation Data</a:t>
            </a:r>
            <a:r>
              <a:rPr lang="en-US" sz="2400" b="0" i="0" dirty="0">
                <a:solidFill>
                  <a:srgbClr val="242424"/>
                </a:solidFill>
                <a:effectLst/>
                <a:latin typeface="source-serif-pro"/>
              </a:rPr>
              <a:t>.</a:t>
            </a:r>
          </a:p>
          <a:p>
            <a:pPr algn="l"/>
            <a:r>
              <a:rPr lang="en-US" sz="2400" b="0" i="0" dirty="0">
                <a:solidFill>
                  <a:srgbClr val="242424"/>
                </a:solidFill>
                <a:effectLst/>
                <a:latin typeface="source-serif-pro"/>
              </a:rPr>
              <a:t>The dataset can be downloaded from here : (https://drive.google.com/file/d/19BOhwz52NUY3dg8XErVYglctpr5sjTy4/view)</a:t>
            </a:r>
          </a:p>
        </p:txBody>
      </p:sp>
      <p:sp>
        <p:nvSpPr>
          <p:cNvPr id="7" name="TextBox 6">
            <a:extLst>
              <a:ext uri="{FF2B5EF4-FFF2-40B4-BE49-F238E27FC236}">
                <a16:creationId xmlns:a16="http://schemas.microsoft.com/office/drawing/2014/main" id="{6B52559F-A411-0668-386D-8C396F6209DD}"/>
              </a:ext>
            </a:extLst>
          </p:cNvPr>
          <p:cNvSpPr txBox="1"/>
          <p:nvPr/>
        </p:nvSpPr>
        <p:spPr>
          <a:xfrm>
            <a:off x="0" y="2991109"/>
            <a:ext cx="12192000" cy="3046988"/>
          </a:xfrm>
          <a:prstGeom prst="rect">
            <a:avLst/>
          </a:prstGeom>
          <a:noFill/>
        </p:spPr>
        <p:txBody>
          <a:bodyPr wrap="square">
            <a:spAutoFit/>
          </a:bodyPr>
          <a:lstStyle/>
          <a:p>
            <a:pPr algn="ctr"/>
            <a:r>
              <a:rPr lang="en-US" sz="3200" b="1" i="0" u="sng" dirty="0">
                <a:solidFill>
                  <a:srgbClr val="242424"/>
                </a:solidFill>
                <a:effectLst/>
                <a:latin typeface="sohne"/>
              </a:rPr>
              <a:t>Environment and tools</a:t>
            </a:r>
          </a:p>
          <a:p>
            <a:pPr algn="l">
              <a:buFont typeface="+mj-lt"/>
              <a:buAutoNum type="arabicPeriod"/>
            </a:pPr>
            <a:r>
              <a:rPr lang="en-US" sz="3200" b="0" i="0" dirty="0">
                <a:solidFill>
                  <a:srgbClr val="242424"/>
                </a:solidFill>
                <a:effectLst/>
                <a:latin typeface="source-serif-pro"/>
              </a:rPr>
              <a:t>scikit-learn</a:t>
            </a:r>
          </a:p>
          <a:p>
            <a:pPr algn="l">
              <a:buFont typeface="+mj-lt"/>
              <a:buAutoNum type="arabicPeriod"/>
            </a:pPr>
            <a:r>
              <a:rPr lang="en-US" sz="3200" b="0" i="0" dirty="0">
                <a:solidFill>
                  <a:srgbClr val="242424"/>
                </a:solidFill>
                <a:effectLst/>
                <a:latin typeface="source-serif-pro"/>
              </a:rPr>
              <a:t>seaborn</a:t>
            </a:r>
          </a:p>
          <a:p>
            <a:pPr algn="l">
              <a:buFont typeface="+mj-lt"/>
              <a:buAutoNum type="arabicPeriod"/>
            </a:pPr>
            <a:r>
              <a:rPr lang="en-US" sz="3200" b="0" i="0" dirty="0" err="1">
                <a:solidFill>
                  <a:srgbClr val="242424"/>
                </a:solidFill>
                <a:effectLst/>
                <a:latin typeface="source-serif-pro"/>
              </a:rPr>
              <a:t>numpy</a:t>
            </a:r>
            <a:endParaRPr lang="en-US" sz="3200" b="0" i="0" dirty="0">
              <a:solidFill>
                <a:srgbClr val="242424"/>
              </a:solidFill>
              <a:effectLst/>
              <a:latin typeface="source-serif-pro"/>
            </a:endParaRPr>
          </a:p>
          <a:p>
            <a:pPr algn="l">
              <a:buFont typeface="+mj-lt"/>
              <a:buAutoNum type="arabicPeriod"/>
            </a:pPr>
            <a:r>
              <a:rPr lang="en-US" sz="3200" b="0" i="0" dirty="0">
                <a:solidFill>
                  <a:srgbClr val="242424"/>
                </a:solidFill>
                <a:effectLst/>
                <a:latin typeface="source-serif-pro"/>
              </a:rPr>
              <a:t>pandas</a:t>
            </a:r>
          </a:p>
          <a:p>
            <a:pPr algn="l">
              <a:buFont typeface="+mj-lt"/>
              <a:buAutoNum type="arabicPeriod"/>
            </a:pPr>
            <a:r>
              <a:rPr lang="en-US" sz="3200" b="0" i="0" dirty="0">
                <a:solidFill>
                  <a:srgbClr val="242424"/>
                </a:solidFill>
                <a:effectLst/>
                <a:latin typeface="source-serif-pro"/>
              </a:rPr>
              <a:t>matplotlib</a:t>
            </a:r>
          </a:p>
        </p:txBody>
      </p:sp>
    </p:spTree>
    <p:extLst>
      <p:ext uri="{BB962C8B-B14F-4D97-AF65-F5344CB8AC3E}">
        <p14:creationId xmlns:p14="http://schemas.microsoft.com/office/powerpoint/2010/main" val="169056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FCAFA4-5D03-03FE-EF6D-8C935DC3A58F}"/>
              </a:ext>
            </a:extLst>
          </p:cNvPr>
          <p:cNvSpPr txBox="1"/>
          <p:nvPr/>
        </p:nvSpPr>
        <p:spPr>
          <a:xfrm>
            <a:off x="0" y="1021994"/>
            <a:ext cx="12192000" cy="5262979"/>
          </a:xfrm>
          <a:prstGeom prst="rect">
            <a:avLst/>
          </a:prstGeom>
          <a:noFill/>
        </p:spPr>
        <p:txBody>
          <a:bodyPr wrap="square">
            <a:spAutoFit/>
          </a:bodyPr>
          <a:lstStyle/>
          <a:p>
            <a:pPr marL="285750" indent="-285750">
              <a:buFont typeface="Wingdings" panose="05000000000000000000" pitchFamily="2" charset="2"/>
              <a:buChar char="Ø"/>
            </a:pPr>
            <a:r>
              <a:rPr lang="en-US" sz="2400" b="0" i="0" dirty="0">
                <a:solidFill>
                  <a:srgbClr val="242424"/>
                </a:solidFill>
                <a:effectLst/>
                <a:latin typeface="source-serif-pro"/>
              </a:rPr>
              <a:t>I started with loading all the libraries and dependencies. The columns in the dataset are customer id, gender, age, income and spending score.</a:t>
            </a:r>
          </a:p>
          <a:p>
            <a:endParaRPr lang="en-US" sz="2400" b="0" i="0" dirty="0">
              <a:solidFill>
                <a:srgbClr val="242424"/>
              </a:solidFill>
              <a:effectLst/>
              <a:latin typeface="source-serif-pro"/>
            </a:endParaRPr>
          </a:p>
          <a:p>
            <a:pPr marL="285750" indent="-285750">
              <a:buFont typeface="Wingdings" panose="05000000000000000000" pitchFamily="2" charset="2"/>
              <a:buChar char="Ø"/>
            </a:pPr>
            <a:r>
              <a:rPr lang="en-US" sz="2400" b="0" i="0" dirty="0">
                <a:solidFill>
                  <a:srgbClr val="242424"/>
                </a:solidFill>
                <a:effectLst/>
                <a:latin typeface="source-serif-pro"/>
              </a:rPr>
              <a:t>I dropped the id column as that does not seem relevant to the context. Also I plotted the age frequency of customers.</a:t>
            </a:r>
          </a:p>
          <a:p>
            <a:endParaRPr lang="en-IN" sz="2400" dirty="0"/>
          </a:p>
          <a:p>
            <a:pPr marL="285750" indent="-285750">
              <a:buFont typeface="Wingdings" panose="05000000000000000000" pitchFamily="2" charset="2"/>
              <a:buChar char="Ø"/>
            </a:pPr>
            <a:r>
              <a:rPr lang="en-US" sz="2400" b="0" i="0" dirty="0">
                <a:solidFill>
                  <a:srgbClr val="242424"/>
                </a:solidFill>
                <a:effectLst/>
                <a:latin typeface="source-serif-pro"/>
              </a:rPr>
              <a:t>Next I made a box plot of spending score and annual income to better visualize the distribution range. The range of spending score is clearly more than the annual income range.</a:t>
            </a:r>
          </a:p>
          <a:p>
            <a:endParaRPr lang="en-IN" sz="2400" dirty="0"/>
          </a:p>
          <a:p>
            <a:pPr marL="285750" indent="-285750">
              <a:buFont typeface="Wingdings" panose="05000000000000000000" pitchFamily="2" charset="2"/>
              <a:buChar char="Ø"/>
            </a:pPr>
            <a:r>
              <a:rPr lang="en-US" sz="2400" b="0" i="0" dirty="0">
                <a:solidFill>
                  <a:srgbClr val="242424"/>
                </a:solidFill>
                <a:effectLst/>
                <a:latin typeface="source-serif-pro"/>
              </a:rPr>
              <a:t>I made a bar plot to check the distribution of male and female population in the dataset. The female population clearly outweighs the male counterpart.</a:t>
            </a:r>
          </a:p>
          <a:p>
            <a:endParaRPr lang="en-US" sz="2400" b="0" i="0" dirty="0">
              <a:solidFill>
                <a:srgbClr val="242424"/>
              </a:solidFill>
              <a:effectLst/>
              <a:latin typeface="source-serif-pro"/>
            </a:endParaRPr>
          </a:p>
          <a:p>
            <a:pPr marL="285750" indent="-285750">
              <a:buFont typeface="Wingdings" panose="05000000000000000000" pitchFamily="2" charset="2"/>
              <a:buChar char="Ø"/>
            </a:pPr>
            <a:r>
              <a:rPr lang="en-US" sz="2400" b="0" i="0" dirty="0">
                <a:solidFill>
                  <a:srgbClr val="242424"/>
                </a:solidFill>
                <a:effectLst/>
                <a:latin typeface="source-serif-pro"/>
              </a:rPr>
              <a:t>Next I made a bar plot to check the distribution of number of customers in each age group. Clearly the 26–35 age group outweighs every other age group.</a:t>
            </a:r>
            <a:endParaRPr lang="en-IN" sz="2400" dirty="0"/>
          </a:p>
        </p:txBody>
      </p:sp>
      <p:sp>
        <p:nvSpPr>
          <p:cNvPr id="14" name="TextBox 13">
            <a:extLst>
              <a:ext uri="{FF2B5EF4-FFF2-40B4-BE49-F238E27FC236}">
                <a16:creationId xmlns:a16="http://schemas.microsoft.com/office/drawing/2014/main" id="{F1795887-CC68-997A-ACDC-AF354716DB5E}"/>
              </a:ext>
            </a:extLst>
          </p:cNvPr>
          <p:cNvSpPr txBox="1"/>
          <p:nvPr/>
        </p:nvSpPr>
        <p:spPr>
          <a:xfrm>
            <a:off x="5481143" y="0"/>
            <a:ext cx="1229710" cy="646331"/>
          </a:xfrm>
          <a:prstGeom prst="rect">
            <a:avLst/>
          </a:prstGeom>
          <a:noFill/>
        </p:spPr>
        <p:txBody>
          <a:bodyPr wrap="square" rtlCol="0">
            <a:spAutoFit/>
          </a:bodyPr>
          <a:lstStyle/>
          <a:p>
            <a:r>
              <a:rPr lang="en-IN" sz="3600" b="1" u="sng" dirty="0"/>
              <a:t>Steps</a:t>
            </a:r>
          </a:p>
        </p:txBody>
      </p:sp>
    </p:spTree>
    <p:extLst>
      <p:ext uri="{BB962C8B-B14F-4D97-AF65-F5344CB8AC3E}">
        <p14:creationId xmlns:p14="http://schemas.microsoft.com/office/powerpoint/2010/main" val="3440459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2461E-2C90-CCF3-5C52-9A65E97DD571}"/>
              </a:ext>
            </a:extLst>
          </p:cNvPr>
          <p:cNvSpPr txBox="1"/>
          <p:nvPr/>
        </p:nvSpPr>
        <p:spPr>
          <a:xfrm>
            <a:off x="-4" y="247630"/>
            <a:ext cx="12192000" cy="3416320"/>
          </a:xfrm>
          <a:prstGeom prst="rect">
            <a:avLst/>
          </a:prstGeom>
          <a:noFill/>
        </p:spPr>
        <p:txBody>
          <a:bodyPr wrap="square">
            <a:spAutoFit/>
          </a:bodyPr>
          <a:lstStyle/>
          <a:p>
            <a:pPr marL="285750" indent="-285750">
              <a:buFont typeface="Wingdings" panose="05000000000000000000" pitchFamily="2" charset="2"/>
              <a:buChar char="Ø"/>
            </a:pPr>
            <a:r>
              <a:rPr lang="en-US" sz="2400" b="0" i="0" dirty="0">
                <a:solidFill>
                  <a:srgbClr val="242424"/>
                </a:solidFill>
                <a:effectLst/>
                <a:latin typeface="source-serif-pro"/>
              </a:rPr>
              <a:t>I continued with making a bar plot to visualize the number of customers according to their spending scores. The majority of the customers have spending score in the range 41–60.</a:t>
            </a:r>
          </a:p>
          <a:p>
            <a:endParaRPr lang="en-US" sz="2400" b="0" i="0" dirty="0">
              <a:solidFill>
                <a:srgbClr val="242424"/>
              </a:solidFill>
              <a:effectLst/>
              <a:latin typeface="source-serif-pro"/>
            </a:endParaRPr>
          </a:p>
          <a:p>
            <a:pPr marL="285750" indent="-285750">
              <a:buFont typeface="Wingdings" panose="05000000000000000000" pitchFamily="2" charset="2"/>
              <a:buChar char="Ø"/>
            </a:pPr>
            <a:r>
              <a:rPr lang="en-US" sz="2400" b="0" i="0" dirty="0">
                <a:solidFill>
                  <a:srgbClr val="242424"/>
                </a:solidFill>
                <a:effectLst/>
                <a:latin typeface="source-serif-pro"/>
              </a:rPr>
              <a:t>Also I made a bar plot to visualize the number of customers according to their annual income. The majority of the customers have annual income in the range 60000 and 90000.</a:t>
            </a:r>
          </a:p>
          <a:p>
            <a:endParaRPr lang="en-US" sz="2400" b="0" i="0" dirty="0">
              <a:solidFill>
                <a:srgbClr val="242424"/>
              </a:solidFill>
              <a:effectLst/>
              <a:latin typeface="source-serif-pro"/>
            </a:endParaRPr>
          </a:p>
          <a:p>
            <a:pPr marL="285750" indent="-285750">
              <a:buFont typeface="Wingdings" panose="05000000000000000000" pitchFamily="2" charset="2"/>
              <a:buChar char="Ø"/>
            </a:pPr>
            <a:r>
              <a:rPr lang="en-US" sz="2400" b="0" i="0" dirty="0">
                <a:solidFill>
                  <a:srgbClr val="242424"/>
                </a:solidFill>
                <a:effectLst/>
                <a:latin typeface="source-serif-pro"/>
              </a:rPr>
              <a:t>Next I plotted Within Cluster Sum Of Squares (WCSS) against the </a:t>
            </a:r>
            <a:r>
              <a:rPr lang="en-US" sz="2400" b="0" i="0" dirty="0" err="1">
                <a:solidFill>
                  <a:srgbClr val="242424"/>
                </a:solidFill>
                <a:effectLst/>
                <a:latin typeface="source-serif-pro"/>
              </a:rPr>
              <a:t>the</a:t>
            </a:r>
            <a:r>
              <a:rPr lang="en-US" sz="2400" b="0" i="0" dirty="0">
                <a:solidFill>
                  <a:srgbClr val="242424"/>
                </a:solidFill>
                <a:effectLst/>
                <a:latin typeface="source-serif-pro"/>
              </a:rPr>
              <a:t> number of clusters (K Value) to figure out the optimal number of clusters value. WCSS measures sum of distances of observations from their cluster centroids which is given by the below formula.</a:t>
            </a:r>
            <a:endParaRPr lang="en-IN" sz="2400" dirty="0"/>
          </a:p>
        </p:txBody>
      </p:sp>
      <p:pic>
        <p:nvPicPr>
          <p:cNvPr id="3074" name="Picture 2">
            <a:extLst>
              <a:ext uri="{FF2B5EF4-FFF2-40B4-BE49-F238E27FC236}">
                <a16:creationId xmlns:a16="http://schemas.microsoft.com/office/drawing/2014/main" id="{6E59568A-9667-1D9E-8323-6F1565E39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481" y="3891301"/>
            <a:ext cx="2867025" cy="9429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E32DE20-D752-34B8-BF40-FF4FEC1113D5}"/>
              </a:ext>
            </a:extLst>
          </p:cNvPr>
          <p:cNvSpPr txBox="1"/>
          <p:nvPr/>
        </p:nvSpPr>
        <p:spPr>
          <a:xfrm>
            <a:off x="-4" y="5061628"/>
            <a:ext cx="12191997" cy="830997"/>
          </a:xfrm>
          <a:prstGeom prst="rect">
            <a:avLst/>
          </a:prstGeom>
          <a:noFill/>
        </p:spPr>
        <p:txBody>
          <a:bodyPr wrap="square">
            <a:spAutoFit/>
          </a:bodyPr>
          <a:lstStyle/>
          <a:p>
            <a:r>
              <a:rPr lang="en-US" sz="2400" b="0" i="0" dirty="0">
                <a:solidFill>
                  <a:srgbClr val="242424"/>
                </a:solidFill>
                <a:effectLst/>
                <a:latin typeface="source-serif-pro"/>
              </a:rPr>
              <a:t>where </a:t>
            </a:r>
            <a:r>
              <a:rPr lang="en-US" sz="2400" b="0" i="1" dirty="0">
                <a:solidFill>
                  <a:srgbClr val="242424"/>
                </a:solidFill>
                <a:effectLst/>
                <a:latin typeface="source-serif-pro"/>
              </a:rPr>
              <a:t>Yi</a:t>
            </a:r>
            <a:r>
              <a:rPr lang="en-US" sz="2400" b="0" i="0" dirty="0">
                <a:solidFill>
                  <a:srgbClr val="242424"/>
                </a:solidFill>
                <a:effectLst/>
                <a:latin typeface="source-serif-pro"/>
              </a:rPr>
              <a:t> is centroid for observation </a:t>
            </a:r>
            <a:r>
              <a:rPr lang="en-US" sz="2400" b="0" i="1" dirty="0">
                <a:solidFill>
                  <a:srgbClr val="242424"/>
                </a:solidFill>
                <a:effectLst/>
                <a:latin typeface="source-serif-pro"/>
              </a:rPr>
              <a:t>Xi</a:t>
            </a:r>
            <a:r>
              <a:rPr lang="en-US" sz="2400" b="0" i="0" dirty="0">
                <a:solidFill>
                  <a:srgbClr val="242424"/>
                </a:solidFill>
                <a:effectLst/>
                <a:latin typeface="source-serif-pro"/>
              </a:rPr>
              <a:t>. The main goal is to maximize number of clusters and in limiting case each data point becomes its own cluster centroid.</a:t>
            </a:r>
            <a:endParaRPr lang="en-IN" sz="2400" dirty="0"/>
          </a:p>
        </p:txBody>
      </p:sp>
    </p:spTree>
    <p:extLst>
      <p:ext uri="{BB962C8B-B14F-4D97-AF65-F5344CB8AC3E}">
        <p14:creationId xmlns:p14="http://schemas.microsoft.com/office/powerpoint/2010/main" val="1346572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1C0405-62A6-0931-34AF-D564C658D865}"/>
              </a:ext>
            </a:extLst>
          </p:cNvPr>
          <p:cNvSpPr txBox="1"/>
          <p:nvPr/>
        </p:nvSpPr>
        <p:spPr>
          <a:xfrm>
            <a:off x="5354170" y="0"/>
            <a:ext cx="1483660" cy="523220"/>
          </a:xfrm>
          <a:prstGeom prst="rect">
            <a:avLst/>
          </a:prstGeom>
          <a:noFill/>
        </p:spPr>
        <p:txBody>
          <a:bodyPr wrap="square">
            <a:spAutoFit/>
          </a:bodyPr>
          <a:lstStyle/>
          <a:p>
            <a:pPr algn="l"/>
            <a:r>
              <a:rPr lang="en-IN" sz="2800" b="1" i="0" u="sng" dirty="0">
                <a:solidFill>
                  <a:srgbClr val="242424"/>
                </a:solidFill>
                <a:effectLst/>
                <a:latin typeface="sohne"/>
              </a:rPr>
              <a:t>Results</a:t>
            </a:r>
          </a:p>
        </p:txBody>
      </p:sp>
      <p:pic>
        <p:nvPicPr>
          <p:cNvPr id="4100" name="Picture 4">
            <a:extLst>
              <a:ext uri="{FF2B5EF4-FFF2-40B4-BE49-F238E27FC236}">
                <a16:creationId xmlns:a16="http://schemas.microsoft.com/office/drawing/2014/main" id="{EAEBB6FB-C5B4-23B2-559A-4E181BE0F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126" y="635264"/>
            <a:ext cx="3175748" cy="31757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B6A13D6-B8D7-D0AB-1A59-B5E2CFB153CA}"/>
              </a:ext>
            </a:extLst>
          </p:cNvPr>
          <p:cNvSpPr txBox="1"/>
          <p:nvPr/>
        </p:nvSpPr>
        <p:spPr>
          <a:xfrm>
            <a:off x="0" y="4118789"/>
            <a:ext cx="12192000" cy="2739211"/>
          </a:xfrm>
          <a:prstGeom prst="rect">
            <a:avLst/>
          </a:prstGeom>
          <a:noFill/>
        </p:spPr>
        <p:txBody>
          <a:bodyPr wrap="square">
            <a:spAutoFit/>
          </a:bodyPr>
          <a:lstStyle/>
          <a:p>
            <a:pPr algn="ctr"/>
            <a:r>
              <a:rPr lang="en-US" sz="2800" b="1" i="0" u="sng" dirty="0">
                <a:solidFill>
                  <a:srgbClr val="242424"/>
                </a:solidFill>
                <a:effectLst/>
                <a:latin typeface="sohne"/>
              </a:rPr>
              <a:t>Conclusions</a:t>
            </a:r>
            <a:endParaRPr lang="en-US" sz="2400" b="1" i="0" u="sng" dirty="0">
              <a:solidFill>
                <a:srgbClr val="242424"/>
              </a:solidFill>
              <a:effectLst/>
              <a:latin typeface="sohne"/>
            </a:endParaRPr>
          </a:p>
          <a:p>
            <a:pPr algn="ctr"/>
            <a:endParaRPr lang="en-US" sz="2400" b="1" i="0" dirty="0">
              <a:solidFill>
                <a:srgbClr val="242424"/>
              </a:solidFill>
              <a:effectLst/>
              <a:latin typeface="sohne"/>
            </a:endParaRPr>
          </a:p>
          <a:p>
            <a:pPr algn="l"/>
            <a:r>
              <a:rPr lang="en-US" sz="2400" b="0" i="0" dirty="0">
                <a:solidFill>
                  <a:srgbClr val="242424"/>
                </a:solidFill>
                <a:effectLst/>
                <a:latin typeface="source-serif-pro"/>
              </a:rPr>
              <a:t>K means clustering is one of the most popular clustering algorithms and usually the first thing practitioners apply when solving clustering tasks to get an idea of the structure of the dataset. The goal of K means is to group data points into distinct non-overlapping subgroups. One of the major application of K means clustering is segmentation of customers to get a better understanding of them which in turn could be used to increase the revenue of the company.</a:t>
            </a:r>
          </a:p>
        </p:txBody>
      </p:sp>
    </p:spTree>
    <p:extLst>
      <p:ext uri="{BB962C8B-B14F-4D97-AF65-F5344CB8AC3E}">
        <p14:creationId xmlns:p14="http://schemas.microsoft.com/office/powerpoint/2010/main" val="3355576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1329</TotalTime>
  <Words>760</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sohne</vt:lpstr>
      <vt:lpstr>source-serif-pro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Verma</dc:creator>
  <cp:lastModifiedBy>Himanshu Verma</cp:lastModifiedBy>
  <cp:revision>3</cp:revision>
  <dcterms:created xsi:type="dcterms:W3CDTF">2023-07-21T07:18:53Z</dcterms:created>
  <dcterms:modified xsi:type="dcterms:W3CDTF">2023-07-22T05:28:46Z</dcterms:modified>
</cp:coreProperties>
</file>