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
      <p:font typeface="Playfair Display"/>
      <p:regular r:id="rId44"/>
      <p:bold r:id="rId45"/>
      <p:italic r:id="rId46"/>
      <p:boldItalic r:id="rId47"/>
    </p:embeddedFont>
    <p:embeddedFont>
      <p:font typeface="Libre Baskerville"/>
      <p:regular r:id="rId48"/>
      <p:bold r:id="rId49"/>
      <p:italic r:id="rId50"/>
    </p:embeddedFont>
    <p:embeddedFont>
      <p:font typeface="Merriweathe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PlayfairDisplay-regular.fntdata"/><Relationship Id="rId43" Type="http://schemas.openxmlformats.org/officeDocument/2006/relationships/font" Target="fonts/Nunito-boldItalic.fntdata"/><Relationship Id="rId46" Type="http://schemas.openxmlformats.org/officeDocument/2006/relationships/font" Target="fonts/PlayfairDisplay-italic.fntdata"/><Relationship Id="rId45"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ibreBaskerville-regular.fntdata"/><Relationship Id="rId47" Type="http://schemas.openxmlformats.org/officeDocument/2006/relationships/font" Target="fonts/PlayfairDisplay-boldItalic.fntdata"/><Relationship Id="rId49"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regular.fntdata"/><Relationship Id="rId50" Type="http://schemas.openxmlformats.org/officeDocument/2006/relationships/font" Target="fonts/LibreBaskerville-italic.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74a1a27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74a1a27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74a1a27e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74a1a27e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74a1a27e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74a1a27e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74a1a27e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74a1a27e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74a1a27e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74a1a27e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74a1a27e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74a1a27e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74a1a27e4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74a1a27e4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74a1a27e4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74a1a27e4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74a1a27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74a1a27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74a1a27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74a1a27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74a1a27e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74a1a27e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3"/>
          <p:cNvGrpSpPr/>
          <p:nvPr/>
        </p:nvGrpSpPr>
        <p:grpSpPr>
          <a:xfrm>
            <a:off x="5594190" y="3961115"/>
            <a:ext cx="2910144"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3"/>
          <p:cNvGrpSpPr/>
          <p:nvPr/>
        </p:nvGrpSpPr>
        <p:grpSpPr>
          <a:xfrm>
            <a:off x="199149" y="2"/>
            <a:ext cx="2795413"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56" name="Shape 56"/>
        <p:cNvGrpSpPr/>
        <p:nvPr/>
      </p:nvGrpSpPr>
      <p:grpSpPr>
        <a:xfrm>
          <a:off x="0" y="0"/>
          <a:ext cx="0" cy="0"/>
          <a:chOff x="0" y="0"/>
          <a:chExt cx="0" cy="0"/>
        </a:xfrm>
      </p:grpSpPr>
      <p:sp>
        <p:nvSpPr>
          <p:cNvPr id="57" name="Google Shape;57;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5"/>
          <p:cNvGrpSpPr/>
          <p:nvPr/>
        </p:nvGrpSpPr>
        <p:grpSpPr>
          <a:xfrm>
            <a:off x="255991" y="-118"/>
            <a:ext cx="2251347" cy="1043408"/>
            <a:chOff x="3961956" y="4383950"/>
            <a:chExt cx="1160548" cy="548700"/>
          </a:xfrm>
        </p:grpSpPr>
        <p:sp>
          <p:nvSpPr>
            <p:cNvPr id="60" name="Google Shape;60;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5"/>
          <p:cNvGrpSpPr/>
          <p:nvPr/>
        </p:nvGrpSpPr>
        <p:grpSpPr>
          <a:xfrm>
            <a:off x="34934" y="4522125"/>
            <a:ext cx="1593306" cy="617072"/>
            <a:chOff x="6917201" y="0"/>
            <a:chExt cx="2227777" cy="863400"/>
          </a:xfrm>
        </p:grpSpPr>
        <p:sp>
          <p:nvSpPr>
            <p:cNvPr id="65" name="Google Shape;65;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5"/>
          <p:cNvGrpSpPr/>
          <p:nvPr/>
        </p:nvGrpSpPr>
        <p:grpSpPr>
          <a:xfrm>
            <a:off x="5886353" y="1243"/>
            <a:ext cx="3257454" cy="1261514"/>
            <a:chOff x="6917201" y="0"/>
            <a:chExt cx="2227777" cy="863400"/>
          </a:xfrm>
        </p:grpSpPr>
        <p:sp>
          <p:nvSpPr>
            <p:cNvPr id="69" name="Google Shape;69;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73" name="Google Shape;7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74" name="Shape 74"/>
        <p:cNvGrpSpPr/>
        <p:nvPr/>
      </p:nvGrpSpPr>
      <p:grpSpPr>
        <a:xfrm>
          <a:off x="0" y="0"/>
          <a:ext cx="0" cy="0"/>
          <a:chOff x="0" y="0"/>
          <a:chExt cx="0" cy="0"/>
        </a:xfrm>
      </p:grpSpPr>
      <p:sp>
        <p:nvSpPr>
          <p:cNvPr id="75" name="Google Shape;7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0" name="Google Shape;80;p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82" name="Shape 82"/>
        <p:cNvGrpSpPr/>
        <p:nvPr/>
      </p:nvGrpSpPr>
      <p:grpSpPr>
        <a:xfrm>
          <a:off x="0" y="0"/>
          <a:ext cx="0" cy="0"/>
          <a:chOff x="0" y="0"/>
          <a:chExt cx="0" cy="0"/>
        </a:xfrm>
      </p:grpSpPr>
      <p:sp>
        <p:nvSpPr>
          <p:cNvPr id="83" name="Google Shape;83;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8" name="Shape 88"/>
        <p:cNvGrpSpPr/>
        <p:nvPr/>
      </p:nvGrpSpPr>
      <p:grpSpPr>
        <a:xfrm>
          <a:off x="0" y="0"/>
          <a:ext cx="0" cy="0"/>
          <a:chOff x="0" y="0"/>
          <a:chExt cx="0" cy="0"/>
        </a:xfrm>
      </p:grpSpPr>
      <p:sp>
        <p:nvSpPr>
          <p:cNvPr id="89" name="Google Shape;89;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984503" y="788533"/>
            <a:ext cx="5361300" cy="1448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800"/>
              <a:buNone/>
            </a:pPr>
            <a:r>
              <a:t/>
            </a:r>
            <a:endParaRPr sz="6600">
              <a:solidFill>
                <a:srgbClr val="D9D9D9"/>
              </a:solidFill>
            </a:endParaRPr>
          </a:p>
          <a:p>
            <a:pPr indent="0" lvl="0" marL="0" rtl="0" algn="l">
              <a:lnSpc>
                <a:spcPct val="115000"/>
              </a:lnSpc>
              <a:spcBef>
                <a:spcPts val="0"/>
              </a:spcBef>
              <a:spcAft>
                <a:spcPts val="0"/>
              </a:spcAft>
              <a:buSzPts val="3800"/>
              <a:buNone/>
            </a:pPr>
            <a:r>
              <a:rPr lang="en-US" sz="5300">
                <a:solidFill>
                  <a:srgbClr val="073763"/>
                </a:solidFill>
              </a:rPr>
              <a:t>ZOMATO BANGALORE</a:t>
            </a:r>
            <a:endParaRPr sz="5300">
              <a:solidFill>
                <a:srgbClr val="073763"/>
              </a:solidFill>
            </a:endParaRPr>
          </a:p>
          <a:p>
            <a:pPr indent="0" lvl="0" marL="0" rtl="0" algn="l">
              <a:lnSpc>
                <a:spcPct val="115000"/>
              </a:lnSpc>
              <a:spcBef>
                <a:spcPts val="0"/>
              </a:spcBef>
              <a:spcAft>
                <a:spcPts val="0"/>
              </a:spcAft>
              <a:buSzPts val="3800"/>
              <a:buNone/>
            </a:pPr>
            <a:r>
              <a:rPr lang="en-US" sz="5300">
                <a:solidFill>
                  <a:srgbClr val="073763"/>
                </a:solidFill>
              </a:rPr>
              <a:t>RESTAURANTS</a:t>
            </a:r>
            <a:endParaRPr sz="5300">
              <a:solidFill>
                <a:srgbClr val="073763"/>
              </a:solidFill>
            </a:endParaRPr>
          </a:p>
          <a:p>
            <a:pPr indent="0" lvl="0" marL="0" rtl="0" algn="ctr">
              <a:lnSpc>
                <a:spcPct val="100000"/>
              </a:lnSpc>
              <a:spcBef>
                <a:spcPts val="0"/>
              </a:spcBef>
              <a:spcAft>
                <a:spcPts val="0"/>
              </a:spcAft>
              <a:buSzPts val="3800"/>
              <a:buNone/>
            </a:pPr>
            <a:r>
              <a:t/>
            </a:r>
            <a:endParaRPr/>
          </a:p>
        </p:txBody>
      </p:sp>
      <p:sp>
        <p:nvSpPr>
          <p:cNvPr id="129" name="Google Shape;129;p13"/>
          <p:cNvSpPr txBox="1"/>
          <p:nvPr>
            <p:ph idx="1" type="subTitle"/>
          </p:nvPr>
        </p:nvSpPr>
        <p:spPr>
          <a:xfrm>
            <a:off x="2048550" y="2904575"/>
            <a:ext cx="5046900" cy="4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US" sz="1600">
                <a:solidFill>
                  <a:srgbClr val="FFC000"/>
                </a:solidFill>
              </a:rPr>
              <a:t>STATISTICS FOR DATA SCIENCE MINI PROJECT</a:t>
            </a:r>
            <a:endParaRPr b="1" sz="1600">
              <a:solidFill>
                <a:srgbClr val="FFC000"/>
              </a:solidFill>
            </a:endParaRPr>
          </a:p>
        </p:txBody>
      </p:sp>
      <p:sp>
        <p:nvSpPr>
          <p:cNvPr id="130" name="Google Shape;130;p13"/>
          <p:cNvSpPr txBox="1"/>
          <p:nvPr/>
        </p:nvSpPr>
        <p:spPr>
          <a:xfrm>
            <a:off x="311700" y="3397175"/>
            <a:ext cx="4260300" cy="7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Dhruv Menon- PES1UG19CS</a:t>
            </a:r>
            <a:r>
              <a:rPr lang="en-US" sz="1600">
                <a:latin typeface="Times New Roman"/>
                <a:ea typeface="Times New Roman"/>
                <a:cs typeface="Times New Roman"/>
                <a:sym typeface="Times New Roman"/>
              </a:rPr>
              <a:t>143</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Guha</a:t>
            </a:r>
            <a:r>
              <a:rPr lang="en-US" sz="1600">
                <a:latin typeface="Times New Roman"/>
                <a:ea typeface="Times New Roman"/>
                <a:cs typeface="Times New Roman"/>
                <a:sym typeface="Times New Roman"/>
              </a:rPr>
              <a:t>n.K</a:t>
            </a:r>
            <a:r>
              <a:rPr b="0" i="0" lang="en-US" sz="1600" u="none" cap="none" strike="noStrike">
                <a:solidFill>
                  <a:srgbClr val="000000"/>
                </a:solidFill>
                <a:latin typeface="Times New Roman"/>
                <a:ea typeface="Times New Roman"/>
                <a:cs typeface="Times New Roman"/>
                <a:sym typeface="Times New Roman"/>
              </a:rPr>
              <a:t>- PES1UG19CS</a:t>
            </a:r>
            <a:r>
              <a:rPr lang="en-US" sz="1600">
                <a:latin typeface="Times New Roman"/>
                <a:ea typeface="Times New Roman"/>
                <a:cs typeface="Times New Roman"/>
                <a:sym typeface="Times New Roman"/>
              </a:rPr>
              <a:t>171</a:t>
            </a:r>
            <a:endParaRPr b="0" i="0" sz="1600" u="none" cap="none" strike="noStrike">
              <a:solidFill>
                <a:srgbClr val="000000"/>
              </a:solidFill>
              <a:latin typeface="Times New Roman"/>
              <a:ea typeface="Times New Roman"/>
              <a:cs typeface="Times New Roman"/>
              <a:sym typeface="Times New Roman"/>
            </a:endParaRPr>
          </a:p>
        </p:txBody>
      </p:sp>
      <p:sp>
        <p:nvSpPr>
          <p:cNvPr id="131" name="Google Shape;131;p13"/>
          <p:cNvSpPr txBox="1"/>
          <p:nvPr/>
        </p:nvSpPr>
        <p:spPr>
          <a:xfrm>
            <a:off x="4572000" y="3397175"/>
            <a:ext cx="4260300" cy="778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Gauri Gopakumar Menon - </a:t>
            </a:r>
            <a:r>
              <a:rPr lang="en-US" sz="1600">
                <a:latin typeface="Times New Roman"/>
                <a:ea typeface="Times New Roman"/>
                <a:cs typeface="Times New Roman"/>
                <a:sym typeface="Times New Roman"/>
              </a:rPr>
              <a:t>PES1UG19CS163</a:t>
            </a:r>
            <a:endParaRPr b="0" i="0" sz="1600" u="none" cap="none" strike="noStrike">
              <a:solidFill>
                <a:srgbClr val="00000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Harshita Vidapanakal - PES1UG19CS1</a:t>
            </a:r>
            <a:r>
              <a:rPr lang="en-US" sz="1600">
                <a:latin typeface="Times New Roman"/>
                <a:ea typeface="Times New Roman"/>
                <a:cs typeface="Times New Roman"/>
                <a:sym typeface="Times New Roman"/>
              </a:rPr>
              <a:t>85</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365750" y="1416475"/>
            <a:ext cx="3780900" cy="2955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US" sz="1800"/>
              <a:t>Inference:</a:t>
            </a:r>
            <a:endParaRPr b="1" sz="1800"/>
          </a:p>
          <a:p>
            <a:pPr indent="0" lvl="0" marL="457200" rtl="0" algn="l">
              <a:lnSpc>
                <a:spcPct val="115000"/>
              </a:lnSpc>
              <a:spcBef>
                <a:spcPts val="0"/>
              </a:spcBef>
              <a:spcAft>
                <a:spcPts val="0"/>
              </a:spcAft>
              <a:buNone/>
            </a:pPr>
            <a:r>
              <a:rPr lang="en-US" sz="1800"/>
              <a:t>It’s quite evident that</a:t>
            </a:r>
            <a:r>
              <a:rPr lang="en-US" sz="1800"/>
              <a:t>  BTM layout is the locality has the most number of restaurants in the city with more than 3,000 restaurants. It is closely followed by HSR, K</a:t>
            </a:r>
            <a:r>
              <a:rPr lang="en-US" sz="1800"/>
              <a:t>oramangala</a:t>
            </a:r>
            <a:r>
              <a:rPr lang="en-US" sz="1800"/>
              <a:t> 7th,6th,5th blocks each having approximately 2,500 restaurants.</a:t>
            </a:r>
            <a:endParaRPr sz="1800"/>
          </a:p>
          <a:p>
            <a:pPr indent="0" lvl="0" marL="457200" rtl="0" algn="l">
              <a:lnSpc>
                <a:spcPct val="115000"/>
              </a:lnSpc>
              <a:spcBef>
                <a:spcPts val="0"/>
              </a:spcBef>
              <a:spcAft>
                <a:spcPts val="0"/>
              </a:spcAft>
              <a:buNone/>
            </a:pPr>
            <a:r>
              <a:t/>
            </a:r>
            <a:endParaRPr sz="1800"/>
          </a:p>
        </p:txBody>
      </p:sp>
      <p:sp>
        <p:nvSpPr>
          <p:cNvPr id="183" name="Google Shape;183;p22"/>
          <p:cNvSpPr txBox="1"/>
          <p:nvPr>
            <p:ph type="title"/>
          </p:nvPr>
        </p:nvSpPr>
        <p:spPr>
          <a:xfrm>
            <a:off x="365760" y="327660"/>
            <a:ext cx="8412480" cy="39042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800">
                <a:latin typeface="Libre Baskerville"/>
                <a:ea typeface="Libre Baskerville"/>
                <a:cs typeface="Libre Baskerville"/>
                <a:sym typeface="Libre Baskerville"/>
              </a:rPr>
              <a:t> 1.</a:t>
            </a:r>
            <a:r>
              <a:rPr b="1" lang="en-US" sz="2200">
                <a:latin typeface="Libre Baskerville"/>
                <a:ea typeface="Libre Baskerville"/>
                <a:cs typeface="Libre Baskerville"/>
                <a:sym typeface="Libre Baskerville"/>
              </a:rPr>
              <a:t>Top 10 locations w.r.t number of restaurants</a:t>
            </a:r>
            <a:endParaRPr b="1" sz="2200">
              <a:latin typeface="Libre Baskerville"/>
              <a:ea typeface="Libre Baskerville"/>
              <a:cs typeface="Libre Baskerville"/>
              <a:sym typeface="Libre Baskerville"/>
            </a:endParaRPr>
          </a:p>
        </p:txBody>
      </p:sp>
      <p:sp>
        <p:nvSpPr>
          <p:cNvPr id="184" name="Google Shape;184;p22"/>
          <p:cNvSpPr txBox="1"/>
          <p:nvPr/>
        </p:nvSpPr>
        <p:spPr>
          <a:xfrm>
            <a:off x="833800" y="921625"/>
            <a:ext cx="27489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VERTICAL BAR GRAPH</a:t>
            </a:r>
            <a:endParaRPr b="1" sz="1500">
              <a:latin typeface="Times New Roman"/>
              <a:ea typeface="Times New Roman"/>
              <a:cs typeface="Times New Roman"/>
              <a:sym typeface="Times New Roman"/>
            </a:endParaRPr>
          </a:p>
        </p:txBody>
      </p:sp>
      <p:pic>
        <p:nvPicPr>
          <p:cNvPr id="185" name="Google Shape;185;p22"/>
          <p:cNvPicPr preferRelativeResize="0"/>
          <p:nvPr/>
        </p:nvPicPr>
        <p:blipFill>
          <a:blip r:embed="rId3">
            <a:alphaModFix/>
          </a:blip>
          <a:stretch>
            <a:fillRect/>
          </a:stretch>
        </p:blipFill>
        <p:spPr>
          <a:xfrm>
            <a:off x="4313025" y="718081"/>
            <a:ext cx="4332840" cy="41206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594000" y="338675"/>
            <a:ext cx="6322200" cy="47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2200">
                <a:latin typeface="Libre Baskerville"/>
                <a:ea typeface="Libre Baskerville"/>
                <a:cs typeface="Libre Baskerville"/>
                <a:sym typeface="Libre Baskerville"/>
              </a:rPr>
              <a:t>2.DISHES BY POPULARITY</a:t>
            </a:r>
            <a:endParaRPr b="1" sz="2200">
              <a:latin typeface="Libre Baskerville"/>
              <a:ea typeface="Libre Baskerville"/>
              <a:cs typeface="Libre Baskerville"/>
              <a:sym typeface="Libre Baskerville"/>
            </a:endParaRPr>
          </a:p>
        </p:txBody>
      </p:sp>
      <p:pic>
        <p:nvPicPr>
          <p:cNvPr id="191" name="Google Shape;191;p23"/>
          <p:cNvPicPr preferRelativeResize="0"/>
          <p:nvPr/>
        </p:nvPicPr>
        <p:blipFill>
          <a:blip r:embed="rId3">
            <a:alphaModFix/>
          </a:blip>
          <a:stretch>
            <a:fillRect/>
          </a:stretch>
        </p:blipFill>
        <p:spPr>
          <a:xfrm>
            <a:off x="283000" y="863151"/>
            <a:ext cx="6944201" cy="3667574"/>
          </a:xfrm>
          <a:prstGeom prst="rect">
            <a:avLst/>
          </a:prstGeom>
          <a:noFill/>
          <a:ln>
            <a:noFill/>
          </a:ln>
        </p:spPr>
      </p:pic>
      <p:sp>
        <p:nvSpPr>
          <p:cNvPr id="192" name="Google Shape;192;p23"/>
          <p:cNvSpPr txBox="1"/>
          <p:nvPr/>
        </p:nvSpPr>
        <p:spPr>
          <a:xfrm>
            <a:off x="7405125" y="1214925"/>
            <a:ext cx="1331100" cy="16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Inference:</a:t>
            </a:r>
            <a:endParaRPr b="1" sz="1800">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Pasta is the most preferred dish by Bangaloreans</a:t>
            </a:r>
            <a:endParaRPr sz="1600">
              <a:latin typeface="Calibri"/>
              <a:ea typeface="Calibri"/>
              <a:cs typeface="Calibri"/>
              <a:sym typeface="Calibri"/>
            </a:endParaRPr>
          </a:p>
        </p:txBody>
      </p:sp>
      <p:sp>
        <p:nvSpPr>
          <p:cNvPr id="193" name="Google Shape;193;p23"/>
          <p:cNvSpPr txBox="1"/>
          <p:nvPr/>
        </p:nvSpPr>
        <p:spPr>
          <a:xfrm>
            <a:off x="7361175" y="3532250"/>
            <a:ext cx="1419000" cy="15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HORIZONTAL BAR GRAPH</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45875" y="328475"/>
            <a:ext cx="8452200" cy="35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2200">
                <a:latin typeface="Libre Baskerville"/>
                <a:ea typeface="Libre Baskerville"/>
                <a:cs typeface="Libre Baskerville"/>
                <a:sym typeface="Libre Baskerville"/>
              </a:rPr>
              <a:t>3.RESTAURANTS ACCEPTING ONLINE ORDERS</a:t>
            </a:r>
            <a:endParaRPr b="1" sz="2200">
              <a:latin typeface="Libre Baskerville"/>
              <a:ea typeface="Libre Baskerville"/>
              <a:cs typeface="Libre Baskerville"/>
              <a:sym typeface="Libre Baskerville"/>
            </a:endParaRPr>
          </a:p>
        </p:txBody>
      </p:sp>
      <p:sp>
        <p:nvSpPr>
          <p:cNvPr id="199" name="Google Shape;199;p24"/>
          <p:cNvSpPr txBox="1"/>
          <p:nvPr/>
        </p:nvSpPr>
        <p:spPr>
          <a:xfrm>
            <a:off x="381000" y="967050"/>
            <a:ext cx="1369800" cy="30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imes New Roman"/>
                <a:ea typeface="Times New Roman"/>
                <a:cs typeface="Times New Roman"/>
                <a:sym typeface="Times New Roman"/>
              </a:rPr>
              <a:t>BAR GRAPH</a:t>
            </a:r>
            <a:endParaRPr b="1" i="0" sz="1500" u="none" cap="none" strike="noStrike">
              <a:solidFill>
                <a:srgbClr val="000000"/>
              </a:solidFill>
              <a:latin typeface="Times New Roman"/>
              <a:ea typeface="Times New Roman"/>
              <a:cs typeface="Times New Roman"/>
              <a:sym typeface="Times New Roman"/>
            </a:endParaRPr>
          </a:p>
        </p:txBody>
      </p:sp>
      <p:pic>
        <p:nvPicPr>
          <p:cNvPr id="200" name="Google Shape;200;p24"/>
          <p:cNvPicPr preferRelativeResize="0"/>
          <p:nvPr/>
        </p:nvPicPr>
        <p:blipFill>
          <a:blip r:embed="rId3">
            <a:alphaModFix/>
          </a:blip>
          <a:stretch>
            <a:fillRect/>
          </a:stretch>
        </p:blipFill>
        <p:spPr>
          <a:xfrm>
            <a:off x="1068725" y="1425250"/>
            <a:ext cx="5581650" cy="3438525"/>
          </a:xfrm>
          <a:prstGeom prst="rect">
            <a:avLst/>
          </a:prstGeom>
          <a:noFill/>
          <a:ln>
            <a:noFill/>
          </a:ln>
        </p:spPr>
      </p:pic>
      <p:sp>
        <p:nvSpPr>
          <p:cNvPr id="201" name="Google Shape;201;p24"/>
          <p:cNvSpPr txBox="1"/>
          <p:nvPr/>
        </p:nvSpPr>
        <p:spPr>
          <a:xfrm>
            <a:off x="6245675" y="1647525"/>
            <a:ext cx="24645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Inference:</a:t>
            </a:r>
            <a:endParaRPr b="1"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It’s clear that majority of the restaurants accept online orders.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It should be noted that the following data has no Null values so no cleaning’s involved</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idx="1" type="body"/>
          </p:nvPr>
        </p:nvSpPr>
        <p:spPr>
          <a:xfrm>
            <a:off x="5903800" y="1791175"/>
            <a:ext cx="2630100" cy="13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800"/>
              <a:t>Inference</a:t>
            </a:r>
            <a:endParaRPr b="1" sz="1800"/>
          </a:p>
          <a:p>
            <a:pPr indent="0" lvl="0" marL="0" rtl="0" algn="l">
              <a:spcBef>
                <a:spcPts val="0"/>
              </a:spcBef>
              <a:spcAft>
                <a:spcPts val="0"/>
              </a:spcAft>
              <a:buNone/>
            </a:pPr>
            <a:r>
              <a:rPr lang="en-US" sz="1800"/>
              <a:t>The average rating of restaurants in Bangalore is 3.7/5</a:t>
            </a:r>
            <a:endParaRPr sz="18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US" sz="1500"/>
              <a:t>	</a:t>
            </a:r>
            <a:endParaRPr/>
          </a:p>
        </p:txBody>
      </p:sp>
      <p:pic>
        <p:nvPicPr>
          <p:cNvPr id="207" name="Google Shape;207;p25"/>
          <p:cNvPicPr preferRelativeResize="0"/>
          <p:nvPr/>
        </p:nvPicPr>
        <p:blipFill>
          <a:blip r:embed="rId3">
            <a:alphaModFix/>
          </a:blip>
          <a:stretch>
            <a:fillRect/>
          </a:stretch>
        </p:blipFill>
        <p:spPr>
          <a:xfrm>
            <a:off x="546920" y="1473775"/>
            <a:ext cx="5356879" cy="2964950"/>
          </a:xfrm>
          <a:prstGeom prst="rect">
            <a:avLst/>
          </a:prstGeom>
          <a:noFill/>
          <a:ln>
            <a:noFill/>
          </a:ln>
        </p:spPr>
      </p:pic>
      <p:sp>
        <p:nvSpPr>
          <p:cNvPr id="208" name="Google Shape;208;p25"/>
          <p:cNvSpPr txBox="1"/>
          <p:nvPr/>
        </p:nvSpPr>
        <p:spPr>
          <a:xfrm>
            <a:off x="602750" y="492250"/>
            <a:ext cx="4972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9" name="Google Shape;209;p25"/>
          <p:cNvSpPr txBox="1"/>
          <p:nvPr/>
        </p:nvSpPr>
        <p:spPr>
          <a:xfrm>
            <a:off x="546925" y="1096375"/>
            <a:ext cx="1439400" cy="37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US" sz="1500">
                <a:latin typeface="Times New Roman"/>
                <a:ea typeface="Times New Roman"/>
                <a:cs typeface="Times New Roman"/>
                <a:sym typeface="Times New Roman"/>
              </a:rPr>
              <a:t>HISTOGRAM</a:t>
            </a:r>
            <a:endParaRPr b="1" i="0" sz="1500" u="none" cap="none" strike="noStrike">
              <a:solidFill>
                <a:srgbClr val="000000"/>
              </a:solidFill>
              <a:latin typeface="Times New Roman"/>
              <a:ea typeface="Times New Roman"/>
              <a:cs typeface="Times New Roman"/>
              <a:sym typeface="Times New Roman"/>
            </a:endParaRPr>
          </a:p>
        </p:txBody>
      </p:sp>
      <p:sp>
        <p:nvSpPr>
          <p:cNvPr id="210" name="Google Shape;210;p25"/>
          <p:cNvSpPr txBox="1"/>
          <p:nvPr/>
        </p:nvSpPr>
        <p:spPr>
          <a:xfrm>
            <a:off x="602750" y="477250"/>
            <a:ext cx="72834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1" name="Google Shape;211;p25"/>
          <p:cNvSpPr txBox="1"/>
          <p:nvPr/>
        </p:nvSpPr>
        <p:spPr>
          <a:xfrm>
            <a:off x="546925" y="517300"/>
            <a:ext cx="74517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b="1" lang="en-US" sz="2200">
                <a:solidFill>
                  <a:schemeClr val="lt1"/>
                </a:solidFill>
                <a:latin typeface="Libre Baskerville"/>
                <a:ea typeface="Libre Baskerville"/>
                <a:cs typeface="Libre Baskerville"/>
                <a:sym typeface="Libre Baskerville"/>
              </a:rPr>
              <a:t>4.</a:t>
            </a:r>
            <a:r>
              <a:rPr b="1" lang="en-US" sz="2200">
                <a:solidFill>
                  <a:schemeClr val="lt1"/>
                </a:solidFill>
                <a:latin typeface="Libre Baskerville"/>
                <a:ea typeface="Libre Baskerville"/>
                <a:cs typeface="Libre Baskerville"/>
                <a:sym typeface="Libre Baskerville"/>
              </a:rPr>
              <a:t>RESTAURANTS AVERAGE RATING</a:t>
            </a:r>
            <a:endParaRPr sz="2200">
              <a:latin typeface="Calibri"/>
              <a:ea typeface="Calibri"/>
              <a:cs typeface="Calibri"/>
              <a:sym typeface="Calibri"/>
            </a:endParaRPr>
          </a:p>
        </p:txBody>
      </p:sp>
      <p:pic>
        <p:nvPicPr>
          <p:cNvPr id="212" name="Google Shape;212;p25"/>
          <p:cNvPicPr preferRelativeResize="0"/>
          <p:nvPr/>
        </p:nvPicPr>
        <p:blipFill rotWithShape="1">
          <a:blip r:embed="rId4">
            <a:alphaModFix/>
          </a:blip>
          <a:srcRect b="0" l="0" r="0" t="0"/>
          <a:stretch/>
        </p:blipFill>
        <p:spPr>
          <a:xfrm>
            <a:off x="5998575" y="3526101"/>
            <a:ext cx="2908100" cy="83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7535" y="229850"/>
            <a:ext cx="83772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2200">
                <a:latin typeface="Libre Baskerville"/>
                <a:ea typeface="Libre Baskerville"/>
                <a:cs typeface="Libre Baskerville"/>
                <a:sym typeface="Libre Baskerville"/>
              </a:rPr>
              <a:t>5</a:t>
            </a:r>
            <a:r>
              <a:rPr b="1" lang="en-US" sz="2200">
                <a:latin typeface="Libre Baskerville"/>
                <a:ea typeface="Libre Baskerville"/>
                <a:cs typeface="Libre Baskerville"/>
                <a:sym typeface="Libre Baskerville"/>
              </a:rPr>
              <a:t>.AVERAGE COST FOR 2 PEOPLE</a:t>
            </a:r>
            <a:endParaRPr b="1" sz="2200">
              <a:latin typeface="Libre Baskerville"/>
              <a:ea typeface="Libre Baskerville"/>
              <a:cs typeface="Libre Baskerville"/>
              <a:sym typeface="Libre Baskerville"/>
            </a:endParaRPr>
          </a:p>
        </p:txBody>
      </p:sp>
      <p:sp>
        <p:nvSpPr>
          <p:cNvPr id="218" name="Google Shape;218;p26"/>
          <p:cNvSpPr txBox="1"/>
          <p:nvPr/>
        </p:nvSpPr>
        <p:spPr>
          <a:xfrm>
            <a:off x="6878950" y="574025"/>
            <a:ext cx="1704900" cy="25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imes New Roman"/>
                <a:ea typeface="Times New Roman"/>
                <a:cs typeface="Times New Roman"/>
                <a:sym typeface="Times New Roman"/>
              </a:rPr>
              <a:t>DONUT GRAPH</a:t>
            </a:r>
            <a:endParaRPr b="1" i="0" sz="1500" u="none" cap="none" strike="noStrike">
              <a:solidFill>
                <a:srgbClr val="000000"/>
              </a:solidFill>
              <a:latin typeface="Times New Roman"/>
              <a:ea typeface="Times New Roman"/>
              <a:cs typeface="Times New Roman"/>
              <a:sym typeface="Times New Roman"/>
            </a:endParaRPr>
          </a:p>
        </p:txBody>
      </p:sp>
      <p:pic>
        <p:nvPicPr>
          <p:cNvPr id="219" name="Google Shape;219;p26"/>
          <p:cNvPicPr preferRelativeResize="0"/>
          <p:nvPr/>
        </p:nvPicPr>
        <p:blipFill>
          <a:blip r:embed="rId3">
            <a:alphaModFix/>
          </a:blip>
          <a:stretch>
            <a:fillRect/>
          </a:stretch>
        </p:blipFill>
        <p:spPr>
          <a:xfrm>
            <a:off x="3731448" y="912677"/>
            <a:ext cx="4432602" cy="3909925"/>
          </a:xfrm>
          <a:prstGeom prst="rect">
            <a:avLst/>
          </a:prstGeom>
          <a:noFill/>
          <a:ln>
            <a:noFill/>
          </a:ln>
        </p:spPr>
      </p:pic>
      <p:sp>
        <p:nvSpPr>
          <p:cNvPr id="220" name="Google Shape;220;p26"/>
          <p:cNvSpPr txBox="1"/>
          <p:nvPr/>
        </p:nvSpPr>
        <p:spPr>
          <a:xfrm>
            <a:off x="502300" y="1004600"/>
            <a:ext cx="2330700" cy="26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1" name="Google Shape;221;p26"/>
          <p:cNvSpPr txBox="1"/>
          <p:nvPr/>
        </p:nvSpPr>
        <p:spPr>
          <a:xfrm>
            <a:off x="757375" y="1079850"/>
            <a:ext cx="3054000" cy="29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Inference</a:t>
            </a:r>
            <a:r>
              <a:rPr lang="en-US" sz="1800">
                <a:latin typeface="Calibri"/>
                <a:ea typeface="Calibri"/>
                <a:cs typeface="Calibri"/>
                <a:sym typeface="Calibri"/>
              </a:rPr>
              <a:t>:</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We can infer from this graph that the average cost for 2 people in Bangalore restaurants lies between Rs.200 and Rs.500 with 62% of dishes in that price range</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nvSpPr>
        <p:spPr>
          <a:xfrm>
            <a:off x="413750" y="545375"/>
            <a:ext cx="5970900" cy="5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lt1"/>
                </a:solidFill>
                <a:latin typeface="Libre Baskerville"/>
                <a:ea typeface="Libre Baskerville"/>
                <a:cs typeface="Libre Baskerville"/>
                <a:sym typeface="Libre Baskerville"/>
              </a:rPr>
              <a:t>6.AVERAGE COST FOR A MEAL</a:t>
            </a:r>
            <a:endParaRPr b="1" sz="2200">
              <a:solidFill>
                <a:schemeClr val="lt1"/>
              </a:solidFill>
              <a:latin typeface="Libre Baskerville"/>
              <a:ea typeface="Libre Baskerville"/>
              <a:cs typeface="Libre Baskerville"/>
              <a:sym typeface="Libre Baskerville"/>
            </a:endParaRPr>
          </a:p>
        </p:txBody>
      </p:sp>
      <p:sp>
        <p:nvSpPr>
          <p:cNvPr id="227" name="Google Shape;227;p27"/>
          <p:cNvSpPr txBox="1"/>
          <p:nvPr/>
        </p:nvSpPr>
        <p:spPr>
          <a:xfrm>
            <a:off x="2679500" y="3742425"/>
            <a:ext cx="1439400" cy="37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US" sz="1500">
                <a:latin typeface="Times New Roman"/>
                <a:ea typeface="Times New Roman"/>
                <a:cs typeface="Times New Roman"/>
                <a:sym typeface="Times New Roman"/>
              </a:rPr>
              <a:t>HISTOGRAM</a:t>
            </a:r>
            <a:endParaRPr b="1" i="0" sz="1500" u="none" cap="none" strike="noStrike">
              <a:solidFill>
                <a:srgbClr val="000000"/>
              </a:solidFill>
              <a:latin typeface="Times New Roman"/>
              <a:ea typeface="Times New Roman"/>
              <a:cs typeface="Times New Roman"/>
              <a:sym typeface="Times New Roman"/>
            </a:endParaRPr>
          </a:p>
        </p:txBody>
      </p:sp>
      <p:sp>
        <p:nvSpPr>
          <p:cNvPr id="228" name="Google Shape;228;p27"/>
          <p:cNvSpPr txBox="1"/>
          <p:nvPr/>
        </p:nvSpPr>
        <p:spPr>
          <a:xfrm>
            <a:off x="733425" y="1436638"/>
            <a:ext cx="2990100" cy="30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Inference:</a:t>
            </a:r>
            <a:endParaRPr b="1"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This graph shows that the average cost for a meal in Bangalore restaurants  is around Rs. 500.</a:t>
            </a:r>
            <a:endParaRPr sz="1800">
              <a:latin typeface="Calibri"/>
              <a:ea typeface="Calibri"/>
              <a:cs typeface="Calibri"/>
              <a:sym typeface="Calibri"/>
            </a:endParaRPr>
          </a:p>
        </p:txBody>
      </p:sp>
      <p:pic>
        <p:nvPicPr>
          <p:cNvPr id="229" name="Google Shape;229;p27"/>
          <p:cNvPicPr preferRelativeResize="0"/>
          <p:nvPr/>
        </p:nvPicPr>
        <p:blipFill>
          <a:blip r:embed="rId3">
            <a:alphaModFix/>
          </a:blip>
          <a:stretch>
            <a:fillRect/>
          </a:stretch>
        </p:blipFill>
        <p:spPr>
          <a:xfrm>
            <a:off x="4005650" y="1509875"/>
            <a:ext cx="4591325" cy="2778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88620" y="370375"/>
            <a:ext cx="8275320" cy="40686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2200">
                <a:latin typeface="Libre Baskerville"/>
                <a:ea typeface="Libre Baskerville"/>
                <a:cs typeface="Libre Baskerville"/>
                <a:sym typeface="Libre Baskerville"/>
              </a:rPr>
              <a:t>7</a:t>
            </a:r>
            <a:r>
              <a:rPr b="1" lang="en-US" sz="2200">
                <a:latin typeface="Libre Baskerville"/>
                <a:ea typeface="Libre Baskerville"/>
                <a:cs typeface="Libre Baskerville"/>
                <a:sym typeface="Libre Baskerville"/>
              </a:rPr>
              <a:t>.RATING VS ONLINE ORDER</a:t>
            </a:r>
            <a:endParaRPr b="1" sz="2200">
              <a:latin typeface="Libre Baskerville"/>
              <a:ea typeface="Libre Baskerville"/>
              <a:cs typeface="Libre Baskerville"/>
              <a:sym typeface="Libre Baskerville"/>
            </a:endParaRPr>
          </a:p>
        </p:txBody>
      </p:sp>
      <p:pic>
        <p:nvPicPr>
          <p:cNvPr id="235" name="Google Shape;235;p28"/>
          <p:cNvPicPr preferRelativeResize="0"/>
          <p:nvPr/>
        </p:nvPicPr>
        <p:blipFill rotWithShape="1">
          <a:blip r:embed="rId3">
            <a:alphaModFix/>
          </a:blip>
          <a:srcRect b="0" l="0" r="0" t="0"/>
          <a:stretch/>
        </p:blipFill>
        <p:spPr>
          <a:xfrm>
            <a:off x="4008121" y="967740"/>
            <a:ext cx="4923130" cy="3267260"/>
          </a:xfrm>
          <a:prstGeom prst="rect">
            <a:avLst/>
          </a:prstGeom>
          <a:noFill/>
          <a:ln>
            <a:noFill/>
          </a:ln>
        </p:spPr>
      </p:pic>
      <p:sp>
        <p:nvSpPr>
          <p:cNvPr id="236" name="Google Shape;236;p28"/>
          <p:cNvSpPr txBox="1"/>
          <p:nvPr/>
        </p:nvSpPr>
        <p:spPr>
          <a:xfrm>
            <a:off x="7603450" y="4235000"/>
            <a:ext cx="13278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DOUBLE BAR GRAPH</a:t>
            </a:r>
            <a:endParaRPr b="1" i="0" sz="1400" u="none" cap="none" strike="noStrike">
              <a:solidFill>
                <a:srgbClr val="000000"/>
              </a:solidFill>
              <a:latin typeface="Times New Roman"/>
              <a:ea typeface="Times New Roman"/>
              <a:cs typeface="Times New Roman"/>
              <a:sym typeface="Times New Roman"/>
            </a:endParaRPr>
          </a:p>
        </p:txBody>
      </p:sp>
      <p:sp>
        <p:nvSpPr>
          <p:cNvPr id="237" name="Google Shape;237;p28"/>
          <p:cNvSpPr txBox="1"/>
          <p:nvPr>
            <p:ph idx="1" type="body"/>
          </p:nvPr>
        </p:nvSpPr>
        <p:spPr>
          <a:xfrm>
            <a:off x="441960" y="967740"/>
            <a:ext cx="3566160" cy="347098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t>Inference</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lang="en-US" sz="1800"/>
              <a:t>We see that the distribution follows no concrete trend</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Majority of restaurants have rating 3.3 to 4.2, no matter whether you can order online or not.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480060" y="1386840"/>
            <a:ext cx="7665720" cy="200536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US" sz="5500"/>
              <a:t>3.Normalization and Standardization</a:t>
            </a:r>
            <a:endParaRPr b="1" sz="5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50520" y="237575"/>
            <a:ext cx="8442630" cy="5472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1900">
                <a:latin typeface="Libre Baskerville"/>
                <a:ea typeface="Libre Baskerville"/>
                <a:cs typeface="Libre Baskerville"/>
                <a:sym typeface="Libre Baskerville"/>
              </a:rPr>
              <a:t>1. Standardised of rating </a:t>
            </a:r>
            <a:endParaRPr b="1" sz="1900">
              <a:latin typeface="Libre Baskerville"/>
              <a:ea typeface="Libre Baskerville"/>
              <a:cs typeface="Libre Baskerville"/>
              <a:sym typeface="Libre Baskerville"/>
            </a:endParaRPr>
          </a:p>
        </p:txBody>
      </p:sp>
      <p:pic>
        <p:nvPicPr>
          <p:cNvPr id="248" name="Google Shape;248;p30"/>
          <p:cNvPicPr preferRelativeResize="0"/>
          <p:nvPr/>
        </p:nvPicPr>
        <p:blipFill rotWithShape="1">
          <a:blip r:embed="rId3">
            <a:alphaModFix/>
          </a:blip>
          <a:srcRect b="0" l="0" r="0" t="0"/>
          <a:stretch/>
        </p:blipFill>
        <p:spPr>
          <a:xfrm>
            <a:off x="493575" y="2538675"/>
            <a:ext cx="3378709" cy="2308200"/>
          </a:xfrm>
          <a:prstGeom prst="rect">
            <a:avLst/>
          </a:prstGeom>
          <a:noFill/>
          <a:ln>
            <a:noFill/>
          </a:ln>
        </p:spPr>
      </p:pic>
      <p:sp>
        <p:nvSpPr>
          <p:cNvPr id="249" name="Google Shape;249;p30"/>
          <p:cNvSpPr txBox="1"/>
          <p:nvPr/>
        </p:nvSpPr>
        <p:spPr>
          <a:xfrm>
            <a:off x="350525" y="653150"/>
            <a:ext cx="3664800" cy="1569600"/>
          </a:xfrm>
          <a:prstGeom prst="rect">
            <a:avLst/>
          </a:prstGeom>
          <a:noFill/>
          <a:ln>
            <a:noFill/>
          </a:ln>
        </p:spPr>
        <p:txBody>
          <a:bodyPr anchorCtr="0" anchor="t" bIns="45700" lIns="91425" spcFirstLastPara="1" rIns="91425" wrap="square" tIns="45700">
            <a:noAutofit/>
          </a:bodyPr>
          <a:lstStyle/>
          <a:p>
            <a:pPr indent="-304800" lvl="0" marL="285750" marR="0" rtl="0" algn="l">
              <a:lnSpc>
                <a:spcPct val="100000"/>
              </a:lnSpc>
              <a:spcBef>
                <a:spcPts val="0"/>
              </a:spcBef>
              <a:spcAft>
                <a:spcPts val="0"/>
              </a:spcAft>
              <a:buClr>
                <a:srgbClr val="000000"/>
              </a:buClr>
              <a:buSzPts val="1500"/>
              <a:buFont typeface="Calibri"/>
              <a:buChar char="•"/>
            </a:pPr>
            <a:r>
              <a:rPr i="0" lang="en-US" sz="1500" u="none" cap="none" strike="noStrike">
                <a:solidFill>
                  <a:srgbClr val="000000"/>
                </a:solidFill>
                <a:latin typeface="Calibri"/>
                <a:ea typeface="Calibri"/>
                <a:cs typeface="Calibri"/>
                <a:sym typeface="Calibri"/>
              </a:rPr>
              <a:t>Data normalization is the process of rescaling one or more attributes to the range of 0 to 1. </a:t>
            </a:r>
            <a:endParaRPr sz="1500">
              <a:latin typeface="Calibri"/>
              <a:ea typeface="Calibri"/>
              <a:cs typeface="Calibri"/>
              <a:sym typeface="Calibri"/>
            </a:endParaRPr>
          </a:p>
          <a:p>
            <a:pPr indent="-304800" lvl="0" marL="285750" marR="0" rtl="0" algn="l">
              <a:lnSpc>
                <a:spcPct val="100000"/>
              </a:lnSpc>
              <a:spcBef>
                <a:spcPts val="0"/>
              </a:spcBef>
              <a:spcAft>
                <a:spcPts val="0"/>
              </a:spcAft>
              <a:buClr>
                <a:srgbClr val="000000"/>
              </a:buClr>
              <a:buSzPts val="1500"/>
              <a:buFont typeface="Calibri"/>
              <a:buChar char="•"/>
            </a:pPr>
            <a:r>
              <a:rPr i="0" lang="en-US" sz="1500" u="none" cap="none" strike="noStrike">
                <a:solidFill>
                  <a:srgbClr val="000000"/>
                </a:solidFill>
                <a:latin typeface="Calibri"/>
                <a:ea typeface="Calibri"/>
                <a:cs typeface="Calibri"/>
                <a:sym typeface="Calibri"/>
              </a:rPr>
              <a:t>The goal of normalization is to change the values of numeric columns in the dataset to a common scale, without distorting differences in the ranges of values.</a:t>
            </a:r>
            <a:endParaRPr sz="1500">
              <a:latin typeface="Calibri"/>
              <a:ea typeface="Calibri"/>
              <a:cs typeface="Calibri"/>
              <a:sym typeface="Calibri"/>
            </a:endParaRPr>
          </a:p>
        </p:txBody>
      </p:sp>
      <p:sp>
        <p:nvSpPr>
          <p:cNvPr id="250" name="Google Shape;250;p30"/>
          <p:cNvSpPr txBox="1"/>
          <p:nvPr/>
        </p:nvSpPr>
        <p:spPr>
          <a:xfrm>
            <a:off x="4572000" y="2538675"/>
            <a:ext cx="4221000" cy="2308200"/>
          </a:xfrm>
          <a:prstGeom prst="rect">
            <a:avLst/>
          </a:prstGeom>
          <a:noFill/>
          <a:ln>
            <a:noFill/>
          </a:ln>
        </p:spPr>
        <p:txBody>
          <a:bodyPr anchorCtr="0" anchor="t" bIns="45700" lIns="91425" spcFirstLastPara="1" rIns="91425" wrap="square" tIns="45700">
            <a:noAutofit/>
          </a:bodyPr>
          <a:lstStyle/>
          <a:p>
            <a:pPr indent="-190500" lvl="0" marL="171450" marR="279400" rtl="0" algn="just">
              <a:lnSpc>
                <a:spcPct val="100000"/>
              </a:lnSpc>
              <a:spcBef>
                <a:spcPts val="0"/>
              </a:spcBef>
              <a:spcAft>
                <a:spcPts val="0"/>
              </a:spcAft>
              <a:buClr>
                <a:srgbClr val="000000"/>
              </a:buClr>
              <a:buSzPts val="1500"/>
              <a:buFont typeface="Calibri"/>
              <a:buChar char="•"/>
            </a:pPr>
            <a:r>
              <a:rPr i="0" lang="en-US" sz="1500" u="none" cap="none" strike="noStrike">
                <a:solidFill>
                  <a:srgbClr val="000000"/>
                </a:solidFill>
                <a:latin typeface="Calibri"/>
                <a:ea typeface="Calibri"/>
                <a:cs typeface="Calibri"/>
                <a:sym typeface="Calibri"/>
              </a:rPr>
              <a:t>Data standardization is the process of rescaling of attributes so that they have a mean value of 0 and a standard deviation of 1.</a:t>
            </a:r>
            <a:endParaRPr sz="1500">
              <a:latin typeface="Calibri"/>
              <a:ea typeface="Calibri"/>
              <a:cs typeface="Calibri"/>
              <a:sym typeface="Calibri"/>
            </a:endParaRPr>
          </a:p>
          <a:p>
            <a:pPr indent="-95250" lvl="0" marL="171450" marR="279400" rtl="0" algn="just">
              <a:lnSpc>
                <a:spcPct val="100000"/>
              </a:lnSpc>
              <a:spcBef>
                <a:spcPts val="0"/>
              </a:spcBef>
              <a:spcAft>
                <a:spcPts val="0"/>
              </a:spcAft>
              <a:buClr>
                <a:srgbClr val="000000"/>
              </a:buClr>
              <a:buSzPts val="1200"/>
              <a:buFont typeface="Arial"/>
              <a:buNone/>
            </a:pPr>
            <a:r>
              <a:t/>
            </a:r>
            <a:endParaRPr i="0" sz="1500" u="none" cap="none" strike="noStrike">
              <a:solidFill>
                <a:srgbClr val="000000"/>
              </a:solidFill>
              <a:latin typeface="Calibri"/>
              <a:ea typeface="Calibri"/>
              <a:cs typeface="Calibri"/>
              <a:sym typeface="Calibri"/>
            </a:endParaRPr>
          </a:p>
          <a:p>
            <a:pPr indent="-190500" lvl="0" marL="171450" marR="279400" rtl="0" algn="just">
              <a:lnSpc>
                <a:spcPct val="100000"/>
              </a:lnSpc>
              <a:spcBef>
                <a:spcPts val="0"/>
              </a:spcBef>
              <a:spcAft>
                <a:spcPts val="0"/>
              </a:spcAft>
              <a:buClr>
                <a:srgbClr val="000000"/>
              </a:buClr>
              <a:buSzPts val="1500"/>
              <a:buFont typeface="Calibri"/>
              <a:buChar char="•"/>
            </a:pPr>
            <a:r>
              <a:rPr i="0" lang="en-US" sz="1500" u="none" cap="none" strike="noStrike">
                <a:solidFill>
                  <a:srgbClr val="000000"/>
                </a:solidFill>
                <a:latin typeface="Calibri"/>
                <a:ea typeface="Calibri"/>
                <a:cs typeface="Calibri"/>
                <a:sym typeface="Calibri"/>
              </a:rPr>
              <a:t>A non-standardized dataset cannot be analyzed if the data is of different scales, so standardizing it transforms it into the above mentioned without actually disturbing the distribution of the dataset.</a:t>
            </a:r>
            <a:endParaRPr sz="1500">
              <a:latin typeface="Calibri"/>
              <a:ea typeface="Calibri"/>
              <a:cs typeface="Calibri"/>
              <a:sym typeface="Calibri"/>
            </a:endParaRPr>
          </a:p>
        </p:txBody>
      </p:sp>
      <p:pic>
        <p:nvPicPr>
          <p:cNvPr id="251" name="Google Shape;251;p30"/>
          <p:cNvPicPr preferRelativeResize="0"/>
          <p:nvPr/>
        </p:nvPicPr>
        <p:blipFill>
          <a:blip r:embed="rId4">
            <a:alphaModFix/>
          </a:blip>
          <a:stretch>
            <a:fillRect/>
          </a:stretch>
        </p:blipFill>
        <p:spPr>
          <a:xfrm>
            <a:off x="4836001" y="337225"/>
            <a:ext cx="3560625" cy="220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US" sz="5500"/>
              <a:t>4.Hypothesis testing</a:t>
            </a:r>
            <a:endParaRPr b="1"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14"/>
          <p:cNvSpPr txBox="1"/>
          <p:nvPr/>
        </p:nvSpPr>
        <p:spPr>
          <a:xfrm>
            <a:off x="445350" y="1086400"/>
            <a:ext cx="8253300" cy="1008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lt1"/>
                </a:solidFill>
                <a:latin typeface="Libre Baskerville"/>
                <a:ea typeface="Libre Baskerville"/>
                <a:cs typeface="Libre Baskerville"/>
                <a:sym typeface="Libre Baskerville"/>
              </a:rPr>
              <a:t>Introduction</a:t>
            </a:r>
            <a:endParaRPr b="0" i="0" sz="1100" u="none" cap="none" strike="noStrike">
              <a:solidFill>
                <a:schemeClr val="lt1"/>
              </a:solidFill>
              <a:latin typeface="Libre Baskerville"/>
              <a:ea typeface="Libre Baskerville"/>
              <a:cs typeface="Libre Baskerville"/>
              <a:sym typeface="Libre Baskerville"/>
            </a:endParaRPr>
          </a:p>
        </p:txBody>
      </p:sp>
      <p:sp>
        <p:nvSpPr>
          <p:cNvPr id="137" name="Google Shape;137;p14"/>
          <p:cNvSpPr txBox="1"/>
          <p:nvPr/>
        </p:nvSpPr>
        <p:spPr>
          <a:xfrm>
            <a:off x="538075" y="1759875"/>
            <a:ext cx="7277100" cy="120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400"/>
              </a:spcBef>
              <a:spcAft>
                <a:spcPts val="0"/>
              </a:spcAft>
              <a:buClr>
                <a:schemeClr val="dk1"/>
              </a:buClr>
              <a:buSzPts val="1100"/>
              <a:buFont typeface="Arial"/>
              <a:buNone/>
            </a:pPr>
            <a:r>
              <a:rPr b="0" i="0" lang="en-US" sz="1600" u="none" cap="none" strike="noStrike">
                <a:solidFill>
                  <a:srgbClr val="45818E"/>
                </a:solidFill>
                <a:latin typeface="Times New Roman"/>
                <a:ea typeface="Times New Roman"/>
                <a:cs typeface="Times New Roman"/>
                <a:sym typeface="Times New Roman"/>
              </a:rPr>
              <a:t>The basic idea of analy</a:t>
            </a:r>
            <a:r>
              <a:rPr lang="en-US" sz="1600">
                <a:solidFill>
                  <a:srgbClr val="45818E"/>
                </a:solidFill>
                <a:latin typeface="Times New Roman"/>
                <a:ea typeface="Times New Roman"/>
                <a:cs typeface="Times New Roman"/>
                <a:sym typeface="Times New Roman"/>
              </a:rPr>
              <a:t>s</a:t>
            </a:r>
            <a:r>
              <a:rPr b="0" i="0" lang="en-US" sz="1600" u="none" cap="none" strike="noStrike">
                <a:solidFill>
                  <a:srgbClr val="45818E"/>
                </a:solidFill>
                <a:latin typeface="Times New Roman"/>
                <a:ea typeface="Times New Roman"/>
                <a:cs typeface="Times New Roman"/>
                <a:sym typeface="Times New Roman"/>
              </a:rPr>
              <a:t>ing the Zomato dataset is to get a fair idea about the factors affecting the aggregate rating of each restaurant, establishment of different types of restaurant at different places, Bengaluru being one such city has more than 40,000 restaurants with restaurants serving dishes from all over the world. With each day new restaurants opening the industry hasn't been saturated yet and the demand is increasing day by day. In spite of increasing demand, it has become difficult for new restaurants to compete with established restaurants.</a:t>
            </a:r>
            <a:r>
              <a:rPr b="0" i="0" lang="en-US" sz="1600" u="none" cap="none" strike="noStrike">
                <a:solidFill>
                  <a:srgbClr val="45818E"/>
                </a:solidFill>
                <a:latin typeface="Arial"/>
                <a:ea typeface="Arial"/>
                <a:cs typeface="Arial"/>
                <a:sym typeface="Arial"/>
              </a:rPr>
              <a:t> </a:t>
            </a:r>
            <a:endParaRPr b="0" i="0" sz="1600" u="none" cap="none" strike="noStrike">
              <a:solidFill>
                <a:srgbClr val="45818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5818E"/>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912625" y="1128325"/>
            <a:ext cx="7112700" cy="3375300"/>
          </a:xfrm>
          <a:prstGeom prst="rect">
            <a:avLst/>
          </a:prstGeom>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US" sz="1900">
                <a:solidFill>
                  <a:srgbClr val="000000"/>
                </a:solidFill>
                <a:highlight>
                  <a:srgbClr val="FFFFFE"/>
                </a:highlight>
                <a:latin typeface="Calibri"/>
                <a:ea typeface="Calibri"/>
                <a:cs typeface="Calibri"/>
                <a:sym typeface="Calibri"/>
              </a:rPr>
              <a:t> We claim that the minimum average rating of restaurants in Bangalore is 3.75 with a standard deviation of 1.1. To verify this hypothesis, a sample of 50 restaurants is chosen at random. The sample mean is as calculated above. Is there sufficient evidence in the sample to indicate, at a 5% significance level, that the assumption is true?</a:t>
            </a:r>
            <a:endParaRPr b="1" sz="1900">
              <a:solidFill>
                <a:srgbClr val="000000"/>
              </a:solidFill>
              <a:highlight>
                <a:srgbClr val="FFFFFE"/>
              </a:highlight>
              <a:latin typeface="Calibri"/>
              <a:ea typeface="Calibri"/>
              <a:cs typeface="Calibri"/>
              <a:sym typeface="Calibri"/>
            </a:endParaRPr>
          </a:p>
          <a:p>
            <a:pPr indent="0" lvl="0" marL="0" rtl="0" algn="ctr">
              <a:spcBef>
                <a:spcPts val="0"/>
              </a:spcBef>
              <a:spcAft>
                <a:spcPts val="0"/>
              </a:spcAft>
              <a:buNone/>
            </a:pPr>
            <a:r>
              <a:t/>
            </a:r>
            <a:endParaRPr sz="1400">
              <a:solidFill>
                <a:srgbClr val="000000"/>
              </a:solidFill>
              <a:latin typeface="Calibri"/>
              <a:ea typeface="Calibri"/>
              <a:cs typeface="Calibri"/>
              <a:sym typeface="Calibri"/>
            </a:endParaRPr>
          </a:p>
          <a:p>
            <a:pPr indent="0" lvl="0" marL="0" rtl="0" algn="ctr">
              <a:spcBef>
                <a:spcPts val="0"/>
              </a:spcBef>
              <a:spcAft>
                <a:spcPts val="0"/>
              </a:spcAft>
              <a:buNone/>
            </a:pPr>
            <a:r>
              <a:t/>
            </a:r>
            <a:endParaRPr sz="1400">
              <a:solidFill>
                <a:srgbClr val="000000"/>
              </a:solidFill>
              <a:latin typeface="Calibri"/>
              <a:ea typeface="Calibri"/>
              <a:cs typeface="Calibri"/>
              <a:sym typeface="Calibri"/>
            </a:endParaRPr>
          </a:p>
        </p:txBody>
      </p:sp>
      <p:sp>
        <p:nvSpPr>
          <p:cNvPr id="262" name="Google Shape;262;p32"/>
          <p:cNvSpPr txBox="1"/>
          <p:nvPr/>
        </p:nvSpPr>
        <p:spPr>
          <a:xfrm>
            <a:off x="1109550" y="630025"/>
            <a:ext cx="5247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lt1"/>
                </a:solidFill>
                <a:latin typeface="Libre Baskerville"/>
                <a:ea typeface="Libre Baskerville"/>
                <a:cs typeface="Libre Baskerville"/>
                <a:sym typeface="Libre Baskerville"/>
              </a:rPr>
              <a:t>Hypothesis Testing</a:t>
            </a:r>
            <a:endParaRPr b="1" sz="22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nvSpPr>
        <p:spPr>
          <a:xfrm>
            <a:off x="387475" y="1350950"/>
            <a:ext cx="3355200" cy="1137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US" sz="1550">
                <a:highlight>
                  <a:srgbClr val="FFFFFE"/>
                </a:highlight>
                <a:latin typeface="Playfair Display"/>
                <a:ea typeface="Playfair Display"/>
                <a:cs typeface="Playfair Display"/>
                <a:sym typeface="Playfair Display"/>
              </a:rPr>
              <a:t>Here, H0: μ &gt;= 3.75</a:t>
            </a:r>
            <a:endParaRPr b="1" sz="1550">
              <a:highlight>
                <a:srgbClr val="FFFFFE"/>
              </a:highlight>
              <a:latin typeface="Playfair Display"/>
              <a:ea typeface="Playfair Display"/>
              <a:cs typeface="Playfair Display"/>
              <a:sym typeface="Playfair Display"/>
            </a:endParaRPr>
          </a:p>
          <a:p>
            <a:pPr indent="0" lvl="0" marL="0" rtl="0" algn="l">
              <a:lnSpc>
                <a:spcPct val="135714"/>
              </a:lnSpc>
              <a:spcBef>
                <a:spcPts val="0"/>
              </a:spcBef>
              <a:spcAft>
                <a:spcPts val="0"/>
              </a:spcAft>
              <a:buNone/>
            </a:pPr>
            <a:r>
              <a:rPr b="1" lang="en-US" sz="1550">
                <a:highlight>
                  <a:srgbClr val="FFFFFE"/>
                </a:highlight>
                <a:latin typeface="Playfair Display"/>
                <a:ea typeface="Playfair Display"/>
                <a:cs typeface="Playfair Display"/>
                <a:sym typeface="Playfair Display"/>
              </a:rPr>
              <a:t> 	  Ha: μ &lt; 3.75  @ α = 0.05</a:t>
            </a:r>
            <a:endParaRPr b="1" sz="1550">
              <a:highlight>
                <a:srgbClr val="FFFFFE"/>
              </a:highlight>
              <a:latin typeface="Playfair Display"/>
              <a:ea typeface="Playfair Display"/>
              <a:cs typeface="Playfair Display"/>
              <a:sym typeface="Playfair Display"/>
            </a:endParaRPr>
          </a:p>
          <a:p>
            <a:pPr indent="0" lvl="0" marL="0" rtl="0" algn="l">
              <a:spcBef>
                <a:spcPts val="0"/>
              </a:spcBef>
              <a:spcAft>
                <a:spcPts val="0"/>
              </a:spcAft>
              <a:buNone/>
            </a:pPr>
            <a:r>
              <a:t/>
            </a:r>
            <a:endParaRPr b="1" sz="1900">
              <a:latin typeface="Playfair Display"/>
              <a:ea typeface="Playfair Display"/>
              <a:cs typeface="Playfair Display"/>
              <a:sym typeface="Playfair Display"/>
            </a:endParaRPr>
          </a:p>
        </p:txBody>
      </p:sp>
      <p:sp>
        <p:nvSpPr>
          <p:cNvPr id="268" name="Google Shape;268;p33"/>
          <p:cNvSpPr txBox="1"/>
          <p:nvPr/>
        </p:nvSpPr>
        <p:spPr>
          <a:xfrm>
            <a:off x="592700" y="2644988"/>
            <a:ext cx="3708000" cy="12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p:txBody>
      </p:sp>
      <p:sp>
        <p:nvSpPr>
          <p:cNvPr id="269" name="Google Shape;269;p33"/>
          <p:cNvSpPr txBox="1"/>
          <p:nvPr/>
        </p:nvSpPr>
        <p:spPr>
          <a:xfrm>
            <a:off x="4479350" y="926275"/>
            <a:ext cx="2883300" cy="28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alibri"/>
              <a:ea typeface="Calibri"/>
              <a:cs typeface="Calibri"/>
              <a:sym typeface="Calibri"/>
            </a:endParaRPr>
          </a:p>
          <a:p>
            <a:pPr indent="0" lvl="0" marL="76200" marR="38100" rtl="0" algn="l">
              <a:lnSpc>
                <a:spcPct val="160000"/>
              </a:lnSpc>
              <a:spcBef>
                <a:spcPts val="600"/>
              </a:spcBef>
              <a:spcAft>
                <a:spcPts val="500"/>
              </a:spcAft>
              <a:buNone/>
            </a:pPr>
            <a:r>
              <a:rPr lang="en-US" sz="1600">
                <a:solidFill>
                  <a:srgbClr val="212121"/>
                </a:solidFill>
                <a:latin typeface="Calibri"/>
                <a:ea typeface="Calibri"/>
                <a:cs typeface="Calibri"/>
                <a:sym typeface="Calibri"/>
              </a:rPr>
              <a:t>The sample is large(&gt;30) and the sample standard deviation is known. Thus the test statistic can be calculated as:</a:t>
            </a:r>
            <a:endParaRPr sz="1600">
              <a:solidFill>
                <a:srgbClr val="212121"/>
              </a:solidFill>
              <a:latin typeface="Calibri"/>
              <a:ea typeface="Calibri"/>
              <a:cs typeface="Calibri"/>
              <a:sym typeface="Calibri"/>
            </a:endParaRPr>
          </a:p>
        </p:txBody>
      </p:sp>
      <p:pic>
        <p:nvPicPr>
          <p:cNvPr id="270" name="Google Shape;270;p33"/>
          <p:cNvPicPr preferRelativeResize="0"/>
          <p:nvPr/>
        </p:nvPicPr>
        <p:blipFill>
          <a:blip r:embed="rId3">
            <a:alphaModFix/>
          </a:blip>
          <a:stretch>
            <a:fillRect/>
          </a:stretch>
        </p:blipFill>
        <p:spPr>
          <a:xfrm>
            <a:off x="6477225" y="2396998"/>
            <a:ext cx="1452743" cy="926750"/>
          </a:xfrm>
          <a:prstGeom prst="rect">
            <a:avLst/>
          </a:prstGeom>
          <a:noFill/>
          <a:ln>
            <a:noFill/>
          </a:ln>
        </p:spPr>
      </p:pic>
      <p:sp>
        <p:nvSpPr>
          <p:cNvPr id="271" name="Google Shape;271;p33"/>
          <p:cNvSpPr txBox="1"/>
          <p:nvPr/>
        </p:nvSpPr>
        <p:spPr>
          <a:xfrm>
            <a:off x="759550" y="536875"/>
            <a:ext cx="50682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900">
                <a:solidFill>
                  <a:schemeClr val="lt1"/>
                </a:solidFill>
                <a:latin typeface="Libre Baskerville"/>
                <a:ea typeface="Libre Baskerville"/>
                <a:cs typeface="Libre Baskerville"/>
                <a:sym typeface="Libre Baskerville"/>
              </a:rPr>
              <a:t>Hypothesis Testing</a:t>
            </a:r>
            <a:endParaRPr>
              <a:latin typeface="Calibri"/>
              <a:ea typeface="Calibri"/>
              <a:cs typeface="Calibri"/>
              <a:sym typeface="Calibri"/>
            </a:endParaRPr>
          </a:p>
        </p:txBody>
      </p:sp>
      <p:pic>
        <p:nvPicPr>
          <p:cNvPr id="272" name="Google Shape;272;p33"/>
          <p:cNvPicPr preferRelativeResize="0"/>
          <p:nvPr/>
        </p:nvPicPr>
        <p:blipFill>
          <a:blip r:embed="rId4">
            <a:alphaModFix/>
          </a:blip>
          <a:stretch>
            <a:fillRect/>
          </a:stretch>
        </p:blipFill>
        <p:spPr>
          <a:xfrm>
            <a:off x="303250" y="3611275"/>
            <a:ext cx="7733899" cy="1137825"/>
          </a:xfrm>
          <a:prstGeom prst="rect">
            <a:avLst/>
          </a:prstGeom>
          <a:noFill/>
          <a:ln>
            <a:noFill/>
          </a:ln>
        </p:spPr>
      </p:pic>
      <p:sp>
        <p:nvSpPr>
          <p:cNvPr id="273" name="Google Shape;273;p33"/>
          <p:cNvSpPr txBox="1"/>
          <p:nvPr/>
        </p:nvSpPr>
        <p:spPr>
          <a:xfrm>
            <a:off x="592700" y="2144850"/>
            <a:ext cx="32448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We calculate the test statistic.</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Here, z-statistic does not fall in the rejection region. p-value &gt; 0.05 </a:t>
            </a:r>
            <a:endParaRPr sz="17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nvSpPr>
        <p:spPr>
          <a:xfrm>
            <a:off x="1125150" y="1456650"/>
            <a:ext cx="6328800" cy="1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This is a one-tailed test. To be more specific, it's a left tailed test. So there a single critical value -zα = -z(0.005)</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which is equal to -1.645. Thus, the rejection rejection is (-inf,-1.645]</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sp>
        <p:nvSpPr>
          <p:cNvPr id="279" name="Google Shape;279;p34"/>
          <p:cNvSpPr txBox="1"/>
          <p:nvPr/>
        </p:nvSpPr>
        <p:spPr>
          <a:xfrm>
            <a:off x="1125150" y="2672200"/>
            <a:ext cx="6670500" cy="16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US" sz="1700">
                <a:solidFill>
                  <a:srgbClr val="212121"/>
                </a:solidFill>
                <a:highlight>
                  <a:srgbClr val="FFFFFF"/>
                </a:highlight>
                <a:latin typeface="Roboto"/>
                <a:ea typeface="Roboto"/>
                <a:cs typeface="Roboto"/>
                <a:sym typeface="Roboto"/>
              </a:rPr>
              <a:t>The test statistic does not fall in the rejection region Decision : Fail to Reject Ho In the context of our problem our conclusion is:</a:t>
            </a:r>
            <a:endParaRPr b="1" sz="1700">
              <a:solidFill>
                <a:srgbClr val="212121"/>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rPr b="1" lang="en-US" sz="1700">
                <a:solidFill>
                  <a:srgbClr val="212121"/>
                </a:solidFill>
                <a:highlight>
                  <a:srgbClr val="FFFFFF"/>
                </a:highlight>
                <a:latin typeface="Roboto"/>
                <a:ea typeface="Roboto"/>
                <a:cs typeface="Roboto"/>
                <a:sym typeface="Roboto"/>
              </a:rPr>
              <a:t>Conclusion - The mean average rating of  restaurants Bangalore is not less than 3.75</a:t>
            </a:r>
            <a:endParaRPr b="1" sz="17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1900">
              <a:latin typeface="Calibri"/>
              <a:ea typeface="Calibri"/>
              <a:cs typeface="Calibri"/>
              <a:sym typeface="Calibri"/>
            </a:endParaRPr>
          </a:p>
        </p:txBody>
      </p:sp>
      <p:sp>
        <p:nvSpPr>
          <p:cNvPr id="280" name="Google Shape;280;p34"/>
          <p:cNvSpPr txBox="1"/>
          <p:nvPr/>
        </p:nvSpPr>
        <p:spPr>
          <a:xfrm>
            <a:off x="1125150" y="545375"/>
            <a:ext cx="49365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900">
                <a:solidFill>
                  <a:schemeClr val="lt1"/>
                </a:solidFill>
                <a:latin typeface="Libre Baskerville"/>
                <a:ea typeface="Libre Baskerville"/>
                <a:cs typeface="Libre Baskerville"/>
                <a:sym typeface="Libre Baskerville"/>
              </a:rPr>
              <a:t>Hypothesis Testing</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US" sz="5500"/>
              <a:t>5.Correlation</a:t>
            </a:r>
            <a:endParaRPr b="1" sz="5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41775" y="412300"/>
            <a:ext cx="84894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Libre Baskerville"/>
                <a:ea typeface="Libre Baskerville"/>
                <a:cs typeface="Libre Baskerville"/>
                <a:sym typeface="Libre Baskerville"/>
              </a:rPr>
              <a:t>RELATION BETWEEN ALL COLUMNS</a:t>
            </a:r>
            <a:endParaRPr b="1">
              <a:latin typeface="Libre Baskerville"/>
              <a:ea typeface="Libre Baskerville"/>
              <a:cs typeface="Libre Baskerville"/>
              <a:sym typeface="Libre Baskerville"/>
            </a:endParaRPr>
          </a:p>
        </p:txBody>
      </p:sp>
      <p:sp>
        <p:nvSpPr>
          <p:cNvPr id="291" name="Google Shape;291;p36"/>
          <p:cNvSpPr txBox="1"/>
          <p:nvPr/>
        </p:nvSpPr>
        <p:spPr>
          <a:xfrm>
            <a:off x="7463675" y="4363500"/>
            <a:ext cx="1202100" cy="47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imes New Roman"/>
                <a:ea typeface="Times New Roman"/>
                <a:cs typeface="Times New Roman"/>
                <a:sym typeface="Times New Roman"/>
              </a:rPr>
              <a:t>HEATMAP</a:t>
            </a:r>
            <a:endParaRPr b="1" i="0" sz="1500" u="none" cap="none" strike="noStrike">
              <a:solidFill>
                <a:srgbClr val="000000"/>
              </a:solidFill>
              <a:latin typeface="Times New Roman"/>
              <a:ea typeface="Times New Roman"/>
              <a:cs typeface="Times New Roman"/>
              <a:sym typeface="Times New Roman"/>
            </a:endParaRPr>
          </a:p>
        </p:txBody>
      </p:sp>
      <p:pic>
        <p:nvPicPr>
          <p:cNvPr id="292" name="Google Shape;292;p36"/>
          <p:cNvPicPr preferRelativeResize="0"/>
          <p:nvPr/>
        </p:nvPicPr>
        <p:blipFill rotWithShape="1">
          <a:blip r:embed="rId3">
            <a:alphaModFix/>
          </a:blip>
          <a:srcRect b="0" l="0" r="0" t="0"/>
          <a:stretch/>
        </p:blipFill>
        <p:spPr>
          <a:xfrm>
            <a:off x="3596640" y="889600"/>
            <a:ext cx="5201844" cy="3331879"/>
          </a:xfrm>
          <a:prstGeom prst="rect">
            <a:avLst/>
          </a:prstGeom>
          <a:noFill/>
          <a:ln>
            <a:noFill/>
          </a:ln>
        </p:spPr>
      </p:pic>
      <p:sp>
        <p:nvSpPr>
          <p:cNvPr id="293" name="Google Shape;293;p36"/>
          <p:cNvSpPr txBox="1"/>
          <p:nvPr/>
        </p:nvSpPr>
        <p:spPr>
          <a:xfrm>
            <a:off x="441774" y="1366890"/>
            <a:ext cx="3154800" cy="2493000"/>
          </a:xfrm>
          <a:prstGeom prst="rect">
            <a:avLst/>
          </a:prstGeom>
          <a:noFill/>
          <a:ln>
            <a:noFill/>
          </a:ln>
        </p:spPr>
        <p:txBody>
          <a:bodyPr anchorCtr="0" anchor="t" bIns="45700" lIns="91425" spcFirstLastPara="1" rIns="91425" wrap="square" tIns="45700">
            <a:noAutofit/>
          </a:bodyPr>
          <a:lstStyle/>
          <a:p>
            <a:pPr indent="-177800" lvl="0" marL="171450" marR="0" rtl="0" algn="l">
              <a:lnSpc>
                <a:spcPct val="100000"/>
              </a:lnSpc>
              <a:spcBef>
                <a:spcPts val="0"/>
              </a:spcBef>
              <a:spcAft>
                <a:spcPts val="0"/>
              </a:spcAft>
              <a:buClr>
                <a:srgbClr val="000000"/>
              </a:buClr>
              <a:buSzPts val="1300"/>
              <a:buFont typeface="Arial"/>
              <a:buChar char="•"/>
            </a:pPr>
            <a:r>
              <a:rPr lang="en-US" sz="1300"/>
              <a:t>F</a:t>
            </a:r>
            <a:r>
              <a:rPr b="0" i="0" lang="en-US" sz="1300" u="none" cap="none" strike="noStrike">
                <a:solidFill>
                  <a:srgbClr val="000000"/>
                </a:solidFill>
                <a:latin typeface="Arial"/>
                <a:ea typeface="Arial"/>
                <a:cs typeface="Arial"/>
                <a:sym typeface="Arial"/>
              </a:rPr>
              <a:t>rom the correlation plot it is clear that approx_cost and book_table have the strong positive correlation. In this case it means that restaurants that provide a option to book table , have a higher approx cost</a:t>
            </a:r>
            <a:endParaRPr sz="1500"/>
          </a:p>
          <a:p>
            <a:pPr indent="-17780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We can also observe that there is  a there is no strong correlation between rate vs approx_cost , rate vs votes .which is inline with the previous observations</a:t>
            </a:r>
            <a:endParaRPr sz="1500"/>
          </a:p>
          <a:p>
            <a:pPr indent="-17780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We also </a:t>
            </a:r>
            <a:r>
              <a:rPr lang="en-US" sz="1300"/>
              <a:t>observe</a:t>
            </a:r>
            <a:r>
              <a:rPr b="0" i="0" lang="en-US" sz="1300" u="none" cap="none" strike="noStrike">
                <a:solidFill>
                  <a:srgbClr val="000000"/>
                </a:solidFill>
                <a:latin typeface="Arial"/>
                <a:ea typeface="Arial"/>
                <a:cs typeface="Arial"/>
                <a:sym typeface="Arial"/>
              </a:rPr>
              <a:t> that rate has no correlation with online_order </a:t>
            </a:r>
            <a:r>
              <a:rPr lang="en-US" sz="1300"/>
              <a:t>options</a:t>
            </a:r>
            <a:r>
              <a:rPr b="0" i="0" lang="en-US" sz="1300" u="none" cap="none" strike="noStrike">
                <a:solidFill>
                  <a:srgbClr val="000000"/>
                </a:solidFill>
                <a:latin typeface="Arial"/>
                <a:ea typeface="Arial"/>
                <a:cs typeface="Arial"/>
                <a:sym typeface="Arial"/>
              </a:rPr>
              <a:t> </a:t>
            </a:r>
            <a:r>
              <a:rPr lang="en-US" sz="1300"/>
              <a:t>availability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335450" y="188700"/>
            <a:ext cx="82884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sz="2900">
                <a:latin typeface="Libre Baskerville"/>
                <a:ea typeface="Libre Baskerville"/>
                <a:cs typeface="Libre Baskerville"/>
                <a:sym typeface="Libre Baskerville"/>
              </a:rPr>
              <a:t>RELATION BETWEEN VOTES AND RATE</a:t>
            </a:r>
            <a:endParaRPr b="1" sz="2900">
              <a:latin typeface="Libre Baskerville"/>
              <a:ea typeface="Libre Baskerville"/>
              <a:cs typeface="Libre Baskerville"/>
              <a:sym typeface="Libre Baskerville"/>
            </a:endParaRPr>
          </a:p>
        </p:txBody>
      </p:sp>
      <p:pic>
        <p:nvPicPr>
          <p:cNvPr id="299" name="Google Shape;299;p37"/>
          <p:cNvPicPr preferRelativeResize="0"/>
          <p:nvPr/>
        </p:nvPicPr>
        <p:blipFill rotWithShape="1">
          <a:blip r:embed="rId3">
            <a:alphaModFix/>
          </a:blip>
          <a:srcRect b="0" l="0" r="0" t="0"/>
          <a:stretch/>
        </p:blipFill>
        <p:spPr>
          <a:xfrm>
            <a:off x="222275" y="1143300"/>
            <a:ext cx="7732951" cy="3636801"/>
          </a:xfrm>
          <a:prstGeom prst="rect">
            <a:avLst/>
          </a:prstGeom>
          <a:noFill/>
          <a:ln>
            <a:noFill/>
          </a:ln>
        </p:spPr>
      </p:pic>
      <p:sp>
        <p:nvSpPr>
          <p:cNvPr id="300" name="Google Shape;300;p37"/>
          <p:cNvSpPr txBox="1"/>
          <p:nvPr/>
        </p:nvSpPr>
        <p:spPr>
          <a:xfrm>
            <a:off x="7701275" y="4165100"/>
            <a:ext cx="1271700" cy="61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SCATTER PLOT</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335450" y="118825"/>
            <a:ext cx="82884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sz="2900">
                <a:latin typeface="Libre Baskerville"/>
                <a:ea typeface="Libre Baskerville"/>
                <a:cs typeface="Libre Baskerville"/>
                <a:sym typeface="Libre Baskerville"/>
              </a:rPr>
              <a:t>RELATION BETWEEN AVERAGE COST AND RATE</a:t>
            </a:r>
            <a:endParaRPr b="1" sz="2900">
              <a:latin typeface="Libre Baskerville"/>
              <a:ea typeface="Libre Baskerville"/>
              <a:cs typeface="Libre Baskerville"/>
              <a:sym typeface="Libre Baskerville"/>
            </a:endParaRPr>
          </a:p>
        </p:txBody>
      </p:sp>
      <p:pic>
        <p:nvPicPr>
          <p:cNvPr id="306" name="Google Shape;306;p38"/>
          <p:cNvPicPr preferRelativeResize="0"/>
          <p:nvPr/>
        </p:nvPicPr>
        <p:blipFill rotWithShape="1">
          <a:blip r:embed="rId3">
            <a:alphaModFix/>
          </a:blip>
          <a:srcRect b="0" l="0" r="0" t="0"/>
          <a:stretch/>
        </p:blipFill>
        <p:spPr>
          <a:xfrm>
            <a:off x="335450" y="1143300"/>
            <a:ext cx="7663025" cy="3748626"/>
          </a:xfrm>
          <a:prstGeom prst="rect">
            <a:avLst/>
          </a:prstGeom>
          <a:noFill/>
          <a:ln>
            <a:noFill/>
          </a:ln>
        </p:spPr>
      </p:pic>
      <p:sp>
        <p:nvSpPr>
          <p:cNvPr id="307" name="Google Shape;307;p38"/>
          <p:cNvSpPr txBox="1"/>
          <p:nvPr/>
        </p:nvSpPr>
        <p:spPr>
          <a:xfrm>
            <a:off x="7729250" y="4276925"/>
            <a:ext cx="1271700" cy="61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Times New Roman"/>
                <a:ea typeface="Times New Roman"/>
                <a:cs typeface="Times New Roman"/>
                <a:sym typeface="Times New Roman"/>
              </a:rPr>
              <a:t>SCATTER PLOT</a:t>
            </a:r>
            <a:endParaRPr b="1" i="0" sz="1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9"/>
          <p:cNvPicPr preferRelativeResize="0"/>
          <p:nvPr/>
        </p:nvPicPr>
        <p:blipFill>
          <a:blip r:embed="rId3">
            <a:alphaModFix/>
          </a:blip>
          <a:stretch>
            <a:fillRect/>
          </a:stretch>
        </p:blipFill>
        <p:spPr>
          <a:xfrm>
            <a:off x="839275" y="1215213"/>
            <a:ext cx="4953000" cy="3362325"/>
          </a:xfrm>
          <a:prstGeom prst="rect">
            <a:avLst/>
          </a:prstGeom>
          <a:noFill/>
          <a:ln>
            <a:noFill/>
          </a:ln>
        </p:spPr>
      </p:pic>
      <p:sp>
        <p:nvSpPr>
          <p:cNvPr id="313" name="Google Shape;313;p39"/>
          <p:cNvSpPr txBox="1"/>
          <p:nvPr/>
        </p:nvSpPr>
        <p:spPr>
          <a:xfrm>
            <a:off x="1495075" y="479550"/>
            <a:ext cx="42972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lt1"/>
                </a:solidFill>
                <a:latin typeface="Libre Baskerville"/>
                <a:ea typeface="Libre Baskerville"/>
                <a:cs typeface="Libre Baskerville"/>
                <a:sym typeface="Libre Baskerville"/>
              </a:rPr>
              <a:t>Models</a:t>
            </a:r>
            <a:endParaRPr sz="2900">
              <a:solidFill>
                <a:schemeClr val="lt1"/>
              </a:solidFill>
              <a:latin typeface="Libre Baskerville"/>
              <a:ea typeface="Libre Baskerville"/>
              <a:cs typeface="Libre Baskerville"/>
              <a:sym typeface="Libre Baskerville"/>
            </a:endParaRPr>
          </a:p>
        </p:txBody>
      </p:sp>
      <p:sp>
        <p:nvSpPr>
          <p:cNvPr id="314" name="Google Shape;314;p39"/>
          <p:cNvSpPr txBox="1"/>
          <p:nvPr/>
        </p:nvSpPr>
        <p:spPr>
          <a:xfrm>
            <a:off x="6188275" y="1557125"/>
            <a:ext cx="2169900" cy="28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As we observe, the Linear Regression Model’s accuracy is not satisfactory</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That’s why,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we implement another model of prediction.</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0"/>
          <p:cNvPicPr preferRelativeResize="0"/>
          <p:nvPr/>
        </p:nvPicPr>
        <p:blipFill>
          <a:blip r:embed="rId3">
            <a:alphaModFix/>
          </a:blip>
          <a:stretch>
            <a:fillRect/>
          </a:stretch>
        </p:blipFill>
        <p:spPr>
          <a:xfrm>
            <a:off x="2239700" y="974263"/>
            <a:ext cx="4551325" cy="3042575"/>
          </a:xfrm>
          <a:prstGeom prst="rect">
            <a:avLst/>
          </a:prstGeom>
          <a:noFill/>
          <a:ln>
            <a:noFill/>
          </a:ln>
        </p:spPr>
      </p:pic>
      <p:sp>
        <p:nvSpPr>
          <p:cNvPr id="320" name="Google Shape;320;p40"/>
          <p:cNvSpPr txBox="1"/>
          <p:nvPr/>
        </p:nvSpPr>
        <p:spPr>
          <a:xfrm>
            <a:off x="1295400" y="479575"/>
            <a:ext cx="30747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lt1"/>
                </a:solidFill>
                <a:latin typeface="Libre Baskerville"/>
                <a:ea typeface="Libre Baskerville"/>
                <a:cs typeface="Libre Baskerville"/>
                <a:sym typeface="Libre Baskerville"/>
              </a:rPr>
              <a:t>Models</a:t>
            </a:r>
            <a:endParaRPr>
              <a:latin typeface="Calibri"/>
              <a:ea typeface="Calibri"/>
              <a:cs typeface="Calibri"/>
              <a:sym typeface="Calibri"/>
            </a:endParaRPr>
          </a:p>
        </p:txBody>
      </p:sp>
      <p:sp>
        <p:nvSpPr>
          <p:cNvPr id="321" name="Google Shape;321;p40"/>
          <p:cNvSpPr txBox="1"/>
          <p:nvPr/>
        </p:nvSpPr>
        <p:spPr>
          <a:xfrm>
            <a:off x="1135175" y="4088675"/>
            <a:ext cx="68814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Random Forest regressor model achieves higher accuracy as expected.</a:t>
            </a:r>
            <a:endParaRPr sz="1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1"/>
          <p:cNvPicPr preferRelativeResize="0"/>
          <p:nvPr/>
        </p:nvPicPr>
        <p:blipFill>
          <a:blip r:embed="rId3">
            <a:alphaModFix/>
          </a:blip>
          <a:stretch>
            <a:fillRect/>
          </a:stretch>
        </p:blipFill>
        <p:spPr>
          <a:xfrm>
            <a:off x="1362075" y="1238250"/>
            <a:ext cx="5499276" cy="2284575"/>
          </a:xfrm>
          <a:prstGeom prst="rect">
            <a:avLst/>
          </a:prstGeom>
          <a:noFill/>
          <a:ln>
            <a:noFill/>
          </a:ln>
        </p:spPr>
      </p:pic>
      <p:sp>
        <p:nvSpPr>
          <p:cNvPr id="327" name="Google Shape;327;p41"/>
          <p:cNvSpPr txBox="1"/>
          <p:nvPr/>
        </p:nvSpPr>
        <p:spPr>
          <a:xfrm>
            <a:off x="1277450" y="460750"/>
            <a:ext cx="23133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lt1"/>
                </a:solidFill>
                <a:latin typeface="Libre Baskerville"/>
                <a:ea typeface="Libre Baskerville"/>
                <a:cs typeface="Libre Baskerville"/>
                <a:sym typeface="Libre Baskerville"/>
              </a:rPr>
              <a:t>Models</a:t>
            </a:r>
            <a:endParaRPr>
              <a:latin typeface="Calibri"/>
              <a:ea typeface="Calibri"/>
              <a:cs typeface="Calibri"/>
              <a:sym typeface="Calibri"/>
            </a:endParaRPr>
          </a:p>
        </p:txBody>
      </p:sp>
      <p:sp>
        <p:nvSpPr>
          <p:cNvPr id="328" name="Google Shape;328;p41"/>
          <p:cNvSpPr txBox="1"/>
          <p:nvPr/>
        </p:nvSpPr>
        <p:spPr>
          <a:xfrm>
            <a:off x="1176450" y="3522825"/>
            <a:ext cx="67911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We implement the same the model again but the data undergoes onehot transformation.</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As shown above both the times, accuracy of the prediction is approximately normal.</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36775" y="1592025"/>
            <a:ext cx="7990500" cy="179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b="1" lang="en-US" sz="5500"/>
              <a:t>1.</a:t>
            </a:r>
            <a:r>
              <a:rPr b="1" lang="en-US" sz="5500"/>
              <a:t>Exploratory Data Analysis</a:t>
            </a:r>
            <a:endParaRPr b="1" sz="5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405600" y="250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200">
                <a:latin typeface="Libre Baskerville"/>
                <a:ea typeface="Libre Baskerville"/>
                <a:cs typeface="Libre Baskerville"/>
                <a:sym typeface="Libre Baskerville"/>
              </a:rPr>
              <a:t>The </a:t>
            </a:r>
            <a:r>
              <a:rPr b="1" lang="en-US" sz="2200">
                <a:latin typeface="Libre Baskerville"/>
                <a:ea typeface="Libre Baskerville"/>
                <a:cs typeface="Libre Baskerville"/>
                <a:sym typeface="Libre Baskerville"/>
              </a:rPr>
              <a:t>Dataset - zomato.csv </a:t>
            </a:r>
            <a:endParaRPr b="1" sz="2200">
              <a:latin typeface="Libre Baskerville"/>
              <a:ea typeface="Libre Baskerville"/>
              <a:cs typeface="Libre Baskerville"/>
              <a:sym typeface="Libre Baskerville"/>
            </a:endParaRPr>
          </a:p>
          <a:p>
            <a:pPr indent="0" lvl="0" marL="0" rtl="0" algn="l">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a:p>
        </p:txBody>
      </p:sp>
      <p:pic>
        <p:nvPicPr>
          <p:cNvPr id="148" name="Google Shape;148;p16"/>
          <p:cNvPicPr preferRelativeResize="0"/>
          <p:nvPr/>
        </p:nvPicPr>
        <p:blipFill rotWithShape="1">
          <a:blip r:embed="rId3">
            <a:alphaModFix/>
          </a:blip>
          <a:srcRect b="0" l="0" r="0" t="0"/>
          <a:stretch/>
        </p:blipFill>
        <p:spPr>
          <a:xfrm>
            <a:off x="903293" y="1255850"/>
            <a:ext cx="7525209" cy="3639975"/>
          </a:xfrm>
          <a:prstGeom prst="rect">
            <a:avLst/>
          </a:prstGeom>
          <a:noFill/>
          <a:ln>
            <a:noFill/>
          </a:ln>
        </p:spPr>
      </p:pic>
      <p:sp>
        <p:nvSpPr>
          <p:cNvPr id="149" name="Google Shape;149;p16"/>
          <p:cNvSpPr txBox="1"/>
          <p:nvPr/>
        </p:nvSpPr>
        <p:spPr>
          <a:xfrm>
            <a:off x="421925" y="683150"/>
            <a:ext cx="575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Number of rows in the dataframe: 51717</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Number of columns in the dataframe:17</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403802" y="266145"/>
            <a:ext cx="8336400" cy="4374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1"/>
              </a:buClr>
              <a:buSzPts val="2200"/>
              <a:buFont typeface="Libre Baskerville"/>
              <a:buChar char="⮚"/>
            </a:pPr>
            <a:r>
              <a:rPr b="1" i="1" lang="en-US" sz="2200">
                <a:solidFill>
                  <a:schemeClr val="lt1"/>
                </a:solidFill>
                <a:latin typeface="Libre Baskerville"/>
                <a:ea typeface="Libre Baskerville"/>
                <a:cs typeface="Libre Baskerville"/>
                <a:sym typeface="Libre Baskerville"/>
              </a:rPr>
              <a:t>Column description</a:t>
            </a:r>
            <a:endParaRPr sz="2200">
              <a:solidFill>
                <a:schemeClr val="lt1"/>
              </a:solidFill>
              <a:latin typeface="Libre Baskerville"/>
              <a:ea typeface="Libre Baskerville"/>
              <a:cs typeface="Libre Baskerville"/>
              <a:sym typeface="Libre Baskerville"/>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url : </a:t>
            </a:r>
            <a:r>
              <a:rPr lang="en-US" sz="1400">
                <a:latin typeface="Merriweather"/>
                <a:ea typeface="Merriweather"/>
                <a:cs typeface="Merriweather"/>
                <a:sym typeface="Merriweather"/>
              </a:rPr>
              <a:t>Z</a:t>
            </a:r>
            <a:r>
              <a:rPr i="0" lang="en-US" sz="1400">
                <a:solidFill>
                  <a:schemeClr val="dk2"/>
                </a:solidFill>
                <a:latin typeface="Merriweather"/>
                <a:ea typeface="Merriweather"/>
                <a:cs typeface="Merriweather"/>
                <a:sym typeface="Merriweather"/>
              </a:rPr>
              <a:t>omato url for the restaurants</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address : </a:t>
            </a:r>
            <a:r>
              <a:rPr lang="en-US" sz="1400">
                <a:latin typeface="Merriweather"/>
                <a:ea typeface="Merriweather"/>
                <a:cs typeface="Merriweather"/>
                <a:sym typeface="Merriweather"/>
              </a:rPr>
              <a:t>C</a:t>
            </a:r>
            <a:r>
              <a:rPr i="0" lang="en-US" sz="1400">
                <a:solidFill>
                  <a:schemeClr val="dk2"/>
                </a:solidFill>
                <a:latin typeface="Merriweather"/>
                <a:ea typeface="Merriweather"/>
                <a:cs typeface="Merriweather"/>
                <a:sym typeface="Merriweather"/>
              </a:rPr>
              <a:t>omplete location of the restaurant</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name : </a:t>
            </a:r>
            <a:r>
              <a:rPr lang="en-US" sz="1400">
                <a:latin typeface="Merriweather"/>
                <a:ea typeface="Merriweather"/>
                <a:cs typeface="Merriweather"/>
                <a:sym typeface="Merriweather"/>
              </a:rPr>
              <a:t>N</a:t>
            </a:r>
            <a:r>
              <a:rPr i="0" lang="en-US" sz="1400">
                <a:solidFill>
                  <a:schemeClr val="dk2"/>
                </a:solidFill>
                <a:latin typeface="Merriweather"/>
                <a:ea typeface="Merriweather"/>
                <a:cs typeface="Merriweather"/>
                <a:sym typeface="Merriweather"/>
              </a:rPr>
              <a:t>ame of the restaurant</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online_order : </a:t>
            </a:r>
            <a:r>
              <a:rPr lang="en-US" sz="1400">
                <a:latin typeface="Merriweather"/>
                <a:ea typeface="Merriweather"/>
                <a:cs typeface="Merriweather"/>
                <a:sym typeface="Merriweather"/>
              </a:rPr>
              <a:t>W</a:t>
            </a:r>
            <a:r>
              <a:rPr i="0" lang="en-US" sz="1400">
                <a:solidFill>
                  <a:schemeClr val="dk2"/>
                </a:solidFill>
                <a:latin typeface="Merriweather"/>
                <a:ea typeface="Merriweather"/>
                <a:cs typeface="Merriweather"/>
                <a:sym typeface="Merriweather"/>
              </a:rPr>
              <a:t>hether restaurant accepts online order</a:t>
            </a:r>
            <a:r>
              <a:rPr lang="en-US" sz="1400">
                <a:latin typeface="Merriweather"/>
                <a:ea typeface="Merriweather"/>
                <a:cs typeface="Merriweather"/>
                <a:sym typeface="Merriweather"/>
              </a:rPr>
              <a:t> or not(Yes or No value)</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book_table : </a:t>
            </a:r>
            <a:r>
              <a:rPr lang="en-US" sz="1400">
                <a:latin typeface="Merriweather"/>
                <a:ea typeface="Merriweather"/>
                <a:cs typeface="Merriweather"/>
                <a:sym typeface="Merriweather"/>
              </a:rPr>
              <a:t>W</a:t>
            </a:r>
            <a:r>
              <a:rPr i="0" lang="en-US" sz="1400">
                <a:solidFill>
                  <a:schemeClr val="dk2"/>
                </a:solidFill>
                <a:latin typeface="Merriweather"/>
                <a:ea typeface="Merriweather"/>
                <a:cs typeface="Merriweather"/>
                <a:sym typeface="Merriweather"/>
              </a:rPr>
              <a:t>hether restaurant provides option for booking table(Yes or No value)</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rating : </a:t>
            </a:r>
            <a:r>
              <a:rPr lang="en-US" sz="1400">
                <a:latin typeface="Merriweather"/>
                <a:ea typeface="Merriweather"/>
                <a:cs typeface="Merriweather"/>
                <a:sym typeface="Merriweather"/>
              </a:rPr>
              <a:t>R</a:t>
            </a:r>
            <a:r>
              <a:rPr i="0" lang="en-US" sz="1400">
                <a:solidFill>
                  <a:schemeClr val="dk2"/>
                </a:solidFill>
                <a:latin typeface="Merriweather"/>
                <a:ea typeface="Merriweather"/>
                <a:cs typeface="Merriweather"/>
                <a:sym typeface="Merriweather"/>
              </a:rPr>
              <a:t>estaurants rating on zomato website</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votes : </a:t>
            </a:r>
            <a:r>
              <a:rPr lang="en-US" sz="1400">
                <a:latin typeface="Merriweather"/>
                <a:ea typeface="Merriweather"/>
                <a:cs typeface="Merriweather"/>
                <a:sym typeface="Merriweather"/>
              </a:rPr>
              <a:t>N</a:t>
            </a:r>
            <a:r>
              <a:rPr i="0" lang="en-US" sz="1400">
                <a:solidFill>
                  <a:schemeClr val="dk2"/>
                </a:solidFill>
                <a:latin typeface="Merriweather"/>
                <a:ea typeface="Merriweather"/>
                <a:cs typeface="Merriweather"/>
                <a:sym typeface="Merriweather"/>
              </a:rPr>
              <a:t>umber of individuals who voted for a particular restaurant</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phone : </a:t>
            </a:r>
            <a:r>
              <a:rPr lang="en-US" sz="1400">
                <a:latin typeface="Merriweather"/>
                <a:ea typeface="Merriweather"/>
                <a:cs typeface="Merriweather"/>
                <a:sym typeface="Merriweather"/>
              </a:rPr>
              <a:t>C</a:t>
            </a:r>
            <a:r>
              <a:rPr i="0" lang="en-US" sz="1400">
                <a:solidFill>
                  <a:schemeClr val="dk2"/>
                </a:solidFill>
                <a:latin typeface="Merriweather"/>
                <a:ea typeface="Merriweather"/>
                <a:cs typeface="Merriweather"/>
                <a:sym typeface="Merriweather"/>
              </a:rPr>
              <a:t>ontact details of the restaurant</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location : </a:t>
            </a:r>
            <a:r>
              <a:rPr lang="en-US" sz="1400">
                <a:latin typeface="Merriweather"/>
                <a:ea typeface="Merriweather"/>
                <a:cs typeface="Merriweather"/>
                <a:sym typeface="Merriweather"/>
              </a:rPr>
              <a:t>Locality</a:t>
            </a:r>
            <a:r>
              <a:rPr i="0" lang="en-US" sz="1400">
                <a:solidFill>
                  <a:schemeClr val="dk2"/>
                </a:solidFill>
                <a:latin typeface="Merriweather"/>
                <a:ea typeface="Merriweather"/>
                <a:cs typeface="Merriweather"/>
                <a:sym typeface="Merriweather"/>
              </a:rPr>
              <a:t> where restaurant is situated</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rest_type : Type of restaurants (Categorical value)</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dish_liked : </a:t>
            </a:r>
            <a:r>
              <a:rPr lang="en-US" sz="1400">
                <a:latin typeface="Merriweather"/>
                <a:ea typeface="Merriweather"/>
                <a:cs typeface="Merriweather"/>
                <a:sym typeface="Merriweather"/>
              </a:rPr>
              <a:t>Dishes preferred in that restaurant</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cuisines : </a:t>
            </a:r>
            <a:r>
              <a:rPr lang="en-US" sz="1400">
                <a:latin typeface="Merriweather"/>
                <a:ea typeface="Merriweather"/>
                <a:cs typeface="Merriweather"/>
                <a:sym typeface="Merriweather"/>
              </a:rPr>
              <a:t>Various c</a:t>
            </a:r>
            <a:r>
              <a:rPr i="0" lang="en-US" sz="1400">
                <a:solidFill>
                  <a:schemeClr val="dk2"/>
                </a:solidFill>
                <a:latin typeface="Merriweather"/>
                <a:ea typeface="Merriweather"/>
                <a:cs typeface="Merriweather"/>
                <a:sym typeface="Merriweather"/>
              </a:rPr>
              <a:t>uisines offered by the restaurant</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approx_cost(for two people) : </a:t>
            </a:r>
            <a:r>
              <a:rPr lang="en-US" sz="1400">
                <a:latin typeface="Merriweather"/>
                <a:ea typeface="Merriweather"/>
                <a:cs typeface="Merriweather"/>
                <a:sym typeface="Merriweather"/>
              </a:rPr>
              <a:t>A</a:t>
            </a:r>
            <a:r>
              <a:rPr i="0" lang="en-US" sz="1400">
                <a:solidFill>
                  <a:schemeClr val="dk2"/>
                </a:solidFill>
                <a:latin typeface="Merriweather"/>
                <a:ea typeface="Merriweather"/>
                <a:cs typeface="Merriweather"/>
                <a:sym typeface="Merriweather"/>
              </a:rPr>
              <a:t>verage approximate cost for two people</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review_list : </a:t>
            </a:r>
            <a:r>
              <a:rPr lang="en-US" sz="1400">
                <a:latin typeface="Merriweather"/>
                <a:ea typeface="Merriweather"/>
                <a:cs typeface="Merriweather"/>
                <a:sym typeface="Merriweather"/>
              </a:rPr>
              <a:t>R</a:t>
            </a:r>
            <a:r>
              <a:rPr i="0" lang="en-US" sz="1400">
                <a:solidFill>
                  <a:schemeClr val="dk2"/>
                </a:solidFill>
                <a:latin typeface="Merriweather"/>
                <a:ea typeface="Merriweather"/>
                <a:cs typeface="Merriweather"/>
                <a:sym typeface="Merriweather"/>
              </a:rPr>
              <a:t>eviews of the restaurant on zomato website</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menu_item : </a:t>
            </a:r>
            <a:r>
              <a:rPr lang="en-US" sz="1400">
                <a:latin typeface="Merriweather"/>
                <a:ea typeface="Merriweather"/>
                <a:cs typeface="Merriweather"/>
                <a:sym typeface="Merriweather"/>
              </a:rPr>
              <a:t>Items</a:t>
            </a:r>
            <a:r>
              <a:rPr i="0" lang="en-US" sz="1400">
                <a:solidFill>
                  <a:schemeClr val="dk2"/>
                </a:solidFill>
                <a:latin typeface="Merriweather"/>
                <a:ea typeface="Merriweather"/>
                <a:cs typeface="Merriweather"/>
                <a:sym typeface="Merriweather"/>
              </a:rPr>
              <a:t> available in the</a:t>
            </a:r>
            <a:r>
              <a:rPr lang="en-US" sz="1400">
                <a:latin typeface="Merriweather"/>
                <a:ea typeface="Merriweather"/>
                <a:cs typeface="Merriweather"/>
                <a:sym typeface="Merriweather"/>
              </a:rPr>
              <a:t> menu</a:t>
            </a:r>
            <a:endParaRPr i="0" sz="1400">
              <a:solidFill>
                <a:schemeClr val="dk2"/>
              </a:solidFill>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listed_in(type) : </a:t>
            </a:r>
            <a:r>
              <a:rPr lang="en-US" sz="1400">
                <a:latin typeface="Merriweather"/>
                <a:ea typeface="Merriweather"/>
                <a:cs typeface="Merriweather"/>
                <a:sym typeface="Merriweather"/>
              </a:rPr>
              <a:t>T</a:t>
            </a:r>
            <a:r>
              <a:rPr i="0" lang="en-US" sz="1400">
                <a:solidFill>
                  <a:schemeClr val="dk2"/>
                </a:solidFill>
                <a:latin typeface="Merriweather"/>
                <a:ea typeface="Merriweather"/>
                <a:cs typeface="Merriweather"/>
                <a:sym typeface="Merriweather"/>
              </a:rPr>
              <a:t>ype of the restaurant</a:t>
            </a:r>
            <a:endParaRPr sz="1400">
              <a:latin typeface="Merriweather"/>
              <a:ea typeface="Merriweather"/>
              <a:cs typeface="Merriweather"/>
              <a:sym typeface="Merriweather"/>
            </a:endParaRPr>
          </a:p>
          <a:p>
            <a:pPr indent="-349250" lvl="0" marL="488950" rtl="0" algn="l">
              <a:lnSpc>
                <a:spcPct val="115000"/>
              </a:lnSpc>
              <a:spcBef>
                <a:spcPts val="0"/>
              </a:spcBef>
              <a:spcAft>
                <a:spcPts val="0"/>
              </a:spcAft>
              <a:buSzPts val="1400"/>
              <a:buFont typeface="Merriweather"/>
              <a:buAutoNum type="arabicPeriod"/>
            </a:pPr>
            <a:r>
              <a:rPr i="0" lang="en-US" sz="1400">
                <a:solidFill>
                  <a:schemeClr val="dk2"/>
                </a:solidFill>
                <a:latin typeface="Merriweather"/>
                <a:ea typeface="Merriweather"/>
                <a:cs typeface="Merriweather"/>
                <a:sym typeface="Merriweather"/>
              </a:rPr>
              <a:t>listed_in(city) : </a:t>
            </a:r>
            <a:r>
              <a:rPr lang="en-US" sz="1400">
                <a:latin typeface="Merriweather"/>
                <a:ea typeface="Merriweather"/>
                <a:cs typeface="Merriweather"/>
                <a:sym typeface="Merriweather"/>
              </a:rPr>
              <a:t>Area</a:t>
            </a:r>
            <a:r>
              <a:rPr i="0" lang="en-US" sz="1400">
                <a:solidFill>
                  <a:schemeClr val="dk2"/>
                </a:solidFill>
                <a:latin typeface="Merriweather"/>
                <a:ea typeface="Merriweather"/>
                <a:cs typeface="Merriweather"/>
                <a:sym typeface="Merriweather"/>
              </a:rPr>
              <a:t> of the restaurant position</a:t>
            </a:r>
            <a:endParaRPr sz="1400">
              <a:latin typeface="Merriweather"/>
              <a:ea typeface="Merriweather"/>
              <a:cs typeface="Merriweather"/>
              <a:sym typeface="Merriweather"/>
            </a:endParaRPr>
          </a:p>
          <a:p>
            <a:pPr indent="0" lvl="0" marL="146050" rtl="0" algn="l">
              <a:lnSpc>
                <a:spcPct val="115000"/>
              </a:lnSpc>
              <a:spcBef>
                <a:spcPts val="0"/>
              </a:spcBef>
              <a:spcAft>
                <a:spcPts val="0"/>
              </a:spcAft>
              <a:buSzPts val="1300"/>
              <a:buNone/>
            </a:pPr>
            <a:r>
              <a:t/>
            </a:r>
            <a:endParaRPr sz="14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US" sz="5500"/>
              <a:t>2.Data Cleaning</a:t>
            </a:r>
            <a:endParaRPr b="1" sz="5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712525" y="323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Libre Baskerville"/>
                <a:ea typeface="Libre Baskerville"/>
                <a:cs typeface="Libre Baskerville"/>
                <a:sym typeface="Libre Baskerville"/>
              </a:rPr>
              <a:t>Determining the number and percentage of Missing or Null Values</a:t>
            </a:r>
            <a:endParaRPr b="1" sz="2200">
              <a:latin typeface="Libre Baskerville"/>
              <a:ea typeface="Libre Baskerville"/>
              <a:cs typeface="Libre Baskerville"/>
              <a:sym typeface="Libre Baskerville"/>
            </a:endParaRPr>
          </a:p>
        </p:txBody>
      </p:sp>
      <p:pic>
        <p:nvPicPr>
          <p:cNvPr id="165" name="Google Shape;165;p19"/>
          <p:cNvPicPr preferRelativeResize="0"/>
          <p:nvPr/>
        </p:nvPicPr>
        <p:blipFill rotWithShape="1">
          <a:blip r:embed="rId3">
            <a:alphaModFix/>
          </a:blip>
          <a:srcRect b="0" l="0" r="0" t="0"/>
          <a:stretch/>
        </p:blipFill>
        <p:spPr>
          <a:xfrm>
            <a:off x="819140" y="1400750"/>
            <a:ext cx="2989105" cy="3360421"/>
          </a:xfrm>
          <a:prstGeom prst="rect">
            <a:avLst/>
          </a:prstGeom>
          <a:noFill/>
          <a:ln>
            <a:noFill/>
          </a:ln>
        </p:spPr>
      </p:pic>
      <p:pic>
        <p:nvPicPr>
          <p:cNvPr id="166" name="Google Shape;166;p19"/>
          <p:cNvPicPr preferRelativeResize="0"/>
          <p:nvPr/>
        </p:nvPicPr>
        <p:blipFill>
          <a:blip r:embed="rId4">
            <a:alphaModFix/>
          </a:blip>
          <a:stretch>
            <a:fillRect/>
          </a:stretch>
        </p:blipFill>
        <p:spPr>
          <a:xfrm>
            <a:off x="3940550" y="2344375"/>
            <a:ext cx="4860475" cy="166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242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Libre Baskerville"/>
                <a:ea typeface="Libre Baskerville"/>
                <a:cs typeface="Libre Baskerville"/>
                <a:sym typeface="Libre Baskerville"/>
              </a:rPr>
              <a:t>Cleaning operations performed</a:t>
            </a:r>
            <a:endParaRPr b="1" sz="2200">
              <a:latin typeface="Libre Baskerville"/>
              <a:ea typeface="Libre Baskerville"/>
              <a:cs typeface="Libre Baskerville"/>
              <a:sym typeface="Libre Baskerville"/>
            </a:endParaRPr>
          </a:p>
        </p:txBody>
      </p:sp>
      <p:sp>
        <p:nvSpPr>
          <p:cNvPr id="172" name="Google Shape;172;p20"/>
          <p:cNvSpPr txBox="1"/>
          <p:nvPr>
            <p:ph idx="1" type="body"/>
          </p:nvPr>
        </p:nvSpPr>
        <p:spPr>
          <a:xfrm>
            <a:off x="819150" y="934275"/>
            <a:ext cx="7505700" cy="3642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33A44"/>
              </a:buClr>
              <a:buSzPts val="1400"/>
              <a:buAutoNum type="arabicPeriod"/>
            </a:pPr>
            <a:r>
              <a:rPr lang="en-US" sz="1400">
                <a:solidFill>
                  <a:srgbClr val="233A44"/>
                </a:solidFill>
              </a:rPr>
              <a:t>Drop columns that are of no value for the data analysis these include: </a:t>
            </a:r>
            <a:endParaRPr sz="1400">
              <a:solidFill>
                <a:srgbClr val="233A44"/>
              </a:solidFill>
            </a:endParaRPr>
          </a:p>
          <a:p>
            <a:pPr indent="-317500" lvl="1" marL="914400" rtl="0" algn="l">
              <a:lnSpc>
                <a:spcPct val="115000"/>
              </a:lnSpc>
              <a:spcBef>
                <a:spcPts val="0"/>
              </a:spcBef>
              <a:spcAft>
                <a:spcPts val="0"/>
              </a:spcAft>
              <a:buClr>
                <a:srgbClr val="233A44"/>
              </a:buClr>
              <a:buSzPts val="1400"/>
              <a:buAutoNum type="alphaLcPeriod"/>
            </a:pPr>
            <a:r>
              <a:rPr lang="en-US" sz="1400">
                <a:solidFill>
                  <a:srgbClr val="233A44"/>
                </a:solidFill>
              </a:rPr>
              <a:t>address, url, phone , menu_item , </a:t>
            </a:r>
            <a:r>
              <a:rPr lang="en-US" sz="1400">
                <a:solidFill>
                  <a:srgbClr val="233A44"/>
                </a:solidFill>
              </a:rPr>
              <a:t>reviews_list,location</a:t>
            </a:r>
            <a:endParaRPr sz="1400">
              <a:solidFill>
                <a:srgbClr val="233A44"/>
              </a:solidFill>
            </a:endParaRPr>
          </a:p>
          <a:p>
            <a:pPr indent="-317500" lvl="0" marL="457200" rtl="0" algn="l">
              <a:spcBef>
                <a:spcPts val="0"/>
              </a:spcBef>
              <a:spcAft>
                <a:spcPts val="0"/>
              </a:spcAft>
              <a:buSzPts val="1400"/>
              <a:buAutoNum type="arabicPeriod"/>
            </a:pPr>
            <a:r>
              <a:rPr lang="en-US" sz="1400"/>
              <a:t>Rename columns (like ‘approx_cos(for two)’, ‘rate’ , ‘listed_in(city)’) for easier access</a:t>
            </a:r>
            <a:endParaRPr sz="1400"/>
          </a:p>
          <a:p>
            <a:pPr indent="-317500" lvl="0" marL="457200" rtl="0" algn="l">
              <a:spcBef>
                <a:spcPts val="0"/>
              </a:spcBef>
              <a:spcAft>
                <a:spcPts val="0"/>
              </a:spcAft>
              <a:buSzPts val="1400"/>
              <a:buAutoNum type="arabicPeriod"/>
            </a:pPr>
            <a:r>
              <a:rPr lang="en-US" sz="1400"/>
              <a:t>In the column rating</a:t>
            </a:r>
            <a:endParaRPr sz="1400"/>
          </a:p>
          <a:p>
            <a:pPr indent="-317500" lvl="1" marL="914400" rtl="0" algn="l">
              <a:spcBef>
                <a:spcPts val="0"/>
              </a:spcBef>
              <a:spcAft>
                <a:spcPts val="0"/>
              </a:spcAft>
              <a:buSzPts val="1400"/>
              <a:buAutoNum type="alphaLcPeriod"/>
            </a:pPr>
            <a:r>
              <a:rPr lang="en-US" sz="1400"/>
              <a:t>Replace ‘[ ]’ , ’ ‘ , ‘NEW’, ‘-’ to NaN</a:t>
            </a:r>
            <a:endParaRPr sz="1400"/>
          </a:p>
          <a:p>
            <a:pPr indent="-317500" lvl="1" marL="914400" rtl="0" algn="l">
              <a:spcBef>
                <a:spcPts val="0"/>
              </a:spcBef>
              <a:spcAft>
                <a:spcPts val="0"/>
              </a:spcAft>
              <a:buSzPts val="1400"/>
              <a:buAutoNum type="alphaLcPeriod"/>
            </a:pPr>
            <a:r>
              <a:rPr lang="en-US" sz="1400"/>
              <a:t>Convert them to string type</a:t>
            </a:r>
            <a:endParaRPr sz="1400"/>
          </a:p>
          <a:p>
            <a:pPr indent="-317500" lvl="1" marL="914400" rtl="0" algn="l">
              <a:spcBef>
                <a:spcPts val="0"/>
              </a:spcBef>
              <a:spcAft>
                <a:spcPts val="0"/>
              </a:spcAft>
              <a:buSzPts val="1400"/>
              <a:buAutoNum type="alphaLcPeriod"/>
            </a:pPr>
            <a:r>
              <a:rPr lang="en-US" sz="1400"/>
              <a:t>Remove ‘/5’ from each value to perform </a:t>
            </a:r>
            <a:r>
              <a:rPr lang="en-US" sz="1400"/>
              <a:t>operations</a:t>
            </a:r>
            <a:r>
              <a:rPr lang="en-US" sz="1400"/>
              <a:t> on the value</a:t>
            </a:r>
            <a:endParaRPr sz="1400"/>
          </a:p>
          <a:p>
            <a:pPr indent="-317500" lvl="1" marL="914400" rtl="0" algn="l">
              <a:spcBef>
                <a:spcPts val="0"/>
              </a:spcBef>
              <a:spcAft>
                <a:spcPts val="0"/>
              </a:spcAft>
              <a:buSzPts val="1400"/>
              <a:buAutoNum type="alphaLcPeriod"/>
            </a:pPr>
            <a:r>
              <a:rPr lang="en-US" sz="1400"/>
              <a:t>Convert all the values to float</a:t>
            </a:r>
            <a:endParaRPr sz="1400"/>
          </a:p>
          <a:p>
            <a:pPr indent="-317500" lvl="0" marL="457200" rtl="0" algn="l">
              <a:spcBef>
                <a:spcPts val="0"/>
              </a:spcBef>
              <a:spcAft>
                <a:spcPts val="0"/>
              </a:spcAft>
              <a:buSzPts val="1400"/>
              <a:buAutoNum type="arabicPeriod"/>
            </a:pPr>
            <a:r>
              <a:rPr lang="en-US" sz="1400"/>
              <a:t>Replace the missing values in the columns location,rest_type and cuisines to the mode of their respective columns</a:t>
            </a:r>
            <a:endParaRPr sz="1400"/>
          </a:p>
          <a:p>
            <a:pPr indent="-317500" lvl="0" marL="457200" rtl="0" algn="l">
              <a:spcBef>
                <a:spcPts val="0"/>
              </a:spcBef>
              <a:spcAft>
                <a:spcPts val="0"/>
              </a:spcAft>
              <a:buSzPts val="1400"/>
              <a:buAutoNum type="arabicPeriod"/>
            </a:pPr>
            <a:r>
              <a:rPr lang="en-US" sz="1400"/>
              <a:t>Make changes in the column ‘name’ to ensure they’re all in the same format</a:t>
            </a:r>
            <a:endParaRPr sz="1400"/>
          </a:p>
          <a:p>
            <a:pPr indent="-317500" lvl="0" marL="457200" rtl="0" algn="l">
              <a:spcBef>
                <a:spcPts val="0"/>
              </a:spcBef>
              <a:spcAft>
                <a:spcPts val="0"/>
              </a:spcAft>
              <a:buSzPts val="1400"/>
              <a:buAutoNum type="arabicPeriod"/>
            </a:pPr>
            <a:r>
              <a:rPr lang="en-US" sz="1400"/>
              <a:t>Replace the missing/Null/Undesirable values in approx_cost to their mean after performing basic cleaning</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US"/>
              <a:t>3.Data Visualization</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