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322" r:id="rId3"/>
    <p:sldId id="323" r:id="rId4"/>
    <p:sldId id="319" r:id="rId5"/>
    <p:sldId id="324" r:id="rId6"/>
    <p:sldId id="325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21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3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9F1"/>
    <a:srgbClr val="7FBBED"/>
    <a:srgbClr val="B2D6F4"/>
    <a:srgbClr val="3291E1"/>
    <a:srgbClr val="1883DF"/>
    <a:srgbClr val="65ADE9"/>
    <a:srgbClr val="50A2E6"/>
    <a:srgbClr val="0076DA"/>
    <a:srgbClr val="39AEB5"/>
    <a:srgbClr val="5A6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0909" autoAdjust="0"/>
  </p:normalViewPr>
  <p:slideViewPr>
    <p:cSldViewPr snapToGrid="0">
      <p:cViewPr varScale="1">
        <p:scale>
          <a:sx n="57" d="100"/>
          <a:sy n="57" d="100"/>
        </p:scale>
        <p:origin x="53" y="168"/>
      </p:cViewPr>
      <p:guideLst>
        <p:guide orient="horz" pos="2283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图片添加了边框，文本添加了下划线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7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>
                <a:cs typeface="Times New Roman" panose="02020603050405020304" pitchFamily="18" charset="0"/>
              </a:rPr>
              <a:t>background</a:t>
            </a:r>
            <a:r>
              <a:rPr lang="zh-CN" altLang="en-US" dirty="0"/>
              <a:t>为缩写形式，又细分为</a:t>
            </a:r>
            <a:r>
              <a:rPr lang="en-US" altLang="en-US" dirty="0"/>
              <a:t>background-</a:t>
            </a:r>
            <a:r>
              <a:rPr lang="en-US" altLang="en-US" dirty="0" err="1"/>
              <a:t>color</a:t>
            </a:r>
            <a:r>
              <a:rPr lang="en-US" altLang="zh-CN" dirty="0" err="1"/>
              <a:t>等</a:t>
            </a:r>
            <a:r>
              <a:rPr lang="zh-CN" altLang="en-US" dirty="0"/>
              <a:t>几个子属性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8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解释：</a:t>
            </a:r>
            <a:r>
              <a:rPr lang="en-US" altLang="zh-CN" b="1" dirty="0">
                <a:solidFill>
                  <a:srgbClr val="0000FF"/>
                </a:solidFill>
              </a:rPr>
              <a:t>.</a:t>
            </a:r>
            <a:r>
              <a:rPr lang="en-US" altLang="zh-CN" b="1" dirty="0" err="1">
                <a:solidFill>
                  <a:srgbClr val="0000FF"/>
                </a:solidFill>
              </a:rPr>
              <a:t>nav</a:t>
            </a:r>
            <a:r>
              <a:rPr lang="en-US" altLang="zh-CN" b="1" dirty="0">
                <a:solidFill>
                  <a:srgbClr val="0000FF"/>
                </a:solidFill>
              </a:rPr>
              <a:t> li a</a:t>
            </a:r>
            <a:r>
              <a:rPr lang="zh-CN" altLang="en-US" b="1" dirty="0">
                <a:solidFill>
                  <a:srgbClr val="0000FF"/>
                </a:solidFill>
              </a:rPr>
              <a:t>的含义，限定范围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5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盒子模型比较抽象，需要从页面布局类似报纸排版，需划分块，各块可以看做一个一个的盒子，从而引出盒子模型。</a:t>
            </a:r>
          </a:p>
          <a:p>
            <a:pPr eaLnBrk="1" hangingPunct="1"/>
            <a:r>
              <a:rPr lang="zh-CN" altLang="en-US" dirty="0"/>
              <a:t>内容 ：月饼）。</a:t>
            </a:r>
          </a:p>
          <a:p>
            <a:pPr eaLnBrk="1" hangingPunct="1"/>
            <a:r>
              <a:rPr lang="zh-CN" altLang="en-US" dirty="0"/>
              <a:t>填充（</a:t>
            </a:r>
            <a:r>
              <a:rPr lang="en-US" altLang="zh-CN" dirty="0"/>
              <a:t>padding</a:t>
            </a:r>
            <a:r>
              <a:rPr lang="zh-CN" altLang="en-US" dirty="0"/>
              <a:t>）：泡沫纸。</a:t>
            </a:r>
          </a:p>
          <a:p>
            <a:pPr eaLnBrk="1" hangingPunct="1"/>
            <a:r>
              <a:rPr lang="zh-CN" altLang="en-US" dirty="0"/>
              <a:t>边框（</a:t>
            </a:r>
            <a:r>
              <a:rPr lang="en-US" altLang="zh-CN" dirty="0"/>
              <a:t>border</a:t>
            </a:r>
            <a:r>
              <a:rPr lang="zh-CN" altLang="en-US" dirty="0"/>
              <a:t>）：盒子框。</a:t>
            </a:r>
          </a:p>
          <a:p>
            <a:pPr eaLnBrk="1" hangingPunct="1"/>
            <a:r>
              <a:rPr lang="zh-CN" altLang="en-US" dirty="0"/>
              <a:t>边界（</a:t>
            </a:r>
            <a:r>
              <a:rPr lang="en-US" altLang="zh-CN" dirty="0"/>
              <a:t>margin</a:t>
            </a:r>
            <a:r>
              <a:rPr lang="zh-CN" altLang="en-US" dirty="0"/>
              <a:t>）：月饼盒到大盒子（容器）四周的距离，或者说盒子之间的距离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7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）盒内样式修饰</a:t>
            </a:r>
          </a:p>
          <a:p>
            <a:pPr eaLnBrk="1" hangingPunct="1"/>
            <a:r>
              <a:rPr lang="zh-CN" altLang="en-US" dirty="0"/>
              <a:t>包括字体修饰，背景色及背景图，列表属性等，主要修饰盒子内容。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）盒子位置布局</a:t>
            </a:r>
          </a:p>
          <a:p>
            <a:pPr eaLnBrk="1" hangingPunct="1"/>
            <a:r>
              <a:rPr lang="zh-CN" altLang="en-US" dirty="0"/>
              <a:t>包括宽高，定位，浮动，边框，填充，边界等，主要是布局相关属性。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09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强调：顺时针赋值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29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典型的三行两列布局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1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典型的三行两列布局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典型的三行两列布局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8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演示：因为</a:t>
            </a:r>
            <a:r>
              <a:rPr lang="en-US" altLang="zh-CN" dirty="0"/>
              <a:t>IDV</a:t>
            </a:r>
            <a:r>
              <a:rPr lang="zh-CN" altLang="en-US" dirty="0"/>
              <a:t>都是块级元素，前后换行显示原因，所以会出现两块竖排情形？怎么解决？使用</a:t>
            </a:r>
            <a:r>
              <a:rPr lang="en-US" altLang="zh-CN" dirty="0"/>
              <a:t>float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8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6F4-1349-45C3-B50F-B962F208AB3F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6E1E-E219-46BC-877E-FD92BFB8D8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xd\Desktop\图片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000" cy="40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0639196" y="4737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阶段名称</a:t>
            </a:r>
          </a:p>
        </p:txBody>
      </p:sp>
      <p:pic>
        <p:nvPicPr>
          <p:cNvPr id="13" name="图片 12" descr="未标题-1-恢复的_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15" y="620688"/>
            <a:ext cx="324485" cy="384810"/>
          </a:xfrm>
          <a:prstGeom prst="rect">
            <a:avLst/>
          </a:prstGeom>
        </p:spPr>
      </p:pic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4386067" cy="456882"/>
          </a:xfrm>
        </p:spPr>
        <p:txBody>
          <a:bodyPr>
            <a:noAutofit/>
          </a:bodyPr>
          <a:lstStyle>
            <a:lvl1pPr>
              <a:defRPr sz="2400">
                <a:solidFill>
                  <a:srgbClr val="1883D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42"/>
            <a:ext cx="10515600" cy="1325625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710"/>
            <a:ext cx="10515600" cy="4351540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199" y="6356645"/>
            <a:ext cx="27432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645"/>
            <a:ext cx="41148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645"/>
            <a:ext cx="27432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76F4-1349-45C3-B50F-B962F208AB3F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6E1E-E219-46BC-877E-FD92BFB8D8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 txBox="1"/>
          <p:nvPr/>
        </p:nvSpPr>
        <p:spPr>
          <a:xfrm>
            <a:off x="589915" y="2365375"/>
            <a:ext cx="488505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007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专题六</a:t>
            </a:r>
            <a:endParaRPr lang="en-US" altLang="zh-CN" sz="4000" b="1" dirty="0">
              <a:solidFill>
                <a:srgbClr val="007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007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b="1" dirty="0">
                <a:solidFill>
                  <a:srgbClr val="007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样式表（二）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7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原创设计师QQ598969553             _7"/>
          <p:cNvSpPr/>
          <p:nvPr/>
        </p:nvSpPr>
        <p:spPr>
          <a:xfrm>
            <a:off x="9575642" y="0"/>
            <a:ext cx="2180018" cy="1631588"/>
          </a:xfrm>
          <a:custGeom>
            <a:avLst/>
            <a:gdLst>
              <a:gd name="connsiteX0" fmla="*/ 1849729 w 2461149"/>
              <a:gd name="connsiteY0" fmla="*/ 0 h 1841994"/>
              <a:gd name="connsiteX1" fmla="*/ 2461149 w 2461149"/>
              <a:gd name="connsiteY1" fmla="*/ 611420 h 1841994"/>
              <a:gd name="connsiteX2" fmla="*/ 1230575 w 2461149"/>
              <a:gd name="connsiteY2" fmla="*/ 1841994 h 1841994"/>
              <a:gd name="connsiteX3" fmla="*/ 0 w 2461149"/>
              <a:gd name="connsiteY3" fmla="*/ 611420 h 1841994"/>
              <a:gd name="connsiteX4" fmla="*/ 611419 w 2461149"/>
              <a:gd name="connsiteY4" fmla="*/ 1 h 1841994"/>
              <a:gd name="connsiteX5" fmla="*/ 1849729 w 2461149"/>
              <a:gd name="connsiteY5" fmla="*/ 0 h 184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1149" h="1841994">
                <a:moveTo>
                  <a:pt x="1849729" y="0"/>
                </a:moveTo>
                <a:lnTo>
                  <a:pt x="2461149" y="611420"/>
                </a:lnTo>
                <a:lnTo>
                  <a:pt x="1230575" y="1841994"/>
                </a:lnTo>
                <a:lnTo>
                  <a:pt x="0" y="611420"/>
                </a:lnTo>
                <a:lnTo>
                  <a:pt x="611419" y="1"/>
                </a:lnTo>
                <a:lnTo>
                  <a:pt x="1849729" y="0"/>
                </a:lnTo>
                <a:close/>
              </a:path>
            </a:pathLst>
          </a:custGeom>
          <a:solidFill>
            <a:srgbClr val="329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Picture 7" descr="C:\Users\jxd\Desktop\金现代 金码logo（正式版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1" y="170032"/>
            <a:ext cx="2062947" cy="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原创设计师QQ598969553             _8"/>
          <p:cNvSpPr/>
          <p:nvPr/>
        </p:nvSpPr>
        <p:spPr>
          <a:xfrm>
            <a:off x="5766045" y="441354"/>
            <a:ext cx="2517868" cy="2517868"/>
          </a:xfrm>
          <a:custGeom>
            <a:avLst/>
            <a:gdLst>
              <a:gd name="connsiteX0" fmla="*/ 1231927 w 2463854"/>
              <a:gd name="connsiteY0" fmla="*/ 0 h 2463854"/>
              <a:gd name="connsiteX1" fmla="*/ 2463854 w 2463854"/>
              <a:gd name="connsiteY1" fmla="*/ 1231927 h 2463854"/>
              <a:gd name="connsiteX2" fmla="*/ 1231927 w 2463854"/>
              <a:gd name="connsiteY2" fmla="*/ 2463854 h 2463854"/>
              <a:gd name="connsiteX3" fmla="*/ 0 w 2463854"/>
              <a:gd name="connsiteY3" fmla="*/ 1231927 h 2463854"/>
              <a:gd name="connsiteX4" fmla="*/ 1231927 w 2463854"/>
              <a:gd name="connsiteY4" fmla="*/ 0 h 246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854" h="2463854">
                <a:moveTo>
                  <a:pt x="1231927" y="0"/>
                </a:moveTo>
                <a:lnTo>
                  <a:pt x="2463854" y="1231927"/>
                </a:lnTo>
                <a:lnTo>
                  <a:pt x="1231927" y="2463854"/>
                </a:lnTo>
                <a:lnTo>
                  <a:pt x="0" y="1231927"/>
                </a:lnTo>
                <a:lnTo>
                  <a:pt x="1231927" y="0"/>
                </a:lnTo>
                <a:close/>
              </a:path>
            </a:pathLst>
          </a:custGeom>
          <a:solidFill>
            <a:srgbClr val="007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原创设计师QQ598969553             _10"/>
          <p:cNvSpPr/>
          <p:nvPr/>
        </p:nvSpPr>
        <p:spPr>
          <a:xfrm>
            <a:off x="6603740" y="4138731"/>
            <a:ext cx="2828184" cy="2777277"/>
          </a:xfrm>
          <a:custGeom>
            <a:avLst/>
            <a:gdLst>
              <a:gd name="connsiteX0" fmla="*/ 1231927 w 2463854"/>
              <a:gd name="connsiteY0" fmla="*/ 0 h 2419505"/>
              <a:gd name="connsiteX1" fmla="*/ 2463854 w 2463854"/>
              <a:gd name="connsiteY1" fmla="*/ 1231927 h 2419505"/>
              <a:gd name="connsiteX2" fmla="*/ 1276277 w 2463854"/>
              <a:gd name="connsiteY2" fmla="*/ 2419505 h 2419505"/>
              <a:gd name="connsiteX3" fmla="*/ 1187578 w 2463854"/>
              <a:gd name="connsiteY3" fmla="*/ 2419505 h 2419505"/>
              <a:gd name="connsiteX4" fmla="*/ 0 w 2463854"/>
              <a:gd name="connsiteY4" fmla="*/ 1231927 h 2419505"/>
              <a:gd name="connsiteX5" fmla="*/ 1231927 w 2463854"/>
              <a:gd name="connsiteY5" fmla="*/ 0 h 241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54" h="2419505">
                <a:moveTo>
                  <a:pt x="1231927" y="0"/>
                </a:moveTo>
                <a:lnTo>
                  <a:pt x="2463854" y="1231927"/>
                </a:lnTo>
                <a:lnTo>
                  <a:pt x="1276277" y="2419505"/>
                </a:lnTo>
                <a:lnTo>
                  <a:pt x="1187578" y="2419505"/>
                </a:lnTo>
                <a:lnTo>
                  <a:pt x="0" y="1231927"/>
                </a:lnTo>
                <a:lnTo>
                  <a:pt x="1231927" y="0"/>
                </a:lnTo>
                <a:close/>
              </a:path>
            </a:pathLst>
          </a:custGeom>
          <a:solidFill>
            <a:srgbClr val="4C9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74" y="4642161"/>
            <a:ext cx="4392118" cy="221989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08" y="606286"/>
            <a:ext cx="4871632" cy="486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64391" y="1723651"/>
            <a:ext cx="7408863" cy="3451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演示效果：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04" y="1645864"/>
            <a:ext cx="2962275" cy="332422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55913" y="1302193"/>
            <a:ext cx="4272753" cy="4842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#d1{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width:200px;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height:200px;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background-color:red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position:absolute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#d3{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top:15px;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left:20px;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width:100px;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height:100px;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background-color:blue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position:absolute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5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66330" y="1303279"/>
            <a:ext cx="4235823" cy="32622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#d2{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top:20px;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left:25px;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width:100px;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height:100px;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background-color:yellow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position:relative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5227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48256" y="2336800"/>
            <a:ext cx="7408862" cy="3451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531" y="1866900"/>
            <a:ext cx="4967287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15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77664" y="1359554"/>
            <a:ext cx="7408862" cy="3451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常见属性：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文本属性：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664" y="2567641"/>
            <a:ext cx="80295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87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32" y="4511582"/>
            <a:ext cx="8001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06332" y="1279525"/>
            <a:ext cx="7408863" cy="3451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）背景属性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32" y="2016311"/>
            <a:ext cx="80295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986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81044" y="1435549"/>
            <a:ext cx="9674898" cy="42780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background-position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属性设置背景图像的起始位置。</a:t>
            </a: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这个属性设置背景原图像（由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background-image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定义）的位置，背景图像如果要重复，将从这一点开始。</a:t>
            </a:r>
            <a:endParaRPr lang="en-US" altLang="zh-CN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提示：您需要把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background-attachment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属性设置为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“fixed”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，才能保证该属性在  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Firefox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中正常工作。</a:t>
            </a:r>
            <a:endParaRPr kumimoji="0" lang="en-US" altLang="zh-CN" b="0" i="0" u="none" strike="noStrike" kern="1200" cap="none" spc="0" normalizeH="0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background-attachment--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定义背景图片随滚动轴的移动方式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scroll | fixed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dirty="0"/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scroll: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随着页面的滚动轴背景图片将移动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fixed: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随着页面的滚动轴背景图片不会移动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02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28794" y="1289144"/>
            <a:ext cx="7408862" cy="39552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#aa{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border:1px solid red;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width:800px;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height:300px;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background-image: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(‘E:\image\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.gif');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background-repeat:repeat-x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;//repeat-x;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background-position:10px 20px;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background-attachment:scroll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11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24" y="1712844"/>
            <a:ext cx="8220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2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719636" y="1423614"/>
            <a:ext cx="7408862" cy="3726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#aa{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border:1px solid red;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width:800px;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height:300px;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background-image: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(‘E:\image\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.gif');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background-repeat:repeat-x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;//repeat-x;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background-position:10px 20px;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background-attachment:fixed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01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869" y="1924144"/>
            <a:ext cx="80200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6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回顾与作业点评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8991" y="2183091"/>
            <a:ext cx="7931150" cy="20258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样式的作用？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的基本语法？分哪三类选择器？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如何引用外部样式文件？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常用的列表属性有哪些？</a:t>
            </a:r>
          </a:p>
          <a:p>
            <a:endParaRPr lang="zh-CN" altLang="en-US" dirty="0"/>
          </a:p>
        </p:txBody>
      </p:sp>
      <p:pic>
        <p:nvPicPr>
          <p:cNvPr id="5" name="Picture 4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7" y="127632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74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42599" y="1570019"/>
            <a:ext cx="9435465" cy="2605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链接的属性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a:link{color:red;}      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没有访问时</a:t>
            </a: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a:visited:{color:blue;}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a:active{color:yellow;}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鼠标点击但没有放开时</a:t>
            </a: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a:hover{color:green;}    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鼠标指向时</a:t>
            </a:r>
          </a:p>
        </p:txBody>
      </p:sp>
    </p:spTree>
    <p:extLst>
      <p:ext uri="{BB962C8B-B14F-4D97-AF65-F5344CB8AC3E}">
        <p14:creationId xmlns:p14="http://schemas.microsoft.com/office/powerpoint/2010/main" val="338123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超链接样式的特点</a:t>
            </a:r>
          </a:p>
        </p:txBody>
      </p:sp>
      <p:pic>
        <p:nvPicPr>
          <p:cNvPr id="3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647" y="998725"/>
            <a:ext cx="30543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780336" y="1207435"/>
            <a:ext cx="4824412" cy="1220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超链接样式的特殊性</a:t>
            </a:r>
          </a:p>
          <a:p>
            <a:pPr marL="457200" lvl="1" indent="0">
              <a:spcBef>
                <a:spcPts val="220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文本或图像加上链接，将失去原样式而继承链接的样式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6" name="AutoShape 42"/>
          <p:cNvSpPr>
            <a:spLocks noChangeArrowheads="1"/>
          </p:cNvSpPr>
          <p:nvPr/>
        </p:nvSpPr>
        <p:spPr bwMode="auto">
          <a:xfrm>
            <a:off x="8549435" y="4259450"/>
            <a:ext cx="1584325" cy="1021556"/>
          </a:xfrm>
          <a:prstGeom prst="wedgeRoundRectCallout">
            <a:avLst>
              <a:gd name="adj1" fmla="val -74347"/>
              <a:gd name="adj2" fmla="val -102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加链接后，图片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文本样式的变化</a:t>
            </a: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780335" y="2782047"/>
            <a:ext cx="4824413" cy="270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eaLnBrk="1" hangingPunct="1">
              <a:lnSpc>
                <a:spcPct val="90000"/>
              </a:lnSpc>
              <a:spcBef>
                <a:spcPts val="22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超链接样式的四种状态</a:t>
            </a:r>
          </a:p>
          <a:p>
            <a:pPr marL="457200" lvl="1" indent="0" algn="l" eaLnBrk="1" hangingPunct="1">
              <a:spcBef>
                <a:spcPts val="2200"/>
              </a:spcBef>
              <a:buClr>
                <a:schemeClr val="tx2"/>
              </a:buClr>
              <a:buSzPct val="80000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未访问状态（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a:link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l" eaLnBrk="1" hangingPunct="1">
              <a:spcBef>
                <a:spcPts val="2200"/>
              </a:spcBef>
              <a:buClr>
                <a:schemeClr val="tx2"/>
              </a:buClr>
              <a:buSzPct val="80000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已访问状态（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a:visited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l" eaLnBrk="1" hangingPunct="1">
              <a:spcBef>
                <a:spcPts val="2200"/>
              </a:spcBef>
              <a:buClr>
                <a:schemeClr val="tx2"/>
              </a:buClr>
              <a:buSzPct val="80000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鼠标移上状态（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a:hover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l" eaLnBrk="1" hangingPunct="1">
              <a:spcBef>
                <a:spcPts val="2200"/>
              </a:spcBef>
              <a:buClr>
                <a:schemeClr val="tx2"/>
              </a:buClr>
              <a:buSzPct val="80000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激活选定状态（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a:active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 dirty="0">
              <a:ea typeface="黑体" panose="02010609060101010101" pitchFamily="49" charset="-122"/>
            </a:endParaRPr>
          </a:p>
        </p:txBody>
      </p:sp>
      <p:sp>
        <p:nvSpPr>
          <p:cNvPr id="8" name="AutoShape 46"/>
          <p:cNvSpPr>
            <a:spLocks noChangeArrowheads="1"/>
          </p:cNvSpPr>
          <p:nvPr/>
        </p:nvSpPr>
        <p:spPr bwMode="auto">
          <a:xfrm>
            <a:off x="8333535" y="2427475"/>
            <a:ext cx="1800225" cy="1021556"/>
          </a:xfrm>
          <a:prstGeom prst="wedgeRoundRectCallout">
            <a:avLst>
              <a:gd name="adj1" fmla="val -46208"/>
              <a:gd name="adj2" fmla="val 1020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可以分别设置链接的四种状态的样式</a:t>
            </a:r>
          </a:p>
        </p:txBody>
      </p:sp>
    </p:spTree>
    <p:extLst>
      <p:ext uri="{BB962C8B-B14F-4D97-AF65-F5344CB8AC3E}">
        <p14:creationId xmlns:p14="http://schemas.microsoft.com/office/powerpoint/2010/main" val="182635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超链接伪类样式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3197" y="1223562"/>
            <a:ext cx="7777163" cy="3802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超链接伪类样式</a:t>
            </a: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747719"/>
              </p:ext>
            </p:extLst>
          </p:nvPr>
        </p:nvGraphicFramePr>
        <p:xfrm>
          <a:off x="2248274" y="1778000"/>
          <a:ext cx="8064500" cy="3430586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伪  类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示  例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明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a:link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a:link{color:#999;}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未访问状态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a:visited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a:visited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{color:#333;}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已访问状态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a:hover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a:hover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{color:#ff7300;}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鼠标移上状态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a:active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a:active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{color:#999;}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激活选定状态（鼠标点击未释放时）</a:t>
                      </a:r>
                    </a:p>
                  </a:txBody>
                  <a:tcPr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AutoShape 57"/>
          <p:cNvSpPr>
            <a:spLocks noChangeArrowheads="1"/>
          </p:cNvSpPr>
          <p:nvPr/>
        </p:nvSpPr>
        <p:spPr bwMode="auto">
          <a:xfrm>
            <a:off x="4985124" y="1066800"/>
            <a:ext cx="3600450" cy="715089"/>
          </a:xfrm>
          <a:prstGeom prst="wedgeRoundRectCallout">
            <a:avLst>
              <a:gd name="adj1" fmla="val -89991"/>
              <a:gd name="adj2" fmla="val 866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采用选择器：状态的方式分别定义样式，一般称为伪类</a:t>
            </a:r>
          </a:p>
        </p:txBody>
      </p:sp>
      <p:pic>
        <p:nvPicPr>
          <p:cNvPr id="7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437" y="5187950"/>
            <a:ext cx="5435600" cy="139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3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如何设置超链接的样式</a:t>
            </a:r>
          </a:p>
        </p:txBody>
      </p:sp>
      <p:sp>
        <p:nvSpPr>
          <p:cNvPr id="4" name="AutoShape 37"/>
          <p:cNvSpPr>
            <a:spLocks noChangeArrowheads="1"/>
          </p:cNvSpPr>
          <p:nvPr/>
        </p:nvSpPr>
        <p:spPr bwMode="auto">
          <a:xfrm>
            <a:off x="1831788" y="2591696"/>
            <a:ext cx="8788400" cy="371846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type="text/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 a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padding:8px 15px;}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.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a:hover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color:#ff7300;font-size:20px;  } 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&lt;/style 	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&lt;div class="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&gt;&lt;a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="#"&gt;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家用电器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&lt;li&gt;&lt;a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=“#”&gt;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手机数码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&lt;/a&gt;&lt;/li&gt;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633601" y="6286873"/>
            <a:ext cx="5184775" cy="463550"/>
            <a:chOff x="1837" y="3748"/>
            <a:chExt cx="3266" cy="292"/>
          </a:xfrm>
        </p:grpSpPr>
        <p:sp>
          <p:nvSpPr>
            <p:cNvPr id="6" name="AutoShape 40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7" name="Picture 41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42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：伪类</a:t>
              </a:r>
            </a:p>
          </p:txBody>
        </p:sp>
      </p:grp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657788" y="2313361"/>
            <a:ext cx="3744913" cy="714375"/>
          </a:xfrm>
          <a:prstGeom prst="wedgeRoundRectCallout">
            <a:avLst>
              <a:gd name="adj1" fmla="val -64245"/>
              <a:gd name="adj2" fmla="val 7265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、先定义共有样式：表示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nav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类下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标签中的链接样式</a:t>
            </a:r>
          </a:p>
        </p:txBody>
      </p:sp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682078" y="1004069"/>
            <a:ext cx="889317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设置超链接样式的步骤：</a:t>
            </a:r>
          </a:p>
          <a:p>
            <a:pPr marL="457200" lvl="1" indent="0" algn="l" eaLnBrk="1" hangingPunct="1">
              <a:spcBef>
                <a:spcPts val="2200"/>
              </a:spcBef>
              <a:buClr>
                <a:schemeClr val="tx2"/>
              </a:buClr>
              <a:buSzPct val="80000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）确定页面所有链接样式是否相同，否则分开定义</a:t>
            </a:r>
          </a:p>
          <a:p>
            <a:pPr marL="457200" lvl="1" indent="0" algn="l" eaLnBrk="1" hangingPunct="1">
              <a:spcBef>
                <a:spcPts val="2200"/>
              </a:spcBef>
              <a:buClr>
                <a:schemeClr val="tx2"/>
              </a:buClr>
              <a:buSzPct val="80000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）先定义四个状态共有样式，再分别定义其他状态</a:t>
            </a:r>
          </a:p>
        </p:txBody>
      </p:sp>
      <p:pic>
        <p:nvPicPr>
          <p:cNvPr id="11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88" y="3753223"/>
            <a:ext cx="54356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AutoShape 46"/>
          <p:cNvSpPr>
            <a:spLocks noChangeArrowheads="1"/>
          </p:cNvSpPr>
          <p:nvPr/>
        </p:nvSpPr>
        <p:spPr bwMode="auto">
          <a:xfrm>
            <a:off x="8275451" y="3105523"/>
            <a:ext cx="2522537" cy="715089"/>
          </a:xfrm>
          <a:prstGeom prst="wedgeRoundRectCallout">
            <a:avLst>
              <a:gd name="adj1" fmla="val -57806"/>
              <a:gd name="adj2" fmla="val 248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、再单独定义某个状态特有的样式</a:t>
            </a:r>
          </a:p>
        </p:txBody>
      </p:sp>
      <p:sp>
        <p:nvSpPr>
          <p:cNvPr id="13" name="Freeform 48"/>
          <p:cNvSpPr>
            <a:spLocks/>
          </p:cNvSpPr>
          <p:nvPr/>
        </p:nvSpPr>
        <p:spPr bwMode="auto">
          <a:xfrm rot="4016354">
            <a:off x="1213457" y="3761954"/>
            <a:ext cx="1727200" cy="846138"/>
          </a:xfrm>
          <a:custGeom>
            <a:avLst/>
            <a:gdLst>
              <a:gd name="T0" fmla="*/ 2147483647 w 730"/>
              <a:gd name="T1" fmla="*/ 2147483647 h 457"/>
              <a:gd name="T2" fmla="*/ 2147483647 w 730"/>
              <a:gd name="T3" fmla="*/ 2147483647 h 457"/>
              <a:gd name="T4" fmla="*/ 2147483647 w 730"/>
              <a:gd name="T5" fmla="*/ 2147483647 h 457"/>
              <a:gd name="T6" fmla="*/ 2147483647 w 730"/>
              <a:gd name="T7" fmla="*/ 2147483647 h 457"/>
              <a:gd name="T8" fmla="*/ 2147483647 w 730"/>
              <a:gd name="T9" fmla="*/ 2147483647 h 457"/>
              <a:gd name="T10" fmla="*/ 2147483647 w 730"/>
              <a:gd name="T11" fmla="*/ 2147483647 h 457"/>
              <a:gd name="T12" fmla="*/ 2147483647 w 730"/>
              <a:gd name="T13" fmla="*/ 2147483647 h 457"/>
              <a:gd name="T14" fmla="*/ 2147483647 w 730"/>
              <a:gd name="T15" fmla="*/ 2147483647 h 457"/>
              <a:gd name="T16" fmla="*/ 2147483647 w 730"/>
              <a:gd name="T17" fmla="*/ 2147483647 h 457"/>
              <a:gd name="T18" fmla="*/ 2147483647 w 730"/>
              <a:gd name="T19" fmla="*/ 2147483647 h 457"/>
              <a:gd name="T20" fmla="*/ 2147483647 w 730"/>
              <a:gd name="T21" fmla="*/ 2147483647 h 457"/>
              <a:gd name="T22" fmla="*/ 2147483647 w 730"/>
              <a:gd name="T23" fmla="*/ 2147483647 h 457"/>
              <a:gd name="T24" fmla="*/ 2147483647 w 730"/>
              <a:gd name="T25" fmla="*/ 2147483647 h 457"/>
              <a:gd name="T26" fmla="*/ 2147483647 w 730"/>
              <a:gd name="T27" fmla="*/ 2147483647 h 457"/>
              <a:gd name="T28" fmla="*/ 2147483647 w 730"/>
              <a:gd name="T29" fmla="*/ 2147483647 h 457"/>
              <a:gd name="T30" fmla="*/ 2147483647 w 730"/>
              <a:gd name="T31" fmla="*/ 2147483647 h 457"/>
              <a:gd name="T32" fmla="*/ 2147483647 w 730"/>
              <a:gd name="T33" fmla="*/ 2147483647 h 457"/>
              <a:gd name="T34" fmla="*/ 2147483647 w 730"/>
              <a:gd name="T35" fmla="*/ 2147483647 h 457"/>
              <a:gd name="T36" fmla="*/ 2147483647 w 730"/>
              <a:gd name="T37" fmla="*/ 2147483647 h 457"/>
              <a:gd name="T38" fmla="*/ 2147483647 w 730"/>
              <a:gd name="T39" fmla="*/ 2147483647 h 457"/>
              <a:gd name="T40" fmla="*/ 2147483647 w 730"/>
              <a:gd name="T41" fmla="*/ 2147483647 h 457"/>
              <a:gd name="T42" fmla="*/ 2147483647 w 730"/>
              <a:gd name="T43" fmla="*/ 2147483647 h 457"/>
              <a:gd name="T44" fmla="*/ 2147483647 w 730"/>
              <a:gd name="T45" fmla="*/ 2147483647 h 457"/>
              <a:gd name="T46" fmla="*/ 2147483647 w 730"/>
              <a:gd name="T47" fmla="*/ 2147483647 h 457"/>
              <a:gd name="T48" fmla="*/ 2147483647 w 730"/>
              <a:gd name="T49" fmla="*/ 2147483647 h 457"/>
              <a:gd name="T50" fmla="*/ 2147483647 w 730"/>
              <a:gd name="T51" fmla="*/ 2147483647 h 457"/>
              <a:gd name="T52" fmla="*/ 2147483647 w 730"/>
              <a:gd name="T53" fmla="*/ 2147483647 h 457"/>
              <a:gd name="T54" fmla="*/ 2147483647 w 730"/>
              <a:gd name="T55" fmla="*/ 2147483647 h 457"/>
              <a:gd name="T56" fmla="*/ 0 w 730"/>
              <a:gd name="T57" fmla="*/ 2147483647 h 457"/>
              <a:gd name="T58" fmla="*/ 2147483647 w 730"/>
              <a:gd name="T59" fmla="*/ 2147483647 h 457"/>
              <a:gd name="T60" fmla="*/ 2147483647 w 730"/>
              <a:gd name="T61" fmla="*/ 2147483647 h 457"/>
              <a:gd name="T62" fmla="*/ 2147483647 w 730"/>
              <a:gd name="T63" fmla="*/ 2147483647 h 457"/>
              <a:gd name="T64" fmla="*/ 2147483647 w 730"/>
              <a:gd name="T65" fmla="*/ 0 h 457"/>
              <a:gd name="T66" fmla="*/ 2147483647 w 730"/>
              <a:gd name="T67" fmla="*/ 2147483647 h 457"/>
              <a:gd name="T68" fmla="*/ 2147483647 w 730"/>
              <a:gd name="T69" fmla="*/ 2147483647 h 457"/>
              <a:gd name="T70" fmla="*/ 2147483647 w 730"/>
              <a:gd name="T71" fmla="*/ 2147483647 h 457"/>
              <a:gd name="T72" fmla="*/ 2147483647 w 730"/>
              <a:gd name="T73" fmla="*/ 2147483647 h 457"/>
              <a:gd name="T74" fmla="*/ 2147483647 w 730"/>
              <a:gd name="T75" fmla="*/ 2147483647 h 457"/>
              <a:gd name="T76" fmla="*/ 2147483647 w 730"/>
              <a:gd name="T77" fmla="*/ 2147483647 h 457"/>
              <a:gd name="T78" fmla="*/ 2147483647 w 730"/>
              <a:gd name="T79" fmla="*/ 2147483647 h 457"/>
              <a:gd name="T80" fmla="*/ 2147483647 w 730"/>
              <a:gd name="T81" fmla="*/ 2147483647 h 457"/>
              <a:gd name="T82" fmla="*/ 2147483647 w 730"/>
              <a:gd name="T83" fmla="*/ 2147483647 h 457"/>
              <a:gd name="T84" fmla="*/ 2147483647 w 730"/>
              <a:gd name="T85" fmla="*/ 2147483647 h 457"/>
              <a:gd name="T86" fmla="*/ 2147483647 w 730"/>
              <a:gd name="T87" fmla="*/ 2147483647 h 457"/>
              <a:gd name="T88" fmla="*/ 2147483647 w 730"/>
              <a:gd name="T89" fmla="*/ 2147483647 h 457"/>
              <a:gd name="T90" fmla="*/ 2147483647 w 730"/>
              <a:gd name="T91" fmla="*/ 2147483647 h 457"/>
              <a:gd name="T92" fmla="*/ 2147483647 w 730"/>
              <a:gd name="T93" fmla="*/ 2147483647 h 457"/>
              <a:gd name="T94" fmla="*/ 2147483647 w 730"/>
              <a:gd name="T95" fmla="*/ 2147483647 h 457"/>
              <a:gd name="T96" fmla="*/ 2147483647 w 730"/>
              <a:gd name="T97" fmla="*/ 2147483647 h 457"/>
              <a:gd name="T98" fmla="*/ 2147483647 w 730"/>
              <a:gd name="T99" fmla="*/ 2147483647 h 457"/>
              <a:gd name="T100" fmla="*/ 2147483647 w 730"/>
              <a:gd name="T101" fmla="*/ 2147483647 h 457"/>
              <a:gd name="T102" fmla="*/ 2147483647 w 730"/>
              <a:gd name="T103" fmla="*/ 2147483647 h 457"/>
              <a:gd name="T104" fmla="*/ 2147483647 w 730"/>
              <a:gd name="T105" fmla="*/ 214748364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49"/>
          <p:cNvSpPr>
            <a:spLocks noChangeArrowheads="1"/>
          </p:cNvSpPr>
          <p:nvPr/>
        </p:nvSpPr>
        <p:spPr bwMode="auto">
          <a:xfrm>
            <a:off x="7810313" y="5193086"/>
            <a:ext cx="2522538" cy="1021556"/>
          </a:xfrm>
          <a:prstGeom prst="wedgeRoundRectCallout">
            <a:avLst>
              <a:gd name="adj1" fmla="val -34958"/>
              <a:gd name="adj2" fmla="val -709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导航版块的链接样式一般和页面样式不同，需单独定义</a:t>
            </a:r>
          </a:p>
        </p:txBody>
      </p:sp>
      <p:pic>
        <p:nvPicPr>
          <p:cNvPr id="15" name="Picture 50" descr="示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2" y="263049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9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如何控制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5264" y="1225591"/>
            <a:ext cx="7931150" cy="524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盒子模型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95" y="1549442"/>
            <a:ext cx="6553200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156108" y="1054142"/>
            <a:ext cx="1944687" cy="1021556"/>
          </a:xfrm>
          <a:prstGeom prst="wedgeRoundRectCallout">
            <a:avLst>
              <a:gd name="adj1" fmla="val -41102"/>
              <a:gd name="adj2" fmla="val 1450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网页中的所有元素可以看作一个一个的“盒子”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1174" y="1692737"/>
            <a:ext cx="8424863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元素内容  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填充（也称内边距） 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边框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边界（也称外边距） </a:t>
            </a:r>
          </a:p>
        </p:txBody>
      </p:sp>
      <p:pic>
        <p:nvPicPr>
          <p:cNvPr id="8" name="Picture 7" descr="1190600788204I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4" t="49602" r="50815" b="36052"/>
          <a:stretch>
            <a:fillRect/>
          </a:stretch>
        </p:blipFill>
        <p:spPr bwMode="auto">
          <a:xfrm>
            <a:off x="814295" y="3957306"/>
            <a:ext cx="158432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295" y="2351129"/>
            <a:ext cx="47879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96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如何控制</a:t>
            </a:r>
            <a:r>
              <a:rPr lang="en-US" altLang="zh-CN" dirty="0"/>
              <a:t>CSS</a:t>
            </a:r>
            <a:r>
              <a:rPr lang="zh-CN" altLang="en-US" dirty="0"/>
              <a:t>样式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758" y="1618783"/>
            <a:ext cx="47879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1713846" y="1186983"/>
            <a:ext cx="7931150" cy="524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样式控制思路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3846" y="1979145"/>
            <a:ext cx="3635375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盒内样式修饰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 eaLnBrk="1" hangingPunct="1">
              <a:spcBef>
                <a:spcPct val="20000"/>
              </a:spcBef>
              <a:buClr>
                <a:schemeClr val="tx1"/>
              </a:buClr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盒子位置布局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835246" y="1402883"/>
            <a:ext cx="2129025" cy="1196975"/>
          </a:xfrm>
          <a:prstGeom prst="wedgeRoundRectCallout">
            <a:avLst>
              <a:gd name="adj1" fmla="val -40204"/>
              <a:gd name="adj2" fmla="val 13063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盒内样式：</a:t>
            </a:r>
          </a:p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设置网页元素的颜色、字体等外观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42633" y="4500095"/>
            <a:ext cx="1944688" cy="1196975"/>
          </a:xfrm>
          <a:prstGeom prst="wedgeRoundRectCallout">
            <a:avLst>
              <a:gd name="adj1" fmla="val 98736"/>
              <a:gd name="adj2" fmla="val -32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盒子位置布局：确定盒子所在的位置、和其他网页元素的关系</a:t>
            </a:r>
          </a:p>
        </p:txBody>
      </p:sp>
    </p:spTree>
    <p:extLst>
      <p:ext uri="{BB962C8B-B14F-4D97-AF65-F5344CB8AC3E}">
        <p14:creationId xmlns:p14="http://schemas.microsoft.com/office/powerpoint/2010/main" val="232235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为什么需要盒子属性</a:t>
            </a:r>
          </a:p>
        </p:txBody>
      </p:sp>
      <p:pic>
        <p:nvPicPr>
          <p:cNvPr id="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06" y="2422567"/>
            <a:ext cx="43529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739994" y="1054142"/>
            <a:ext cx="82296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盒子模型是网页布局的基础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盒子属性是盒子模型的关键属性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6" name="Picture 40" descr="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06" y="2638467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41"/>
          <p:cNvSpPr>
            <a:spLocks noChangeArrowheads="1"/>
          </p:cNvSpPr>
          <p:nvPr/>
        </p:nvSpPr>
        <p:spPr bwMode="auto">
          <a:xfrm>
            <a:off x="1344706" y="1990767"/>
            <a:ext cx="1258888" cy="715089"/>
          </a:xfrm>
          <a:prstGeom prst="wedgeRoundRectCallout">
            <a:avLst>
              <a:gd name="adj1" fmla="val 10023"/>
              <a:gd name="adj2" fmla="val 10629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盒子模型平面图</a:t>
            </a:r>
          </a:p>
        </p:txBody>
      </p:sp>
      <p:sp>
        <p:nvSpPr>
          <p:cNvPr id="8" name="AutoShape 42"/>
          <p:cNvSpPr>
            <a:spLocks noChangeArrowheads="1"/>
          </p:cNvSpPr>
          <p:nvPr/>
        </p:nvSpPr>
        <p:spPr bwMode="auto">
          <a:xfrm>
            <a:off x="8112219" y="1558967"/>
            <a:ext cx="2376487" cy="1021556"/>
          </a:xfrm>
          <a:prstGeom prst="wedgeRoundRectCallout">
            <a:avLst>
              <a:gd name="adj1" fmla="val -35505"/>
              <a:gd name="adj2" fmla="val 1027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盒子模型三维立体图：注意背景色在背景图的下一层</a:t>
            </a:r>
          </a:p>
        </p:txBody>
      </p:sp>
    </p:spTree>
    <p:extLst>
      <p:ext uri="{BB962C8B-B14F-4D97-AF65-F5344CB8AC3E}">
        <p14:creationId xmlns:p14="http://schemas.microsoft.com/office/powerpoint/2010/main" val="185748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什么是盒子属性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5048" y="1244599"/>
            <a:ext cx="453548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盒子属性：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（外边距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边界） 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（边框） 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（内边距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各属性又分为四个方向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bottom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rright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 descr="第4章样式讲解的示意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53" y="2433637"/>
            <a:ext cx="4897438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01928" y="2938462"/>
            <a:ext cx="1692275" cy="715089"/>
          </a:xfrm>
          <a:prstGeom prst="wedgeRoundRectCallout">
            <a:avLst>
              <a:gd name="adj1" fmla="val -34333"/>
              <a:gd name="adj2" fmla="val 1753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margin-right</a:t>
            </a:r>
          </a:p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右边界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20391" y="3082925"/>
            <a:ext cx="1584325" cy="715089"/>
          </a:xfrm>
          <a:prstGeom prst="wedgeRoundRectCallout">
            <a:avLst>
              <a:gd name="adj1" fmla="val 40583"/>
              <a:gd name="adj2" fmla="val 13352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margin-left</a:t>
            </a:r>
          </a:p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左边界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117603" y="1858962"/>
            <a:ext cx="1584325" cy="715089"/>
          </a:xfrm>
          <a:prstGeom prst="wedgeRoundRectCallout">
            <a:avLst>
              <a:gd name="adj1" fmla="val -37574"/>
              <a:gd name="adj2" fmla="val 169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margin-top</a:t>
            </a:r>
          </a:p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上边界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309316" y="5675312"/>
            <a:ext cx="2089150" cy="715089"/>
          </a:xfrm>
          <a:prstGeom prst="wedgeRoundRectCallout">
            <a:avLst>
              <a:gd name="adj1" fmla="val 77583"/>
              <a:gd name="adj2" fmla="val 19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</a:t>
            </a:r>
          </a:p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下边界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22078" y="4418012"/>
            <a:ext cx="9350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701928" y="4594225"/>
            <a:ext cx="865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7054103" y="5770562"/>
            <a:ext cx="14288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89041" y="3225800"/>
            <a:ext cx="0" cy="460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53891" y="3225800"/>
            <a:ext cx="1439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ea typeface="黑体" panose="02010609060101010101" pitchFamily="49" charset="-122"/>
              </a:rPr>
              <a:t>margin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933578" y="4811712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border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781053" y="3803650"/>
            <a:ext cx="1439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ea typeface="黑体" panose="02010609060101010101" pitchFamily="49" charset="-122"/>
              </a:rPr>
              <a:t>padding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984378" y="5208587"/>
            <a:ext cx="4333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823791" y="4748212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7090616" y="513715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781053" y="380365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盒子属性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59859" y="856130"/>
            <a:ext cx="8229600" cy="5607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200"/>
          </a:p>
        </p:txBody>
      </p:sp>
      <p:graphicFrame>
        <p:nvGraphicFramePr>
          <p:cNvPr id="6" name="Group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045257"/>
              </p:ext>
            </p:extLst>
          </p:nvPr>
        </p:nvGraphicFramePr>
        <p:xfrm>
          <a:off x="2115126" y="1548861"/>
          <a:ext cx="8064500" cy="4397804"/>
        </p:xfrm>
        <a:graphic>
          <a:graphicData uri="http://schemas.openxmlformats.org/drawingml/2006/table">
            <a:tbl>
              <a:tblPr/>
              <a:tblGrid>
                <a:gridCol w="150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 性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 明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边界属性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margin-top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设置对象的上边距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margin-right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设置对象的右边距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margin-bottom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设置对象的下边距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margin-left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设置对象的左边距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边框属性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border-style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设置边框的样式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border-width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设置边框的宽度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border-color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设置边框的颜色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6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填充属性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padding-top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设置内容与上边框之间的距离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padding-right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设置内容与右边框之间的距离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padding-bottom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设置内容与下边框之间的距离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padding-left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设置内容与左边框之间的距离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7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margin</a:t>
            </a:r>
            <a:r>
              <a:rPr lang="zh-CN" altLang="en-US" dirty="0"/>
              <a:t>外边距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310077" y="1109985"/>
            <a:ext cx="8208963" cy="3455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可统一设置或四边分开设置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</a:p>
          <a:p>
            <a:pPr lvl="1">
              <a:spcBef>
                <a:spcPts val="2200"/>
              </a:spcBef>
            </a:pP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margin-top</a:t>
            </a:r>
          </a:p>
          <a:p>
            <a:pPr lvl="1">
              <a:spcBef>
                <a:spcPts val="2200"/>
              </a:spcBef>
            </a:pP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margin-right</a:t>
            </a:r>
          </a:p>
          <a:p>
            <a:pPr lvl="1">
              <a:spcBef>
                <a:spcPts val="2200"/>
              </a:spcBef>
            </a:pP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</a:t>
            </a:r>
          </a:p>
          <a:p>
            <a:pPr lvl="1">
              <a:spcBef>
                <a:spcPts val="2200"/>
              </a:spcBef>
            </a:pP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margin-left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pPr lvl="1"/>
            <a:endParaRPr lang="en-US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5" name="Picture 194" descr="第4章样式讲解的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52" y="1724025"/>
            <a:ext cx="489743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95"/>
          <p:cNvSpPr>
            <a:spLocks noChangeArrowheads="1"/>
          </p:cNvSpPr>
          <p:nvPr/>
        </p:nvSpPr>
        <p:spPr bwMode="auto">
          <a:xfrm>
            <a:off x="8877114" y="1724025"/>
            <a:ext cx="1692275" cy="715089"/>
          </a:xfrm>
          <a:prstGeom prst="wedgeRoundRectCallout">
            <a:avLst>
              <a:gd name="adj1" fmla="val 13134"/>
              <a:gd name="adj2" fmla="val 1845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margin-right</a:t>
            </a:r>
          </a:p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右边界</a:t>
            </a:r>
          </a:p>
        </p:txBody>
      </p:sp>
      <p:sp>
        <p:nvSpPr>
          <p:cNvPr id="7" name="AutoShape 196"/>
          <p:cNvSpPr>
            <a:spLocks noChangeArrowheads="1"/>
          </p:cNvSpPr>
          <p:nvPr/>
        </p:nvSpPr>
        <p:spPr bwMode="auto">
          <a:xfrm>
            <a:off x="4844864" y="2516188"/>
            <a:ext cx="1584325" cy="715089"/>
          </a:xfrm>
          <a:prstGeom prst="wedgeRoundRectCallout">
            <a:avLst>
              <a:gd name="adj1" fmla="val 33468"/>
              <a:gd name="adj2" fmla="val 1536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margin-left</a:t>
            </a:r>
          </a:p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左边界</a:t>
            </a:r>
          </a:p>
        </p:txBody>
      </p:sp>
      <p:sp>
        <p:nvSpPr>
          <p:cNvPr id="8" name="AutoShape 197"/>
          <p:cNvSpPr>
            <a:spLocks noChangeArrowheads="1"/>
          </p:cNvSpPr>
          <p:nvPr/>
        </p:nvSpPr>
        <p:spPr bwMode="auto">
          <a:xfrm>
            <a:off x="6299014" y="1550988"/>
            <a:ext cx="1584325" cy="715089"/>
          </a:xfrm>
          <a:prstGeom prst="wedgeRoundRectCallout">
            <a:avLst>
              <a:gd name="adj1" fmla="val 50801"/>
              <a:gd name="adj2" fmla="val 1250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margin-top</a:t>
            </a:r>
          </a:p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上边界</a:t>
            </a:r>
          </a:p>
        </p:txBody>
      </p:sp>
      <p:sp>
        <p:nvSpPr>
          <p:cNvPr id="9" name="AutoShape 198"/>
          <p:cNvSpPr>
            <a:spLocks noChangeArrowheads="1"/>
          </p:cNvSpPr>
          <p:nvPr/>
        </p:nvSpPr>
        <p:spPr bwMode="auto">
          <a:xfrm>
            <a:off x="8480239" y="5251450"/>
            <a:ext cx="2089150" cy="715089"/>
          </a:xfrm>
          <a:prstGeom prst="wedgeRoundRectCallout">
            <a:avLst>
              <a:gd name="adj1" fmla="val -65731"/>
              <a:gd name="adj2" fmla="val 8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</a:t>
            </a:r>
          </a:p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下边界</a:t>
            </a:r>
          </a:p>
        </p:txBody>
      </p:sp>
      <p:sp>
        <p:nvSpPr>
          <p:cNvPr id="10" name="Line 199"/>
          <p:cNvSpPr>
            <a:spLocks noChangeShapeType="1"/>
          </p:cNvSpPr>
          <p:nvPr/>
        </p:nvSpPr>
        <p:spPr bwMode="auto">
          <a:xfrm>
            <a:off x="5744977" y="3884613"/>
            <a:ext cx="935037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00"/>
          <p:cNvSpPr>
            <a:spLocks noChangeShapeType="1"/>
          </p:cNvSpPr>
          <p:nvPr/>
        </p:nvSpPr>
        <p:spPr bwMode="auto">
          <a:xfrm>
            <a:off x="9502589" y="3308350"/>
            <a:ext cx="865188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01"/>
          <p:cNvSpPr>
            <a:spLocks noChangeShapeType="1"/>
          </p:cNvSpPr>
          <p:nvPr/>
        </p:nvSpPr>
        <p:spPr bwMode="auto">
          <a:xfrm flipH="1">
            <a:off x="7977002" y="5237163"/>
            <a:ext cx="14287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202"/>
          <p:cNvSpPr>
            <a:spLocks noChangeShapeType="1"/>
          </p:cNvSpPr>
          <p:nvPr/>
        </p:nvSpPr>
        <p:spPr bwMode="auto">
          <a:xfrm>
            <a:off x="7919852" y="2487613"/>
            <a:ext cx="1587" cy="460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210"/>
          <p:cNvSpPr>
            <a:spLocks noChangeArrowheads="1"/>
          </p:cNvSpPr>
          <p:nvPr/>
        </p:nvSpPr>
        <p:spPr bwMode="auto">
          <a:xfrm>
            <a:off x="989620" y="4663393"/>
            <a:ext cx="4268788" cy="1503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1px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2px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3px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4px;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1px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2px;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fr-FR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0px auto</a:t>
            </a:r>
            <a:r>
              <a:rPr lang="fr-FR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margin-left:1px;</a:t>
            </a:r>
          </a:p>
        </p:txBody>
      </p:sp>
      <p:sp>
        <p:nvSpPr>
          <p:cNvPr id="15" name="AutoShape 211"/>
          <p:cNvSpPr>
            <a:spLocks noChangeArrowheads="1"/>
          </p:cNvSpPr>
          <p:nvPr/>
        </p:nvSpPr>
        <p:spPr bwMode="auto">
          <a:xfrm>
            <a:off x="3981264" y="5746750"/>
            <a:ext cx="1584325" cy="715089"/>
          </a:xfrm>
          <a:prstGeom prst="wedgeRoundRectCallout">
            <a:avLst>
              <a:gd name="adj1" fmla="val -17838"/>
              <a:gd name="adj2" fmla="val -1193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分别代表什么含义？</a:t>
            </a:r>
          </a:p>
        </p:txBody>
      </p:sp>
      <p:grpSp>
        <p:nvGrpSpPr>
          <p:cNvPr id="16" name="Group 213"/>
          <p:cNvGrpSpPr>
            <a:grpSpLocks/>
          </p:cNvGrpSpPr>
          <p:nvPr/>
        </p:nvGrpSpPr>
        <p:grpSpPr bwMode="auto">
          <a:xfrm>
            <a:off x="3549464" y="6394450"/>
            <a:ext cx="5184775" cy="463550"/>
            <a:chOff x="1837" y="3748"/>
            <a:chExt cx="3266" cy="292"/>
          </a:xfrm>
        </p:grpSpPr>
        <p:sp>
          <p:nvSpPr>
            <p:cNvPr id="17" name="AutoShape 214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8" name="Picture 215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216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的用法</a:t>
              </a:r>
              <a:endPara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12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预习检查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70741" y="2291416"/>
            <a:ext cx="7920038" cy="1836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盒子属性包括哪些？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有哪三类定位方式？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属性又细分为哪些属性？</a:t>
            </a:r>
          </a:p>
          <a:p>
            <a:pPr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pic>
        <p:nvPicPr>
          <p:cNvPr id="5" name="Picture 4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99" y="145603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9664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border</a:t>
            </a:r>
            <a:r>
              <a:rPr lang="zh-CN" altLang="en-US" dirty="0"/>
              <a:t>边框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15353" y="1116805"/>
            <a:ext cx="7920038" cy="230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border-color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border-width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</a:t>
            </a: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  <a:p>
            <a:pPr lvl="1"/>
            <a:endParaRPr lang="en-US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4777628" y="1412875"/>
            <a:ext cx="316865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border-top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border-right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border-left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2"/>
              </a:buBlip>
            </a:pPr>
            <a:endParaRPr lang="en-US" altLang="en-US" b="1" dirty="0">
              <a:ea typeface="黑体" panose="02010609060101010101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endParaRPr lang="zh-CN" altLang="en-US" sz="2800" b="1" dirty="0">
              <a:ea typeface="黑体" panose="02010609060101010101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017716" y="1484313"/>
            <a:ext cx="31686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border-left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endParaRPr lang="zh-CN" altLang="en-US" sz="2800" b="1" dirty="0">
              <a:ea typeface="黑体" panose="02010609060101010101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1588738" y="1557338"/>
            <a:ext cx="510778" cy="1079500"/>
          </a:xfrm>
          <a:prstGeom prst="wedgeRoundRectCallout">
            <a:avLst>
              <a:gd name="adj1" fmla="val 18606"/>
              <a:gd name="adj2" fmla="val -329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vert="eaVert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修饰属性</a:t>
            </a:r>
          </a:p>
        </p:txBody>
      </p:sp>
      <p:sp>
        <p:nvSpPr>
          <p:cNvPr id="8" name="AutoShape 22"/>
          <p:cNvSpPr>
            <a:spLocks noChangeArrowheads="1"/>
          </p:cNvSpPr>
          <p:nvPr/>
        </p:nvSpPr>
        <p:spPr bwMode="auto">
          <a:xfrm>
            <a:off x="4698650" y="1557338"/>
            <a:ext cx="510778" cy="1079500"/>
          </a:xfrm>
          <a:prstGeom prst="wedgeRoundRectCallout">
            <a:avLst>
              <a:gd name="adj1" fmla="val 51296"/>
              <a:gd name="adj2" fmla="val -169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vert="eaVert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四个方向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840313" y="1630363"/>
            <a:ext cx="510778" cy="1079500"/>
          </a:xfrm>
          <a:prstGeom prst="wedgeRoundRectCallout">
            <a:avLst>
              <a:gd name="adj1" fmla="val -7282"/>
              <a:gd name="adj2" fmla="val -169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vert="eaVert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缩写形式</a:t>
            </a:r>
          </a:p>
        </p:txBody>
      </p:sp>
      <p:pic>
        <p:nvPicPr>
          <p:cNvPr id="10" name="Picture 25" descr="第4章样式讲解的示意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78" y="4070350"/>
            <a:ext cx="3167063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7674816" y="5013325"/>
            <a:ext cx="1497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border</a:t>
            </a:r>
          </a:p>
        </p:txBody>
      </p:sp>
      <p:sp>
        <p:nvSpPr>
          <p:cNvPr id="12" name="AutoShape 44"/>
          <p:cNvSpPr>
            <a:spLocks noChangeArrowheads="1"/>
          </p:cNvSpPr>
          <p:nvPr/>
        </p:nvSpPr>
        <p:spPr bwMode="auto">
          <a:xfrm>
            <a:off x="8054228" y="2924175"/>
            <a:ext cx="2447925" cy="1328023"/>
          </a:xfrm>
          <a:prstGeom prst="wedgeRoundRectCallout">
            <a:avLst>
              <a:gd name="adj1" fmla="val -23153"/>
              <a:gd name="adj2" fmla="val 968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每个边都有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属性，四个边可以一次设置，也可以分别设置</a:t>
            </a:r>
          </a:p>
        </p:txBody>
      </p:sp>
      <p:sp>
        <p:nvSpPr>
          <p:cNvPr id="13" name="AutoShape 45"/>
          <p:cNvSpPr>
            <a:spLocks noChangeArrowheads="1"/>
          </p:cNvSpPr>
          <p:nvPr/>
        </p:nvSpPr>
        <p:spPr bwMode="auto">
          <a:xfrm>
            <a:off x="1826466" y="4508500"/>
            <a:ext cx="4233862" cy="1138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border-style: none;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border: 1px solid red;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border-right: 5px dotted blue;</a:t>
            </a:r>
          </a:p>
        </p:txBody>
      </p:sp>
      <p:sp>
        <p:nvSpPr>
          <p:cNvPr id="14" name="AutoShape 46"/>
          <p:cNvSpPr>
            <a:spLocks noChangeArrowheads="1"/>
          </p:cNvSpPr>
          <p:nvPr/>
        </p:nvSpPr>
        <p:spPr bwMode="auto">
          <a:xfrm>
            <a:off x="2761503" y="3500438"/>
            <a:ext cx="1835150" cy="715089"/>
          </a:xfrm>
          <a:prstGeom prst="wedgeRoundRectCallout">
            <a:avLst>
              <a:gd name="adj1" fmla="val 7699"/>
              <a:gd name="adj2" fmla="val 1021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分别代表什么含义？</a:t>
            </a:r>
          </a:p>
        </p:txBody>
      </p:sp>
    </p:spTree>
    <p:extLst>
      <p:ext uri="{BB962C8B-B14F-4D97-AF65-F5344CB8AC3E}">
        <p14:creationId xmlns:p14="http://schemas.microsoft.com/office/powerpoint/2010/main" val="420332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border</a:t>
            </a:r>
            <a:r>
              <a:rPr lang="zh-CN" altLang="en-US" dirty="0"/>
              <a:t>属性修饰表单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884363" y="1325562"/>
            <a:ext cx="7880350" cy="4871966"/>
          </a:xfrm>
          <a:prstGeom prst="roundRect">
            <a:avLst>
              <a:gd name="adj" fmla="val 759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type="text/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textBorder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border-width:1px;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border-style:solid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&lt;/style&gt;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&lt;/head&gt;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&lt;form action="" method="post"&gt;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名字：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name="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fname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type="text" 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textBorder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/&gt;&lt;/p&gt;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&lt;p&gt;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密码：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&lt;input name="pass" type="password"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class="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textBorder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size="21" &gt;&lt;/p&gt;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6219825" y="1123950"/>
            <a:ext cx="2089150" cy="863600"/>
          </a:xfrm>
          <a:prstGeom prst="wedgeRoundRectCallout">
            <a:avLst>
              <a:gd name="adj1" fmla="val -127810"/>
              <a:gd name="adj2" fmla="val 1018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细边框的样式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5" y="2132012"/>
            <a:ext cx="27352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906713" y="6394450"/>
            <a:ext cx="5184775" cy="463550"/>
            <a:chOff x="1837" y="3748"/>
            <a:chExt cx="3266" cy="292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：细边框样式</a:t>
              </a:r>
            </a:p>
          </p:txBody>
        </p:sp>
      </p:grpSp>
      <p:pic>
        <p:nvPicPr>
          <p:cNvPr id="11" name="Picture 10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13" y="112395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0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padding</a:t>
            </a:r>
            <a:r>
              <a:rPr lang="zh-CN" altLang="en-US" dirty="0"/>
              <a:t>内边距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32024" y="1123950"/>
            <a:ext cx="7920038" cy="2952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padding-top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</a:t>
            </a:r>
          </a:p>
          <a:p>
            <a:pPr lvl="1">
              <a:spcBef>
                <a:spcPts val="22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padding-left</a:t>
            </a:r>
            <a:endParaRPr lang="en-US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en-US" dirty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2243325" y="5084762"/>
            <a:ext cx="4233862" cy="1138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padding-left : 5px;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padding: 5px 10px 20px 40px</a:t>
            </a:r>
          </a:p>
          <a:p>
            <a:pPr lvl="1" algn="l" eaLnBrk="1" hangingPunct="1"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padding: 5px 10px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3178362" y="4076700"/>
            <a:ext cx="1835150" cy="715089"/>
          </a:xfrm>
          <a:prstGeom prst="wedgeRoundRectCallout">
            <a:avLst>
              <a:gd name="adj1" fmla="val 7699"/>
              <a:gd name="adj2" fmla="val 1021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分别代表什么含义？</a:t>
            </a:r>
          </a:p>
        </p:txBody>
      </p:sp>
      <p:pic>
        <p:nvPicPr>
          <p:cNvPr id="7" name="Picture 31" descr="第4章样式讲解的示意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87" y="1196975"/>
            <a:ext cx="4249738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32"/>
          <p:cNvSpPr>
            <a:spLocks noChangeArrowheads="1"/>
          </p:cNvSpPr>
          <p:nvPr/>
        </p:nvSpPr>
        <p:spPr bwMode="auto">
          <a:xfrm>
            <a:off x="8291700" y="1268412"/>
            <a:ext cx="1692275" cy="1021556"/>
          </a:xfrm>
          <a:prstGeom prst="wedgeRoundRectCallout">
            <a:avLst>
              <a:gd name="adj1" fmla="val -40338"/>
              <a:gd name="adj2" fmla="val 770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四个边可以一次设置，也可以分别设置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7859900" y="2492375"/>
            <a:ext cx="1249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  <a:ea typeface="黑体" panose="02010609060101010101" pitchFamily="49" charset="-122"/>
              </a:rPr>
              <a:t>padding</a:t>
            </a: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>
            <a:off x="6994712" y="3284537"/>
            <a:ext cx="3746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4"/>
          <p:cNvSpPr>
            <a:spLocks noChangeShapeType="1"/>
          </p:cNvSpPr>
          <p:nvPr/>
        </p:nvSpPr>
        <p:spPr bwMode="auto">
          <a:xfrm>
            <a:off x="8002775" y="3716337"/>
            <a:ext cx="1587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>
            <a:off x="7859900" y="2563812"/>
            <a:ext cx="1587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>
            <a:off x="8652062" y="3213100"/>
            <a:ext cx="37465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3899087" y="6394450"/>
            <a:ext cx="5184775" cy="463550"/>
            <a:chOff x="1837" y="3748"/>
            <a:chExt cx="3266" cy="292"/>
          </a:xfrm>
        </p:grpSpPr>
        <p:sp>
          <p:nvSpPr>
            <p:cNvPr id="15" name="AutoShape 48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6" name="Picture 49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：表格的填充效果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73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使用盒子属性布局元素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pic>
        <p:nvPicPr>
          <p:cNvPr id="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64" y="2047128"/>
            <a:ext cx="633730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5"/>
          <p:cNvSpPr>
            <a:spLocks noChangeShapeType="1"/>
          </p:cNvSpPr>
          <p:nvPr/>
        </p:nvSpPr>
        <p:spPr bwMode="auto">
          <a:xfrm>
            <a:off x="6405377" y="2910728"/>
            <a:ext cx="0" cy="368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21"/>
          <p:cNvSpPr>
            <a:spLocks noChangeArrowheads="1"/>
          </p:cNvSpPr>
          <p:nvPr/>
        </p:nvSpPr>
        <p:spPr bwMode="auto">
          <a:xfrm>
            <a:off x="7342002" y="2118566"/>
            <a:ext cx="1295400" cy="720725"/>
          </a:xfrm>
          <a:prstGeom prst="wedgeRoundRectCallout">
            <a:avLst>
              <a:gd name="adj1" fmla="val -117523"/>
              <a:gd name="adj2" fmla="val 8502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上外边距30px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>
            <a:off x="6837177" y="4566491"/>
            <a:ext cx="0" cy="439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27"/>
          <p:cNvSpPr>
            <a:spLocks noChangeArrowheads="1"/>
          </p:cNvSpPr>
          <p:nvPr/>
        </p:nvSpPr>
        <p:spPr bwMode="auto">
          <a:xfrm>
            <a:off x="7773802" y="3845766"/>
            <a:ext cx="1295400" cy="720725"/>
          </a:xfrm>
          <a:prstGeom prst="wedgeRoundRectCallout">
            <a:avLst>
              <a:gd name="adj1" fmla="val -117523"/>
              <a:gd name="adj2" fmla="val 8502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下填充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40px</a:t>
            </a:r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3165289" y="3990228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29"/>
          <p:cNvSpPr>
            <a:spLocks noChangeArrowheads="1"/>
          </p:cNvSpPr>
          <p:nvPr/>
        </p:nvSpPr>
        <p:spPr bwMode="auto">
          <a:xfrm>
            <a:off x="2049277" y="2694828"/>
            <a:ext cx="1800225" cy="720725"/>
          </a:xfrm>
          <a:prstGeom prst="wedgeRoundRectCallout">
            <a:avLst>
              <a:gd name="adj1" fmla="val 19398"/>
              <a:gd name="adj2" fmla="val 1149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左右外边距：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水平居中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Line 30"/>
          <p:cNvSpPr>
            <a:spLocks noChangeShapeType="1"/>
          </p:cNvSpPr>
          <p:nvPr/>
        </p:nvSpPr>
        <p:spPr bwMode="auto">
          <a:xfrm>
            <a:off x="3597089" y="4279153"/>
            <a:ext cx="86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2300102" y="4566491"/>
            <a:ext cx="1295400" cy="720725"/>
          </a:xfrm>
          <a:prstGeom prst="wedgeRoundRectCallout">
            <a:avLst>
              <a:gd name="adj1" fmla="val 77083"/>
              <a:gd name="adj2" fmla="val -94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填充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80px</a:t>
            </a:r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3452627" y="5360241"/>
            <a:ext cx="1295400" cy="720725"/>
          </a:xfrm>
          <a:prstGeom prst="wedgeRoundRectCallout">
            <a:avLst>
              <a:gd name="adj1" fmla="val 77083"/>
              <a:gd name="adj2" fmla="val -94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5px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宽的边框</a:t>
            </a:r>
          </a:p>
        </p:txBody>
      </p:sp>
      <p:sp>
        <p:nvSpPr>
          <p:cNvPr id="14" name="Rectangle 34"/>
          <p:cNvSpPr txBox="1">
            <a:spLocks noChangeArrowheads="1"/>
          </p:cNvSpPr>
          <p:nvPr/>
        </p:nvSpPr>
        <p:spPr>
          <a:xfrm>
            <a:off x="1587315" y="1326472"/>
            <a:ext cx="7481887" cy="4189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如何实现如下贵美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图片的布局？</a:t>
            </a:r>
          </a:p>
        </p:txBody>
      </p:sp>
      <p:sp>
        <p:nvSpPr>
          <p:cNvPr id="15" name="AutoShape 36"/>
          <p:cNvSpPr>
            <a:spLocks noChangeArrowheads="1"/>
          </p:cNvSpPr>
          <p:nvPr/>
        </p:nvSpPr>
        <p:spPr bwMode="auto">
          <a:xfrm>
            <a:off x="5108389" y="5215778"/>
            <a:ext cx="1655763" cy="720725"/>
          </a:xfrm>
          <a:prstGeom prst="wedgeRoundRectCallout">
            <a:avLst>
              <a:gd name="adj1" fmla="val -2444"/>
              <a:gd name="adj2" fmla="val -1174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图片背景色：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#ff7300 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37"/>
          <p:cNvSpPr>
            <a:spLocks noChangeArrowheads="1"/>
          </p:cNvSpPr>
          <p:nvPr/>
        </p:nvSpPr>
        <p:spPr bwMode="auto">
          <a:xfrm>
            <a:off x="7053077" y="5647578"/>
            <a:ext cx="1295400" cy="720725"/>
          </a:xfrm>
          <a:prstGeom prst="wedgeRoundRectCallout">
            <a:avLst>
              <a:gd name="adj1" fmla="val 10782"/>
              <a:gd name="adj2" fmla="val -11740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页面背景色：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#ccc 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38" descr="问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1" y="111855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36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使用盒子属性布局元素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747278" y="1039812"/>
            <a:ext cx="8216900" cy="5172789"/>
          </a:xfrm>
          <a:prstGeom prst="roundRect">
            <a:avLst>
              <a:gd name="adj" fmla="val 1304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type="text/css"&gt;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algn="l" eaLnBrk="1" hangingPunct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margin:0px;padding:0px;</a:t>
            </a:r>
          </a:p>
          <a:p>
            <a:pPr algn="l" eaLnBrk="1" hangingPunct="1"/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background:#ccc;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#logo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algn="l" eaLnBrk="1" hangingPunct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width:380px;</a:t>
            </a:r>
          </a:p>
          <a:p>
            <a:pPr algn="l" eaLnBrk="1" hangingPunct="1"/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border:5px solid #666; 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padding:10px 20px 40px 80px;</a:t>
            </a:r>
          </a:p>
          <a:p>
            <a:pPr algn="l" eaLnBrk="1" hangingPunct="1"/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background:#ff7300;</a:t>
            </a:r>
          </a:p>
          <a:p>
            <a:pPr algn="l" eaLnBrk="1" hangingPunct="1"/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margin:30px auto; //水平居中</a:t>
            </a:r>
          </a:p>
          <a:p>
            <a:pPr algn="l" eaLnBrk="1" hangingPunct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algn="l" eaLnBrk="1" hangingPunct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&lt;/style&gt;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&lt;div id="logo"&gt;&lt;img src="images/logo.jpg" alt="logo"/&gt; </a:t>
            </a:r>
            <a:endParaRPr lang="zh-CN" altLang="en-US" sz="1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/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&lt;/div&gt;</a:t>
            </a:r>
          </a:p>
          <a:p>
            <a:pPr algn="l" eaLnBrk="1" hangingPunct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32965" y="346075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zh-CN" altLang="en-US" sz="3600">
                <a:solidFill>
                  <a:schemeClr val="bg1"/>
                </a:solidFill>
                <a:ea typeface="黑体" panose="02010609060101010101" pitchFamily="49" charset="-122"/>
              </a:rPr>
              <a:t>使用盒子属性布局元素</a:t>
            </a:r>
            <a:r>
              <a:rPr lang="en-US" altLang="zh-CN" sz="3600">
                <a:solidFill>
                  <a:schemeClr val="bg1"/>
                </a:solidFill>
                <a:ea typeface="黑体" panose="02010609060101010101" pitchFamily="49" charset="-122"/>
              </a:rPr>
              <a:t>2-2 </a:t>
            </a:r>
            <a:br>
              <a:rPr lang="en-US" altLang="zh-CN" sz="3600">
                <a:solidFill>
                  <a:schemeClr val="bg1"/>
                </a:solidFill>
                <a:ea typeface="黑体" panose="02010609060101010101" pitchFamily="49" charset="-122"/>
              </a:rPr>
            </a:br>
            <a:endParaRPr lang="en-US" altLang="zh-CN" sz="36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4711140" y="190500"/>
            <a:ext cx="2089150" cy="1081087"/>
          </a:xfrm>
          <a:prstGeom prst="wedgeRoundRectCallout">
            <a:avLst>
              <a:gd name="adj1" fmla="val -76189"/>
              <a:gd name="adj2" fmla="val 504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设置页面内容（body）的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背景和居中</a:t>
            </a:r>
            <a:r>
              <a:rPr lang="zh-CN" altLang="zh-CN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效果</a:t>
            </a:r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6152590" y="3140075"/>
            <a:ext cx="2592388" cy="865187"/>
          </a:xfrm>
          <a:prstGeom prst="wedgeRoundRectCallout">
            <a:avLst>
              <a:gd name="adj1" fmla="val -61819"/>
              <a:gd name="adj2" fmla="val 10100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“贵美商城”logo图片的布局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6800290" y="4364037"/>
            <a:ext cx="2592388" cy="1081088"/>
          </a:xfrm>
          <a:prstGeom prst="wedgeRoundRectCallout">
            <a:avLst>
              <a:gd name="adj1" fmla="val -70759"/>
              <a:gd name="adj2" fmla="val 6938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首先组织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结构，再写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CSS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进行布局或美化 </a:t>
            </a: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03" y="1450975"/>
            <a:ext cx="44291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3199840" y="6394450"/>
            <a:ext cx="5400675" cy="463550"/>
            <a:chOff x="1837" y="3748"/>
            <a:chExt cx="3266" cy="292"/>
          </a:xfrm>
        </p:grpSpPr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1" name="Picture 19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：贵美商城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图片布局</a:t>
              </a:r>
            </a:p>
          </p:txBody>
        </p:sp>
      </p:grpSp>
      <p:pic>
        <p:nvPicPr>
          <p:cNvPr id="13" name="Picture 21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53" y="97948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46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6034719" cy="456882"/>
          </a:xfrm>
        </p:spPr>
        <p:txBody>
          <a:bodyPr/>
          <a:lstStyle/>
          <a:p>
            <a:r>
              <a:rPr lang="zh-CN" altLang="en-US" dirty="0"/>
              <a:t>使用盒子属性实现</a:t>
            </a:r>
            <a:r>
              <a:rPr lang="en-US" altLang="zh-CN" dirty="0"/>
              <a:t>DIV+CSS</a:t>
            </a:r>
            <a:r>
              <a:rPr lang="zh-CN" altLang="en-US" dirty="0"/>
              <a:t>布局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48828" y="1336526"/>
            <a:ext cx="7956550" cy="3192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如何实现注册页面的布局？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78" y="2204291"/>
            <a:ext cx="5205412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3678" y="2564653"/>
            <a:ext cx="4941887" cy="696913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20503" y="3275853"/>
            <a:ext cx="4941887" cy="2160588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12565" y="5444378"/>
            <a:ext cx="4968875" cy="511175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304365" y="3931491"/>
            <a:ext cx="2124075" cy="433387"/>
          </a:xfrm>
          <a:prstGeom prst="wedgeRoundRectCallout">
            <a:avLst>
              <a:gd name="adj1" fmla="val 82361"/>
              <a:gd name="adj2" fmla="val 12216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：主体部分 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448828" y="4870973"/>
            <a:ext cx="2195512" cy="408623"/>
          </a:xfrm>
          <a:prstGeom prst="wedgeRoundRectCallout">
            <a:avLst>
              <a:gd name="adj1" fmla="val 64606"/>
              <a:gd name="adj2" fmla="val 1344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footer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：底部部分 </a:t>
            </a: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1628215" y="2348753"/>
            <a:ext cx="2079625" cy="454025"/>
          </a:xfrm>
          <a:prstGeom prst="wedgeRoundRectCallout">
            <a:avLst>
              <a:gd name="adj1" fmla="val 89236"/>
              <a:gd name="adj2" fmla="val 800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eader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：顶部 </a:t>
            </a:r>
          </a:p>
        </p:txBody>
      </p:sp>
      <p:pic>
        <p:nvPicPr>
          <p:cNvPr id="12" name="Picture 17" descr="问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90" y="11524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5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5160660" cy="456882"/>
          </a:xfrm>
        </p:spPr>
        <p:txBody>
          <a:bodyPr/>
          <a:lstStyle/>
          <a:p>
            <a:r>
              <a:rPr lang="zh-CN" altLang="en-US" dirty="0"/>
              <a:t>使用盒子属性实现</a:t>
            </a:r>
            <a:r>
              <a:rPr lang="en-US" altLang="zh-CN" dirty="0"/>
              <a:t>DIV+CSS</a:t>
            </a:r>
            <a:r>
              <a:rPr lang="zh-CN" altLang="en-US" dirty="0"/>
              <a:t>布局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56671" y="1110522"/>
            <a:ext cx="8893175" cy="958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  <a:p>
            <a:pPr lvl="1" algn="l" eaLnBrk="1" hangingPunct="1">
              <a:spcBef>
                <a:spcPts val="22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）分析页面的分块结构，形成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组织结构</a:t>
            </a: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716" y="2157318"/>
            <a:ext cx="5051425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659716" y="2303369"/>
            <a:ext cx="5146675" cy="3529013"/>
          </a:xfrm>
          <a:prstGeom prst="rect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2659716" y="6192744"/>
            <a:ext cx="5184775" cy="463550"/>
            <a:chOff x="1837" y="3748"/>
            <a:chExt cx="3266" cy="292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" name="Picture 14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演示示例：</a:t>
              </a:r>
              <a:r>
                <a:rPr lang="en-US" altLang="zh-CN" sz="18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800" dirty="0">
                  <a:solidFill>
                    <a:srgbClr val="FF33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行布局</a:t>
              </a:r>
            </a:p>
          </p:txBody>
        </p:sp>
      </p:grp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8060391" y="2231932"/>
            <a:ext cx="1943100" cy="1223962"/>
          </a:xfrm>
          <a:prstGeom prst="wedgeRoundRectCallout">
            <a:avLst>
              <a:gd name="adj1" fmla="val -67648"/>
              <a:gd name="adj2" fmla="val 91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为了控制整个页面的居中，添加一个大容器：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container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758141" y="2376394"/>
            <a:ext cx="4941888" cy="696913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58141" y="3103469"/>
            <a:ext cx="4941888" cy="2160588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756554" y="5287869"/>
            <a:ext cx="4943475" cy="511175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1362729" y="3743232"/>
            <a:ext cx="2160587" cy="504825"/>
          </a:xfrm>
          <a:prstGeom prst="wedgeRoundRectCallout">
            <a:avLst>
              <a:gd name="adj1" fmla="val 71824"/>
              <a:gd name="adj2" fmla="val 978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：主体部分 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1327804" y="4682714"/>
            <a:ext cx="2195512" cy="408623"/>
          </a:xfrm>
          <a:prstGeom prst="wedgeRoundRectCallout">
            <a:avLst>
              <a:gd name="adj1" fmla="val 64606"/>
              <a:gd name="adj2" fmla="val 1344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footer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：底部部分 </a:t>
            </a:r>
          </a:p>
        </p:txBody>
      </p:sp>
      <p:pic>
        <p:nvPicPr>
          <p:cNvPr id="17" name="Picture 19" descr="示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6" y="189379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1291291" y="2231932"/>
            <a:ext cx="1935163" cy="382587"/>
          </a:xfrm>
          <a:prstGeom prst="wedgeRoundRectCallout">
            <a:avLst>
              <a:gd name="adj1" fmla="val 92167"/>
              <a:gd name="adj2" fmla="val 8568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b="1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eader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：顶部 </a:t>
            </a:r>
          </a:p>
        </p:txBody>
      </p:sp>
    </p:spTree>
    <p:extLst>
      <p:ext uri="{BB962C8B-B14F-4D97-AF65-F5344CB8AC3E}">
        <p14:creationId xmlns:p14="http://schemas.microsoft.com/office/powerpoint/2010/main" val="13803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5187554" cy="456882"/>
          </a:xfrm>
        </p:spPr>
        <p:txBody>
          <a:bodyPr/>
          <a:lstStyle/>
          <a:p>
            <a:r>
              <a:rPr lang="zh-CN" altLang="en-US" dirty="0"/>
              <a:t>使用盒子属性实现</a:t>
            </a:r>
            <a:r>
              <a:rPr lang="en-US" altLang="zh-CN" dirty="0"/>
              <a:t>DIV+CSS</a:t>
            </a:r>
            <a:r>
              <a:rPr lang="zh-CN" altLang="en-US" dirty="0"/>
              <a:t>布局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42599" y="1094580"/>
            <a:ext cx="8893175" cy="950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  <a:p>
            <a:pPr lvl="1" algn="l" eaLnBrk="1" hangingPunct="1">
              <a:spcBef>
                <a:spcPts val="22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编写每个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控制定位</a:t>
            </a:r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2408052" y="2290762"/>
            <a:ext cx="53292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7640452" y="1138237"/>
            <a:ext cx="1728787" cy="647700"/>
          </a:xfrm>
          <a:prstGeom prst="wedgeRoundRectCallout">
            <a:avLst>
              <a:gd name="adj1" fmla="val -69833"/>
              <a:gd name="adj2" fmla="val 128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containe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980px 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、居中</a:t>
            </a:r>
          </a:p>
        </p:txBody>
      </p:sp>
      <p:sp>
        <p:nvSpPr>
          <p:cNvPr id="7" name="AutoShape 21"/>
          <p:cNvSpPr>
            <a:spLocks noChangeArrowheads="1"/>
          </p:cNvSpPr>
          <p:nvPr/>
        </p:nvSpPr>
        <p:spPr bwMode="auto">
          <a:xfrm>
            <a:off x="8289739" y="2217737"/>
            <a:ext cx="1763713" cy="865188"/>
          </a:xfrm>
          <a:prstGeom prst="wedgeRoundRectCallout">
            <a:avLst>
              <a:gd name="adj1" fmla="val -64403"/>
              <a:gd name="adj2" fmla="val 5073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#header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136px;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、背景色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#ccc 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7929377" y="2722562"/>
            <a:ext cx="0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7929377" y="3427412"/>
            <a:ext cx="0" cy="20875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7929377" y="5602287"/>
            <a:ext cx="0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auto">
          <a:xfrm>
            <a:off x="8289739" y="3730625"/>
            <a:ext cx="1763713" cy="865187"/>
          </a:xfrm>
          <a:prstGeom prst="wedgeRoundRectCallout">
            <a:avLst>
              <a:gd name="adj1" fmla="val -72593"/>
              <a:gd name="adj2" fmla="val 5073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#main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400px;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、背景色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fff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AutoShape 28"/>
          <p:cNvSpPr>
            <a:spLocks noChangeArrowheads="1"/>
          </p:cNvSpPr>
          <p:nvPr/>
        </p:nvSpPr>
        <p:spPr bwMode="auto">
          <a:xfrm>
            <a:off x="8361177" y="4954587"/>
            <a:ext cx="1763712" cy="865188"/>
          </a:xfrm>
          <a:prstGeom prst="wedgeRoundRectCallout">
            <a:avLst>
              <a:gd name="adj1" fmla="val -72593"/>
              <a:gd name="adj2" fmla="val 5073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#footer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100px;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、背景色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#ccc 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677" y="2433637"/>
            <a:ext cx="52673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2744602" y="6323806"/>
            <a:ext cx="5184775" cy="463550"/>
            <a:chOff x="1837" y="3748"/>
            <a:chExt cx="3266" cy="292"/>
          </a:xfrm>
        </p:grpSpPr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6" name="Picture 32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33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：实现页面布局</a:t>
              </a:r>
            </a:p>
          </p:txBody>
        </p:sp>
      </p:grpSp>
      <p:pic>
        <p:nvPicPr>
          <p:cNvPr id="18" name="Picture 34" descr="示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40" y="205606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13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float</a:t>
            </a:r>
            <a:r>
              <a:rPr lang="zh-CN" altLang="en-US" dirty="0"/>
              <a:t>浮动属性</a:t>
            </a:r>
          </a:p>
        </p:txBody>
      </p:sp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87" y="1844675"/>
            <a:ext cx="741680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72862" y="1200150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2637025" y="6021388"/>
            <a:ext cx="5184775" cy="463550"/>
            <a:chOff x="1837" y="3748"/>
            <a:chExt cx="3266" cy="292"/>
          </a:xfrm>
        </p:grpSpPr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8" name="Picture 12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：中间两块使用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</a:t>
              </a:r>
            </a:p>
          </p:txBody>
        </p:sp>
      </p:grp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329765" y="1269999"/>
            <a:ext cx="76993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如何解决中间两块布局无法同行显示的问题？</a:t>
            </a:r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7245537" y="1844675"/>
            <a:ext cx="1944688" cy="715089"/>
          </a:xfrm>
          <a:prstGeom prst="wedgeRoundRectCallout">
            <a:avLst>
              <a:gd name="adj1" fmla="val -30815"/>
              <a:gd name="adj2" fmla="val 1140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如何实现为希望的布局？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0" descr="问题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0" y="115570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float</a:t>
            </a:r>
            <a:r>
              <a:rPr lang="zh-CN" altLang="en-US" dirty="0"/>
              <a:t>浮动属性</a:t>
            </a:r>
            <a:r>
              <a:rPr lang="en-US" altLang="zh-CN" dirty="0"/>
              <a:t>4-1</a:t>
            </a:r>
            <a:endParaRPr lang="zh-CN" altLang="en-US" dirty="0"/>
          </a:p>
        </p:txBody>
      </p:sp>
      <p:pic>
        <p:nvPicPr>
          <p:cNvPr id="3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53" y="2434385"/>
            <a:ext cx="4360863" cy="310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978" y="2147047"/>
            <a:ext cx="4032250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241803" y="1213597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42599" y="1270189"/>
            <a:ext cx="8496300" cy="58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脱离常规文档流而表现为向右或向左浮动 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800" b="1" dirty="0">
              <a:ea typeface="黑体" panose="02010609060101010101" pitchFamily="49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 dirty="0">
              <a:ea typeface="黑体" panose="02010609060101010101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</a:pP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3369796" y="1838676"/>
            <a:ext cx="2841344" cy="1021556"/>
          </a:xfrm>
          <a:prstGeom prst="wedgeRoundRectCallout">
            <a:avLst>
              <a:gd name="adj1" fmla="val -37315"/>
              <a:gd name="adj2" fmla="val 10717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默认的常规文档流：页面内容从上到下，从左到右排列。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块换行显示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7154116" y="1570785"/>
            <a:ext cx="2517775" cy="715089"/>
          </a:xfrm>
          <a:prstGeom prst="wedgeRoundRectCallout">
            <a:avLst>
              <a:gd name="adj1" fmla="val 58259"/>
              <a:gd name="adj2" fmla="val 15869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向右浮动，脱离常规文档流</a:t>
            </a: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2905966" y="6034835"/>
            <a:ext cx="5184775" cy="463550"/>
            <a:chOff x="1837" y="3748"/>
            <a:chExt cx="3266" cy="292"/>
          </a:xfrm>
        </p:grpSpPr>
        <p:sp>
          <p:nvSpPr>
            <p:cNvPr id="11" name="AutoShape 22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2" name="Picture 23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：浮动设置</a:t>
              </a:r>
            </a:p>
          </p:txBody>
        </p:sp>
      </p:grpSp>
      <p:pic>
        <p:nvPicPr>
          <p:cNvPr id="14" name="Picture 30" descr="示例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0" y="192003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8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本专题目标</a:t>
            </a:r>
          </a:p>
        </p:txBody>
      </p:sp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136015" y="1779905"/>
            <a:ext cx="10515600" cy="2415577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ts val="2200"/>
              </a:spcBef>
              <a:buFont typeface="Wingdings" panose="05000000000000000000" charset="0"/>
              <a:buChar char="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使用盒模型相关属性实现页面布局</a:t>
            </a:r>
          </a:p>
          <a:p>
            <a:pPr>
              <a:spcBef>
                <a:spcPts val="220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掌握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常用属性、浮动与清除属性的含义</a:t>
            </a:r>
          </a:p>
          <a:p>
            <a:pPr marL="0" indent="0" algn="l" fontAlgn="auto">
              <a:spcBef>
                <a:spcPts val="1600"/>
              </a:spcBef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float</a:t>
            </a:r>
            <a:r>
              <a:rPr lang="zh-CN" altLang="en-US" dirty="0"/>
              <a:t>浮动属性</a:t>
            </a:r>
            <a:r>
              <a:rPr lang="en-US" altLang="zh-CN" dirty="0"/>
              <a:t>4-2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106" y="3082085"/>
            <a:ext cx="5300662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631768" y="1213597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56068" y="1157152"/>
            <a:ext cx="8496300" cy="437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浮动的三大显著特征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 dirty="0">
              <a:ea typeface="黑体" panose="02010609060101010101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endParaRPr lang="zh-CN" altLang="en-US" sz="2800" b="1" dirty="0">
              <a:ea typeface="黑体" panose="02010609060101010101" pitchFamily="49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295931" y="6034835"/>
            <a:ext cx="5184775" cy="463550"/>
            <a:chOff x="1837" y="3748"/>
            <a:chExt cx="3266" cy="292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：浮动设置</a:t>
              </a:r>
            </a:p>
          </p:txBody>
        </p:sp>
      </p:grp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727731" y="1713660"/>
            <a:ext cx="2376487" cy="1021556"/>
          </a:xfrm>
          <a:prstGeom prst="wedgeRoundRectCallout">
            <a:avLst>
              <a:gd name="adj1" fmla="val -44389"/>
              <a:gd name="adj2" fmla="val 924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1.DIV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块元素失去“块状”换行显示特征，变为行内元素</a:t>
            </a:r>
          </a:p>
        </p:txBody>
      </p:sp>
      <p:pic>
        <p:nvPicPr>
          <p:cNvPr id="12" name="Picture 11" descr="示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506" y="178668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5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float</a:t>
            </a:r>
            <a:r>
              <a:rPr lang="zh-CN" altLang="en-US" dirty="0"/>
              <a:t>浮动属性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pic>
        <p:nvPicPr>
          <p:cNvPr id="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62" y="1948049"/>
            <a:ext cx="5113338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58662" y="1374961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42599" y="1203555"/>
            <a:ext cx="3990766" cy="74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浮动的三大显著特征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 dirty="0">
              <a:ea typeface="黑体" panose="02010609060101010101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endParaRPr lang="zh-CN" altLang="en-US" sz="2800" b="1" dirty="0">
              <a:ea typeface="黑体" panose="02010609060101010101" pitchFamily="49" charset="-122"/>
            </a:endParaRPr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3322825" y="6196199"/>
            <a:ext cx="5184775" cy="463550"/>
            <a:chOff x="1837" y="3748"/>
            <a:chExt cx="3266" cy="292"/>
          </a:xfrm>
        </p:grpSpPr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" name="Picture 11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：浮动设置</a:t>
              </a:r>
            </a:p>
          </p:txBody>
        </p:sp>
      </p:grp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275575" y="1155886"/>
            <a:ext cx="4392612" cy="715089"/>
          </a:xfrm>
          <a:prstGeom prst="wedgeRoundRectCallout">
            <a:avLst>
              <a:gd name="adj1" fmla="val -81009"/>
              <a:gd name="adj2" fmla="val 11394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2.紧贴上一个浮动元素（同方向）或父级元素的边框，如宽度不够将换行显示 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19" descr="示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066" y="191611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4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float</a:t>
            </a:r>
            <a:r>
              <a:rPr lang="zh-CN" altLang="en-US" dirty="0"/>
              <a:t>浮动属性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63" y="1989180"/>
            <a:ext cx="52768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201463" y="1273217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4026" y="1208923"/>
            <a:ext cx="849630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浮动的三大显著特征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 dirty="0">
              <a:ea typeface="黑体" panose="02010609060101010101" pitchFamily="49" charset="-122"/>
            </a:endParaRPr>
          </a:p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endParaRPr lang="zh-CN" altLang="en-US" sz="2800" b="1" dirty="0">
              <a:ea typeface="黑体" panose="02010609060101010101" pitchFamily="49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865626" y="6094455"/>
            <a:ext cx="5184775" cy="463550"/>
            <a:chOff x="1837" y="3748"/>
            <a:chExt cx="3266" cy="292"/>
          </a:xfrm>
        </p:grpSpPr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：浮动设置</a:t>
              </a:r>
            </a:p>
          </p:txBody>
        </p:sp>
      </p:grp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7402701" y="1546267"/>
            <a:ext cx="2376487" cy="1021556"/>
          </a:xfrm>
          <a:prstGeom prst="wedgeRoundRectCallout">
            <a:avLst>
              <a:gd name="adj1" fmla="val -44389"/>
              <a:gd name="adj2" fmla="val 9241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占据行内元素的空间，导致行内元素围绕显示</a:t>
            </a:r>
          </a:p>
        </p:txBody>
      </p:sp>
      <p:pic>
        <p:nvPicPr>
          <p:cNvPr id="12" name="Picture 14" descr="示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38" y="191774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46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</a:t>
            </a:r>
            <a:r>
              <a:rPr lang="en-US" altLang="zh-CN" dirty="0"/>
              <a:t>clear</a:t>
            </a:r>
            <a:r>
              <a:rPr lang="zh-CN" altLang="en-US" dirty="0"/>
              <a:t>区隔属性</a:t>
            </a:r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03" y="2023690"/>
            <a:ext cx="4897438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470403" y="1307727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3134566" y="6128965"/>
            <a:ext cx="5184775" cy="463550"/>
            <a:chOff x="1837" y="3748"/>
            <a:chExt cx="3266" cy="292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clear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</p:txBody>
        </p:sp>
      </p:grp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671641" y="1796677"/>
            <a:ext cx="2376487" cy="1328023"/>
          </a:xfrm>
          <a:prstGeom prst="wedgeRoundRectCallout">
            <a:avLst>
              <a:gd name="adj1" fmla="val -80796"/>
              <a:gd name="adj2" fmla="val 1440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块随窗口大小决定是否换行，如希望“强制”换行怎么办？ 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899616" y="1328287"/>
            <a:ext cx="7481888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块换行显示？</a:t>
            </a:r>
          </a:p>
        </p:txBody>
      </p:sp>
      <p:pic>
        <p:nvPicPr>
          <p:cNvPr id="12" name="Picture 21" descr="问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41" y="114423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7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clear</a:t>
            </a:r>
            <a:r>
              <a:rPr lang="zh-CN" altLang="en-US" dirty="0"/>
              <a:t>清除属性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690473" y="1280832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346573" y="1206220"/>
            <a:ext cx="8351838" cy="419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22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  <a:p>
            <a:pPr lvl="1" algn="l" eaLnBrk="1" hangingPunct="1">
              <a:spcBef>
                <a:spcPts val="22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如果前一个元素存在左浮动或右浮动，则换行以区隔 </a:t>
            </a:r>
          </a:p>
          <a:p>
            <a:pPr lvl="1" algn="l" eaLnBrk="1" hangingPunct="1">
              <a:spcBef>
                <a:spcPts val="22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只对块级元素有效</a:t>
            </a:r>
          </a:p>
          <a:p>
            <a:pPr algn="l" eaLnBrk="1" hangingPunct="1">
              <a:spcBef>
                <a:spcPts val="22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</a:t>
            </a:r>
          </a:p>
          <a:p>
            <a:pPr lvl="1" algn="l" eaLnBrk="1" hangingPunct="1">
              <a:spcBef>
                <a:spcPts val="22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</a:p>
          <a:p>
            <a:pPr lvl="1" algn="l" eaLnBrk="1" hangingPunct="1">
              <a:spcBef>
                <a:spcPts val="22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left</a:t>
            </a:r>
          </a:p>
          <a:p>
            <a:pPr lvl="1" algn="l" eaLnBrk="1" hangingPunct="1">
              <a:spcBef>
                <a:spcPts val="22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both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 algn="l" eaLnBrk="1" hangingPunct="1">
              <a:spcBef>
                <a:spcPts val="2200"/>
              </a:spcBef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</a:p>
          <a:p>
            <a:pPr lvl="1" algn="l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 b="1" dirty="0">
              <a:ea typeface="黑体" panose="02010609060101010101" pitchFamily="49" charset="-122"/>
            </a:endParaRPr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79" y="2889765"/>
            <a:ext cx="453707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2663919" y="5913812"/>
            <a:ext cx="5184775" cy="463550"/>
            <a:chOff x="1837" y="3748"/>
            <a:chExt cx="3266" cy="292"/>
          </a:xfrm>
        </p:grpSpPr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3" name="Picture 7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clear</a:t>
              </a: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334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——DIV+CSS</a:t>
            </a:r>
            <a:r>
              <a:rPr lang="zh-CN" altLang="en-US" dirty="0"/>
              <a:t>布局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24365" y="1133051"/>
            <a:ext cx="7705725" cy="524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需求说明：</a:t>
            </a:r>
          </a:p>
          <a:p>
            <a:pPr lvl="1">
              <a:spcBef>
                <a:spcPts val="22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重新实现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DIV+CSS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273954" y="6106272"/>
            <a:ext cx="50307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pic>
        <p:nvPicPr>
          <p:cNvPr id="6" name="Picture 7" descr="练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84" y="105414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31"/>
          <p:cNvSpPr>
            <a:spLocks noChangeShapeType="1"/>
          </p:cNvSpPr>
          <p:nvPr/>
        </p:nvSpPr>
        <p:spPr bwMode="auto">
          <a:xfrm>
            <a:off x="1985029" y="2147047"/>
            <a:ext cx="525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32"/>
          <p:cNvSpPr>
            <a:spLocks noChangeArrowheads="1"/>
          </p:cNvSpPr>
          <p:nvPr/>
        </p:nvSpPr>
        <p:spPr bwMode="auto">
          <a:xfrm>
            <a:off x="7169804" y="994522"/>
            <a:ext cx="1728787" cy="863600"/>
          </a:xfrm>
          <a:prstGeom prst="wedgeRoundRectCallout">
            <a:avLst>
              <a:gd name="adj1" fmla="val -69833"/>
              <a:gd name="adj2" fmla="val 841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#container:</a:t>
            </a:r>
          </a:p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980px</a:t>
            </a:r>
          </a:p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居中</a:t>
            </a:r>
          </a:p>
        </p:txBody>
      </p:sp>
      <p:sp>
        <p:nvSpPr>
          <p:cNvPr id="9" name="AutoShape 33"/>
          <p:cNvSpPr>
            <a:spLocks noChangeArrowheads="1"/>
          </p:cNvSpPr>
          <p:nvPr/>
        </p:nvSpPr>
        <p:spPr bwMode="auto">
          <a:xfrm>
            <a:off x="7746066" y="2074022"/>
            <a:ext cx="1944688" cy="936625"/>
          </a:xfrm>
          <a:prstGeom prst="wedgeRoundRectCallout">
            <a:avLst>
              <a:gd name="adj1" fmla="val -59306"/>
              <a:gd name="adj2" fmla="val 430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#header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136px;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背景色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#ccc 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>
            <a:off x="7458729" y="2650285"/>
            <a:ext cx="0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5"/>
          <p:cNvSpPr>
            <a:spLocks noChangeShapeType="1"/>
          </p:cNvSpPr>
          <p:nvPr/>
        </p:nvSpPr>
        <p:spPr bwMode="auto">
          <a:xfrm>
            <a:off x="7458729" y="3326560"/>
            <a:ext cx="0" cy="20891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6"/>
          <p:cNvSpPr>
            <a:spLocks noChangeShapeType="1"/>
          </p:cNvSpPr>
          <p:nvPr/>
        </p:nvSpPr>
        <p:spPr bwMode="auto">
          <a:xfrm>
            <a:off x="7458729" y="5458572"/>
            <a:ext cx="0" cy="5048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37"/>
          <p:cNvSpPr>
            <a:spLocks noChangeArrowheads="1"/>
          </p:cNvSpPr>
          <p:nvPr/>
        </p:nvSpPr>
        <p:spPr bwMode="auto">
          <a:xfrm>
            <a:off x="7819091" y="3586910"/>
            <a:ext cx="1763713" cy="865187"/>
          </a:xfrm>
          <a:prstGeom prst="wedgeRoundRectCallout">
            <a:avLst>
              <a:gd name="adj1" fmla="val -72593"/>
              <a:gd name="adj2" fmla="val 5073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#main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400px;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背景色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fff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38"/>
          <p:cNvSpPr>
            <a:spLocks noChangeArrowheads="1"/>
          </p:cNvSpPr>
          <p:nvPr/>
        </p:nvSpPr>
        <p:spPr bwMode="auto">
          <a:xfrm>
            <a:off x="7890529" y="4810872"/>
            <a:ext cx="1763712" cy="865188"/>
          </a:xfrm>
          <a:prstGeom prst="wedgeRoundRectCallout">
            <a:avLst>
              <a:gd name="adj1" fmla="val -72593"/>
              <a:gd name="adj2" fmla="val 5073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#footer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100px;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背景色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#ccc </a:t>
            </a:r>
            <a:endParaRPr lang="zh-CN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29" y="2362947"/>
            <a:ext cx="52673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4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修饰表单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60228" y="1062195"/>
            <a:ext cx="7705725" cy="524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需求说明：</a:t>
            </a:r>
          </a:p>
          <a:p>
            <a:pPr lvl="1">
              <a:spcBef>
                <a:spcPts val="22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根据提供的素材，实现表单的细边框样式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645816" y="6254190"/>
            <a:ext cx="50307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pic>
        <p:nvPicPr>
          <p:cNvPr id="6" name="Picture 5" descr="练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22" y="105414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41" y="2050375"/>
            <a:ext cx="31432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174828" y="2437840"/>
            <a:ext cx="1728788" cy="647700"/>
          </a:xfrm>
          <a:prstGeom prst="wedgeRoundRectCallout">
            <a:avLst>
              <a:gd name="adj1" fmla="val -69833"/>
              <a:gd name="adj2" fmla="val 1289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常见的细边框样式</a:t>
            </a:r>
          </a:p>
        </p:txBody>
      </p:sp>
    </p:spTree>
    <p:extLst>
      <p:ext uri="{BB962C8B-B14F-4D97-AF65-F5344CB8AC3E}">
        <p14:creationId xmlns:p14="http://schemas.microsoft.com/office/powerpoint/2010/main" val="365235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实现中间布局</a:t>
            </a:r>
          </a:p>
        </p:txBody>
      </p:sp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003" y="2197473"/>
            <a:ext cx="52673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502630" y="1168773"/>
            <a:ext cx="7705725" cy="524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需求说明：</a:t>
            </a:r>
          </a:p>
          <a:p>
            <a:pPr lvl="1">
              <a:spcBef>
                <a:spcPts val="2200"/>
              </a:spcBef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在前面练习基础上，实现页面中间布局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566441" y="6213848"/>
            <a:ext cx="50307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pic>
        <p:nvPicPr>
          <p:cNvPr id="13" name="Picture 5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7" y="105414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8111578" y="2397498"/>
            <a:ext cx="1727200" cy="715089"/>
          </a:xfrm>
          <a:prstGeom prst="wedgeRoundRectCallout">
            <a:avLst>
              <a:gd name="adj1" fmla="val -86028"/>
              <a:gd name="adj2" fmla="val 1561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中间两块宽度各占一半</a:t>
            </a:r>
          </a:p>
        </p:txBody>
      </p:sp>
    </p:spTree>
    <p:extLst>
      <p:ext uri="{BB962C8B-B14F-4D97-AF65-F5344CB8AC3E}">
        <p14:creationId xmlns:p14="http://schemas.microsoft.com/office/powerpoint/2010/main" val="141149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95942" y="1800132"/>
            <a:ext cx="7570787" cy="4751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盒子属性有哪些 ？各包含哪些属性？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属性的应用场合？有哪些取值？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属性的应用场合？有哪些取值？</a:t>
            </a:r>
          </a:p>
        </p:txBody>
      </p:sp>
      <p:pic>
        <p:nvPicPr>
          <p:cNvPr id="5" name="Picture 4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77" y="111115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853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71975" y="1054142"/>
            <a:ext cx="8280400" cy="5113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  <a:p>
            <a:pPr marL="1371600" lvl="3" indent="0">
              <a:spcBef>
                <a:spcPts val="22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 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对多个页面的全部表格的宽度和线条进行设定</a:t>
            </a:r>
          </a:p>
          <a:p>
            <a:pPr lvl="4">
              <a:spcBef>
                <a:spcPts val="2200"/>
              </a:spcBef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具体要求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>
              <a:spcBef>
                <a:spcPts val="220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使表格的边框合并为单一边框，宽度设为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1px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，实线显示，颜色设为：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#808080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4">
              <a:spcBef>
                <a:spcPts val="220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把对表格进行设定的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代码写到单独的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style.css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文件中。</a:t>
            </a:r>
          </a:p>
          <a:p>
            <a:pPr lvl="4">
              <a:spcBef>
                <a:spcPts val="2200"/>
              </a:spcBef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在两个页面中，分别引入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style.css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文件，并在每个页面中定义两个表格。</a:t>
            </a:r>
          </a:p>
          <a:p>
            <a:pPr marL="914400" lvl="2" indent="0">
              <a:spcBef>
                <a:spcPts val="220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2) 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实现下图的图片样式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65" y="5252761"/>
            <a:ext cx="10039350" cy="137160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01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1153" y="1181380"/>
            <a:ext cx="9070694" cy="5676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20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常见属性中，有两个比较重要的属性，它们分别是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>
              <a:spcBef>
                <a:spcPts val="22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属性显示与隐藏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：不显示该标记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：按块标记的方式显示该标记，默认值。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：按行内标记的方式显示该标记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注：可以通过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控制此属性控制标记的显示隐藏。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2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属性定位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个值：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（缺省值）：浏览器在默认情况下，会按从左到右，从上到下，依次摆放各个标记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absolute: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relative: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相对定位会按照元素的原始位置对该元素进行移动</a:t>
            </a:r>
            <a:r>
              <a:rPr lang="en-US" altLang="zh-CN" sz="2000" dirty="0">
                <a:solidFill>
                  <a:srgbClr val="FF0000"/>
                </a:solidFill>
              </a:rPr>
              <a:t>		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2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424235" y="1773984"/>
            <a:ext cx="7408862" cy="3451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的父对象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或曾祖父，只要是父级对象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)parent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也设置了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属性，且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的属性值为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absolute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时，也就是说，不是默认值的情况，此时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sub1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按照这个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parent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来进行定位。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2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在使用相对定位时，无论元素是否进行移动，元素依然占据原来的空间。因此，移动元素会导致它覆盖其他框。</a:t>
            </a:r>
          </a:p>
        </p:txBody>
      </p:sp>
    </p:spTree>
    <p:extLst>
      <p:ext uri="{BB962C8B-B14F-4D97-AF65-F5344CB8AC3E}">
        <p14:creationId xmlns:p14="http://schemas.microsoft.com/office/powerpoint/2010/main" val="266048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1445" y="597260"/>
            <a:ext cx="7408863" cy="6435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&lt;style type=“text/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”&gt;/*display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.s1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display: none;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#s2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display: block;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#s3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background-color: red;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display: inline;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background-color: green;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display: inline;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417341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27847" y="482320"/>
            <a:ext cx="7408862" cy="6375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position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style.css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#d1{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width:200px;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height:200px;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background-color:red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#d3{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width:100px;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height:100px;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background-color:blue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position:absolute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#d2{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width:100px;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height:100px;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background-color:yellow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position:relative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98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常见属性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14589" y="1497894"/>
            <a:ext cx="7408862" cy="4822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myHtml.html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&lt;title&gt;hello world&lt;/title&gt;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&lt;link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="stylesheet" type="text/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="style.css"&gt;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&lt;/head&gt;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&lt;body 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&lt;div id="d1"&gt;123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&lt;div id = "d3"&gt;&lt;/div&gt;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&lt;/div&gt;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&lt;div id="d2"&gt;&lt;/div&gt;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&lt;body&gt;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9658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2324</Words>
  <Application>Microsoft Office PowerPoint</Application>
  <PresentationFormat>宽屏</PresentationFormat>
  <Paragraphs>534</Paragraphs>
  <Slides>49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2" baseType="lpstr">
      <vt:lpstr>等线</vt:lpstr>
      <vt:lpstr>等线 Light</vt:lpstr>
      <vt:lpstr>黑体</vt:lpstr>
      <vt:lpstr>华文细黑</vt:lpstr>
      <vt:lpstr>宋体</vt:lpstr>
      <vt:lpstr>微软雅黑</vt:lpstr>
      <vt:lpstr>Arial</vt:lpstr>
      <vt:lpstr>Calibri</vt:lpstr>
      <vt:lpstr>Courier New</vt:lpstr>
      <vt:lpstr>Tahoma</vt:lpstr>
      <vt:lpstr>Times New Roman</vt:lpstr>
      <vt:lpstr>Wingdings</vt:lpstr>
      <vt:lpstr>Office 主题​​</vt:lpstr>
      <vt:lpstr>PowerPoint 演示文稿</vt:lpstr>
      <vt:lpstr>回顾与作业点评</vt:lpstr>
      <vt:lpstr>预习检查</vt:lpstr>
      <vt:lpstr>本专题目标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CSS常见属性</vt:lpstr>
      <vt:lpstr>超链接样式的特点</vt:lpstr>
      <vt:lpstr>超链接伪类样式</vt:lpstr>
      <vt:lpstr>如何设置超链接的样式</vt:lpstr>
      <vt:lpstr>如何控制CSS样式2-1</vt:lpstr>
      <vt:lpstr>如何控制CSS样式2-2</vt:lpstr>
      <vt:lpstr>为什么需要盒子属性</vt:lpstr>
      <vt:lpstr>什么是盒子属性</vt:lpstr>
      <vt:lpstr>盒子属性</vt:lpstr>
      <vt:lpstr>margin外边距</vt:lpstr>
      <vt:lpstr>border边框</vt:lpstr>
      <vt:lpstr>使用border属性修饰表单</vt:lpstr>
      <vt:lpstr>padding内边距</vt:lpstr>
      <vt:lpstr>使用盒子属性布局元素2-1</vt:lpstr>
      <vt:lpstr>使用盒子属性布局元素2-2</vt:lpstr>
      <vt:lpstr>使用盒子属性实现DIV+CSS布局2-1</vt:lpstr>
      <vt:lpstr>使用盒子属性实现DIV+CSS布局2-1</vt:lpstr>
      <vt:lpstr>使用盒子属性实现DIV+CSS布局2-2</vt:lpstr>
      <vt:lpstr>为什么需要float浮动属性</vt:lpstr>
      <vt:lpstr>什么是float浮动属性4-1</vt:lpstr>
      <vt:lpstr>什么是float浮动属性4-2</vt:lpstr>
      <vt:lpstr>什么是float浮动属性4-3</vt:lpstr>
      <vt:lpstr>什么是float浮动属性4-4</vt:lpstr>
      <vt:lpstr>为什么需要clear区隔属性</vt:lpstr>
      <vt:lpstr>什么是clear清除属性</vt:lpstr>
      <vt:lpstr>练习——DIV+CSS布局</vt:lpstr>
      <vt:lpstr>练习——修饰表单</vt:lpstr>
      <vt:lpstr>练习——实现中间布局</vt:lpstr>
      <vt:lpstr>总结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 xiao</dc:creator>
  <cp:lastModifiedBy>于渊</cp:lastModifiedBy>
  <cp:revision>302</cp:revision>
  <dcterms:created xsi:type="dcterms:W3CDTF">2017-11-29T06:59:00Z</dcterms:created>
  <dcterms:modified xsi:type="dcterms:W3CDTF">2018-04-25T07:34:03Z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