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22" r:id="rId3"/>
    <p:sldId id="323" r:id="rId4"/>
    <p:sldId id="319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9" r:id="rId25"/>
    <p:sldId id="343" r:id="rId26"/>
    <p:sldId id="344" r:id="rId27"/>
    <p:sldId id="345" r:id="rId28"/>
    <p:sldId id="346" r:id="rId29"/>
    <p:sldId id="347" r:id="rId30"/>
    <p:sldId id="34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1E1"/>
    <a:srgbClr val="1883DF"/>
    <a:srgbClr val="65ADE9"/>
    <a:srgbClr val="50A2E6"/>
    <a:srgbClr val="7FBBED"/>
    <a:srgbClr val="99C9F1"/>
    <a:srgbClr val="B2D6F4"/>
    <a:srgbClr val="0076DA"/>
    <a:srgbClr val="39AEB5"/>
    <a:srgbClr val="5A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0909" autoAdjust="0"/>
  </p:normalViewPr>
  <p:slideViewPr>
    <p:cSldViewPr snapToGrid="0">
      <p:cViewPr varScale="1">
        <p:scale>
          <a:sx n="57" d="100"/>
          <a:sy n="57" d="100"/>
        </p:scale>
        <p:origin x="53" y="168"/>
      </p:cViewPr>
      <p:guideLst>
        <p:guide orient="horz" pos="228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表格用来存储结构化数据，布局页面，定位页面元素，使页面排版整齐美观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fr-FR" dirty="0"/>
              <a:t>在确定各单元格的宽高时，由于表格的严格约束特点，需要注意：</a:t>
            </a:r>
          </a:p>
          <a:p>
            <a:pPr eaLnBrk="1" hangingPunct="1"/>
            <a:r>
              <a:rPr lang="zh-CN" altLang="fr-FR" dirty="0"/>
              <a:t>（</a:t>
            </a:r>
            <a:r>
              <a:rPr lang="fr-FR" altLang="zh-CN" dirty="0"/>
              <a:t>1</a:t>
            </a:r>
            <a:r>
              <a:rPr lang="zh-CN" altLang="fr-FR" dirty="0"/>
              <a:t>）同列单元格宽度由该列宽度最大的单元格决定。如果没有则默认与该列第一行单元格宽度一致。在布局时必须注意内容过长撑开单元格的情况，合理设置好各列列宽。</a:t>
            </a:r>
          </a:p>
          <a:p>
            <a:pPr eaLnBrk="1" hangingPunct="1"/>
            <a:r>
              <a:rPr lang="zh-CN" altLang="fr-FR" dirty="0"/>
              <a:t>（</a:t>
            </a:r>
            <a:r>
              <a:rPr lang="fr-FR" altLang="zh-CN" dirty="0"/>
              <a:t>2</a:t>
            </a:r>
            <a:r>
              <a:rPr lang="zh-CN" altLang="fr-FR" dirty="0"/>
              <a:t>） 同行单元格的高度类似，但是请注意换行带来的高度变化。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63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ol</a:t>
            </a:r>
            <a:r>
              <a:rPr lang="en-US" altLang="zh-CN" dirty="0"/>
              <a:t> li</a:t>
            </a:r>
            <a:r>
              <a:rPr lang="zh-CN" altLang="en-US" dirty="0"/>
              <a:t>有序列表，</a:t>
            </a:r>
            <a:r>
              <a:rPr lang="en-US" altLang="zh-CN" dirty="0" err="1"/>
              <a:t>ul</a:t>
            </a:r>
            <a:r>
              <a:rPr lang="en-US" altLang="zh-CN" dirty="0"/>
              <a:t> li</a:t>
            </a:r>
            <a:r>
              <a:rPr lang="zh-CN" altLang="en-US" dirty="0"/>
              <a:t>无序列表和</a:t>
            </a:r>
            <a:r>
              <a:rPr lang="en-US" altLang="zh-CN" dirty="0"/>
              <a:t>dl </a:t>
            </a:r>
            <a:r>
              <a:rPr lang="en-US" altLang="zh-CN" dirty="0" err="1"/>
              <a:t>dt</a:t>
            </a:r>
            <a:r>
              <a:rPr lang="en-US" altLang="zh-CN" dirty="0"/>
              <a:t> </a:t>
            </a:r>
            <a:r>
              <a:rPr lang="en-US" altLang="zh-CN" dirty="0" err="1"/>
              <a:t>dd</a:t>
            </a:r>
            <a:r>
              <a:rPr lang="zh-CN" altLang="en-US" dirty="0"/>
              <a:t>定义列表实现简单的商品购买页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4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6F4-1349-45C3-B50F-B962F208AB3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xd\Desktop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000" cy="4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639196" y="4737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阶段名称</a:t>
            </a:r>
          </a:p>
        </p:txBody>
      </p:sp>
      <p:pic>
        <p:nvPicPr>
          <p:cNvPr id="13" name="图片 12" descr="未标题-1-恢复的_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15" y="620688"/>
            <a:ext cx="324485" cy="384810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>
            <a:noAutofit/>
          </a:bodyPr>
          <a:lstStyle>
            <a:lvl1pPr>
              <a:defRPr sz="2400">
                <a:solidFill>
                  <a:srgbClr val="1883D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42"/>
            <a:ext cx="10515600" cy="1325625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710"/>
            <a:ext cx="10515600" cy="4351540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199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645"/>
            <a:ext cx="41148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6F4-1349-45C3-B50F-B962F208AB3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 txBox="1"/>
          <p:nvPr/>
        </p:nvSpPr>
        <p:spPr>
          <a:xfrm>
            <a:off x="589915" y="2365375"/>
            <a:ext cx="48850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专题三</a:t>
            </a:r>
            <a:endParaRPr lang="en-US" altLang="zh-CN" sz="4000" b="1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表格应用和布局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   _7"/>
          <p:cNvSpPr/>
          <p:nvPr/>
        </p:nvSpPr>
        <p:spPr>
          <a:xfrm>
            <a:off x="9575642" y="0"/>
            <a:ext cx="2180018" cy="1631588"/>
          </a:xfrm>
          <a:custGeom>
            <a:avLst/>
            <a:gdLst>
              <a:gd name="connsiteX0" fmla="*/ 1849729 w 2461149"/>
              <a:gd name="connsiteY0" fmla="*/ 0 h 1841994"/>
              <a:gd name="connsiteX1" fmla="*/ 2461149 w 2461149"/>
              <a:gd name="connsiteY1" fmla="*/ 611420 h 1841994"/>
              <a:gd name="connsiteX2" fmla="*/ 1230575 w 2461149"/>
              <a:gd name="connsiteY2" fmla="*/ 1841994 h 1841994"/>
              <a:gd name="connsiteX3" fmla="*/ 0 w 2461149"/>
              <a:gd name="connsiteY3" fmla="*/ 611420 h 1841994"/>
              <a:gd name="connsiteX4" fmla="*/ 611419 w 2461149"/>
              <a:gd name="connsiteY4" fmla="*/ 1 h 1841994"/>
              <a:gd name="connsiteX5" fmla="*/ 1849729 w 2461149"/>
              <a:gd name="connsiteY5" fmla="*/ 0 h 18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1149" h="1841994">
                <a:moveTo>
                  <a:pt x="1849729" y="0"/>
                </a:moveTo>
                <a:lnTo>
                  <a:pt x="2461149" y="611420"/>
                </a:lnTo>
                <a:lnTo>
                  <a:pt x="1230575" y="1841994"/>
                </a:lnTo>
                <a:lnTo>
                  <a:pt x="0" y="611420"/>
                </a:lnTo>
                <a:lnTo>
                  <a:pt x="611419" y="1"/>
                </a:lnTo>
                <a:lnTo>
                  <a:pt x="1849729" y="0"/>
                </a:lnTo>
                <a:close/>
              </a:path>
            </a:pathLst>
          </a:custGeom>
          <a:solidFill>
            <a:srgbClr val="32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Picture 7" descr="C:\Users\jxd\Desktop\金现代 金码logo（正式版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" y="170032"/>
            <a:ext cx="2062947" cy="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原创设计师QQ598969553             _8"/>
          <p:cNvSpPr/>
          <p:nvPr/>
        </p:nvSpPr>
        <p:spPr>
          <a:xfrm>
            <a:off x="5766045" y="441354"/>
            <a:ext cx="2517868" cy="2517868"/>
          </a:xfrm>
          <a:custGeom>
            <a:avLst/>
            <a:gdLst>
              <a:gd name="connsiteX0" fmla="*/ 1231927 w 2463854"/>
              <a:gd name="connsiteY0" fmla="*/ 0 h 2463854"/>
              <a:gd name="connsiteX1" fmla="*/ 2463854 w 2463854"/>
              <a:gd name="connsiteY1" fmla="*/ 1231927 h 2463854"/>
              <a:gd name="connsiteX2" fmla="*/ 1231927 w 2463854"/>
              <a:gd name="connsiteY2" fmla="*/ 2463854 h 2463854"/>
              <a:gd name="connsiteX3" fmla="*/ 0 w 2463854"/>
              <a:gd name="connsiteY3" fmla="*/ 1231927 h 2463854"/>
              <a:gd name="connsiteX4" fmla="*/ 1231927 w 2463854"/>
              <a:gd name="connsiteY4" fmla="*/ 0 h 24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854" h="2463854">
                <a:moveTo>
                  <a:pt x="1231927" y="0"/>
                </a:moveTo>
                <a:lnTo>
                  <a:pt x="2463854" y="1231927"/>
                </a:lnTo>
                <a:lnTo>
                  <a:pt x="1231927" y="2463854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007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原创设计师QQ598969553             _10"/>
          <p:cNvSpPr/>
          <p:nvPr/>
        </p:nvSpPr>
        <p:spPr>
          <a:xfrm>
            <a:off x="6603740" y="4138731"/>
            <a:ext cx="2828184" cy="2777277"/>
          </a:xfrm>
          <a:custGeom>
            <a:avLst/>
            <a:gdLst>
              <a:gd name="connsiteX0" fmla="*/ 1231927 w 2463854"/>
              <a:gd name="connsiteY0" fmla="*/ 0 h 2419505"/>
              <a:gd name="connsiteX1" fmla="*/ 2463854 w 2463854"/>
              <a:gd name="connsiteY1" fmla="*/ 1231927 h 2419505"/>
              <a:gd name="connsiteX2" fmla="*/ 1276277 w 2463854"/>
              <a:gd name="connsiteY2" fmla="*/ 2419505 h 2419505"/>
              <a:gd name="connsiteX3" fmla="*/ 1187578 w 2463854"/>
              <a:gd name="connsiteY3" fmla="*/ 2419505 h 2419505"/>
              <a:gd name="connsiteX4" fmla="*/ 0 w 2463854"/>
              <a:gd name="connsiteY4" fmla="*/ 1231927 h 2419505"/>
              <a:gd name="connsiteX5" fmla="*/ 1231927 w 2463854"/>
              <a:gd name="connsiteY5" fmla="*/ 0 h 241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54" h="2419505">
                <a:moveTo>
                  <a:pt x="1231927" y="0"/>
                </a:moveTo>
                <a:lnTo>
                  <a:pt x="2463854" y="1231927"/>
                </a:lnTo>
                <a:lnTo>
                  <a:pt x="1276277" y="2419505"/>
                </a:lnTo>
                <a:lnTo>
                  <a:pt x="1187578" y="2419505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4C9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74" y="4642161"/>
            <a:ext cx="4392118" cy="22198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08" y="606286"/>
            <a:ext cx="4871632" cy="486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如何跨列</a:t>
            </a:r>
          </a:p>
        </p:txBody>
      </p:sp>
      <p:sp>
        <p:nvSpPr>
          <p:cNvPr id="3" name="AutoShape 16"/>
          <p:cNvSpPr>
            <a:spLocks noChangeArrowheads="1"/>
          </p:cNvSpPr>
          <p:nvPr/>
        </p:nvSpPr>
        <p:spPr bwMode="auto">
          <a:xfrm>
            <a:off x="2516001" y="1054142"/>
            <a:ext cx="7658100" cy="4913312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&lt;table width="200" border="1"&gt;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 </a:t>
            </a:r>
            <a:r>
              <a:rPr lang="fr-FR" altLang="fr-FR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colspan=“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3</a:t>
            </a:r>
            <a:r>
              <a:rPr lang="fr-FR" altLang="fr-FR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学生成绩&lt;/td&gt;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&lt;td&gt;语文&lt;/td&gt;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&lt;td&gt;98&lt;/td&gt;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&lt;td&gt;数学&lt;/td&gt;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&lt;td&gt;95&lt;/td&gt;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table </a:t>
            </a: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882588" y="276267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如何跨列 </a:t>
            </a:r>
          </a:p>
        </p:txBody>
      </p:sp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51" y="3646529"/>
            <a:ext cx="4032250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19"/>
          <p:cNvSpPr>
            <a:spLocks noChangeArrowheads="1"/>
          </p:cNvSpPr>
          <p:nvPr/>
        </p:nvSpPr>
        <p:spPr bwMode="auto">
          <a:xfrm>
            <a:off x="5252851" y="2782929"/>
            <a:ext cx="4608512" cy="715089"/>
          </a:xfrm>
          <a:prstGeom prst="wedgeRoundRectCallout">
            <a:avLst>
              <a:gd name="adj1" fmla="val -64398"/>
              <a:gd name="adj2" fmla="val -962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属性表示跨多少列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、该行其他单元格的内容就省略不写了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260538" y="6253204"/>
            <a:ext cx="5184775" cy="463550"/>
            <a:chOff x="1837" y="3748"/>
            <a:chExt cx="3266" cy="292"/>
          </a:xfrm>
        </p:grpSpPr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" name="Picture 22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：跨列的表格</a:t>
              </a:r>
            </a:p>
          </p:txBody>
        </p:sp>
      </p:grpSp>
      <p:pic>
        <p:nvPicPr>
          <p:cNvPr id="11" name="Picture 24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99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4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如何跨行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82253" y="1217427"/>
            <a:ext cx="7642225" cy="4592637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&lt;table width="500" border="1"&gt;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 </a:t>
            </a:r>
            <a:r>
              <a:rPr lang="fr-FR" altLang="fr-FR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rowspan="2"</a:t>
            </a: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&gt;张三&lt;/td&gt;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&lt;td&gt;语文&lt;/td&gt;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&lt;td&gt;98&lt;/td&gt;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&lt;td&gt;数学&lt;/td&gt;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&lt;td&gt;95&lt;/td&gt;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......</a:t>
            </a:r>
            <a:r>
              <a:rPr lang="zh-CN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代码同上</a:t>
            </a: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zh-CN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两行内容</a:t>
            </a:r>
            <a:r>
              <a:rPr lang="fr-F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2965" y="328427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如何跨行 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81240" y="1928627"/>
            <a:ext cx="2952750" cy="715089"/>
          </a:xfrm>
          <a:prstGeom prst="wedgeRoundRectCallout">
            <a:avLst>
              <a:gd name="adj1" fmla="val -73977"/>
              <a:gd name="adj2" fmla="val 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属性表示跨多少行 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5" y="4160652"/>
            <a:ext cx="3455988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5485840" y="3295464"/>
            <a:ext cx="2952750" cy="715089"/>
          </a:xfrm>
          <a:prstGeom prst="wedgeRoundRectCallout">
            <a:avLst>
              <a:gd name="adj1" fmla="val -87741"/>
              <a:gd name="adj2" fmla="val 1796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该列单元格的内容就省略不写了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839478" y="6187889"/>
            <a:ext cx="5184775" cy="463550"/>
            <a:chOff x="1837" y="3748"/>
            <a:chExt cx="3266" cy="292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" name="Picture 11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：跨行的表格</a:t>
              </a:r>
            </a:p>
          </p:txBody>
        </p:sp>
      </p:grpSp>
      <p:pic>
        <p:nvPicPr>
          <p:cNvPr id="12" name="Picture 13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78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3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如何跨行、跨列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043861" y="1054142"/>
            <a:ext cx="7632700" cy="5033486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&lt;table width="200" border="1"&gt;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 </a:t>
            </a:r>
            <a:r>
              <a:rPr lang="fr-FR" altLang="fr-FR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colspan="3"</a:t>
            </a:r>
            <a:r>
              <a:rPr lang="fr-FR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学生成绩&lt;/td&gt;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 </a:t>
            </a:r>
            <a:r>
              <a:rPr lang="fr-FR" altLang="fr-FR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rowspan="2"</a:t>
            </a:r>
            <a:r>
              <a:rPr lang="fr-FR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张三&lt;/td&gt;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&lt;td&gt;语文&lt;/td&gt;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&lt;td&gt;98&lt;/td&gt;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&lt;td&gt;数学&lt;/td&gt;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&lt;td&gt;95&lt;/td&gt;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&lt;/tr&gt;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</a:t>
            </a:r>
            <a:r>
              <a:rPr lang="zh-CN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代码同上两行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</a:t>
            </a:r>
            <a:endParaRPr lang="fr-FR" altLang="fr-FR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85048" y="34770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如何跨行、跨列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868273" y="1790743"/>
            <a:ext cx="2952750" cy="408623"/>
          </a:xfrm>
          <a:prstGeom prst="wedgeRoundRectCallout">
            <a:avLst>
              <a:gd name="adj1" fmla="val -73977"/>
              <a:gd name="adj2" fmla="val 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</a:t>
            </a:r>
            <a:r>
              <a:rPr lang="en-US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 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6" y="3717967"/>
            <a:ext cx="3600450" cy="226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6868273" y="2555124"/>
            <a:ext cx="2952750" cy="408623"/>
          </a:xfrm>
          <a:prstGeom prst="wedgeRoundRectCallout">
            <a:avLst>
              <a:gd name="adj1" fmla="val -81719"/>
              <a:gd name="adj2" fmla="val 524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</a:t>
            </a:r>
            <a:r>
              <a:rPr lang="en-US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 </a:t>
            </a:r>
          </a:p>
        </p:txBody>
      </p:sp>
      <p:pic>
        <p:nvPicPr>
          <p:cNvPr id="8" name="Picture 10" descr="示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123067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051923" y="6351630"/>
            <a:ext cx="5184775" cy="463550"/>
            <a:chOff x="1837" y="3748"/>
            <a:chExt cx="3266" cy="292"/>
          </a:xfrm>
        </p:grpSpPr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1" name="Picture 13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：跨行跨列的表格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表格高级标签</a:t>
            </a:r>
            <a:r>
              <a:rPr lang="en-US" altLang="zh-CN" dirty="0"/>
              <a:t>2-1 </a:t>
            </a:r>
            <a:endParaRPr lang="zh-CN" altLang="en-US" dirty="0"/>
          </a:p>
        </p:txBody>
      </p:sp>
      <p:pic>
        <p:nvPicPr>
          <p:cNvPr id="5" name="Picture 4" descr="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12" y="109046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67" y="1882682"/>
            <a:ext cx="72009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910542" y="1655669"/>
            <a:ext cx="1692275" cy="715089"/>
          </a:xfrm>
          <a:prstGeom prst="wedgeRoundRectCallout">
            <a:avLst>
              <a:gd name="adj1" fmla="val -52907"/>
              <a:gd name="adj2" fmla="val 831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表格标题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&lt;caption&gt;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949730" y="2631982"/>
            <a:ext cx="6911975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8285442" y="3322544"/>
            <a:ext cx="1692275" cy="715089"/>
          </a:xfrm>
          <a:prstGeom prst="wedgeRoundRectCallout">
            <a:avLst>
              <a:gd name="adj1" fmla="val -66602"/>
              <a:gd name="adj2" fmla="val 97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数据主体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905280" y="4216307"/>
            <a:ext cx="6911975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8285442" y="2254157"/>
            <a:ext cx="1692275" cy="408623"/>
          </a:xfrm>
          <a:prstGeom prst="wedgeRoundRectCallout">
            <a:avLst>
              <a:gd name="adj1" fmla="val -64917"/>
              <a:gd name="adj2" fmla="val 802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782205" y="4991007"/>
            <a:ext cx="1692275" cy="407987"/>
          </a:xfrm>
          <a:prstGeom prst="wedgeRoundRectCallout">
            <a:avLst>
              <a:gd name="adj1" fmla="val -43620"/>
              <a:gd name="adj2" fmla="val -121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373467" y="2098582"/>
            <a:ext cx="1692275" cy="408623"/>
          </a:xfrm>
          <a:prstGeom prst="wedgeRoundRectCallout">
            <a:avLst>
              <a:gd name="adj1" fmla="val 32833"/>
              <a:gd name="adj2" fmla="val 11827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14" name="Picture 16" descr="分析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542" y="490686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1084542" y="1237125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如何实现年终数据报表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95420" y="5118286"/>
            <a:ext cx="6251792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fr-FR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表格数据的分组标签</a:t>
            </a: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&lt;thead&gt;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&lt;tbody&gt;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&lt;tfoot&gt;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配合使用，对报表数据进行逻辑分组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9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表格高级标签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547533" y="1054142"/>
            <a:ext cx="8351838" cy="5033486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&lt;table width="100%"&gt;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&lt;caption&gt;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年终数据报表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&lt;/caption&gt;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thead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style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="background: #0FF"&gt;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 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月份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 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收入（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RMB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th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 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 background: #9CC"&gt;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&lt;td&gt;1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      &lt;td&gt;100&lt;/td&gt;                    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&lt;td&gt;2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      &lt;td&gt;80&lt;/td&gt;                      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&lt;!--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月的类似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tfoot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="background: #FF0"&gt;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   &lt;td&gt;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平均月收入 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      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&lt;td&gt;196.67&lt;/td&gt; &lt;/tr&gt;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&lt;tr&gt;      &lt;td&gt;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总计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      &lt;td&gt;1180&lt;/td&gt;                  &lt;/tr&gt;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fr-FR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/tfoot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32308" y="1341480"/>
            <a:ext cx="2159000" cy="715089"/>
          </a:xfrm>
          <a:prstGeom prst="wedgeRoundRectCallout">
            <a:avLst>
              <a:gd name="adj1" fmla="val -73310"/>
              <a:gd name="adj2" fmla="val 6778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&lt;thead&gt;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标签对应报表的页眉 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03746" y="2638467"/>
            <a:ext cx="2159000" cy="715089"/>
          </a:xfrm>
          <a:prstGeom prst="wedgeRoundRectCallout">
            <a:avLst>
              <a:gd name="adj1" fmla="val -90392"/>
              <a:gd name="adj2" fmla="val 24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&lt;tbody&gt;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对应报表的数据主体  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367743" y="3810438"/>
            <a:ext cx="2159000" cy="715089"/>
          </a:xfrm>
          <a:prstGeom prst="wedgeRoundRectCallout">
            <a:avLst>
              <a:gd name="adj1" fmla="val -78567"/>
              <a:gd name="adj2" fmla="val 297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&lt;tfooter&gt;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对应报表的页脚 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058833" y="6135730"/>
            <a:ext cx="5184775" cy="463550"/>
            <a:chOff x="1837" y="3748"/>
            <a:chExt cx="3266" cy="292"/>
          </a:xfrm>
        </p:grpSpPr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" name="Picture 11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thead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41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表格布局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表格布局 </a:t>
            </a:r>
            <a:endParaRPr lang="en-US" altLang="zh-CN" sz="360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79" y="1943007"/>
            <a:ext cx="5295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6927304" y="2808194"/>
            <a:ext cx="2089150" cy="720725"/>
          </a:xfrm>
          <a:prstGeom prst="wedgeRoundRectCallout">
            <a:avLst>
              <a:gd name="adj1" fmla="val -59880"/>
              <a:gd name="adj2" fmla="val 1061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图文布局，数据规则整齐</a:t>
            </a:r>
          </a:p>
        </p:txBody>
      </p:sp>
      <p:pic>
        <p:nvPicPr>
          <p:cNvPr id="8" name="Picture 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04" y="1727107"/>
            <a:ext cx="396240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784429" y="4032157"/>
            <a:ext cx="1468437" cy="836612"/>
          </a:xfrm>
          <a:prstGeom prst="wedgeRoundRectCallout">
            <a:avLst>
              <a:gd name="adj1" fmla="val -83083"/>
              <a:gd name="adj2" fmla="val 120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表单布局，同样要求数据规则整齐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2599" y="1209621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表格布局和应用场合</a:t>
            </a:r>
          </a:p>
        </p:txBody>
      </p:sp>
    </p:spTree>
    <p:extLst>
      <p:ext uri="{BB962C8B-B14F-4D97-AF65-F5344CB8AC3E}">
        <p14:creationId xmlns:p14="http://schemas.microsoft.com/office/powerpoint/2010/main" val="240743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如何实现图文布局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pic>
        <p:nvPicPr>
          <p:cNvPr id="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72" y="1669863"/>
            <a:ext cx="50403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97" y="1958788"/>
            <a:ext cx="3743325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42599" y="1209621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实现步骤</a:t>
            </a:r>
          </a:p>
        </p:txBody>
      </p:sp>
    </p:spTree>
    <p:extLst>
      <p:ext uri="{BB962C8B-B14F-4D97-AF65-F5344CB8AC3E}">
        <p14:creationId xmlns:p14="http://schemas.microsoft.com/office/powerpoint/2010/main" val="21121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如何实现图文布局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24" y="1777440"/>
            <a:ext cx="50403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4899" y="1201178"/>
            <a:ext cx="72009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25000"/>
              </a:spcAft>
              <a:buClr>
                <a:schemeClr val="tx2"/>
              </a:buClr>
              <a:buSzTx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实现步骤</a:t>
            </a:r>
          </a:p>
          <a:p>
            <a:pPr lvl="1" eaLnBrk="1" hangingPunct="1">
              <a:spcBef>
                <a:spcPct val="5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lvl="1" eaLnBrk="1" hangingPunct="1">
              <a:buClr>
                <a:schemeClr val="tx2"/>
              </a:buClr>
              <a:buSzPct val="80000"/>
              <a:buFont typeface="Wingdings" panose="05000000000000000000" pitchFamily="2" charset="2"/>
              <a:buBlip>
                <a:blip r:embed="rId4"/>
              </a:buBlip>
            </a:pP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149" y="2066365"/>
            <a:ext cx="3743325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494024" y="1209115"/>
            <a:ext cx="8716962" cy="4970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border="1px"&gt;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&lt;td 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="2"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=“…" alt="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公告栏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&lt;td 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rowspan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="4"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=“…" alt="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公告左侧图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&lt;td&gt;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大学要求老师开网店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&lt;td&gt;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安全锤网上大热销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49" y="3793565"/>
            <a:ext cx="3743325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018149" y="913840"/>
            <a:ext cx="2808287" cy="863600"/>
          </a:xfrm>
          <a:prstGeom prst="wedgeRoundRectCallout">
            <a:avLst>
              <a:gd name="adj1" fmla="val -43556"/>
              <a:gd name="adj2" fmla="val 61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列的表格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实际布局时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border=“0”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隐藏边框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897874" y="1345640"/>
            <a:ext cx="2016125" cy="720725"/>
          </a:xfrm>
          <a:prstGeom prst="wedgeRoundRectCallout">
            <a:avLst>
              <a:gd name="adj1" fmla="val -63699"/>
              <a:gd name="adj2" fmla="val 8634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公告栏：跨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690036" y="2280678"/>
            <a:ext cx="2016125" cy="720725"/>
          </a:xfrm>
          <a:prstGeom prst="wedgeRoundRectCallout">
            <a:avLst>
              <a:gd name="adj1" fmla="val -68190"/>
              <a:gd name="adj2" fmla="val 660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图片：跨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3081524" y="6066865"/>
            <a:ext cx="5184775" cy="463550"/>
            <a:chOff x="1837" y="3748"/>
            <a:chExt cx="3266" cy="292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4" name="Picture 14" descr="说话气泡new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：图文布局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04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如何实现表单布局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4"/>
          <a:stretch>
            <a:fillRect/>
          </a:stretch>
        </p:blipFill>
        <p:spPr bwMode="auto">
          <a:xfrm>
            <a:off x="3111127" y="1996795"/>
            <a:ext cx="68040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66440" y="2357157"/>
            <a:ext cx="2233612" cy="936625"/>
          </a:xfrm>
          <a:prstGeom prst="wedgeRoundRectCallout">
            <a:avLst>
              <a:gd name="adj1" fmla="val 103449"/>
              <a:gd name="adj2" fmla="val 723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问题：结构简单，但不美观</a:t>
            </a:r>
          </a:p>
        </p:txBody>
      </p:sp>
      <p:pic>
        <p:nvPicPr>
          <p:cNvPr id="7" name="Picture 8" descr="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7" y="10700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66440" y="1229837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如何实现页面中登录表单的布局？</a:t>
            </a:r>
          </a:p>
        </p:txBody>
      </p:sp>
    </p:spTree>
    <p:extLst>
      <p:ext uri="{BB962C8B-B14F-4D97-AF65-F5344CB8AC3E}">
        <p14:creationId xmlns:p14="http://schemas.microsoft.com/office/powerpoint/2010/main" val="24599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如何实现表单布局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"/>
          <a:stretch>
            <a:fillRect/>
          </a:stretch>
        </p:blipFill>
        <p:spPr bwMode="auto">
          <a:xfrm>
            <a:off x="2573991" y="1858123"/>
            <a:ext cx="66246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47466" y="2147048"/>
            <a:ext cx="3168650" cy="1150938"/>
          </a:xfrm>
          <a:prstGeom prst="wedgeRoundRectCallout">
            <a:avLst>
              <a:gd name="adj1" fmla="val -62477"/>
              <a:gd name="adj2" fmla="val 5675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实际应用，需要几行几列的表格布局？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2599" y="1159663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实际页面中的登录表单布局</a:t>
            </a:r>
          </a:p>
        </p:txBody>
      </p:sp>
    </p:spTree>
    <p:extLst>
      <p:ext uri="{BB962C8B-B14F-4D97-AF65-F5344CB8AC3E}">
        <p14:creationId xmlns:p14="http://schemas.microsoft.com/office/powerpoint/2010/main" val="82369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预习检查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1385" y="1838960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表格的用途？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表格一般包含哪几部分？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的含义？</a:t>
            </a:r>
          </a:p>
        </p:txBody>
      </p:sp>
      <p:pic>
        <p:nvPicPr>
          <p:cNvPr id="6" name="Picture 4" descr="提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2" y="114998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21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如何实现表单布局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560232" y="1049099"/>
            <a:ext cx="8562975" cy="5717858"/>
          </a:xfrm>
          <a:prstGeom prst="roundRect">
            <a:avLst>
              <a:gd name="adj" fmla="val 11986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 method="post" action="login_success.htm"&gt;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&lt;table&gt;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="images/title_login_2.png" alt="alt" /&gt;&lt;/td&gt;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 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="2"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&gt;&amp;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nbsp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;&lt;/td&gt;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&lt;td&gt;&lt;/td&gt;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会员名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:&lt;/td&gt;</a:t>
            </a:r>
          </a:p>
          <a:p>
            <a:pPr algn="just" eaLnBrk="1" hangingPunct="1">
              <a:buClrTx/>
              <a:buSzTx/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&lt;td&gt; &lt;input name=“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…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（可包含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&lt;/td&gt;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…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代码同“会员名”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&lt;td 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colspan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="2"&gt;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&lt;input type="image" …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=“…" /&gt; &lt;/td&gt;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 	    	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&lt;/form&gt;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20" y="3060461"/>
            <a:ext cx="5400675" cy="148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95270" y="469661"/>
            <a:ext cx="2592387" cy="935038"/>
          </a:xfrm>
          <a:prstGeom prst="wedgeRoundRectCallout">
            <a:avLst>
              <a:gd name="adj1" fmla="val -34995"/>
              <a:gd name="adj2" fmla="val 9193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整体布局：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列的表格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8040407" y="1906349"/>
            <a:ext cx="2381064" cy="1150937"/>
          </a:xfrm>
          <a:prstGeom prst="wedgeRoundRectCallout">
            <a:avLst>
              <a:gd name="adj1" fmla="val -91986"/>
              <a:gd name="adj2" fmla="val 498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图片后的内容跨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列，内容用“空格”填充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7464145" y="5770324"/>
            <a:ext cx="2268537" cy="890587"/>
          </a:xfrm>
          <a:prstGeom prst="wedgeRoundRectCallout">
            <a:avLst>
              <a:gd name="adj1" fmla="val -76032"/>
              <a:gd name="adj2" fmla="val -1947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图片按钮跨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3215995" y="6386274"/>
            <a:ext cx="5184775" cy="463550"/>
            <a:chOff x="1837" y="3748"/>
            <a:chExt cx="3266" cy="292"/>
          </a:xfrm>
        </p:grpSpPr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1" name="Picture 15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6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：贵美登录表单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2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2-1 </a:t>
            </a:r>
            <a:endParaRPr lang="zh-CN" altLang="en-US" dirty="0"/>
          </a:p>
        </p:txBody>
      </p:sp>
      <p:pic>
        <p:nvPicPr>
          <p:cNvPr id="6" name="Picture 6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6" y="117458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236419" y="1334405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使用表格进行布局对显示数据有什么要求？实现思路是什么？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101947" y="2023380"/>
            <a:ext cx="7883525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使用场合：数据显示要求较为规整，符合表格布局的特点 </a:t>
            </a:r>
          </a:p>
          <a:p>
            <a:pPr marL="285750" indent="-457200" fontAlgn="base">
              <a:spcBef>
                <a:spcPts val="22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布局的实现思路：</a:t>
            </a:r>
          </a:p>
          <a:p>
            <a:pPr marL="171450" lvl="1" indent="0" fontAlgn="base">
              <a:spcBef>
                <a:spcPts val="2200"/>
              </a:spcBef>
              <a:spcAft>
                <a:spcPct val="0"/>
              </a:spcAft>
              <a:buClr>
                <a:schemeClr val="tx2"/>
              </a:buClr>
              <a:buSzPct val="80000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）需要几行几列的表格？</a:t>
            </a:r>
          </a:p>
          <a:p>
            <a:pPr marL="171450" lvl="1" indent="0" fontAlgn="base">
              <a:spcBef>
                <a:spcPts val="2200"/>
              </a:spcBef>
              <a:spcAft>
                <a:spcPct val="0"/>
              </a:spcAft>
              <a:buClr>
                <a:schemeClr val="tx2"/>
              </a:buClr>
              <a:buSzPct val="80000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）哪些单元格有跨行或跨列？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1" indent="0" fontAlgn="base">
              <a:spcBef>
                <a:spcPts val="2200"/>
              </a:spcBef>
              <a:spcAft>
                <a:spcPct val="0"/>
              </a:spcAft>
              <a:buClr>
                <a:schemeClr val="tx2"/>
              </a:buClr>
              <a:buSzPct val="80000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）编写表格代码实现</a:t>
            </a:r>
          </a:p>
        </p:txBody>
      </p:sp>
    </p:spTree>
    <p:extLst>
      <p:ext uri="{BB962C8B-B14F-4D97-AF65-F5344CB8AC3E}">
        <p14:creationId xmlns:p14="http://schemas.microsoft.com/office/powerpoint/2010/main" val="278152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2-2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455" y="1419126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同列单元格宽度由该列宽度最大的单元格决定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fr-FR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同行单元格宽度由该行高度最高的单元格决定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95" y="3640791"/>
            <a:ext cx="6300787" cy="214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48057" y="2416829"/>
            <a:ext cx="2592388" cy="1393825"/>
          </a:xfrm>
          <a:prstGeom prst="wedgeRoundRectCallout">
            <a:avLst>
              <a:gd name="adj1" fmla="val -109278"/>
              <a:gd name="adj2" fmla="val 480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同列单元格宽度由该列宽度最大的单元格决定，要防止内容过长撑开单元格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232495" y="4504391"/>
            <a:ext cx="2592387" cy="1393825"/>
          </a:xfrm>
          <a:prstGeom prst="wedgeRoundRectCallout">
            <a:avLst>
              <a:gd name="adj1" fmla="val -62921"/>
              <a:gd name="adj2" fmla="val -468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同行单元格同理，注意换行带来的高度影响</a:t>
            </a:r>
          </a:p>
        </p:txBody>
      </p:sp>
    </p:spTree>
    <p:extLst>
      <p:ext uri="{BB962C8B-B14F-4D97-AF65-F5344CB8AC3E}">
        <p14:creationId xmlns:p14="http://schemas.microsoft.com/office/powerpoint/2010/main" val="23419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8961" y="2148242"/>
            <a:ext cx="9435465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表格的基本语法是什么？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表格的跨行、跨列属性分别是什么？</a:t>
            </a:r>
          </a:p>
          <a:p>
            <a:pPr marL="285750" lvl="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介绍表格布局的使用场合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简述表格布局的实现思路 </a:t>
            </a:r>
          </a:p>
        </p:txBody>
      </p:sp>
      <p:pic>
        <p:nvPicPr>
          <p:cNvPr id="4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9" y="12567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96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8961" y="2148242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/>
              <a:t>前</a:t>
            </a:r>
            <a:r>
              <a:rPr lang="en-US" altLang="zh-CN" dirty="0"/>
              <a:t>3</a:t>
            </a:r>
            <a:r>
              <a:rPr lang="zh-CN" altLang="en-US" dirty="0"/>
              <a:t>个专题知识梳理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块级标签有哪些 ？语法分别是什么？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行级标签有哪些 ？语法分别是什么？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表单的语法及各类表单元素的语法？</a:t>
            </a:r>
          </a:p>
        </p:txBody>
      </p:sp>
      <p:pic>
        <p:nvPicPr>
          <p:cNvPr id="4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9" y="12567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98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简单表格 </a:t>
            </a:r>
            <a:endParaRPr lang="zh-CN" altLang="en-US" dirty="0"/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428" y="2463638"/>
            <a:ext cx="5832475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788691" y="5842374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7" name="Picture 7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87" y="116877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8189366" y="3032499"/>
            <a:ext cx="1871662" cy="1021556"/>
          </a:xfrm>
          <a:prstGeom prst="wedgeRoundRectCallout">
            <a:avLst>
              <a:gd name="adj1" fmla="val -87236"/>
              <a:gd name="adj2" fmla="val 712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列的表格显示商品数据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82749" y="1248893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制作页面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8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跨行跨列表格 </a:t>
            </a:r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025" y="1993340"/>
            <a:ext cx="5903912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395725" y="5954153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8" name="Picture 6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117925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80500" y="2856940"/>
            <a:ext cx="1871662" cy="1021556"/>
          </a:xfrm>
          <a:prstGeom prst="wedgeRoundRectCallout">
            <a:avLst>
              <a:gd name="adj1" fmla="val -87236"/>
              <a:gd name="adj2" fmla="val 712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实现一个跨行跨列的商品类目表格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051487" y="2015565"/>
            <a:ext cx="1871663" cy="408623"/>
          </a:xfrm>
          <a:prstGeom prst="wedgeRoundRectCallout">
            <a:avLst>
              <a:gd name="adj1" fmla="val -87236"/>
              <a:gd name="adj2" fmla="val 712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749" y="1248893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</a:t>
            </a:r>
          </a:p>
        </p:txBody>
      </p:sp>
    </p:spTree>
    <p:extLst>
      <p:ext uri="{BB962C8B-B14F-4D97-AF65-F5344CB8AC3E}">
        <p14:creationId xmlns:p14="http://schemas.microsoft.com/office/powerpoint/2010/main" val="279092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表格分组标签的使用 </a:t>
            </a:r>
            <a:endParaRPr lang="zh-CN" altLang="en-US" dirty="0"/>
          </a:p>
        </p:txBody>
      </p:sp>
      <p:pic>
        <p:nvPicPr>
          <p:cNvPr id="5" name="Picture 5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75" y="118222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10" y="2441016"/>
            <a:ext cx="763428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50684" y="5792788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144791" y="2531596"/>
            <a:ext cx="1871663" cy="693738"/>
          </a:xfrm>
          <a:prstGeom prst="wedgeRoundRectCallout">
            <a:avLst>
              <a:gd name="adj1" fmla="val -52204"/>
              <a:gd name="adj2" fmla="val 916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数据分组的表格</a:t>
            </a:r>
            <a:r>
              <a:rPr lang="zh-CN" altLang="fr-FR" sz="1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6538" y="1370709"/>
            <a:ext cx="9435465" cy="959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实现一个按地点和时间汇总的年终报表 </a:t>
            </a:r>
          </a:p>
        </p:txBody>
      </p:sp>
    </p:spTree>
    <p:extLst>
      <p:ext uri="{BB962C8B-B14F-4D97-AF65-F5344CB8AC3E}">
        <p14:creationId xmlns:p14="http://schemas.microsoft.com/office/powerpoint/2010/main" val="6510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贵美商品分类页 </a:t>
            </a:r>
            <a:endParaRPr lang="zh-CN" altLang="en-US" dirty="0"/>
          </a:p>
        </p:txBody>
      </p:sp>
      <p:pic>
        <p:nvPicPr>
          <p:cNvPr id="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86" y="2427386"/>
            <a:ext cx="8064500" cy="343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059580" y="6138956"/>
            <a:ext cx="4319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7" name="Picture 5" descr="练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4" y="127326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7379168" y="2019098"/>
            <a:ext cx="2736850" cy="719137"/>
          </a:xfrm>
          <a:prstGeom prst="wedgeRoundRectCallout">
            <a:avLst>
              <a:gd name="adj1" fmla="val -41125"/>
              <a:gd name="adj2" fmla="val 1608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使用表格实现图文布局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6538" y="1370709"/>
            <a:ext cx="9435465" cy="959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根据提供的素材实现 </a:t>
            </a:r>
          </a:p>
        </p:txBody>
      </p:sp>
    </p:spTree>
    <p:extLst>
      <p:ext uri="{BB962C8B-B14F-4D97-AF65-F5344CB8AC3E}">
        <p14:creationId xmlns:p14="http://schemas.microsoft.com/office/powerpoint/2010/main" val="4463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制作贵美注册页 </a:t>
            </a:r>
            <a:endParaRPr lang="zh-CN" altLang="en-US" dirty="0"/>
          </a:p>
        </p:txBody>
      </p:sp>
      <p:pic>
        <p:nvPicPr>
          <p:cNvPr id="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283" y="2127639"/>
            <a:ext cx="7561262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28664" y="6110568"/>
            <a:ext cx="58324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7" name="Picture 5" descr="练习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3" y="112423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6403789" y="1108356"/>
            <a:ext cx="3311525" cy="1439862"/>
          </a:xfrm>
          <a:prstGeom prst="wedgeRoundRectCallout">
            <a:avLst>
              <a:gd name="adj1" fmla="val -49139"/>
              <a:gd name="adj2" fmla="val 819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、先考虑使用几行几列的表格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、单元格的跨行或跨列情况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2108" y="1124231"/>
            <a:ext cx="9435465" cy="9592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制作贵美注册页面 </a:t>
            </a:r>
          </a:p>
        </p:txBody>
      </p:sp>
    </p:spTree>
    <p:extLst>
      <p:ext uri="{BB962C8B-B14F-4D97-AF65-F5344CB8AC3E}">
        <p14:creationId xmlns:p14="http://schemas.microsoft.com/office/powerpoint/2010/main" val="3259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1385" y="1838960"/>
            <a:ext cx="9435465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超链接的基本语法？如何创建锚链接？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表单的基本语法？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表单元素包括哪些？语法分别是什么？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表单中只读和禁用对应的属性是什么？</a:t>
            </a:r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2" y="114998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43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85745" y="1179620"/>
            <a:ext cx="9435465" cy="54014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</a:t>
            </a:r>
            <a:endParaRPr lang="en-US" altLang="zh-CN" noProof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）实现</a:t>
            </a:r>
            <a:endParaRPr lang="en-US" altLang="zh-CN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kumimoji="0" lang="en-US" altLang="zh-CN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）实现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27" y="1774968"/>
            <a:ext cx="5143500" cy="17335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727" y="3880359"/>
            <a:ext cx="4438650" cy="20764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本专题目标</a:t>
            </a:r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36015" y="1779905"/>
            <a:ext cx="10515600" cy="2617283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目标一使用表格显示数据</a:t>
            </a:r>
          </a:p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使用表格实现页面布局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为什么使用表格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8350" y="1054142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表格应用场合</a:t>
            </a:r>
          </a:p>
        </p:txBody>
      </p:sp>
      <p:pic>
        <p:nvPicPr>
          <p:cNvPr id="4" name="Picture 2" descr="论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4"/>
          <a:stretch>
            <a:fillRect/>
          </a:stretch>
        </p:blipFill>
        <p:spPr bwMode="auto">
          <a:xfrm>
            <a:off x="2102451" y="1565742"/>
            <a:ext cx="7488238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528901" y="1065679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297001" y="2286467"/>
            <a:ext cx="1492250" cy="715089"/>
          </a:xfrm>
          <a:prstGeom prst="wedgeRoundRectCallout">
            <a:avLst>
              <a:gd name="adj1" fmla="val -40852"/>
              <a:gd name="adj2" fmla="val 8386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论坛中应用表格</a:t>
            </a:r>
          </a:p>
        </p:txBody>
      </p:sp>
      <p:pic>
        <p:nvPicPr>
          <p:cNvPr id="8" name="Picture 7" descr="购物网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/>
          <a:stretch>
            <a:fillRect/>
          </a:stretch>
        </p:blipFill>
        <p:spPr bwMode="auto">
          <a:xfrm>
            <a:off x="2796189" y="2332505"/>
            <a:ext cx="7200900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0528901" y="1837633"/>
            <a:ext cx="1295400" cy="715089"/>
          </a:xfrm>
          <a:prstGeom prst="wedgeRoundRectCallout">
            <a:avLst>
              <a:gd name="adj1" fmla="val -107231"/>
              <a:gd name="adj2" fmla="val 39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购物网站应用表格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02451" y="140167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为什么使用表格</a:t>
            </a:r>
          </a:p>
        </p:txBody>
      </p:sp>
      <p:pic>
        <p:nvPicPr>
          <p:cNvPr id="11" name="Picture 8" descr="门户网站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9"/>
          <a:stretch>
            <a:fillRect/>
          </a:stretch>
        </p:blipFill>
        <p:spPr bwMode="auto">
          <a:xfrm>
            <a:off x="2796189" y="2644011"/>
            <a:ext cx="74168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0378316" y="1694552"/>
            <a:ext cx="1422400" cy="715089"/>
          </a:xfrm>
          <a:prstGeom prst="wedgeRoundRectCallout">
            <a:avLst>
              <a:gd name="adj1" fmla="val -73228"/>
              <a:gd name="adj2" fmla="val 1271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门户网站应用表格</a:t>
            </a:r>
          </a:p>
        </p:txBody>
      </p:sp>
    </p:spTree>
    <p:extLst>
      <p:ext uri="{BB962C8B-B14F-4D97-AF65-F5344CB8AC3E}">
        <p14:creationId xmlns:p14="http://schemas.microsoft.com/office/powerpoint/2010/main" val="22325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表格的基本结构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599859" y="1346242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24736"/>
              </p:ext>
            </p:extLst>
          </p:nvPr>
        </p:nvGraphicFramePr>
        <p:xfrm>
          <a:off x="2678359" y="2054267"/>
          <a:ext cx="4900613" cy="2286000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2583109" y="3830680"/>
            <a:ext cx="5124450" cy="5476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1363909" y="3860842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3589584" y="2008230"/>
            <a:ext cx="1143000" cy="24193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3487984" y="1054142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6532809" y="2881355"/>
            <a:ext cx="1143000" cy="6096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8133009" y="2957555"/>
            <a:ext cx="137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单元格</a:t>
            </a:r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H="1">
            <a:off x="7675809" y="3186155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2" name="AutoShape 49"/>
          <p:cNvCxnSpPr>
            <a:cxnSpLocks noChangeShapeType="1"/>
          </p:cNvCxnSpPr>
          <p:nvPr/>
        </p:nvCxnSpPr>
        <p:spPr bwMode="auto">
          <a:xfrm flipV="1">
            <a:off x="2049709" y="4130717"/>
            <a:ext cx="514350" cy="1111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4135684" y="1558967"/>
            <a:ext cx="0" cy="360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AutoShape 53"/>
          <p:cNvSpPr>
            <a:spLocks noChangeArrowheads="1"/>
          </p:cNvSpPr>
          <p:nvPr/>
        </p:nvSpPr>
        <p:spPr bwMode="auto">
          <a:xfrm>
            <a:off x="5793034" y="5014955"/>
            <a:ext cx="2519363" cy="1021556"/>
          </a:xfrm>
          <a:prstGeom prst="wedgeRoundRectCallout">
            <a:avLst>
              <a:gd name="adj1" fmla="val -47606"/>
              <a:gd name="adj2" fmla="val -1544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特点：通常情况下，同行的高度一致、同列的宽度一致</a:t>
            </a:r>
          </a:p>
        </p:txBody>
      </p:sp>
    </p:spTree>
    <p:extLst>
      <p:ext uri="{BB962C8B-B14F-4D97-AF65-F5344CB8AC3E}">
        <p14:creationId xmlns:p14="http://schemas.microsoft.com/office/powerpoint/2010/main" val="33972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564435" y="1641475"/>
            <a:ext cx="6337300" cy="4641850"/>
          </a:xfrm>
          <a:prstGeom prst="roundRect">
            <a:avLst>
              <a:gd name="adj" fmla="val 632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&lt;/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&lt;td&gt;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个单元格的内容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......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&lt;/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&lt;/table&gt;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758496" y="1773050"/>
            <a:ext cx="1954213" cy="3960813"/>
            <a:chOff x="4433" y="1278"/>
            <a:chExt cx="1095" cy="2495"/>
          </a:xfrm>
        </p:grpSpPr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4433" y="1278"/>
              <a:ext cx="190" cy="2495"/>
            </a:xfrm>
            <a:prstGeom prst="rightBrace">
              <a:avLst>
                <a:gd name="adj1" fmla="val 109430"/>
                <a:gd name="adj2" fmla="val 49741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621" y="2167"/>
              <a:ext cx="907" cy="6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&lt;table&gt;...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 table&gt;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定义表格</a:t>
              </a:r>
            </a:p>
          </p:txBody>
        </p:sp>
      </p:grpSp>
      <p:sp>
        <p:nvSpPr>
          <p:cNvPr id="7" name="AutoShape 11"/>
          <p:cNvSpPr>
            <a:spLocks/>
          </p:cNvSpPr>
          <p:nvPr/>
        </p:nvSpPr>
        <p:spPr bwMode="auto">
          <a:xfrm>
            <a:off x="6749210" y="2242156"/>
            <a:ext cx="287337" cy="1511300"/>
          </a:xfrm>
          <a:prstGeom prst="rightBrace">
            <a:avLst>
              <a:gd name="adj1" fmla="val 43831"/>
              <a:gd name="adj2" fmla="val 5055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7077848" y="2686049"/>
            <a:ext cx="1680647" cy="720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定义行 </a:t>
            </a: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5164885" y="1282700"/>
            <a:ext cx="1733456" cy="715089"/>
          </a:xfrm>
          <a:prstGeom prst="wedgeRoundRectCallout">
            <a:avLst>
              <a:gd name="adj1" fmla="val -87875"/>
              <a:gd name="adj2" fmla="val 1355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&lt;td&gt;…&lt;/td&gt;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</a:t>
            </a:r>
          </a:p>
        </p:txBody>
      </p:sp>
      <p:pic>
        <p:nvPicPr>
          <p:cNvPr id="11" name="Picture 20" descr="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106521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1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如何创建表格</a:t>
            </a:r>
            <a:endParaRPr lang="zh-CN" altLang="en-US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2020420" y="1096963"/>
            <a:ext cx="7662863" cy="5014912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&lt;table border=</a:t>
            </a:r>
            <a:r>
              <a:rPr lang="fr-FR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fr-FR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fr-FR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&lt;tr&gt;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&lt;/tr&gt;</a:t>
            </a:r>
            <a:endParaRPr lang="zh-CN" altLang="fr-FR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&lt;tr&gt;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&lt;td&gt;2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列的单元格</a:t>
            </a: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&lt;/td&gt;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&lt;/tr&gt;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&lt;/table&gt;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307757" y="2109601"/>
            <a:ext cx="3673475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983" y="5262563"/>
            <a:ext cx="5616575" cy="87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6500345" y="1212851"/>
            <a:ext cx="2663825" cy="1021556"/>
          </a:xfrm>
          <a:prstGeom prst="wedgeRoundRectCallout">
            <a:avLst>
              <a:gd name="adj1" fmla="val -112870"/>
              <a:gd name="adj2" fmla="val 23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代表表格的开始，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border="2"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表示边框宽度为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6989295" y="2392363"/>
            <a:ext cx="2663825" cy="1021556"/>
          </a:xfrm>
          <a:prstGeom prst="wedgeRoundRectCallout">
            <a:avLst>
              <a:gd name="adj1" fmla="val -112870"/>
              <a:gd name="adj2" fmla="val 23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表格的第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&gt;…&lt;/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代表行</a:t>
            </a:r>
          </a:p>
        </p:txBody>
      </p:sp>
      <p:sp>
        <p:nvSpPr>
          <p:cNvPr id="9" name="Rectangle 21"/>
          <p:cNvSpPr>
            <a:spLocks noChangeArrowheads="1"/>
          </p:cNvSpPr>
          <p:nvPr/>
        </p:nvSpPr>
        <p:spPr bwMode="auto">
          <a:xfrm>
            <a:off x="2307756" y="3520847"/>
            <a:ext cx="3673475" cy="1511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7133758" y="3760788"/>
            <a:ext cx="2663825" cy="1021556"/>
          </a:xfrm>
          <a:prstGeom prst="wedgeRoundRectCallout">
            <a:avLst>
              <a:gd name="adj1" fmla="val -112870"/>
              <a:gd name="adj2" fmla="val 23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表格的第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&lt;td&gt;…&lt;/td&gt;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代表列；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3388845" y="6394450"/>
            <a:ext cx="5184775" cy="463550"/>
            <a:chOff x="1837" y="3748"/>
            <a:chExt cx="3266" cy="292"/>
          </a:xfrm>
        </p:grpSpPr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" name="Picture 26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：表格的基本结构</a:t>
              </a:r>
            </a:p>
          </p:txBody>
        </p:sp>
      </p:grpSp>
      <p:pic>
        <p:nvPicPr>
          <p:cNvPr id="15" name="Picture 28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52" y="111918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6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表格的跨行跨列</a:t>
            </a:r>
            <a:endParaRPr lang="zh-CN" altLang="en-US" dirty="0"/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32" y="105414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860" y="1935256"/>
            <a:ext cx="6010275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28322" y="3749769"/>
            <a:ext cx="2846388" cy="3714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7588997" y="3922806"/>
            <a:ext cx="850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8433547" y="3694206"/>
            <a:ext cx="1152525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712197" y="4205381"/>
            <a:ext cx="1944688" cy="1030288"/>
          </a:xfrm>
          <a:prstGeom prst="flowChartProcess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80535" y="5253131"/>
            <a:ext cx="0" cy="896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gray">
          <a:xfrm>
            <a:off x="2747122" y="6113556"/>
            <a:ext cx="1223963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55856" y="1197850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下图中的表格哪里用了跨行？哪里用了跨列？跨了几行几列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36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1924</Words>
  <Application>Microsoft Office PowerPoint</Application>
  <PresentationFormat>宽屏</PresentationFormat>
  <Paragraphs>282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主题​​</vt:lpstr>
      <vt:lpstr>PowerPoint 演示文稿</vt:lpstr>
      <vt:lpstr>预习检查</vt:lpstr>
      <vt:lpstr>回顾</vt:lpstr>
      <vt:lpstr>本专题目标</vt:lpstr>
      <vt:lpstr>为什么使用表格</vt:lpstr>
      <vt:lpstr>表格的基本结构</vt:lpstr>
      <vt:lpstr>基本语法</vt:lpstr>
      <vt:lpstr>如何创建表格</vt:lpstr>
      <vt:lpstr>表格的跨行跨列</vt:lpstr>
      <vt:lpstr>如何跨列</vt:lpstr>
      <vt:lpstr>如何跨行</vt:lpstr>
      <vt:lpstr>如何跨行、跨列</vt:lpstr>
      <vt:lpstr>表格高级标签2-1 </vt:lpstr>
      <vt:lpstr>表格高级标签2-2</vt:lpstr>
      <vt:lpstr>表格布局</vt:lpstr>
      <vt:lpstr>如何实现图文布局2-1</vt:lpstr>
      <vt:lpstr>如何实现图文布局2-2</vt:lpstr>
      <vt:lpstr>如何实现表单布局3-1</vt:lpstr>
      <vt:lpstr>如何实现表单布局3-2</vt:lpstr>
      <vt:lpstr>如何实现表单布局3-3</vt:lpstr>
      <vt:lpstr>小结2-1 </vt:lpstr>
      <vt:lpstr>小结2-2 </vt:lpstr>
      <vt:lpstr>总结2-1</vt:lpstr>
      <vt:lpstr>总结2-2</vt:lpstr>
      <vt:lpstr>练习——简单表格 </vt:lpstr>
      <vt:lpstr>练习——跨行跨列表格 </vt:lpstr>
      <vt:lpstr>练习——表格分组标签的使用 </vt:lpstr>
      <vt:lpstr>练习——贵美商品分类页 </vt:lpstr>
      <vt:lpstr>练习——制作贵美注册页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xiao</dc:creator>
  <cp:lastModifiedBy>于渊</cp:lastModifiedBy>
  <cp:revision>301</cp:revision>
  <dcterms:created xsi:type="dcterms:W3CDTF">2017-11-29T06:59:00Z</dcterms:created>
  <dcterms:modified xsi:type="dcterms:W3CDTF">2018-04-24T07:29:22Z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