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22" r:id="rId3"/>
    <p:sldId id="323" r:id="rId4"/>
    <p:sldId id="319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2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1E1"/>
    <a:srgbClr val="1883DF"/>
    <a:srgbClr val="65ADE9"/>
    <a:srgbClr val="50A2E6"/>
    <a:srgbClr val="7FBBED"/>
    <a:srgbClr val="99C9F1"/>
    <a:srgbClr val="B2D6F4"/>
    <a:srgbClr val="0076DA"/>
    <a:srgbClr val="39AEB5"/>
    <a:srgbClr val="5A6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3" y="307"/>
      </p:cViewPr>
      <p:guideLst>
        <p:guide orient="horz" pos="2283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6F4-1349-45C3-B50F-B962F208AB3F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56E1E-E219-46BC-877E-FD92BFB8D8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xd\Desktop\图片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04000" cy="40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0639196" y="4737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阶段名称</a:t>
            </a:r>
          </a:p>
        </p:txBody>
      </p:sp>
      <p:pic>
        <p:nvPicPr>
          <p:cNvPr id="13" name="图片 12" descr="未标题-1-恢复的_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15" y="620688"/>
            <a:ext cx="324485" cy="384810"/>
          </a:xfrm>
          <a:prstGeom prst="rect">
            <a:avLst/>
          </a:prstGeom>
        </p:spPr>
      </p:pic>
      <p:sp>
        <p:nvSpPr>
          <p:cNvPr id="23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386067" cy="456882"/>
          </a:xfrm>
        </p:spPr>
        <p:txBody>
          <a:bodyPr>
            <a:noAutofit/>
          </a:bodyPr>
          <a:lstStyle>
            <a:lvl1pPr>
              <a:defRPr sz="2400">
                <a:solidFill>
                  <a:srgbClr val="1883D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42"/>
            <a:ext cx="10515600" cy="1325625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710"/>
            <a:ext cx="10515600" cy="4351540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199" y="6356645"/>
            <a:ext cx="27432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1" y="6356645"/>
            <a:ext cx="41148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645"/>
            <a:ext cx="2743200" cy="365142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6F4-1349-45C3-B50F-B962F208AB3F}" type="datetimeFigureOut">
              <a:rPr lang="zh-CN" altLang="en-US" smtClean="0"/>
              <a:t>2018/4/24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6E1E-E219-46BC-877E-FD92BFB8D8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eamdu.com/xhtml/tag_frame/" TargetMode="External"/><Relationship Id="rId2" Type="http://schemas.openxmlformats.org/officeDocument/2006/relationships/hyperlink" Target="http://www.dreamdu.com/xhtml/tag_frames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reamdu.com/xhtml/tag_nofram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_1"/>
          <p:cNvSpPr txBox="1"/>
          <p:nvPr/>
        </p:nvSpPr>
        <p:spPr>
          <a:xfrm>
            <a:off x="589915" y="2365375"/>
            <a:ext cx="488505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专题四</a:t>
            </a:r>
            <a:endParaRPr lang="en-US" altLang="zh-CN" sz="4000" b="1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007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7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原创设计师QQ598969553             _7"/>
          <p:cNvSpPr/>
          <p:nvPr/>
        </p:nvSpPr>
        <p:spPr>
          <a:xfrm>
            <a:off x="9575642" y="0"/>
            <a:ext cx="2180018" cy="1631588"/>
          </a:xfrm>
          <a:custGeom>
            <a:avLst/>
            <a:gdLst>
              <a:gd name="connsiteX0" fmla="*/ 1849729 w 2461149"/>
              <a:gd name="connsiteY0" fmla="*/ 0 h 1841994"/>
              <a:gd name="connsiteX1" fmla="*/ 2461149 w 2461149"/>
              <a:gd name="connsiteY1" fmla="*/ 611420 h 1841994"/>
              <a:gd name="connsiteX2" fmla="*/ 1230575 w 2461149"/>
              <a:gd name="connsiteY2" fmla="*/ 1841994 h 1841994"/>
              <a:gd name="connsiteX3" fmla="*/ 0 w 2461149"/>
              <a:gd name="connsiteY3" fmla="*/ 611420 h 1841994"/>
              <a:gd name="connsiteX4" fmla="*/ 611419 w 2461149"/>
              <a:gd name="connsiteY4" fmla="*/ 1 h 1841994"/>
              <a:gd name="connsiteX5" fmla="*/ 1849729 w 2461149"/>
              <a:gd name="connsiteY5" fmla="*/ 0 h 184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1149" h="1841994">
                <a:moveTo>
                  <a:pt x="1849729" y="0"/>
                </a:moveTo>
                <a:lnTo>
                  <a:pt x="2461149" y="611420"/>
                </a:lnTo>
                <a:lnTo>
                  <a:pt x="1230575" y="1841994"/>
                </a:lnTo>
                <a:lnTo>
                  <a:pt x="0" y="611420"/>
                </a:lnTo>
                <a:lnTo>
                  <a:pt x="611419" y="1"/>
                </a:lnTo>
                <a:lnTo>
                  <a:pt x="1849729" y="0"/>
                </a:lnTo>
                <a:close/>
              </a:path>
            </a:pathLst>
          </a:custGeom>
          <a:solidFill>
            <a:srgbClr val="329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9" name="Picture 7" descr="C:\Users\jxd\Desktop\金现代 金码logo（正式版）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1" y="170032"/>
            <a:ext cx="2062947" cy="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原创设计师QQ598969553             _8"/>
          <p:cNvSpPr/>
          <p:nvPr/>
        </p:nvSpPr>
        <p:spPr>
          <a:xfrm>
            <a:off x="5766045" y="441354"/>
            <a:ext cx="2517868" cy="2517868"/>
          </a:xfrm>
          <a:custGeom>
            <a:avLst/>
            <a:gdLst>
              <a:gd name="connsiteX0" fmla="*/ 1231927 w 2463854"/>
              <a:gd name="connsiteY0" fmla="*/ 0 h 2463854"/>
              <a:gd name="connsiteX1" fmla="*/ 2463854 w 2463854"/>
              <a:gd name="connsiteY1" fmla="*/ 1231927 h 2463854"/>
              <a:gd name="connsiteX2" fmla="*/ 1231927 w 2463854"/>
              <a:gd name="connsiteY2" fmla="*/ 2463854 h 2463854"/>
              <a:gd name="connsiteX3" fmla="*/ 0 w 2463854"/>
              <a:gd name="connsiteY3" fmla="*/ 1231927 h 2463854"/>
              <a:gd name="connsiteX4" fmla="*/ 1231927 w 2463854"/>
              <a:gd name="connsiteY4" fmla="*/ 0 h 246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854" h="2463854">
                <a:moveTo>
                  <a:pt x="1231927" y="0"/>
                </a:moveTo>
                <a:lnTo>
                  <a:pt x="2463854" y="1231927"/>
                </a:lnTo>
                <a:lnTo>
                  <a:pt x="1231927" y="2463854"/>
                </a:lnTo>
                <a:lnTo>
                  <a:pt x="0" y="1231927"/>
                </a:lnTo>
                <a:lnTo>
                  <a:pt x="1231927" y="0"/>
                </a:lnTo>
                <a:close/>
              </a:path>
            </a:pathLst>
          </a:custGeom>
          <a:solidFill>
            <a:srgbClr val="007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原创设计师QQ598969553             _10"/>
          <p:cNvSpPr/>
          <p:nvPr/>
        </p:nvSpPr>
        <p:spPr>
          <a:xfrm>
            <a:off x="6603740" y="4138731"/>
            <a:ext cx="2828184" cy="2777277"/>
          </a:xfrm>
          <a:custGeom>
            <a:avLst/>
            <a:gdLst>
              <a:gd name="connsiteX0" fmla="*/ 1231927 w 2463854"/>
              <a:gd name="connsiteY0" fmla="*/ 0 h 2419505"/>
              <a:gd name="connsiteX1" fmla="*/ 2463854 w 2463854"/>
              <a:gd name="connsiteY1" fmla="*/ 1231927 h 2419505"/>
              <a:gd name="connsiteX2" fmla="*/ 1276277 w 2463854"/>
              <a:gd name="connsiteY2" fmla="*/ 2419505 h 2419505"/>
              <a:gd name="connsiteX3" fmla="*/ 1187578 w 2463854"/>
              <a:gd name="connsiteY3" fmla="*/ 2419505 h 2419505"/>
              <a:gd name="connsiteX4" fmla="*/ 0 w 2463854"/>
              <a:gd name="connsiteY4" fmla="*/ 1231927 h 2419505"/>
              <a:gd name="connsiteX5" fmla="*/ 1231927 w 2463854"/>
              <a:gd name="connsiteY5" fmla="*/ 0 h 241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54" h="2419505">
                <a:moveTo>
                  <a:pt x="1231927" y="0"/>
                </a:moveTo>
                <a:lnTo>
                  <a:pt x="2463854" y="1231927"/>
                </a:lnTo>
                <a:lnTo>
                  <a:pt x="1276277" y="2419505"/>
                </a:lnTo>
                <a:lnTo>
                  <a:pt x="1187578" y="2419505"/>
                </a:lnTo>
                <a:lnTo>
                  <a:pt x="0" y="1231927"/>
                </a:lnTo>
                <a:lnTo>
                  <a:pt x="1231927" y="0"/>
                </a:lnTo>
                <a:close/>
              </a:path>
            </a:pathLst>
          </a:custGeom>
          <a:solidFill>
            <a:srgbClr val="4C9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74" y="4642161"/>
            <a:ext cx="4392118" cy="221989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308" y="606286"/>
            <a:ext cx="4871632" cy="486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框架的基本结构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643903" y="1446212"/>
            <a:ext cx="8485188" cy="36988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frameset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bordercolor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="red"  rows="25%,50%,*"  border="5"&gt;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/the_first.html"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="top"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&lt;frame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/the_second.html" name="middle"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&lt;frame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/the_third.html" name="bottom"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&lt;/frameset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noframes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&lt;body&gt;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如浏览器不支持框架，才显示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内的内容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&lt;/body&gt;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noframes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608978" y="4940300"/>
            <a:ext cx="3851275" cy="1328023"/>
          </a:xfrm>
          <a:prstGeom prst="wedgeRoundRectCallout">
            <a:avLst>
              <a:gd name="adj1" fmla="val 3588"/>
              <a:gd name="adj2" fmla="val -979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、框架和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不能共存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、为了兼容性，可以使用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noframes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9"/>
          <a:stretch>
            <a:fillRect/>
          </a:stretch>
        </p:blipFill>
        <p:spPr bwMode="auto">
          <a:xfrm>
            <a:off x="6290516" y="4148137"/>
            <a:ext cx="3816350" cy="248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8882903" y="1339850"/>
            <a:ext cx="1368425" cy="715089"/>
          </a:xfrm>
          <a:prstGeom prst="wedgeRoundRectCallout">
            <a:avLst>
              <a:gd name="adj1" fmla="val -111255"/>
              <a:gd name="adj2" fmla="val 474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窗口边框的宽度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815353" y="346075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框架的基本结构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3-2</a:t>
            </a:r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6001591" y="1123950"/>
            <a:ext cx="1800225" cy="715089"/>
          </a:xfrm>
          <a:prstGeom prst="wedgeRoundRectCallout">
            <a:avLst>
              <a:gd name="adj1" fmla="val -78042"/>
              <a:gd name="adj2" fmla="val 7288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将窗口分割成上中下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5714253" y="3355975"/>
            <a:ext cx="3671888" cy="715089"/>
          </a:xfrm>
          <a:prstGeom prst="wedgeRoundRectCallout">
            <a:avLst>
              <a:gd name="adj1" fmla="val -73218"/>
              <a:gd name="adj2" fmla="val -598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推荐：将窗口子文件放在单独的文件中用于区分</a:t>
            </a:r>
          </a:p>
        </p:txBody>
      </p:sp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1826466" y="6394450"/>
            <a:ext cx="5184775" cy="463550"/>
            <a:chOff x="1837" y="3748"/>
            <a:chExt cx="3266" cy="292"/>
          </a:xfrm>
        </p:grpSpPr>
        <p:sp>
          <p:nvSpPr>
            <p:cNvPr id="12" name="AutoShape 25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3" name="Picture 26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：纵向分割窗口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0" y="1114799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纵向分割窗口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框架的基本结构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509620" y="1644650"/>
            <a:ext cx="8378825" cy="260191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&lt;frameset 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cols="200,*,200"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border="5" bordercolor="#FF0000"&gt;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&lt;frame name="leftFrame" src="subframe/the_first.html"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&lt;frame name="mainFrame" src="subframe/the_second.html"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&lt;frame name="rightFrame" src="subframe/the_third.html"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&lt;/frameset&gt;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……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627095" y="346075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3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框架的基本结构</a:t>
            </a: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-3</a:t>
            </a: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021170" y="1052512"/>
            <a:ext cx="1512888" cy="715089"/>
          </a:xfrm>
          <a:prstGeom prst="wedgeRoundRectCallout">
            <a:avLst>
              <a:gd name="adj1" fmla="val -83370"/>
              <a:gd name="adj2" fmla="val 1076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横向分为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个窗口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5"/>
          <a:stretch>
            <a:fillRect/>
          </a:stretch>
        </p:blipFill>
        <p:spPr bwMode="auto">
          <a:xfrm>
            <a:off x="2933608" y="4318000"/>
            <a:ext cx="4537075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638208" y="6394450"/>
            <a:ext cx="5184775" cy="463550"/>
            <a:chOff x="1837" y="3748"/>
            <a:chExt cx="3266" cy="292"/>
          </a:xfrm>
        </p:grpSpPr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" name="Picture 13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：横向分割窗口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0" y="1114799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横向分割窗口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框架实现多窗口页面</a:t>
            </a:r>
          </a:p>
        </p:txBody>
      </p:sp>
      <p:pic>
        <p:nvPicPr>
          <p:cNvPr id="3" name="Picture 26" descr="问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82" y="203209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053544" y="1173256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b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627094" y="247744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框架实现多窗口页面</a:t>
            </a: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1473107" y="1940019"/>
            <a:ext cx="8450262" cy="33337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frameset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rows="20%,*"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frameborder="0"&gt;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&lt;frame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/top.html" name="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scrolling="no"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noresize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noresize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frameset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cols="20%,*"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&lt;frame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/left.html"  name="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leftframe"scrolling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="no"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noresize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noresize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&lt;frame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/right.html" name="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/frameset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/frameset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94" y="2905219"/>
            <a:ext cx="4392613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13557" y="1385981"/>
            <a:ext cx="2449512" cy="715089"/>
          </a:xfrm>
          <a:prstGeom prst="wedgeRoundRectCallout">
            <a:avLst>
              <a:gd name="adj1" fmla="val -20773"/>
              <a:gd name="adj2" fmla="val 1113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scrolling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属性：是否显示滚动条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5237069" y="2495644"/>
            <a:ext cx="2449513" cy="408623"/>
          </a:xfrm>
          <a:prstGeom prst="wedgeRoundRectCallout">
            <a:avLst>
              <a:gd name="adj1" fmla="val -41963"/>
              <a:gd name="adj2" fmla="val 2077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如何实现？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949732" y="1384394"/>
            <a:ext cx="2449512" cy="715089"/>
          </a:xfrm>
          <a:prstGeom prst="wedgeRoundRectCallout">
            <a:avLst>
              <a:gd name="adj1" fmla="val -72102"/>
              <a:gd name="adj2" fmla="val 618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窗口划分</a:t>
            </a:r>
          </a:p>
        </p:txBody>
      </p:sp>
      <p:grpSp>
        <p:nvGrpSpPr>
          <p:cNvPr id="12" name="Group 27"/>
          <p:cNvGrpSpPr>
            <a:grpSpLocks/>
          </p:cNvGrpSpPr>
          <p:nvPr/>
        </p:nvGrpSpPr>
        <p:grpSpPr bwMode="auto">
          <a:xfrm>
            <a:off x="2862169" y="5850031"/>
            <a:ext cx="5759450" cy="463550"/>
            <a:chOff x="1837" y="3748"/>
            <a:chExt cx="3266" cy="292"/>
          </a:xfrm>
        </p:grpSpPr>
        <p:sp>
          <p:nvSpPr>
            <p:cNvPr id="13" name="AutoShape 28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4" name="Picture 29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：创建多个复杂的窗口 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0" y="1114799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典型的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5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5607 0.3231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5" y="161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如何实现窗口间的关联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703920" y="1401856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b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77470" y="476344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何实现窗口间的关联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3-1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845" y="1327244"/>
            <a:ext cx="7488238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 rot="15965449">
            <a:off x="3160245" y="3270344"/>
            <a:ext cx="611187" cy="1620838"/>
          </a:xfrm>
          <a:prstGeom prst="curvedLeftArrow">
            <a:avLst>
              <a:gd name="adj1" fmla="val 53039"/>
              <a:gd name="adj2" fmla="val 106078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92270" y="2262281"/>
            <a:ext cx="2016125" cy="1021556"/>
          </a:xfrm>
          <a:prstGeom prst="wedgeRoundRectCallout">
            <a:avLst>
              <a:gd name="adj1" fmla="val -99292"/>
              <a:gd name="adj2" fmla="val 93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如何实现左列导航，在右面显示相关页面？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231683" y="4783231"/>
            <a:ext cx="5473700" cy="863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目标窗口属性</a:t>
            </a:r>
          </a:p>
        </p:txBody>
      </p:sp>
      <p:pic>
        <p:nvPicPr>
          <p:cNvPr id="9" name="Picture 9" descr="问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5" y="132724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75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如何实现窗口间的关联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0200" y="346075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如何实现窗口间的关联</a:t>
            </a: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3-2</a:t>
            </a: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835275" y="6394450"/>
            <a:ext cx="5184775" cy="463550"/>
            <a:chOff x="1837" y="3748"/>
            <a:chExt cx="3266" cy="292"/>
          </a:xfrm>
        </p:grpSpPr>
        <p:sp>
          <p:nvSpPr>
            <p:cNvPr id="10" name="AutoShape 20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1" name="Picture 21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：窗口链接的显示位置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10933" y="1230672"/>
            <a:ext cx="9435465" cy="42832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实现窗口间关联的步骤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设置窗口名（框架主页）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属性（窗口子页面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881310" y="2254997"/>
            <a:ext cx="8494712" cy="2129552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&lt;frameset rows="20%,*" frameborder="0"&gt;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 </a:t>
            </a: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&lt;frame src="subframe/</a:t>
            </a: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.html" </a:t>
            </a:r>
            <a:r>
              <a:rPr lang="fr-FR" altLang="fr-FR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name</a:t>
            </a:r>
            <a:r>
              <a:rPr lang="fr-FR" altLang="fr-FR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fr-FR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fr-FR" altLang="fr-FR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"&gt;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...</a:t>
            </a:r>
            <a:endParaRPr lang="fr-FR" altLang="fr-FR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&lt;/frameset&gt;</a:t>
            </a:r>
            <a:endParaRPr lang="fr-FR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651625" y="1661224"/>
            <a:ext cx="2016125" cy="693737"/>
          </a:xfrm>
          <a:prstGeom prst="wedgeRoundRectCallout">
            <a:avLst>
              <a:gd name="adj1" fmla="val -35435"/>
              <a:gd name="adj2" fmla="val 19119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设置右窗口名为：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rightFrame</a:t>
            </a:r>
            <a:endParaRPr lang="zh-CN" altLang="en-US" sz="18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881310" y="5044044"/>
            <a:ext cx="8429625" cy="1063625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&lt;a </a:t>
            </a:r>
            <a:r>
              <a:rPr lang="en-US" altLang="fr-FR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href</a:t>
            </a:r>
            <a:r>
              <a:rPr lang="en-US" altLang="fr-FR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="buy.html" </a:t>
            </a:r>
            <a:r>
              <a:rPr lang="en-US" altLang="fr-FR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target</a:t>
            </a:r>
            <a:r>
              <a:rPr lang="en-US" altLang="fr-FR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fr-FR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rightFrame</a:t>
            </a:r>
            <a:r>
              <a:rPr lang="en-US" altLang="fr-FR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endParaRPr lang="fr-FR" altLang="fr-FR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011987" y="4318557"/>
            <a:ext cx="2016125" cy="715089"/>
          </a:xfrm>
          <a:prstGeom prst="wedgeRoundRectCallout">
            <a:avLst>
              <a:gd name="adj1" fmla="val -106537"/>
              <a:gd name="adj2" fmla="val 1243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设置链接在右窗口中打开</a:t>
            </a:r>
          </a:p>
        </p:txBody>
      </p:sp>
    </p:spTree>
    <p:extLst>
      <p:ext uri="{BB962C8B-B14F-4D97-AF65-F5344CB8AC3E}">
        <p14:creationId xmlns:p14="http://schemas.microsoft.com/office/powerpoint/2010/main" val="123997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如何实现窗口间的关联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2782" y="1226391"/>
            <a:ext cx="9435465" cy="2605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的其他用法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在新窗口中显示：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_blank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在自身窗口中显示：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_self</a:t>
            </a: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）在上级窗口显示：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_top</a:t>
            </a: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）在父窗口显示：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_parent 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36278" y="5456611"/>
            <a:ext cx="5184775" cy="463550"/>
            <a:chOff x="1837" y="3748"/>
            <a:chExt cx="3266" cy="292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6" name="Picture 15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：窗口链接的显示位置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942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&lt;</a:t>
            </a:r>
            <a:r>
              <a:rPr lang="en-US" altLang="zh-CN" dirty="0" err="1"/>
              <a:t>iframe</a:t>
            </a:r>
            <a:r>
              <a:rPr lang="en-US" altLang="zh-CN" dirty="0"/>
              <a:t>/&gt;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5209" y="1274183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&lt;frameset&gt;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需要使用多个文件，目录结构复杂 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内嵌较为灵活，可以在网页的任何位置使用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可以作为模板，在本网站的多个页面复用</a:t>
            </a:r>
          </a:p>
        </p:txBody>
      </p:sp>
      <p:pic>
        <p:nvPicPr>
          <p:cNvPr id="4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630" y="3133725"/>
            <a:ext cx="69850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30"/>
          <p:cNvSpPr>
            <a:spLocks noChangeArrowheads="1"/>
          </p:cNvSpPr>
          <p:nvPr/>
        </p:nvSpPr>
        <p:spPr bwMode="auto">
          <a:xfrm>
            <a:off x="4445187" y="4316600"/>
            <a:ext cx="2519363" cy="936625"/>
          </a:xfrm>
          <a:prstGeom prst="wedgeRoundRectCallout">
            <a:avLst>
              <a:gd name="adj1" fmla="val -66759"/>
              <a:gd name="adj2" fmla="val 6254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整个页面只有局部窗口引用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sohu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</a:t>
            </a:r>
          </a:p>
        </p:txBody>
      </p:sp>
    </p:spTree>
    <p:extLst>
      <p:ext uri="{BB962C8B-B14F-4D97-AF65-F5344CB8AC3E}">
        <p14:creationId xmlns:p14="http://schemas.microsoft.com/office/powerpoint/2010/main" val="340942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596344" y="1227044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b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69894" y="301532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基本语法</a:t>
            </a:r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2-1</a:t>
            </a:r>
            <a:r>
              <a:rPr lang="en-US" altLang="zh-CN" sz="36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993682" y="2431957"/>
            <a:ext cx="8482012" cy="2090737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iframe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引用页面地址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框架标识名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frameborder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scrolling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="no"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04969" y="1943007"/>
            <a:ext cx="3384550" cy="715089"/>
          </a:xfrm>
          <a:prstGeom prst="wedgeRoundRectCallout">
            <a:avLst>
              <a:gd name="adj1" fmla="val -53986"/>
              <a:gd name="adj2" fmla="val 11727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&lt;frameset&gt;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不同，放在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标签内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404969" y="4346482"/>
            <a:ext cx="2016125" cy="715089"/>
          </a:xfrm>
          <a:prstGeom prst="wedgeRoundRectCallout">
            <a:avLst>
              <a:gd name="adj1" fmla="val -34644"/>
              <a:gd name="adj2" fmla="val -166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指明引用的网页文件</a:t>
            </a:r>
          </a:p>
        </p:txBody>
      </p:sp>
      <p:pic>
        <p:nvPicPr>
          <p:cNvPr id="8" name="Picture 10" descr="语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82" y="122704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8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86309" y="1271587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b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9859" y="346075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基本语法</a:t>
            </a:r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2-2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365250" y="1731494"/>
            <a:ext cx="8529638" cy="2710339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iframe</a:t>
            </a:r>
            <a:r>
              <a:rPr lang="en-US" altLang="zh-CN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="http://www.sohu.com" width="400px"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height="236px" frameborder="1" scrolling="no"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&lt;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subframe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/the_second.html"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width="400px" height="236px" scrolling="no"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74659" y="1555750"/>
            <a:ext cx="2016125" cy="715089"/>
          </a:xfrm>
          <a:prstGeom prst="wedgeRoundRectCallout">
            <a:avLst>
              <a:gd name="adj1" fmla="val -104801"/>
              <a:gd name="adj2" fmla="val 623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引用站外页面：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sohu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35247" y="3140075"/>
            <a:ext cx="2016125" cy="408623"/>
          </a:xfrm>
          <a:prstGeom prst="wedgeRoundRectCallout">
            <a:avLst>
              <a:gd name="adj1" fmla="val -104329"/>
              <a:gd name="adj2" fmla="val 53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引用站内页面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697" y="3932237"/>
            <a:ext cx="5545137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570972" y="6394450"/>
            <a:ext cx="5184775" cy="463550"/>
            <a:chOff x="1837" y="3748"/>
            <a:chExt cx="3266" cy="292"/>
          </a:xfrm>
        </p:grpSpPr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2" name="Picture 11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iframe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</a:p>
          </p:txBody>
        </p:sp>
      </p:grpSp>
      <p:pic>
        <p:nvPicPr>
          <p:cNvPr id="14" name="Picture 13" descr="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5" y="103318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956926" y="1195602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在网页中创建内嵌框架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9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常用属性</a:t>
            </a:r>
          </a:p>
        </p:txBody>
      </p:sp>
      <p:pic>
        <p:nvPicPr>
          <p:cNvPr id="3" name="Picture 12" descr="问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1" y="107108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201461" y="1273217"/>
            <a:ext cx="184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b="1"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5011" y="347705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常用属性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363054" y="1625041"/>
            <a:ext cx="8513763" cy="2732087"/>
          </a:xfrm>
          <a:prstGeom prst="roundRect">
            <a:avLst>
              <a:gd name="adj" fmla="val 8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3F709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&lt;a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href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subframe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/the_third.html"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target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mainFrame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下边显示第三页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&lt;/a&gt;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iframe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mainFrame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width="800px" height="150px"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scrolling="yes"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noresize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noresize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="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subframe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/the_second.html" /&gt;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 …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13774" y="1125580"/>
            <a:ext cx="2016125" cy="1021556"/>
          </a:xfrm>
          <a:prstGeom prst="wedgeRoundRectCallout">
            <a:avLst>
              <a:gd name="adj1" fmla="val -80551"/>
              <a:gd name="adj2" fmla="val 45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在内嵌窗口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mainFrame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显示链接内容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818374" y="2494005"/>
            <a:ext cx="2016125" cy="408623"/>
          </a:xfrm>
          <a:prstGeom prst="wedgeRoundRectCallout">
            <a:avLst>
              <a:gd name="adj1" fmla="val -86931"/>
              <a:gd name="adj2" fmla="val 6314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设置窗口名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61" y="3252830"/>
            <a:ext cx="29781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4737286" y="2854367"/>
            <a:ext cx="2016125" cy="408623"/>
          </a:xfrm>
          <a:prstGeom prst="wedgeRoundRectCallout">
            <a:avLst>
              <a:gd name="adj1" fmla="val -45356"/>
              <a:gd name="adj2" fmla="val 15876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如何实现？</a:t>
            </a: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289361" y="6023017"/>
            <a:ext cx="5184775" cy="463550"/>
            <a:chOff x="1837" y="3748"/>
            <a:chExt cx="3266" cy="292"/>
          </a:xfrm>
        </p:grpSpPr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4" name="Picture 15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操作演示</a:t>
              </a:r>
              <a:r>
                <a:rPr lang="en-US" altLang="zh-CN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8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iframe</a:t>
              </a:r>
              <a:r>
                <a:rPr lang="zh-CN" altLang="en-US" sz="1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常用属性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56926" y="1195602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如何设置在内嵌窗口显示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29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38056 0.233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8" y="116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7595" y="2176851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表格的基本语法？如何创建跨行、跨列 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表格布局的应用场合？对数据有什么要求？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用表格布局表单的代码结构是？</a:t>
            </a:r>
          </a:p>
        </p:txBody>
      </p:sp>
      <p:pic>
        <p:nvPicPr>
          <p:cNvPr id="4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08" y="127100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36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3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09" y="118698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028962" y="1918314"/>
            <a:ext cx="9435465" cy="20467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框架的基本语法？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列的典型框架？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如何实现窗口间管理？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内嵌框架的语法？</a:t>
            </a:r>
          </a:p>
        </p:txBody>
      </p:sp>
    </p:spTree>
    <p:extLst>
      <p:ext uri="{BB962C8B-B14F-4D97-AF65-F5344CB8AC3E}">
        <p14:creationId xmlns:p14="http://schemas.microsoft.com/office/powerpoint/2010/main" val="253030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用框架分割多个窗口 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47060" y="6209072"/>
            <a:ext cx="50307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完成时间：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6" name="Picture 7" descr="练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1" y="109573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95" y="2184015"/>
            <a:ext cx="576103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37608" y="1255556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需求说明：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根据提供的子窗口页面素材实现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18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</a:t>
            </a:r>
            <a:r>
              <a:rPr lang="zh-CN" altLang="en-US" dirty="0"/>
              <a:t>引用</a:t>
            </a:r>
            <a:r>
              <a:rPr lang="en-US" altLang="zh-CN" dirty="0"/>
              <a:t>google</a:t>
            </a:r>
            <a:r>
              <a:rPr lang="zh-CN" altLang="en-US" dirty="0"/>
              <a:t>主页 </a:t>
            </a:r>
            <a:endParaRPr lang="zh-CN" altLang="en-US" dirty="0"/>
          </a:p>
        </p:txBody>
      </p:sp>
      <p:pic>
        <p:nvPicPr>
          <p:cNvPr id="5" name="Picture 7" descr="练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1" y="109573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037608" y="1255556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需求说明：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07" y="2184015"/>
            <a:ext cx="52673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7641535" y="2636838"/>
            <a:ext cx="2016125" cy="408623"/>
          </a:xfrm>
          <a:prstGeom prst="wedgeRoundRectCallout">
            <a:avLst>
              <a:gd name="adj1" fmla="val -88583"/>
              <a:gd name="adj2" fmla="val 678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3166175" y="5940705"/>
            <a:ext cx="431958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altLang="zh-CN" sz="1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1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81827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599" y="597260"/>
            <a:ext cx="4918613" cy="456882"/>
          </a:xfrm>
        </p:spPr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——&lt;</a:t>
            </a:r>
            <a:r>
              <a:rPr lang="en-US" altLang="zh-CN" dirty="0" err="1"/>
              <a:t>iframe</a:t>
            </a:r>
            <a:r>
              <a:rPr lang="en-US" altLang="zh-CN" dirty="0"/>
              <a:t>&gt;</a:t>
            </a:r>
            <a:r>
              <a:rPr lang="zh-CN" altLang="en-US" dirty="0"/>
              <a:t>实现页面复用 </a:t>
            </a:r>
            <a:endParaRPr lang="zh-CN" altLang="en-US" dirty="0"/>
          </a:p>
        </p:txBody>
      </p:sp>
      <p:pic>
        <p:nvPicPr>
          <p:cNvPr id="4" name="Picture 7" descr="练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1" y="109573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037608" y="1255556"/>
            <a:ext cx="9435465" cy="92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需求说明：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根据提供的素材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167156" y="6289290"/>
            <a:ext cx="4319588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完成时间：</a:t>
            </a:r>
            <a:r>
              <a:rPr lang="en-US" altLang="zh-CN" sz="1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</a:t>
            </a:r>
            <a:r>
              <a:rPr lang="zh-CN" altLang="en-US" sz="1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47" y="2385429"/>
            <a:ext cx="6408737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63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64180" y="2782930"/>
            <a:ext cx="7408863" cy="3451225"/>
          </a:xfrm>
          <a:prstGeom prst="rect">
            <a:avLst/>
          </a:prstGeom>
        </p:spPr>
        <p:txBody>
          <a:bodyPr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defRPr/>
            </a:pPr>
            <a:r>
              <a:rPr lang="zh-CN" altLang="en-US"/>
              <a:t>课后作业</a:t>
            </a:r>
          </a:p>
          <a:p>
            <a:pPr lvl="1" indent="-274320">
              <a:defRPr/>
            </a:pPr>
            <a:r>
              <a:rPr lang="zh-CN" altLang="en-US" sz="2000"/>
              <a:t>必做</a:t>
            </a:r>
          </a:p>
          <a:p>
            <a:pPr lvl="2">
              <a:defRPr/>
            </a:pPr>
            <a:r>
              <a:rPr lang="en-US" altLang="zh-CN" sz="1800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zh-CN" altLang="en-US" sz="1800">
                <a:solidFill>
                  <a:srgbClr val="FF0000"/>
                </a:solidFill>
                <a:ea typeface="黑体" pitchFamily="2" charset="-122"/>
              </a:rPr>
              <a:t>、</a:t>
            </a:r>
          </a:p>
          <a:p>
            <a:pPr marL="274320" indent="-274320">
              <a:defRPr/>
            </a:pPr>
            <a:endParaRPr lang="zh-CN" altLang="en-US">
              <a:solidFill>
                <a:srgbClr val="FF0000"/>
              </a:solidFill>
            </a:endParaRPr>
          </a:p>
          <a:p>
            <a:pPr lvl="1" indent="-274320">
              <a:defRPr/>
            </a:pPr>
            <a:r>
              <a:rPr lang="zh-CN" altLang="en-US" sz="2000"/>
              <a:t>选做</a:t>
            </a:r>
          </a:p>
          <a:p>
            <a:pPr lvl="2">
              <a:defRPr/>
            </a:pPr>
            <a:r>
              <a:rPr lang="zh-CN" altLang="en-US" sz="1800">
                <a:ea typeface="黑体" pitchFamily="2" charset="-122"/>
              </a:rPr>
              <a:t>备课时在此添加内容</a:t>
            </a:r>
          </a:p>
          <a:p>
            <a:pPr lvl="1" indent="-274320">
              <a:defRPr/>
            </a:pPr>
            <a:endParaRPr lang="zh-CN" altLang="en-US" sz="2000"/>
          </a:p>
          <a:p>
            <a:pPr marL="274320" indent="-274320">
              <a:defRPr/>
            </a:pPr>
            <a:endParaRPr lang="en-US" altLang="zh-CN"/>
          </a:p>
          <a:p>
            <a:pPr marL="274320" indent="-274320">
              <a:defRPr/>
            </a:pPr>
            <a:r>
              <a:rPr lang="zh-CN" altLang="en-US"/>
              <a:t>预习作业</a:t>
            </a:r>
          </a:p>
          <a:p>
            <a:pPr lvl="1" indent="-274320">
              <a:defRPr/>
            </a:pPr>
            <a:r>
              <a:rPr lang="zh-CN" altLang="en-US" sz="2000">
                <a:solidFill>
                  <a:srgbClr val="FF0000"/>
                </a:solidFill>
              </a:rPr>
              <a:t>课时在此添加内容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93" y="1558968"/>
            <a:ext cx="9563100" cy="503009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96313" y="1137829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作业用框架技术实现此（静态）网页，注意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页的引用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预习检查</a:t>
            </a:r>
            <a:endParaRPr lang="zh-CN" altLang="en-US" dirty="0"/>
          </a:p>
        </p:txBody>
      </p:sp>
      <p:pic>
        <p:nvPicPr>
          <p:cNvPr id="5" name="Picture 4" descr="提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4" y="123386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67595" y="2176851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什么是框架？框架的用途？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框架分为哪两种？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框架网页对应的文件是一个还是多个？</a:t>
            </a:r>
          </a:p>
        </p:txBody>
      </p:sp>
    </p:spTree>
    <p:extLst>
      <p:ext uri="{BB962C8B-B14F-4D97-AF65-F5344CB8AC3E}">
        <p14:creationId xmlns:p14="http://schemas.microsoft.com/office/powerpoint/2010/main" val="287638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本专题目标</a:t>
            </a:r>
          </a:p>
        </p:txBody>
      </p:sp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1136015" y="1779905"/>
            <a:ext cx="10515600" cy="2818989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使用框架结构实现多窗口页面</a:t>
            </a:r>
          </a:p>
          <a:p>
            <a:pPr>
              <a:spcBef>
                <a:spcPts val="2200"/>
              </a:spcBef>
              <a:buFont typeface="Wingdings" panose="05000000000000000000" charset="0"/>
              <a:buChar char="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使用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内嵌复用页面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为什么使用框架</a:t>
            </a:r>
            <a:r>
              <a:rPr lang="en-US" altLang="zh-CN" dirty="0"/>
              <a:t>2-1</a:t>
            </a:r>
            <a:endParaRPr lang="zh-CN" altLang="en-US" dirty="0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264023" y="257217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为什么使用框架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2-1</a:t>
            </a: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985879"/>
            <a:ext cx="644842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3838948" y="1874879"/>
            <a:ext cx="2765425" cy="7508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页面的一个固定部分显示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或公司信息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997448" y="1727242"/>
            <a:ext cx="6335713" cy="12239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1967286" y="2981367"/>
            <a:ext cx="1655762" cy="31829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AutoShape 18"/>
          <p:cNvSpPr>
            <a:spLocks noChangeArrowheads="1"/>
          </p:cNvSpPr>
          <p:nvPr/>
        </p:nvSpPr>
        <p:spPr bwMode="gray">
          <a:xfrm>
            <a:off x="2065711" y="4206917"/>
            <a:ext cx="1439862" cy="1395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在另一个固定部分显示导航部分详细内容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 rot="15965449">
            <a:off x="3437311" y="3138529"/>
            <a:ext cx="611188" cy="1620837"/>
          </a:xfrm>
          <a:prstGeom prst="curvedLeftArrow">
            <a:avLst>
              <a:gd name="adj1" fmla="val 53039"/>
              <a:gd name="adj2" fmla="val 106078"/>
              <a:gd name="adj3" fmla="val 33333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3653211" y="2938504"/>
            <a:ext cx="4679950" cy="32400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21"/>
          <p:cNvSpPr>
            <a:spLocks noChangeArrowheads="1"/>
          </p:cNvSpPr>
          <p:nvPr/>
        </p:nvSpPr>
        <p:spPr bwMode="gray">
          <a:xfrm>
            <a:off x="4085011" y="4219617"/>
            <a:ext cx="2767012" cy="8159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在此处显示详细内容，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页面中此部分</a:t>
            </a:r>
            <a:r>
              <a:rPr lang="zh-CN" altLang="en-US" sz="1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是变化的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7828336" y="1046204"/>
            <a:ext cx="1511300" cy="715089"/>
          </a:xfrm>
          <a:prstGeom prst="wedgeRoundRectCallout">
            <a:avLst>
              <a:gd name="adj1" fmla="val -94329"/>
              <a:gd name="adj2" fmla="val 694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</a:t>
            </a:r>
          </a:p>
        </p:txBody>
      </p:sp>
      <p:pic>
        <p:nvPicPr>
          <p:cNvPr id="14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82" y="1114467"/>
            <a:ext cx="7756525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7702924" y="1144734"/>
            <a:ext cx="1511300" cy="715089"/>
          </a:xfrm>
          <a:prstGeom prst="wedgeRoundRectCallout">
            <a:avLst>
              <a:gd name="adj1" fmla="val -94329"/>
              <a:gd name="adj2" fmla="val 6944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33651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zh-CN" altLang="en-US" dirty="0"/>
              <a:t>框架</a:t>
            </a:r>
            <a:r>
              <a:rPr lang="en-US" altLang="zh-CN" dirty="0"/>
              <a:t>2-2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4903" y="1180054"/>
            <a:ext cx="9435465" cy="1487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框架的两类用途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显示多窗口页面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&lt;frameset&gt;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框架集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页面复用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iframe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内嵌框架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55" y="2793553"/>
            <a:ext cx="54006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5323542" y="4738240"/>
            <a:ext cx="2303463" cy="715089"/>
          </a:xfrm>
          <a:prstGeom prst="wedgeRoundRectCallout">
            <a:avLst>
              <a:gd name="adj1" fmla="val -42352"/>
              <a:gd name="adj2" fmla="val -2030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复用站内页面：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153509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框架文件的特点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9"/>
          <a:stretch>
            <a:fillRect/>
          </a:stretch>
        </p:blipFill>
        <p:spPr bwMode="auto">
          <a:xfrm>
            <a:off x="2616667" y="1759791"/>
            <a:ext cx="644842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426542" y="1904253"/>
            <a:ext cx="2505075" cy="650875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top.html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88104" y="1759791"/>
            <a:ext cx="6335713" cy="10763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1117" y="2955178"/>
            <a:ext cx="1655762" cy="31829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791292" y="3836241"/>
            <a:ext cx="1376362" cy="7096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left.html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416892" y="2983753"/>
            <a:ext cx="4610100" cy="31686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783604" y="3821953"/>
            <a:ext cx="2755900" cy="7096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right.html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237129" y="261191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框架文件的特点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959317" y="2131266"/>
            <a:ext cx="1439862" cy="715089"/>
          </a:xfrm>
          <a:prstGeom prst="wedgeRoundRectCallout">
            <a:avLst>
              <a:gd name="adj1" fmla="val 50662"/>
              <a:gd name="adj2" fmla="val 1209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主文件：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index.html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472204" y="1686766"/>
            <a:ext cx="6696075" cy="4824412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4903" y="1180054"/>
            <a:ext cx="943546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多个页面文件组成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4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框架概述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85209" y="1274183"/>
            <a:ext cx="9435465" cy="2041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一个浏览器窗体可以通过几个页面的组合来显示。我们可以使用框架来完成这项工作。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框架可以把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文档分为多个页面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框架页使用了表格的方式组合，可以分为数行与数列。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fontAlgn="base">
              <a:spcBef>
                <a:spcPts val="22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frameset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标签把浏览器的窗体分为多个行与列的框架页，每个页面又使用了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标签定义，同时应该使用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noframes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定义浏览器不支持框架时显示的内容。</a:t>
            </a:r>
          </a:p>
        </p:txBody>
      </p:sp>
    </p:spTree>
    <p:extLst>
      <p:ext uri="{BB962C8B-B14F-4D97-AF65-F5344CB8AC3E}">
        <p14:creationId xmlns:p14="http://schemas.microsoft.com/office/powerpoint/2010/main" val="55756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框架的基本结构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99353" y="4669958"/>
            <a:ext cx="7539037" cy="15033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lvl="1"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frameset cols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="25%,50%,*" 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rows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="50%,*" 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border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="5"&gt;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&lt;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frame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src="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the_first.html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"&gt;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……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/frameset</a:t>
            </a:r>
            <a:r>
              <a:rPr lang="en-US" altLang="zh-CN" sz="1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58360" y="3374558"/>
            <a:ext cx="1152525" cy="981075"/>
          </a:xfrm>
          <a:prstGeom prst="wedgeRoundRectCallout">
            <a:avLst>
              <a:gd name="adj1" fmla="val -56750"/>
              <a:gd name="adj2" fmla="val 9190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边框尺寸大小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896253" y="3357095"/>
            <a:ext cx="2305050" cy="981075"/>
          </a:xfrm>
          <a:prstGeom prst="wedgeRoundRectCallout">
            <a:avLst>
              <a:gd name="adj1" fmla="val 37051"/>
              <a:gd name="adj2" fmla="val 9660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将窗口分割成左中右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87140" y="3374558"/>
            <a:ext cx="1944688" cy="981075"/>
          </a:xfrm>
          <a:prstGeom prst="wedgeRoundRectCallout">
            <a:avLst>
              <a:gd name="adj1" fmla="val -28778"/>
              <a:gd name="adj2" fmla="val 8673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将窗口分割成上下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250515" y="5606583"/>
            <a:ext cx="2089150" cy="981075"/>
          </a:xfrm>
          <a:prstGeom prst="wedgeRoundRectCallout">
            <a:avLst>
              <a:gd name="adj1" fmla="val -104634"/>
              <a:gd name="adj2" fmla="val -7507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引用各窗口要显示的网页文件</a:t>
            </a:r>
          </a:p>
        </p:txBody>
      </p:sp>
      <p:pic>
        <p:nvPicPr>
          <p:cNvPr id="11" name="Picture 13" descr="语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53" y="385080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532782" y="1226391"/>
            <a:ext cx="9435465" cy="26058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创建框架网页的步骤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创建各子窗口对应的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lvl="1" fontAlgn="base">
              <a:spcBef>
                <a:spcPts val="2200"/>
              </a:spcBef>
              <a:spcAft>
                <a:spcPct val="0"/>
              </a:spcAft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创建整个框架页面文件，引用子窗口文件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框架页面的基本语法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285750" marR="0" lvl="0" indent="0" algn="l" defTabSz="914400" rtl="0" fontAlgn="base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6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1350</Words>
  <Application>Microsoft Office PowerPoint</Application>
  <PresentationFormat>宽屏</PresentationFormat>
  <Paragraphs>213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等线</vt:lpstr>
      <vt:lpstr>等线 Light</vt:lpstr>
      <vt:lpstr>黑体</vt:lpstr>
      <vt:lpstr>华文细黑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Wingdings</vt:lpstr>
      <vt:lpstr>Office 主题​​</vt:lpstr>
      <vt:lpstr>PowerPoint 演示文稿</vt:lpstr>
      <vt:lpstr>回顾</vt:lpstr>
      <vt:lpstr>预习检查</vt:lpstr>
      <vt:lpstr>本专题目标</vt:lpstr>
      <vt:lpstr>为什么使用框架2-1</vt:lpstr>
      <vt:lpstr>为什么使用框架2-2</vt:lpstr>
      <vt:lpstr>框架文件的特点</vt:lpstr>
      <vt:lpstr>框架概述</vt:lpstr>
      <vt:lpstr>框架的基本结构3-1</vt:lpstr>
      <vt:lpstr>框架的基本结构3-2</vt:lpstr>
      <vt:lpstr>框架的基本结构3-3</vt:lpstr>
      <vt:lpstr>框架实现多窗口页面</vt:lpstr>
      <vt:lpstr>如何实现窗口间的关联3-1</vt:lpstr>
      <vt:lpstr>如何实现窗口间的关联3-2</vt:lpstr>
      <vt:lpstr>如何实现窗口间的关联3-3</vt:lpstr>
      <vt:lpstr>为什么使用&lt;iframe/&gt;</vt:lpstr>
      <vt:lpstr>基本语法2-1</vt:lpstr>
      <vt:lpstr>基本语法2-2</vt:lpstr>
      <vt:lpstr>常用属性</vt:lpstr>
      <vt:lpstr>总结</vt:lpstr>
      <vt:lpstr>练习——用框架分割多个窗口 </vt:lpstr>
      <vt:lpstr>练习——引用google主页 </vt:lpstr>
      <vt:lpstr>练习——&lt;iframe&gt;实现页面复用 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 xiao</dc:creator>
  <cp:lastModifiedBy>于渊</cp:lastModifiedBy>
  <cp:revision>291</cp:revision>
  <dcterms:created xsi:type="dcterms:W3CDTF">2017-11-29T06:59:00Z</dcterms:created>
  <dcterms:modified xsi:type="dcterms:W3CDTF">2018-04-24T08:36:30Z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