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319" r:id="rId4"/>
    <p:sldId id="322" r:id="rId5"/>
    <p:sldId id="320" r:id="rId7"/>
    <p:sldId id="324" r:id="rId8"/>
    <p:sldId id="323" r:id="rId9"/>
    <p:sldId id="326" r:id="rId10"/>
    <p:sldId id="327" r:id="rId11"/>
    <p:sldId id="328" r:id="rId12"/>
    <p:sldId id="329" r:id="rId13"/>
    <p:sldId id="330" r:id="rId14"/>
    <p:sldId id="336" r:id="rId15"/>
    <p:sldId id="337" r:id="rId16"/>
    <p:sldId id="331" r:id="rId17"/>
    <p:sldId id="332" r:id="rId18"/>
    <p:sldId id="333" r:id="rId19"/>
    <p:sldId id="334" r:id="rId20"/>
    <p:sldId id="335" r:id="rId21"/>
    <p:sldId id="352" r:id="rId22"/>
    <p:sldId id="321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63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91E1"/>
    <a:srgbClr val="1883DF"/>
    <a:srgbClr val="65ADE9"/>
    <a:srgbClr val="50A2E6"/>
    <a:srgbClr val="7FBBED"/>
    <a:srgbClr val="99C9F1"/>
    <a:srgbClr val="B2D6F4"/>
    <a:srgbClr val="0076DA"/>
    <a:srgbClr val="39AEB5"/>
    <a:srgbClr val="5A6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5268" autoAdjust="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>
        <p:guide orient="horz" pos="2283"/>
        <p:guide pos="3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ol</a:t>
            </a:r>
            <a:r>
              <a:rPr lang="en-US" altLang="zh-CN" dirty="0"/>
              <a:t> li</a:t>
            </a:r>
            <a:r>
              <a:rPr lang="zh-CN" altLang="en-US" dirty="0"/>
              <a:t>有序列表，</a:t>
            </a:r>
            <a:r>
              <a:rPr lang="en-US" altLang="zh-CN" dirty="0" err="1"/>
              <a:t>ul</a:t>
            </a:r>
            <a:r>
              <a:rPr lang="en-US" altLang="zh-CN" dirty="0"/>
              <a:t> li</a:t>
            </a:r>
            <a:r>
              <a:rPr lang="zh-CN" altLang="en-US" dirty="0"/>
              <a:t>无序列表和</a:t>
            </a:r>
            <a:r>
              <a:rPr lang="en-US" altLang="zh-CN" dirty="0"/>
              <a:t>dl </a:t>
            </a:r>
            <a:r>
              <a:rPr lang="en-US" altLang="zh-CN" dirty="0" err="1"/>
              <a:t>dt</a:t>
            </a:r>
            <a:r>
              <a:rPr lang="en-US" altLang="zh-CN" dirty="0"/>
              <a:t> </a:t>
            </a:r>
            <a:r>
              <a:rPr lang="en-US" altLang="zh-CN" dirty="0" err="1"/>
              <a:t>dd</a:t>
            </a:r>
            <a:r>
              <a:rPr lang="zh-CN" altLang="en-US" dirty="0"/>
              <a:t>定义列表实现简单的商品购买页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html</a:t>
            </a:r>
            <a:r>
              <a:rPr lang="zh-CN" altLang="en-US" dirty="0"/>
              <a:t>作为一款标记语言，本身不能显示在浏览器中，是经过浏览器的解释和编译才能正确反映</a:t>
            </a:r>
            <a:r>
              <a:rPr lang="en-US" altLang="zh-CN" dirty="0"/>
              <a:t>html</a:t>
            </a:r>
            <a:r>
              <a:rPr lang="zh-CN" altLang="en-US" dirty="0"/>
              <a:t>标记语言的内容，</a:t>
            </a:r>
            <a:r>
              <a:rPr lang="en-US" altLang="zh-CN" dirty="0"/>
              <a:t>html</a:t>
            </a:r>
            <a:r>
              <a:rPr lang="zh-CN" altLang="en-US" dirty="0"/>
              <a:t>严格来说不是编程语言，只是一款描述性的标记语言，用于描述超文本中内容的显示方式。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字符编码</a:t>
            </a:r>
            <a:r>
              <a:rPr lang="en-US" altLang="zh-CN" dirty="0"/>
              <a:t>:</a:t>
            </a:r>
            <a:r>
              <a:rPr lang="zh-CN" altLang="en-US" dirty="0"/>
              <a:t>浏览网页时我们可以通过浏览器的菜单如</a:t>
            </a:r>
            <a:r>
              <a:rPr lang="en-US" altLang="zh-CN" dirty="0"/>
              <a:t>I.E.)</a:t>
            </a:r>
            <a:r>
              <a:rPr lang="zh-CN" altLang="en-US" dirty="0"/>
              <a:t>查看</a:t>
            </a:r>
            <a:r>
              <a:rPr lang="en-US" altLang="zh-CN" dirty="0"/>
              <a:t>-&gt;</a:t>
            </a:r>
            <a:r>
              <a:rPr lang="zh-CN" altLang="en-US" dirty="0"/>
              <a:t>编码进行语言设置</a:t>
            </a:r>
            <a:r>
              <a:rPr lang="en-US" altLang="zh-CN" dirty="0"/>
              <a:t>;</a:t>
            </a:r>
            <a:endParaRPr lang="en-US" altLang="zh-CN" dirty="0"/>
          </a:p>
          <a:p>
            <a:pPr eaLnBrk="1" hangingPunct="1"/>
            <a:r>
              <a:rPr lang="zh-CN" altLang="en-US" dirty="0"/>
              <a:t>但如果</a:t>
            </a:r>
            <a:r>
              <a:rPr lang="en-US" altLang="zh-CN" dirty="0"/>
              <a:t>HTML</a:t>
            </a:r>
            <a:r>
              <a:rPr lang="zh-CN" altLang="en-US" dirty="0"/>
              <a:t>文件中有这行</a:t>
            </a:r>
            <a:r>
              <a:rPr lang="en-US" altLang="zh-CN" dirty="0"/>
              <a:t>,</a:t>
            </a:r>
            <a:r>
              <a:rPr lang="zh-CN" altLang="en-US" dirty="0"/>
              <a:t>浏览器将自动设置相应的语言项</a:t>
            </a:r>
            <a:r>
              <a:rPr lang="en-US" altLang="zh-CN" dirty="0"/>
              <a:t>(</a:t>
            </a:r>
            <a:r>
              <a:rPr lang="zh-CN" altLang="en-US" dirty="0"/>
              <a:t>演示给大家看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字符编码</a:t>
            </a:r>
            <a:r>
              <a:rPr lang="en-US" altLang="zh-CN" dirty="0"/>
              <a:t>:</a:t>
            </a:r>
            <a:r>
              <a:rPr lang="zh-CN" altLang="en-US" dirty="0"/>
              <a:t>浏览网页时我们可以通过浏览器的菜单如</a:t>
            </a:r>
            <a:r>
              <a:rPr lang="en-US" altLang="zh-CN" dirty="0"/>
              <a:t>I.E.)</a:t>
            </a:r>
            <a:r>
              <a:rPr lang="zh-CN" altLang="en-US" dirty="0"/>
              <a:t>查看</a:t>
            </a:r>
            <a:r>
              <a:rPr lang="en-US" altLang="zh-CN" dirty="0"/>
              <a:t>-&gt;</a:t>
            </a:r>
            <a:r>
              <a:rPr lang="zh-CN" altLang="en-US" dirty="0"/>
              <a:t>编码进行语言设置</a:t>
            </a:r>
            <a:r>
              <a:rPr lang="en-US" altLang="zh-CN" dirty="0"/>
              <a:t>;</a:t>
            </a:r>
            <a:endParaRPr lang="en-US" altLang="zh-CN" dirty="0"/>
          </a:p>
          <a:p>
            <a:pPr eaLnBrk="1" hangingPunct="1"/>
            <a:r>
              <a:rPr lang="zh-CN" altLang="en-US" dirty="0"/>
              <a:t>但如果</a:t>
            </a:r>
            <a:r>
              <a:rPr lang="en-US" altLang="zh-CN" dirty="0"/>
              <a:t>HTML</a:t>
            </a:r>
            <a:r>
              <a:rPr lang="zh-CN" altLang="en-US" dirty="0"/>
              <a:t>文件中有这行</a:t>
            </a:r>
            <a:r>
              <a:rPr lang="en-US" altLang="zh-CN" dirty="0"/>
              <a:t>,</a:t>
            </a:r>
            <a:r>
              <a:rPr lang="zh-CN" altLang="en-US" dirty="0"/>
              <a:t>浏览器将自动设置相应的语言项</a:t>
            </a:r>
            <a:r>
              <a:rPr lang="en-US" altLang="zh-CN" dirty="0"/>
              <a:t>(</a:t>
            </a:r>
            <a:r>
              <a:rPr lang="zh-CN" altLang="en-US" dirty="0"/>
              <a:t>演示给大家看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强调：块级和行级标签的区别：</a:t>
            </a:r>
            <a:endParaRPr lang="zh-CN" altLang="en-US" dirty="0"/>
          </a:p>
          <a:p>
            <a:pPr eaLnBrk="1" hangingPunct="1"/>
            <a:r>
              <a:rPr lang="zh-CN" altLang="en-US" dirty="0"/>
              <a:t>块级：前后换行</a:t>
            </a:r>
            <a:endParaRPr lang="zh-CN" altLang="en-US" dirty="0"/>
          </a:p>
          <a:p>
            <a:pPr eaLnBrk="1" hangingPunct="1"/>
            <a:r>
              <a:rPr lang="zh-CN" altLang="en-US" dirty="0"/>
              <a:t>行级：一行内显示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因此，在页面局部布局中，形成了</a:t>
            </a:r>
            <a:r>
              <a:rPr lang="pt-BR" altLang="zh-CN" dirty="0"/>
              <a:t>4</a:t>
            </a:r>
            <a:r>
              <a:rPr lang="zh-CN" altLang="pt-BR" dirty="0"/>
              <a:t>种常用的块状结构：</a:t>
            </a:r>
            <a:endParaRPr lang="zh-CN" altLang="pt-BR" dirty="0"/>
          </a:p>
          <a:p>
            <a:pPr eaLnBrk="1" hangingPunct="1"/>
            <a:r>
              <a:rPr lang="zh-CN" altLang="pt-BR" dirty="0"/>
              <a:t>	    （</a:t>
            </a:r>
            <a:r>
              <a:rPr lang="pt-BR" altLang="zh-CN" dirty="0"/>
              <a:t>1</a:t>
            </a:r>
            <a:r>
              <a:rPr lang="zh-CN" altLang="pt-BR" dirty="0"/>
              <a:t>）</a:t>
            </a:r>
            <a:r>
              <a:rPr lang="pt-BR" altLang="zh-CN" dirty="0"/>
              <a:t>div-ul(ol)-li</a:t>
            </a:r>
            <a:r>
              <a:rPr lang="zh-CN" altLang="pt-BR" dirty="0"/>
              <a:t>：常用于分类导航或菜单等场合；</a:t>
            </a:r>
            <a:endParaRPr lang="zh-CN" altLang="pt-BR" dirty="0"/>
          </a:p>
          <a:p>
            <a:pPr eaLnBrk="1" hangingPunct="1"/>
            <a:r>
              <a:rPr lang="zh-CN" altLang="pt-BR" dirty="0"/>
              <a:t>	    （</a:t>
            </a:r>
            <a:r>
              <a:rPr lang="pt-BR" altLang="zh-CN" dirty="0"/>
              <a:t>2</a:t>
            </a:r>
            <a:r>
              <a:rPr lang="zh-CN" altLang="pt-BR" dirty="0"/>
              <a:t>）</a:t>
            </a:r>
            <a:r>
              <a:rPr lang="pt-BR" altLang="zh-CN" dirty="0"/>
              <a:t>div-dl-dt-dd</a:t>
            </a:r>
            <a:r>
              <a:rPr lang="zh-CN" altLang="pt-BR" dirty="0"/>
              <a:t>：常用于图文混编场合；</a:t>
            </a:r>
            <a:endParaRPr lang="zh-CN" altLang="pt-BR" dirty="0"/>
          </a:p>
          <a:p>
            <a:pPr eaLnBrk="1" hangingPunct="1"/>
            <a:r>
              <a:rPr lang="zh-CN" altLang="pt-BR" dirty="0"/>
              <a:t>	    （</a:t>
            </a:r>
            <a:r>
              <a:rPr lang="pt-BR" altLang="zh-CN" dirty="0"/>
              <a:t>3</a:t>
            </a:r>
            <a:r>
              <a:rPr lang="zh-CN" altLang="pt-BR" dirty="0"/>
              <a:t>）</a:t>
            </a:r>
            <a:r>
              <a:rPr lang="pt-BR" altLang="zh-CN" dirty="0"/>
              <a:t>table-tr-td</a:t>
            </a:r>
            <a:r>
              <a:rPr lang="zh-CN" altLang="pt-BR" dirty="0"/>
              <a:t>：常用于图文布局或显示数据的场合；</a:t>
            </a:r>
            <a:endParaRPr lang="zh-CN" altLang="pt-BR" dirty="0"/>
          </a:p>
          <a:p>
            <a:pPr eaLnBrk="1" hangingPunct="1"/>
            <a:r>
              <a:rPr lang="zh-CN" altLang="pt-BR" dirty="0"/>
              <a:t>	    （</a:t>
            </a:r>
            <a:r>
              <a:rPr lang="pt-BR" altLang="zh-CN" dirty="0"/>
              <a:t>4</a:t>
            </a:r>
            <a:r>
              <a:rPr lang="zh-CN" altLang="pt-BR" dirty="0"/>
              <a:t>）</a:t>
            </a:r>
            <a:r>
              <a:rPr lang="pt-BR" altLang="zh-CN" dirty="0"/>
              <a:t>form-table-tr-td</a:t>
            </a:r>
            <a:r>
              <a:rPr lang="zh-CN" altLang="pt-BR" dirty="0"/>
              <a:t>：常用于布局表单的场合；</a:t>
            </a:r>
            <a:endParaRPr lang="zh-CN" altLang="pt-BR" dirty="0"/>
          </a:p>
          <a:p>
            <a:pPr eaLnBrk="1" hangingPunct="1"/>
            <a:r>
              <a:rPr lang="pt-BR" altLang="zh-CN" dirty="0"/>
              <a:t>2.</a:t>
            </a:r>
            <a:r>
              <a:rPr lang="zh-CN" altLang="pt-BR" dirty="0"/>
              <a:t>学会按上面</a:t>
            </a:r>
            <a:r>
              <a:rPr lang="pt-BR" altLang="zh-CN" dirty="0"/>
              <a:t>4</a:t>
            </a:r>
            <a:r>
              <a:rPr lang="zh-CN" altLang="pt-BR" dirty="0"/>
              <a:t>种块结构来组织和规划页面的结构，是盒模型实现的关键，后续将进行详细讲解和深入学习。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说明：因</a:t>
            </a:r>
            <a:r>
              <a:rPr lang="en-US" altLang="zh-CN" dirty="0"/>
              <a:t>DOCTYPE</a:t>
            </a:r>
            <a:r>
              <a:rPr lang="zh-CN" altLang="en-US" dirty="0"/>
              <a:t>声明英文太长，可以拷贝或暂时不写。但要求学员记住必须有这句代码。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76F4-1349-45C3-B50F-B962F208AB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6E1E-E219-46BC-877E-FD92BFB8D8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xd\Desktop\图片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000" cy="40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10639196" y="47375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未标题-1-恢复的_0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6715" y="620688"/>
            <a:ext cx="324485" cy="384810"/>
          </a:xfrm>
          <a:prstGeom prst="rect">
            <a:avLst/>
          </a:prstGeom>
        </p:spPr>
      </p:pic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742599" y="597260"/>
            <a:ext cx="4386067" cy="456882"/>
          </a:xfrm>
        </p:spPr>
        <p:txBody>
          <a:bodyPr>
            <a:noAutofit/>
          </a:bodyPr>
          <a:lstStyle>
            <a:lvl1pPr>
              <a:defRPr sz="2400">
                <a:solidFill>
                  <a:srgbClr val="1883D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42"/>
            <a:ext cx="10515600" cy="1325625"/>
          </a:xfrm>
          <a:prstGeom prst="rect">
            <a:avLst/>
          </a:prstGeom>
        </p:spPr>
        <p:txBody>
          <a:bodyPr lIns="91472" tIns="45736" rIns="91472" bIns="45736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710"/>
            <a:ext cx="10515600" cy="4351540"/>
          </a:xfrm>
          <a:prstGeom prst="rect">
            <a:avLst/>
          </a:prstGeom>
        </p:spPr>
        <p:txBody>
          <a:bodyPr lIns="91472" tIns="45736" rIns="91472" bIns="45736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199" y="6356645"/>
            <a:ext cx="2743200" cy="365142"/>
          </a:xfrm>
          <a:prstGeom prst="rect">
            <a:avLst/>
          </a:prstGeom>
        </p:spPr>
        <p:txBody>
          <a:bodyPr lIns="91472" tIns="45736" rIns="91472" bIns="45736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1" y="6356645"/>
            <a:ext cx="4114800" cy="365142"/>
          </a:xfrm>
          <a:prstGeom prst="rect">
            <a:avLst/>
          </a:prstGeom>
        </p:spPr>
        <p:txBody>
          <a:bodyPr lIns="91472" tIns="45736" rIns="91472" bIns="45736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645"/>
            <a:ext cx="2743200" cy="365142"/>
          </a:xfrm>
          <a:prstGeom prst="rect">
            <a:avLst/>
          </a:prstGeom>
        </p:spPr>
        <p:txBody>
          <a:bodyPr lIns="91472" tIns="45736" rIns="91472" bIns="45736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676F4-1349-45C3-B50F-B962F208AB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56E1E-E219-46BC-877E-FD92BFB8D85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6.png"/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9.png"/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原创设计师QQ598969553             _1"/>
          <p:cNvSpPr txBox="1"/>
          <p:nvPr/>
        </p:nvSpPr>
        <p:spPr>
          <a:xfrm>
            <a:off x="589915" y="2365375"/>
            <a:ext cx="488505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rgbClr val="0076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专题一</a:t>
            </a:r>
            <a:endParaRPr lang="en-US" altLang="zh-CN" sz="4000" b="1" dirty="0">
              <a:solidFill>
                <a:srgbClr val="0076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rgbClr val="0076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600" b="1" dirty="0">
                <a:solidFill>
                  <a:srgbClr val="0076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基本标签一</a:t>
            </a:r>
            <a:endParaRPr lang="zh-CN" altLang="en-US" sz="3600" b="1" dirty="0">
              <a:solidFill>
                <a:srgbClr val="0076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076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原创设计师QQ598969553             _7"/>
          <p:cNvSpPr/>
          <p:nvPr/>
        </p:nvSpPr>
        <p:spPr>
          <a:xfrm>
            <a:off x="9575642" y="0"/>
            <a:ext cx="2180018" cy="1631588"/>
          </a:xfrm>
          <a:custGeom>
            <a:avLst/>
            <a:gdLst>
              <a:gd name="connsiteX0" fmla="*/ 1849729 w 2461149"/>
              <a:gd name="connsiteY0" fmla="*/ 0 h 1841994"/>
              <a:gd name="connsiteX1" fmla="*/ 2461149 w 2461149"/>
              <a:gd name="connsiteY1" fmla="*/ 611420 h 1841994"/>
              <a:gd name="connsiteX2" fmla="*/ 1230575 w 2461149"/>
              <a:gd name="connsiteY2" fmla="*/ 1841994 h 1841994"/>
              <a:gd name="connsiteX3" fmla="*/ 0 w 2461149"/>
              <a:gd name="connsiteY3" fmla="*/ 611420 h 1841994"/>
              <a:gd name="connsiteX4" fmla="*/ 611419 w 2461149"/>
              <a:gd name="connsiteY4" fmla="*/ 1 h 1841994"/>
              <a:gd name="connsiteX5" fmla="*/ 1849729 w 2461149"/>
              <a:gd name="connsiteY5" fmla="*/ 0 h 1841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1149" h="1841994">
                <a:moveTo>
                  <a:pt x="1849729" y="0"/>
                </a:moveTo>
                <a:lnTo>
                  <a:pt x="2461149" y="611420"/>
                </a:lnTo>
                <a:lnTo>
                  <a:pt x="1230575" y="1841994"/>
                </a:lnTo>
                <a:lnTo>
                  <a:pt x="0" y="611420"/>
                </a:lnTo>
                <a:lnTo>
                  <a:pt x="611419" y="1"/>
                </a:lnTo>
                <a:lnTo>
                  <a:pt x="1849729" y="0"/>
                </a:lnTo>
                <a:close/>
              </a:path>
            </a:pathLst>
          </a:custGeom>
          <a:solidFill>
            <a:srgbClr val="329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9" name="Picture 7" descr="C:\Users\jxd\Desktop\金现代 金码logo（正式版）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1" y="170032"/>
            <a:ext cx="2062947" cy="85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原创设计师QQ598969553             _8"/>
          <p:cNvSpPr/>
          <p:nvPr/>
        </p:nvSpPr>
        <p:spPr>
          <a:xfrm>
            <a:off x="5766045" y="441354"/>
            <a:ext cx="2517868" cy="2517868"/>
          </a:xfrm>
          <a:custGeom>
            <a:avLst/>
            <a:gdLst>
              <a:gd name="connsiteX0" fmla="*/ 1231927 w 2463854"/>
              <a:gd name="connsiteY0" fmla="*/ 0 h 2463854"/>
              <a:gd name="connsiteX1" fmla="*/ 2463854 w 2463854"/>
              <a:gd name="connsiteY1" fmla="*/ 1231927 h 2463854"/>
              <a:gd name="connsiteX2" fmla="*/ 1231927 w 2463854"/>
              <a:gd name="connsiteY2" fmla="*/ 2463854 h 2463854"/>
              <a:gd name="connsiteX3" fmla="*/ 0 w 2463854"/>
              <a:gd name="connsiteY3" fmla="*/ 1231927 h 2463854"/>
              <a:gd name="connsiteX4" fmla="*/ 1231927 w 2463854"/>
              <a:gd name="connsiteY4" fmla="*/ 0 h 246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3854" h="2463854">
                <a:moveTo>
                  <a:pt x="1231927" y="0"/>
                </a:moveTo>
                <a:lnTo>
                  <a:pt x="2463854" y="1231927"/>
                </a:lnTo>
                <a:lnTo>
                  <a:pt x="1231927" y="2463854"/>
                </a:lnTo>
                <a:lnTo>
                  <a:pt x="0" y="1231927"/>
                </a:lnTo>
                <a:lnTo>
                  <a:pt x="1231927" y="0"/>
                </a:lnTo>
                <a:close/>
              </a:path>
            </a:pathLst>
          </a:custGeom>
          <a:solidFill>
            <a:srgbClr val="007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原创设计师QQ598969553             _10"/>
          <p:cNvSpPr/>
          <p:nvPr/>
        </p:nvSpPr>
        <p:spPr>
          <a:xfrm>
            <a:off x="6603740" y="4138731"/>
            <a:ext cx="2828184" cy="2777277"/>
          </a:xfrm>
          <a:custGeom>
            <a:avLst/>
            <a:gdLst>
              <a:gd name="connsiteX0" fmla="*/ 1231927 w 2463854"/>
              <a:gd name="connsiteY0" fmla="*/ 0 h 2419505"/>
              <a:gd name="connsiteX1" fmla="*/ 2463854 w 2463854"/>
              <a:gd name="connsiteY1" fmla="*/ 1231927 h 2419505"/>
              <a:gd name="connsiteX2" fmla="*/ 1276277 w 2463854"/>
              <a:gd name="connsiteY2" fmla="*/ 2419505 h 2419505"/>
              <a:gd name="connsiteX3" fmla="*/ 1187578 w 2463854"/>
              <a:gd name="connsiteY3" fmla="*/ 2419505 h 2419505"/>
              <a:gd name="connsiteX4" fmla="*/ 0 w 2463854"/>
              <a:gd name="connsiteY4" fmla="*/ 1231927 h 2419505"/>
              <a:gd name="connsiteX5" fmla="*/ 1231927 w 2463854"/>
              <a:gd name="connsiteY5" fmla="*/ 0 h 241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3854" h="2419505">
                <a:moveTo>
                  <a:pt x="1231927" y="0"/>
                </a:moveTo>
                <a:lnTo>
                  <a:pt x="2463854" y="1231927"/>
                </a:lnTo>
                <a:lnTo>
                  <a:pt x="1276277" y="2419505"/>
                </a:lnTo>
                <a:lnTo>
                  <a:pt x="1187578" y="2419505"/>
                </a:lnTo>
                <a:lnTo>
                  <a:pt x="0" y="1231927"/>
                </a:lnTo>
                <a:lnTo>
                  <a:pt x="1231927" y="0"/>
                </a:lnTo>
                <a:close/>
              </a:path>
            </a:pathLst>
          </a:custGeom>
          <a:solidFill>
            <a:srgbClr val="4C9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974" y="4642161"/>
            <a:ext cx="4392118" cy="221989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308" y="606286"/>
            <a:ext cx="4871632" cy="4865543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页面中的块和行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42599" y="1054142"/>
            <a:ext cx="9435465" cy="26058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标签分类（方便后续的布局设计）：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块级标签：显示为“块”状，前后隔一行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行级标签：按行逐一显示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ea typeface="黑体" panose="02010609060101010101" pitchFamily="49" charset="-122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分类好处：方便后续的布局设计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fontAlgn="base">
              <a:spcBef>
                <a:spcPts val="2200"/>
              </a:spcBef>
              <a:spcAft>
                <a:spcPct val="0"/>
              </a:spcAft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332" y="3200400"/>
            <a:ext cx="597693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80266" y="4411663"/>
            <a:ext cx="1295400" cy="1021556"/>
          </a:xfrm>
          <a:prstGeom prst="wedgeRoundRectCallout">
            <a:avLst>
              <a:gd name="adj1" fmla="val 78310"/>
              <a:gd name="adj2" fmla="val 7163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块级：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块内包含多行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8532492" y="3190084"/>
            <a:ext cx="1403350" cy="1021556"/>
          </a:xfrm>
          <a:prstGeom prst="wedgeRoundRectCallout">
            <a:avLst>
              <a:gd name="adj1" fmla="val -86199"/>
              <a:gd name="adj2" fmla="val 10006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行级：包括文字、图片等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基本块级标签</a:t>
            </a:r>
            <a:r>
              <a:rPr lang="en-US" altLang="zh-CN" dirty="0"/>
              <a:t>3-1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46630" y="1147895"/>
            <a:ext cx="3785086" cy="928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标题标签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6" descr="语法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55" y="1764025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1437435" y="1612894"/>
            <a:ext cx="4113212" cy="102155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&lt;h1&gt;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标题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&lt;/h1&gt;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……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&lt;h6&gt;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标题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&lt;/h6&gt;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pic>
        <p:nvPicPr>
          <p:cNvPr id="10" name="Picture 18" descr="示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54" y="3273799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2"/>
          <p:cNvGrpSpPr/>
          <p:nvPr/>
        </p:nvGrpSpPr>
        <p:grpSpPr bwMode="auto">
          <a:xfrm>
            <a:off x="3494041" y="5953499"/>
            <a:ext cx="5903913" cy="463550"/>
            <a:chOff x="2290" y="3113"/>
            <a:chExt cx="2314" cy="292"/>
          </a:xfrm>
        </p:grpSpPr>
        <p:sp>
          <p:nvSpPr>
            <p:cNvPr id="12" name="AutoShape 13"/>
            <p:cNvSpPr>
              <a:spLocks noChangeArrowheads="1"/>
            </p:cNvSpPr>
            <p:nvPr/>
          </p:nvSpPr>
          <p:spPr bwMode="auto">
            <a:xfrm>
              <a:off x="2290" y="3113"/>
              <a:ext cx="2314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3" name="Picture 14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6" y="3113"/>
              <a:ext cx="418" cy="292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2739" y="3113"/>
              <a:ext cx="1566" cy="231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操作演示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：标题标签 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1437435" y="2825140"/>
            <a:ext cx="4243388" cy="3030538"/>
          </a:xfrm>
          <a:prstGeom prst="roundRect">
            <a:avLst>
              <a:gd name="adj" fmla="val 1065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……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&lt;body&gt;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&lt;h1&gt;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一级标题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&lt;/h1&gt;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&lt;h2&gt;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二级标题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&lt;/h2&gt;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&lt;h3&gt;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三级标题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&lt;/h3&gt;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&lt;h4&gt;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四级标题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&lt;/h4&gt;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&lt;h5&gt;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五级标题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&lt;/h5&gt;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&lt;h6&gt;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六级标题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&lt;/h6&gt;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&lt;/body&gt;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……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919" y="1458492"/>
            <a:ext cx="3462338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AutoShape 11"/>
          <p:cNvSpPr>
            <a:spLocks noChangeArrowheads="1"/>
          </p:cNvSpPr>
          <p:nvPr/>
        </p:nvSpPr>
        <p:spPr bwMode="auto">
          <a:xfrm>
            <a:off x="8635088" y="2727319"/>
            <a:ext cx="1403350" cy="1021556"/>
          </a:xfrm>
          <a:prstGeom prst="wedgeRoundRectCallout">
            <a:avLst>
              <a:gd name="adj1" fmla="val -91292"/>
              <a:gd name="adj2" fmla="val 15206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前后隔行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929" y="5478042"/>
            <a:ext cx="4418013" cy="131762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基本块级标签</a:t>
            </a:r>
            <a:r>
              <a:rPr lang="en-US" altLang="zh-CN" dirty="0"/>
              <a:t>3-2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09729" y="1125547"/>
            <a:ext cx="4634193" cy="2882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段落标签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段落标记可以不写关闭，开始下一个段落前，上一个段落标记自动结束。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6" descr="语法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55" y="1764025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8" descr="示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54" y="3273799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1271213" y="1594686"/>
            <a:ext cx="4048125" cy="439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&lt;p&gt;……&lt;/p&gt;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1293066" y="3165055"/>
            <a:ext cx="4757738" cy="255389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……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&lt;body&gt;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&lt;h1&gt;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北京欢迎你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&lt;/h1&gt;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&lt;p&gt;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北京欢迎你，有梦想谁都了不起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p&gt;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&lt;p&gt;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有勇气就会有奇迹。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p&gt;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&lt;/body&gt;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……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169" y="1733131"/>
            <a:ext cx="3779837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8983943" y="2174455"/>
            <a:ext cx="1655763" cy="1021556"/>
          </a:xfrm>
          <a:prstGeom prst="wedgeRoundRectCallout">
            <a:avLst>
              <a:gd name="adj1" fmla="val -9634"/>
              <a:gd name="adj2" fmla="val 9311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前后换行，类似教材中的段落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Group 9"/>
          <p:cNvGrpSpPr/>
          <p:nvPr/>
        </p:nvGrpSpPr>
        <p:grpSpPr bwMode="auto">
          <a:xfrm>
            <a:off x="3593881" y="5910161"/>
            <a:ext cx="5903913" cy="463550"/>
            <a:chOff x="2290" y="3113"/>
            <a:chExt cx="2314" cy="292"/>
          </a:xfrm>
        </p:grpSpPr>
        <p:sp>
          <p:nvSpPr>
            <p:cNvPr id="24" name="AutoShape 10"/>
            <p:cNvSpPr>
              <a:spLocks noChangeArrowheads="1"/>
            </p:cNvSpPr>
            <p:nvPr/>
          </p:nvSpPr>
          <p:spPr bwMode="auto">
            <a:xfrm>
              <a:off x="2290" y="3113"/>
              <a:ext cx="2314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25" name="Picture 11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6" y="3113"/>
              <a:ext cx="418" cy="292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2739" y="3113"/>
              <a:ext cx="1566" cy="231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操作演示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：段落标签 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7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930" y="5051978"/>
            <a:ext cx="5105400" cy="132397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基本块级标签</a:t>
            </a:r>
            <a:r>
              <a:rPr lang="en-US" altLang="zh-CN" dirty="0"/>
              <a:t>3-3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09729" y="1125547"/>
            <a:ext cx="4634193" cy="14875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水平线标签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6" descr="语法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55" y="1764025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8" descr="示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54" y="3273799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1293066" y="1657995"/>
            <a:ext cx="3429000" cy="439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hr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/&gt;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1046629" y="2611788"/>
            <a:ext cx="4787900" cy="286035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……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&lt;body&gt;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&lt;h1&gt;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北京欢迎你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&lt;/h1&gt;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hr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/&gt;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&lt;p&gt;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北京欢迎你，有梦想谁都了不起！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/p&gt;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&lt;p&gt;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有勇气就会有奇迹。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&lt;/p&gt;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&lt;/body&gt;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……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094" y="1790911"/>
            <a:ext cx="3960813" cy="328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3007566" y="2433451"/>
            <a:ext cx="1655763" cy="715089"/>
          </a:xfrm>
          <a:prstGeom prst="wedgeRoundRectCallout">
            <a:avLst>
              <a:gd name="adj1" fmla="val -96403"/>
              <a:gd name="adj2" fmla="val 12940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单个标签的闭合形式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Group 10"/>
          <p:cNvGrpSpPr/>
          <p:nvPr/>
        </p:nvGrpSpPr>
        <p:grpSpPr bwMode="auto">
          <a:xfrm>
            <a:off x="2935756" y="5986201"/>
            <a:ext cx="5903913" cy="463550"/>
            <a:chOff x="2290" y="3113"/>
            <a:chExt cx="2314" cy="292"/>
          </a:xfrm>
        </p:grpSpPr>
        <p:sp>
          <p:nvSpPr>
            <p:cNvPr id="33" name="AutoShape 11"/>
            <p:cNvSpPr>
              <a:spLocks noChangeArrowheads="1"/>
            </p:cNvSpPr>
            <p:nvPr/>
          </p:nvSpPr>
          <p:spPr bwMode="auto">
            <a:xfrm>
              <a:off x="2290" y="3113"/>
              <a:ext cx="2314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34" name="Picture 12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6" y="3113"/>
              <a:ext cx="418" cy="292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 Box 13"/>
            <p:cNvSpPr txBox="1">
              <a:spLocks noChangeArrowheads="1"/>
            </p:cNvSpPr>
            <p:nvPr/>
          </p:nvSpPr>
          <p:spPr bwMode="auto">
            <a:xfrm>
              <a:off x="2739" y="3113"/>
              <a:ext cx="1566" cy="231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操作演示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：水平线标签 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AutoShape 7"/>
          <p:cNvSpPr>
            <a:spLocks noChangeArrowheads="1"/>
          </p:cNvSpPr>
          <p:nvPr/>
        </p:nvSpPr>
        <p:spPr bwMode="auto">
          <a:xfrm>
            <a:off x="9393144" y="2444126"/>
            <a:ext cx="1655763" cy="715089"/>
          </a:xfrm>
          <a:prstGeom prst="wedgeRoundRectCallout">
            <a:avLst>
              <a:gd name="adj1" fmla="val 1676"/>
              <a:gd name="adj2" fmla="val 12437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横线用于内容分割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常用于布局的块级标签列表</a:t>
            </a:r>
            <a:endParaRPr lang="zh-CN" altLang="en-US" dirty="0"/>
          </a:p>
        </p:txBody>
      </p:sp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3684" y="1161719"/>
            <a:ext cx="8901951" cy="5431850"/>
          </a:xfrm>
          <a:prstGeom prst="rect">
            <a:avLst/>
          </a:prstGeom>
          <a:noFill/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常用于布局的块级标签</a:t>
            </a:r>
            <a:r>
              <a:rPr lang="en-US" altLang="zh-CN" dirty="0"/>
              <a:t>7-1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42599" y="927388"/>
            <a:ext cx="9435465" cy="1579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有序列表标签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39750" y="981075"/>
            <a:ext cx="7056438" cy="5732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/>
              <a:t> </a:t>
            </a:r>
            <a:endParaRPr lang="zh-CN" altLang="en-US" dirty="0"/>
          </a:p>
          <a:p>
            <a:pPr marL="838200" lvl="1" indent="-38100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838200" lvl="1" indent="-38100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838200" lvl="1" indent="-38100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838200" lvl="1" indent="-38100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838200" lvl="1" indent="-38100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838200" lvl="1" indent="-381000">
              <a:buFont typeface="Wingdings" panose="05000000000000000000" pitchFamily="2" charset="2"/>
              <a:buNone/>
            </a:pPr>
            <a:r>
              <a:rPr lang="en-US" altLang="zh-CN" dirty="0"/>
              <a:t>  </a:t>
            </a:r>
            <a:endParaRPr lang="en-US" altLang="zh-CN" dirty="0"/>
          </a:p>
          <a:p>
            <a:pPr marL="838200" lvl="1" indent="-381000">
              <a:buFont typeface="Wingdings" panose="05000000000000000000" pitchFamily="2" charset="2"/>
              <a:buNone/>
            </a:pPr>
            <a:r>
              <a:rPr lang="zh-CN" altLang="en-US" dirty="0"/>
              <a:t> </a:t>
            </a:r>
            <a:endParaRPr lang="zh-CN" altLang="en-US" dirty="0"/>
          </a:p>
          <a:p>
            <a:pPr marL="838200" lvl="1" indent="-381000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1126400" y="3062287"/>
            <a:ext cx="4838700" cy="3030538"/>
          </a:xfrm>
          <a:prstGeom prst="roundRect">
            <a:avLst>
              <a:gd name="adj" fmla="val 1065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……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&lt;body&gt;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&lt;h3&gt;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注册步骤：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&lt;/h3&gt;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ol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&lt;li&gt;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填写信息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&lt;/li&gt; 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&lt;li&gt;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收电子邮件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&lt;/li&gt;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&lt;li&gt;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注册成功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&lt;/li&gt;  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ol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&lt;/body&gt;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……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835" y="3081419"/>
            <a:ext cx="3673475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8566470" y="2977846"/>
            <a:ext cx="1655763" cy="408623"/>
          </a:xfrm>
          <a:prstGeom prst="wedgeRoundRectCallout">
            <a:avLst>
              <a:gd name="adj1" fmla="val -81162"/>
              <a:gd name="adj2" fmla="val 38466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有序列表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Group 11"/>
          <p:cNvGrpSpPr/>
          <p:nvPr/>
        </p:nvGrpSpPr>
        <p:grpSpPr bwMode="auto">
          <a:xfrm>
            <a:off x="3199675" y="5747217"/>
            <a:ext cx="5903912" cy="463550"/>
            <a:chOff x="2290" y="3113"/>
            <a:chExt cx="2314" cy="292"/>
          </a:xfrm>
        </p:grpSpPr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2290" y="3113"/>
              <a:ext cx="2314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5" name="Picture 13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6" y="3113"/>
              <a:ext cx="418" cy="292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739" y="3113"/>
              <a:ext cx="1566" cy="231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操作演示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：有序列表标签 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7" name="Picture 15" descr="语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628775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1126400" y="1456382"/>
            <a:ext cx="4146550" cy="13280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&lt;li&gt;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1&lt;/li&gt;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… …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pic>
        <p:nvPicPr>
          <p:cNvPr id="19" name="Picture 17" descr="示例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2924175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常用于布局的块级标签</a:t>
            </a:r>
            <a:r>
              <a:rPr lang="en-US" altLang="zh-CN" dirty="0"/>
              <a:t>7-2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46011" y="1151047"/>
            <a:ext cx="9435465" cy="928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marR="0" lvl="0" indent="0" algn="l" defTabSz="914400" rtl="0" fontAlgn="base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无序列表标签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734" y="2967598"/>
            <a:ext cx="39243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1428844" y="3246670"/>
            <a:ext cx="4832350" cy="2740025"/>
          </a:xfrm>
          <a:prstGeom prst="roundRect">
            <a:avLst>
              <a:gd name="adj" fmla="val 10769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&lt;body&gt;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&lt;h3&gt;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新人上路指南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&lt;/h3&gt;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ul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&lt;li&gt;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如何激活会员名？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&lt;/li&gt;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&lt;li&gt;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如何注册贵美会员？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&lt;/li&gt;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&lt;li&gt;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注册时密码设置有什么要求？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&lt;/li&gt;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&lt;li&gt;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贵美认证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&lt;/li&gt;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ul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&lt;/body&gt;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9301216" y="2434992"/>
            <a:ext cx="1655763" cy="408623"/>
          </a:xfrm>
          <a:prstGeom prst="wedgeRoundRectCallout">
            <a:avLst>
              <a:gd name="adj1" fmla="val -81162"/>
              <a:gd name="adj2" fmla="val 38466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1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无序列表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Group 9"/>
          <p:cNvGrpSpPr/>
          <p:nvPr/>
        </p:nvGrpSpPr>
        <p:grpSpPr bwMode="auto">
          <a:xfrm>
            <a:off x="2714126" y="6069572"/>
            <a:ext cx="5903913" cy="463550"/>
            <a:chOff x="2290" y="3113"/>
            <a:chExt cx="2314" cy="292"/>
          </a:xfrm>
        </p:grpSpPr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2290" y="3113"/>
              <a:ext cx="2314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5" name="Picture 11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6" y="3113"/>
              <a:ext cx="418" cy="292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739" y="3113"/>
              <a:ext cx="1566" cy="231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457200" lvl="1" eaLnBrk="1" hangingPunct="1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操作演示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：无序列表标签 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7" name="Picture 13" descr="语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36" y="1678625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1410368" y="1565835"/>
            <a:ext cx="4146550" cy="13280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&lt;li&gt;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1&lt;/li&gt;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……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pic>
        <p:nvPicPr>
          <p:cNvPr id="19" name="Picture 15" descr="示例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67" y="2992083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常用于布局的块级标签</a:t>
            </a:r>
            <a:r>
              <a:rPr lang="en-US" altLang="zh-CN" dirty="0"/>
              <a:t>7-3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23090" y="1054142"/>
            <a:ext cx="943546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marR="0" lvl="0" indent="0" algn="l" defTabSz="914400" rtl="0" fontAlgn="base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定义描述标签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1484779" y="3351212"/>
            <a:ext cx="8323263" cy="28400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……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&lt;body&gt;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&lt;dl&gt;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dt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咖啡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dt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dd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一种黑色的热饮料，原料据说是咖啡豆，非洲盛产这类原料。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dd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&lt;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dd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可以提神，刺激神经。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dd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&lt;dl&gt;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&lt;/body&gt;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……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756" y="3449918"/>
            <a:ext cx="6264275" cy="8064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833322" y="1689100"/>
            <a:ext cx="3454400" cy="1021556"/>
          </a:xfrm>
          <a:prstGeom prst="wedgeRoundRectCallout">
            <a:avLst>
              <a:gd name="adj1" fmla="val -52389"/>
              <a:gd name="adj2" fmla="val 13333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这种效果可以和无序列表互相替代，因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是块状元素，所以常用于图文混编的布局场合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Group 11"/>
          <p:cNvGrpSpPr/>
          <p:nvPr/>
        </p:nvGrpSpPr>
        <p:grpSpPr bwMode="auto">
          <a:xfrm>
            <a:off x="3144558" y="6191250"/>
            <a:ext cx="5903913" cy="463550"/>
            <a:chOff x="2290" y="3113"/>
            <a:chExt cx="2314" cy="292"/>
          </a:xfrm>
        </p:grpSpPr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2290" y="3113"/>
              <a:ext cx="2314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5" name="Picture 13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6" y="3113"/>
              <a:ext cx="418" cy="292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739" y="3113"/>
              <a:ext cx="1566" cy="231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操作演示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dl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dt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 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7" name="Picture 15" descr="语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15" y="168910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1484779" y="1423474"/>
            <a:ext cx="4179888" cy="1790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&lt;dl&gt;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1&lt;/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……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&lt;/dl&gt;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Picture 17" descr="示例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14" y="335121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常用于布局的块级标签</a:t>
            </a:r>
            <a:r>
              <a:rPr lang="en-US" altLang="zh-CN" dirty="0"/>
              <a:t>7-4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54150" y="1233842"/>
            <a:ext cx="9435465" cy="928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用定义描述标签实现图文混编的效果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282887" y="3328425"/>
            <a:ext cx="8353425" cy="31448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……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&lt;body&gt;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&lt;dl&gt;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dt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图片的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HTML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代码（后续讲解）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……&lt;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dt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商品名称：灿坤蒸气电熨斗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商品价格：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388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商品简介：金钢低血超硬超顺滑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,140ml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透明大水箱设计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&lt;/dl&gt;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&lt;/body&gt;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……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666" y="1636030"/>
            <a:ext cx="4486275" cy="25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7034827" y="2522648"/>
            <a:ext cx="2590800" cy="408623"/>
          </a:xfrm>
          <a:prstGeom prst="wedgeRoundRectCallout">
            <a:avLst>
              <a:gd name="adj1" fmla="val -53185"/>
              <a:gd name="adj2" fmla="val 13326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dirty="0">
                <a:ea typeface="黑体" panose="02010609060101010101" pitchFamily="49" charset="-122"/>
              </a:rPr>
              <a:t>文字有一定的缩进</a:t>
            </a:r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常用于布局的块级标签</a:t>
            </a:r>
            <a:r>
              <a:rPr lang="en-US" altLang="zh-CN" dirty="0"/>
              <a:t>7-5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54150" y="1233842"/>
            <a:ext cx="9435465" cy="29731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</a:pPr>
            <a:r>
              <a:rPr lang="zh-CN" altLang="en-US" dirty="0">
                <a:solidFill>
                  <a:srgbClr val="073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</a:t>
            </a:r>
            <a:endParaRPr lang="zh-CN" altLang="en-US" dirty="0">
              <a:solidFill>
                <a:srgbClr val="073E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</a:pPr>
            <a:r>
              <a:rPr lang="en-US" altLang="zh-CN" dirty="0">
                <a:solidFill>
                  <a:srgbClr val="073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&lt;table&gt;</a:t>
            </a:r>
            <a:endParaRPr lang="en-US" altLang="zh-CN" dirty="0">
              <a:solidFill>
                <a:srgbClr val="073E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</a:pPr>
            <a:r>
              <a:rPr lang="en-US" altLang="zh-CN" dirty="0">
                <a:solidFill>
                  <a:srgbClr val="073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</a:t>
            </a:r>
            <a:r>
              <a:rPr lang="en-US" altLang="zh-CN" dirty="0" err="1">
                <a:solidFill>
                  <a:srgbClr val="073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dirty="0">
                <a:solidFill>
                  <a:srgbClr val="073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solidFill>
                  <a:srgbClr val="073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73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solidFill>
                <a:srgbClr val="073E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</a:pPr>
            <a:r>
              <a:rPr lang="en-US" altLang="zh-CN" dirty="0">
                <a:solidFill>
                  <a:srgbClr val="073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</a:t>
            </a:r>
            <a:r>
              <a:rPr lang="zh-CN" altLang="en-US" dirty="0">
                <a:solidFill>
                  <a:srgbClr val="073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r>
              <a:rPr lang="en-US" altLang="zh-CN" dirty="0">
                <a:solidFill>
                  <a:srgbClr val="073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  <a:endParaRPr lang="en-US" altLang="zh-CN" dirty="0">
              <a:solidFill>
                <a:srgbClr val="073E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</a:pPr>
            <a:r>
              <a:rPr lang="en-US" altLang="zh-CN" dirty="0">
                <a:solidFill>
                  <a:srgbClr val="073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</a:t>
            </a:r>
            <a:r>
              <a:rPr lang="zh-CN" altLang="en-US" dirty="0">
                <a:solidFill>
                  <a:srgbClr val="073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新浪</a:t>
            </a:r>
            <a:r>
              <a:rPr lang="en-US" altLang="zh-CN" dirty="0">
                <a:solidFill>
                  <a:srgbClr val="073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  <a:endParaRPr lang="en-US" altLang="zh-CN" dirty="0">
              <a:solidFill>
                <a:srgbClr val="073E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</a:pPr>
            <a:r>
              <a:rPr lang="en-US" altLang="zh-CN" dirty="0">
                <a:solidFill>
                  <a:srgbClr val="073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&lt;/</a:t>
            </a:r>
            <a:r>
              <a:rPr lang="en-US" altLang="zh-CN" dirty="0" err="1">
                <a:solidFill>
                  <a:srgbClr val="073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dirty="0">
                <a:solidFill>
                  <a:srgbClr val="073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solidFill>
                  <a:srgbClr val="073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073E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</a:pPr>
            <a:r>
              <a:rPr lang="en-US" altLang="zh-CN" dirty="0">
                <a:solidFill>
                  <a:srgbClr val="073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……</a:t>
            </a:r>
            <a:endParaRPr lang="zh-CN" altLang="en-US" dirty="0">
              <a:solidFill>
                <a:srgbClr val="073E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</a:pPr>
            <a:r>
              <a:rPr lang="en-US" altLang="zh-CN" dirty="0">
                <a:solidFill>
                  <a:srgbClr val="073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&lt;/table&gt;</a:t>
            </a:r>
            <a:endParaRPr lang="zh-CN" altLang="en-US" dirty="0">
              <a:solidFill>
                <a:srgbClr val="073E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38200" lvl="1" indent="-38100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82" y="2152046"/>
            <a:ext cx="4248150" cy="30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4019494" y="1096359"/>
            <a:ext cx="3454400" cy="1021556"/>
          </a:xfrm>
          <a:prstGeom prst="wedgeRoundRectCallout">
            <a:avLst>
              <a:gd name="adj1" fmla="val -71690"/>
              <a:gd name="adj2" fmla="val 10112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&lt;table&gt;--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     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&lt;td&gt;     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列（单元格）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Group 9"/>
          <p:cNvGrpSpPr/>
          <p:nvPr/>
        </p:nvGrpSpPr>
        <p:grpSpPr bwMode="auto">
          <a:xfrm>
            <a:off x="2437559" y="5940052"/>
            <a:ext cx="5903913" cy="463550"/>
            <a:chOff x="2290" y="3113"/>
            <a:chExt cx="2314" cy="292"/>
          </a:xfrm>
        </p:grpSpPr>
        <p:sp>
          <p:nvSpPr>
            <p:cNvPr id="13" name="AutoShape 10"/>
            <p:cNvSpPr>
              <a:spLocks noChangeArrowheads="1"/>
            </p:cNvSpPr>
            <p:nvPr/>
          </p:nvSpPr>
          <p:spPr bwMode="auto">
            <a:xfrm>
              <a:off x="2290" y="3113"/>
              <a:ext cx="2314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4" name="Picture 11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6" y="3113"/>
              <a:ext cx="418" cy="292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2739" y="3113"/>
              <a:ext cx="1566" cy="231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：表格标签 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793" y="1096359"/>
            <a:ext cx="5743575" cy="45720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793" y="2450726"/>
            <a:ext cx="5781675" cy="298132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本专题目标</a:t>
            </a:r>
            <a:endParaRPr lang="zh-CN" altLang="en-US" dirty="0"/>
          </a:p>
        </p:txBody>
      </p:sp>
      <p:sp>
        <p:nvSpPr>
          <p:cNvPr id="9218" name="内容占位符 1"/>
          <p:cNvSpPr>
            <a:spLocks noGrp="1"/>
          </p:cNvSpPr>
          <p:nvPr>
            <p:ph idx="1"/>
          </p:nvPr>
        </p:nvSpPr>
        <p:spPr>
          <a:xfrm>
            <a:off x="1136015" y="1779905"/>
            <a:ext cx="10515600" cy="4351338"/>
          </a:xfrm>
        </p:spPr>
        <p:txBody>
          <a:bodyPr vert="horz" wrap="square" lIns="91440" tIns="45720" rIns="91440" bIns="45720" anchor="t"/>
          <a:lstStyle/>
          <a:p>
            <a:pPr>
              <a:spcBef>
                <a:spcPts val="2200"/>
              </a:spcBef>
              <a:buFont typeface="Wingdings" panose="05000000000000000000" charset="0"/>
              <a:buChar char="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的基本结构创建网页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200"/>
              </a:spcBef>
              <a:buFont typeface="Wingdings" panose="05000000000000000000" charset="0"/>
              <a:buChar char="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使用行级和块级标签组织页面内容 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200"/>
              </a:spcBef>
              <a:buFont typeface="Wingdings" panose="05000000000000000000" charset="0"/>
              <a:buChar char="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使用图像标签实现图文并茂的页面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 fontAlgn="auto">
              <a:spcBef>
                <a:spcPts val="2200"/>
              </a:spcBef>
              <a:buNone/>
            </a:pP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 fontAlgn="auto">
              <a:spcBef>
                <a:spcPts val="1600"/>
              </a:spcBef>
              <a:buFont typeface="Wingdings" panose="05000000000000000000" charset="0"/>
              <a:buNone/>
            </a:pP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常用于布局的块级标签</a:t>
            </a:r>
            <a:r>
              <a:rPr lang="en-US" altLang="zh-CN" dirty="0"/>
              <a:t>7-6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55650" y="1204912"/>
            <a:ext cx="9435465" cy="928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863" y="2943454"/>
            <a:ext cx="4319587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4"/>
          <p:cNvSpPr txBox="1">
            <a:spLocks noChangeArrowheads="1"/>
          </p:cNvSpPr>
          <p:nvPr/>
        </p:nvSpPr>
        <p:spPr>
          <a:xfrm>
            <a:off x="755650" y="981075"/>
            <a:ext cx="6121400" cy="33051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 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</a:t>
            </a:r>
            <a:endParaRPr lang="zh-CN" altLang="en-US" dirty="0"/>
          </a:p>
          <a:p>
            <a:pPr lvl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5911026" y="2207058"/>
            <a:ext cx="3454400" cy="3166824"/>
          </a:xfrm>
          <a:prstGeom prst="wedgeRoundRectCallout">
            <a:avLst>
              <a:gd name="adj1" fmla="val -74528"/>
              <a:gd name="adj2" fmla="val -69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fr-FR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&lt;form&gt;</a:t>
            </a:r>
            <a:endParaRPr lang="fr-FR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r>
              <a:rPr lang="fr-F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&lt;table&gt;</a:t>
            </a:r>
            <a:endParaRPr lang="fr-FR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r>
              <a:rPr lang="fr-F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  <a:endParaRPr lang="fr-FR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r>
              <a:rPr lang="fr-F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&lt;td&gt;...&lt;/td&gt;</a:t>
            </a:r>
            <a:endParaRPr lang="fr-FR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r>
              <a:rPr lang="fr-F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&lt;td&gt;...&lt;/td&gt;</a:t>
            </a:r>
            <a:endParaRPr lang="fr-FR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r>
              <a:rPr lang="fr-F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  <a:endParaRPr lang="fr-FR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r>
              <a:rPr lang="fr-F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</a:t>
            </a:r>
            <a:endParaRPr lang="fr-FR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r>
              <a:rPr lang="fr-F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&lt;/table&gt;</a:t>
            </a:r>
            <a:endParaRPr lang="fr-FR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fr-FR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&lt;/form&gt;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Group 7"/>
          <p:cNvGrpSpPr/>
          <p:nvPr/>
        </p:nvGrpSpPr>
        <p:grpSpPr bwMode="auto">
          <a:xfrm>
            <a:off x="3292475" y="6107010"/>
            <a:ext cx="5903913" cy="463550"/>
            <a:chOff x="2290" y="3113"/>
            <a:chExt cx="2314" cy="292"/>
          </a:xfrm>
        </p:grpSpPr>
        <p:sp>
          <p:nvSpPr>
            <p:cNvPr id="23" name="AutoShape 8"/>
            <p:cNvSpPr>
              <a:spLocks noChangeArrowheads="1"/>
            </p:cNvSpPr>
            <p:nvPr/>
          </p:nvSpPr>
          <p:spPr bwMode="auto">
            <a:xfrm>
              <a:off x="2290" y="3113"/>
              <a:ext cx="2314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24" name="Picture 9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6" y="3113"/>
              <a:ext cx="418" cy="292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 Box 10"/>
            <p:cNvSpPr txBox="1">
              <a:spLocks noChangeArrowheads="1"/>
            </p:cNvSpPr>
            <p:nvPr/>
          </p:nvSpPr>
          <p:spPr bwMode="auto">
            <a:xfrm>
              <a:off x="2739" y="3113"/>
              <a:ext cx="1566" cy="231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：表单标签 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Picture 12" descr="语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37" y="176548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1502863" y="1692046"/>
            <a:ext cx="4113212" cy="102155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&lt;form&gt;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……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&lt;/form&gt;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907" y="2731242"/>
            <a:ext cx="6838950" cy="246538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常用于布局的块级标签</a:t>
            </a:r>
            <a:r>
              <a:rPr lang="en-US" altLang="zh-CN" dirty="0"/>
              <a:t>7-7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54151" y="1233842"/>
            <a:ext cx="6340026" cy="17645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分区标签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&lt;div&gt;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一般当作结构化块状元素使用，作为逻辑分区（分块）即容器来使用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fontAlgn="base">
              <a:spcBef>
                <a:spcPts val="2200"/>
              </a:spcBef>
              <a:spcAft>
                <a:spcPct val="0"/>
              </a:spcAft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2555875" y="4868863"/>
            <a:ext cx="3817938" cy="990600"/>
          </a:xfrm>
          <a:prstGeom prst="wedgeRoundRectCallout">
            <a:avLst>
              <a:gd name="adj1" fmla="val -13162"/>
              <a:gd name="adj2" fmla="val 38620"/>
              <a:gd name="adj3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80008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ea typeface="黑体" panose="02010609060101010101" pitchFamily="49" charset="-122"/>
              </a:rPr>
              <a:t>一般当作结构化块状元素使用，作为逻辑分区（分块）即容器来使用</a:t>
            </a:r>
            <a:endParaRPr lang="en-US" altLang="zh-CN" b="1">
              <a:ea typeface="黑体" panose="02010609060101010101" pitchFamily="49" charset="-122"/>
            </a:endParaRP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951953" y="2666608"/>
            <a:ext cx="8353425" cy="31448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&lt;div style="width:400px; height:300px; background:#9FF"&gt;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&lt;p&gt;……&lt;/p&gt;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&lt;h3&gt;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新人上路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&lt;/h3&gt;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ul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……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ul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div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其实就是一个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......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&lt;/div&gt;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……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819" y="1568870"/>
            <a:ext cx="4270375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/>
          <p:nvPr/>
        </p:nvGrpSpPr>
        <p:grpSpPr bwMode="auto">
          <a:xfrm>
            <a:off x="3131110" y="6183313"/>
            <a:ext cx="5903913" cy="463550"/>
            <a:chOff x="2290" y="3113"/>
            <a:chExt cx="2314" cy="292"/>
          </a:xfrm>
        </p:grpSpPr>
        <p:sp>
          <p:nvSpPr>
            <p:cNvPr id="10" name="AutoShape 14"/>
            <p:cNvSpPr>
              <a:spLocks noChangeArrowheads="1"/>
            </p:cNvSpPr>
            <p:nvPr/>
          </p:nvSpPr>
          <p:spPr bwMode="auto">
            <a:xfrm>
              <a:off x="2290" y="3113"/>
              <a:ext cx="2314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1" name="Picture 15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6" y="3113"/>
              <a:ext cx="418" cy="292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2739" y="3113"/>
              <a:ext cx="1566" cy="231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操作演示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：分区标签 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实际开发常用的</a:t>
            </a:r>
            <a:r>
              <a:rPr lang="en-US" altLang="zh-CN" dirty="0"/>
              <a:t>4</a:t>
            </a:r>
            <a:r>
              <a:rPr lang="zh-CN" altLang="en-US" dirty="0"/>
              <a:t>种块状结构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36166" y="1121590"/>
            <a:ext cx="7931150" cy="2016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45720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pt-BR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div-ul(ol)-li</a:t>
            </a:r>
            <a:r>
              <a:rPr lang="zh-CN" altLang="pt-BR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：常用于分类导航或菜单等 </a:t>
            </a:r>
            <a:endParaRPr lang="zh-CN" altLang="pt-BR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45720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pt-BR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div-dl-dt-dd</a:t>
            </a:r>
            <a:r>
              <a:rPr lang="zh-CN" altLang="pt-BR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：常用于图文混编的场合 </a:t>
            </a:r>
            <a:endParaRPr lang="zh-CN" altLang="pt-BR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45720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pt-BR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table-tr-td</a:t>
            </a:r>
            <a:r>
              <a:rPr lang="zh-CN" altLang="pt-BR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：常用于图文布局或显示数据 </a:t>
            </a:r>
            <a:endParaRPr lang="zh-CN" altLang="pt-BR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45720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pt-BR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form-table-tr-td</a:t>
            </a:r>
            <a:r>
              <a:rPr lang="zh-CN" altLang="pt-BR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：常用于布局表单  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166" y="3117077"/>
            <a:ext cx="6445250" cy="321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328" y="3117077"/>
            <a:ext cx="3914775" cy="326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628" y="3188515"/>
            <a:ext cx="6392863" cy="317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166" y="3188515"/>
            <a:ext cx="6985000" cy="343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298202" y="895351"/>
            <a:ext cx="7931150" cy="2191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</a:pPr>
            <a:endParaRPr lang="zh-CN" altLang="en-US" sz="2800" b="1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行级标签</a:t>
            </a:r>
            <a:r>
              <a:rPr lang="en-US" altLang="zh-CN" dirty="0"/>
              <a:t>3-1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568174" y="1235430"/>
            <a:ext cx="9435465" cy="928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图像标签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685574" y="2422526"/>
            <a:ext cx="7996238" cy="1319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 b="1">
                <a:ea typeface="黑体" panose="02010609060101010101" pitchFamily="49" charset="-122"/>
                <a:cs typeface="Courier New" panose="02070309020205020404" pitchFamily="49" charset="0"/>
              </a:rPr>
              <a:t>……</a:t>
            </a:r>
            <a:endParaRPr lang="en-US" altLang="zh-CN" b="1"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zh-CN" b="1">
                <a:ea typeface="黑体" panose="02010609060101010101" pitchFamily="49" charset="-122"/>
                <a:cs typeface="Courier New" panose="02070309020205020404" pitchFamily="49" charset="0"/>
              </a:rPr>
              <a:t>&lt;img src="images/drink.jpg" alt="</a:t>
            </a:r>
            <a:r>
              <a:rPr lang="zh-CN" altLang="zh-CN" b="1">
                <a:ea typeface="黑体" panose="02010609060101010101" pitchFamily="49" charset="-122"/>
                <a:cs typeface="Courier New" panose="02070309020205020404" pitchFamily="49" charset="0"/>
              </a:rPr>
              <a:t>精品热卖：高清晰，30寸等离子电视</a:t>
            </a:r>
            <a:r>
              <a:rPr lang="en-US" altLang="zh-CN" b="1">
                <a:ea typeface="黑体" panose="02010609060101010101" pitchFamily="49" charset="-122"/>
                <a:cs typeface="Courier New" panose="02070309020205020404" pitchFamily="49" charset="0"/>
              </a:rPr>
              <a:t>" </a:t>
            </a:r>
            <a:endParaRPr lang="en-US" altLang="zh-CN" b="1"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zh-CN" b="1">
                <a:ea typeface="黑体" panose="02010609060101010101" pitchFamily="49" charset="-122"/>
                <a:cs typeface="Courier New" panose="02070309020205020404" pitchFamily="49" charset="0"/>
              </a:rPr>
              <a:t>    title="</a:t>
            </a:r>
            <a:r>
              <a:rPr lang="zh-CN" altLang="zh-CN" b="1">
                <a:ea typeface="黑体" panose="02010609060101010101" pitchFamily="49" charset="-122"/>
                <a:cs typeface="Courier New" panose="02070309020205020404" pitchFamily="49" charset="0"/>
              </a:rPr>
              <a:t>精品热卖：高清晰，30寸等离子电视</a:t>
            </a:r>
            <a:r>
              <a:rPr lang="en-US" altLang="zh-CN" b="1">
                <a:ea typeface="黑体" panose="02010609060101010101" pitchFamily="49" charset="-122"/>
                <a:cs typeface="Courier New" panose="02070309020205020404" pitchFamily="49" charset="0"/>
              </a:rPr>
              <a:t>" /&gt;</a:t>
            </a:r>
            <a:endParaRPr lang="en-US" altLang="zh-CN" b="1"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zh-CN" b="1">
                <a:ea typeface="黑体" panose="02010609060101010101" pitchFamily="49" charset="-122"/>
                <a:cs typeface="Courier New" panose="02070309020205020404" pitchFamily="49" charset="0"/>
              </a:rPr>
              <a:t>……</a:t>
            </a:r>
            <a:endParaRPr lang="en-US" altLang="zh-CN" b="1"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662" y="3821113"/>
            <a:ext cx="4537075" cy="249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5378099" y="791433"/>
            <a:ext cx="4321175" cy="715089"/>
          </a:xfrm>
          <a:prstGeom prst="wedgeRoundRectCallout">
            <a:avLst>
              <a:gd name="adj1" fmla="val 9551"/>
              <a:gd name="adj2" fmla="val 7677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为了不同浏览器之间的兼容，推荐使用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 ，确保能显示提示文字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12"/>
          <p:cNvGrpSpPr/>
          <p:nvPr/>
        </p:nvGrpSpPr>
        <p:grpSpPr bwMode="auto">
          <a:xfrm>
            <a:off x="2731736" y="6348414"/>
            <a:ext cx="5903913" cy="463550"/>
            <a:chOff x="2290" y="3113"/>
            <a:chExt cx="2314" cy="292"/>
          </a:xfrm>
        </p:grpSpPr>
        <p:sp>
          <p:nvSpPr>
            <p:cNvPr id="10" name="AutoShape 13"/>
            <p:cNvSpPr>
              <a:spLocks noChangeArrowheads="1"/>
            </p:cNvSpPr>
            <p:nvPr/>
          </p:nvSpPr>
          <p:spPr bwMode="auto">
            <a:xfrm>
              <a:off x="2290" y="3113"/>
              <a:ext cx="2314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1" name="Picture 14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6" y="3113"/>
              <a:ext cx="418" cy="292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2739" y="3113"/>
              <a:ext cx="1566" cy="231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操作演示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：图像标签 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3" name="Picture 16" descr="语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49" y="1485901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1685574" y="1622426"/>
            <a:ext cx="7821613" cy="4086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图片地址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 alt="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提示文字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  title="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提示文字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/&gt;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18" descr="示例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99" y="2351088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487" y="2438401"/>
            <a:ext cx="8205787" cy="3840162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行级标签</a:t>
            </a:r>
            <a:r>
              <a:rPr lang="en-US" altLang="zh-CN" dirty="0"/>
              <a:t>3-2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54150" y="1233842"/>
            <a:ext cx="9435465" cy="14875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范围标签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&lt;span&gt;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：显示某行内的独特样式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201984" y="2545547"/>
            <a:ext cx="8094662" cy="13280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……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&lt;p&gt;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商品价格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仅售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&lt;span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style="color:red;font-size:70px;"&gt;10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&lt;/span&gt;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&lt;/p&gt;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……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3286769"/>
            <a:ext cx="34290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12"/>
          <p:cNvGrpSpPr/>
          <p:nvPr/>
        </p:nvGrpSpPr>
        <p:grpSpPr bwMode="auto">
          <a:xfrm>
            <a:off x="1620464" y="6076950"/>
            <a:ext cx="5903912" cy="463550"/>
            <a:chOff x="2290" y="3113"/>
            <a:chExt cx="2314" cy="292"/>
          </a:xfrm>
        </p:grpSpPr>
        <p:sp>
          <p:nvSpPr>
            <p:cNvPr id="9" name="AutoShape 13"/>
            <p:cNvSpPr>
              <a:spLocks noChangeArrowheads="1"/>
            </p:cNvSpPr>
            <p:nvPr/>
          </p:nvSpPr>
          <p:spPr bwMode="auto">
            <a:xfrm>
              <a:off x="2290" y="3113"/>
              <a:ext cx="2314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0" name="Picture 14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6" y="3113"/>
              <a:ext cx="418" cy="292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2739" y="3113"/>
              <a:ext cx="1566" cy="231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操作演示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span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 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2" name="Picture 17" descr="语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91" y="147760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18"/>
          <p:cNvSpPr>
            <a:spLocks noChangeArrowheads="1"/>
          </p:cNvSpPr>
          <p:nvPr/>
        </p:nvSpPr>
        <p:spPr bwMode="auto">
          <a:xfrm>
            <a:off x="1201984" y="1721972"/>
            <a:ext cx="7853363" cy="4086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&lt;span 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文本等行级内容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&lt;/span&gt;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19" descr="示例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92" y="2462625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5795963" y="1916113"/>
            <a:ext cx="2159000" cy="715089"/>
          </a:xfrm>
          <a:prstGeom prst="wedgeRoundRectCallout">
            <a:avLst>
              <a:gd name="adj1" fmla="val -78310"/>
              <a:gd name="adj2" fmla="val 9210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设置红色、大号字突出显示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行级标签</a:t>
            </a:r>
            <a:r>
              <a:rPr lang="en-US" altLang="zh-CN" dirty="0"/>
              <a:t>3-3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54150" y="1233842"/>
            <a:ext cx="9435465" cy="928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换行标签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570" y="1615719"/>
            <a:ext cx="3122613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137865" y="1698071"/>
            <a:ext cx="5248275" cy="37544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……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&lt;p&gt;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北京欢迎你，有梦想谁都了不起！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br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/&gt;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有勇气就会有奇迹。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br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/&gt;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北京欢迎你，为你开天辟地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/&gt;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流动中的魅力充满朝气。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/&gt;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北京欢迎你，在太阳下分享呼吸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/&gt;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在黄土地刷新成绩。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/&gt;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北京欢迎你，像音乐感动你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/&gt;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让我们都加油去超越自己。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/&gt;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&lt;/p&gt;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……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7965406" y="1237100"/>
            <a:ext cx="2520950" cy="715089"/>
          </a:xfrm>
          <a:prstGeom prst="wedgeRoundRectCallout">
            <a:avLst>
              <a:gd name="adj1" fmla="val 19394"/>
              <a:gd name="adj2" fmla="val 16232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的区别：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前后不换行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10"/>
          <p:cNvGrpSpPr/>
          <p:nvPr/>
        </p:nvGrpSpPr>
        <p:grpSpPr bwMode="auto">
          <a:xfrm>
            <a:off x="2619925" y="6226487"/>
            <a:ext cx="5903913" cy="463550"/>
            <a:chOff x="2290" y="3113"/>
            <a:chExt cx="2314" cy="292"/>
          </a:xfrm>
        </p:grpSpPr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>
              <a:off x="2290" y="3113"/>
              <a:ext cx="2314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1" name="Picture 12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6" y="3113"/>
              <a:ext cx="418" cy="292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2739" y="3113"/>
              <a:ext cx="1566" cy="231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操作演示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：换行标签 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基本规范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921385" y="1475890"/>
            <a:ext cx="9435465" cy="2604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标签名和属性名称必须小写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标签必须关闭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属性值必须用引号括起来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标签必须正确嵌套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42599" y="2457525"/>
            <a:ext cx="9435465" cy="26058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行级和块级标签有什么区别？用途？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块级标签分为几类，分别包含哪些？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种块状结构是什么？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dirty="0"/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基本规范是什么？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4" descr="提问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99" y="1471857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——</a:t>
            </a:r>
            <a:r>
              <a:rPr lang="zh-CN" altLang="en-US" dirty="0"/>
              <a:t>基本块级标签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54150" y="1233842"/>
            <a:ext cx="9435465" cy="14875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显示唐诗介绍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852" y="1494359"/>
            <a:ext cx="4535488" cy="430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441886" y="6174254"/>
            <a:ext cx="50307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完成时间：</a:t>
            </a:r>
            <a:r>
              <a:rPr lang="en-US" altLang="zh-CN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zh-CN" altLang="en-US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6" descr="练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47" y="114987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711578" y="2721429"/>
            <a:ext cx="1655762" cy="715089"/>
          </a:xfrm>
          <a:prstGeom prst="wedgeRoundRectCallout">
            <a:avLst>
              <a:gd name="adj1" fmla="val -132069"/>
              <a:gd name="adj2" fmla="val 6752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分析应使用哪些标签？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599" y="597260"/>
            <a:ext cx="4703460" cy="456882"/>
          </a:xfrm>
        </p:spPr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——</a:t>
            </a:r>
            <a:r>
              <a:rPr lang="zh-CN" altLang="en-US" dirty="0"/>
              <a:t>常用于布局的块级标签 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54150" y="1233842"/>
            <a:ext cx="9435465" cy="20467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实现简单的商品购买页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fontAlgn="base">
              <a:spcBef>
                <a:spcPts val="2200"/>
              </a:spcBef>
              <a:spcAft>
                <a:spcPct val="0"/>
              </a:spcAft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441886" y="6174254"/>
            <a:ext cx="50307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完成时间：</a:t>
            </a:r>
            <a:r>
              <a:rPr lang="en-US" altLang="zh-CN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zh-CN" altLang="en-US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6" descr="练习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47" y="114987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662" y="1931715"/>
            <a:ext cx="40005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714534" y="2345094"/>
            <a:ext cx="2052637" cy="693738"/>
          </a:xfrm>
          <a:prstGeom prst="wedgeRoundRectCallout">
            <a:avLst>
              <a:gd name="adj1" fmla="val -68176"/>
              <a:gd name="adj2" fmla="val 18455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分析应使用哪些标签？</a:t>
            </a:r>
            <a:endParaRPr lang="zh-CN" altLang="fr-FR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目前市面上的主要浏览器内核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0162" y="1054142"/>
            <a:ext cx="9435465" cy="37240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lvl="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目前市面流行的浏览器主要有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大浏览器：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Internet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Expolorer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火狐浏览器（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firefox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谷歌浏览器（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苹果公司浏览器（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Safari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）挪威浏览器（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opera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fontAlgn="base">
              <a:spcBef>
                <a:spcPts val="2200"/>
              </a:spcBef>
              <a:spcAft>
                <a:spcPct val="0"/>
              </a:spcAft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——</a:t>
            </a:r>
            <a:r>
              <a:rPr lang="zh-CN" altLang="en-US" dirty="0"/>
              <a:t>行级元素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392032" y="1240875"/>
            <a:ext cx="943546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382362" y="6154886"/>
            <a:ext cx="50307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完成时间：</a:t>
            </a:r>
            <a:r>
              <a:rPr lang="en-US" altLang="zh-CN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zh-CN" altLang="en-US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6" descr="练习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57" y="1081053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632" y="1603174"/>
            <a:ext cx="3963988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637392" y="2874476"/>
            <a:ext cx="2520950" cy="1021556"/>
          </a:xfrm>
          <a:prstGeom prst="wedgeRoundRectCallout">
            <a:avLst>
              <a:gd name="adj1" fmla="val -76509"/>
              <a:gd name="adj2" fmla="val 5481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结构的语义化，遵守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XHTML1.0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基本规范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00113" y="1255637"/>
            <a:ext cx="9435465" cy="5400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课后作业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利用本节课的标记实现以下三幅图的效果，请写三个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fontAlgn="base">
              <a:spcBef>
                <a:spcPts val="2200"/>
              </a:spcBef>
              <a:spcAft>
                <a:spcPct val="0"/>
              </a:spcAft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fontAlgn="base">
              <a:spcBef>
                <a:spcPts val="2200"/>
              </a:spcBef>
              <a:spcAft>
                <a:spcPct val="0"/>
              </a:spcAft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fontAlgn="base">
              <a:spcBef>
                <a:spcPts val="2200"/>
              </a:spcBef>
              <a:spcAft>
                <a:spcPct val="0"/>
              </a:spcAft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fontAlgn="base">
              <a:spcBef>
                <a:spcPts val="2200"/>
              </a:spcBef>
              <a:spcAft>
                <a:spcPct val="0"/>
              </a:spcAft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在页面上显示一段文字，设置文字的颜色、大小、字体、粗体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、斜体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具体要求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显示文字：员工信息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颜色：绿色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4px			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字体：微软雅黑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622" y="2283272"/>
            <a:ext cx="3286125" cy="22193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406" y="2257065"/>
            <a:ext cx="2562225" cy="2209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478" y="2221359"/>
            <a:ext cx="2705100" cy="2343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599" y="597260"/>
            <a:ext cx="4386067" cy="456882"/>
          </a:xfr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HTML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42599" y="1220395"/>
            <a:ext cx="9435465" cy="26058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Hyper Text Markup Language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超文本标记语言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：网页的“源码”，以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为后缀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浏览器：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解释和执行”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源码的工具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fontAlgn="base">
              <a:spcBef>
                <a:spcPts val="2200"/>
              </a:spcBef>
              <a:spcAft>
                <a:spcPct val="0"/>
              </a:spcAft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fontAlgn="base">
              <a:spcBef>
                <a:spcPts val="2200"/>
              </a:spcBef>
              <a:spcAft>
                <a:spcPct val="0"/>
              </a:spcAft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019" y="2902742"/>
            <a:ext cx="2943225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664" y="3213098"/>
            <a:ext cx="4679950" cy="305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AutoShape 7"/>
          <p:cNvSpPr>
            <a:spLocks noChangeArrowheads="1"/>
          </p:cNvSpPr>
          <p:nvPr/>
        </p:nvSpPr>
        <p:spPr bwMode="auto">
          <a:xfrm rot="5144088">
            <a:off x="4635874" y="4018075"/>
            <a:ext cx="431800" cy="1800225"/>
          </a:xfrm>
          <a:prstGeom prst="curvedLeftArrow">
            <a:avLst>
              <a:gd name="adj1" fmla="val 83382"/>
              <a:gd name="adj2" fmla="val 166765"/>
              <a:gd name="adj3" fmla="val 33333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gray">
          <a:xfrm>
            <a:off x="3843338" y="5407709"/>
            <a:ext cx="2376487" cy="6492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告知浏览器如何显示网页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599" y="597260"/>
            <a:ext cx="4386067" cy="456882"/>
          </a:xfrm>
        </p:spPr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文档的基本结构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29030" y="1142852"/>
            <a:ext cx="9435465" cy="14875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文档的结构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fontAlgn="base">
              <a:spcBef>
                <a:spcPts val="2200"/>
              </a:spcBef>
              <a:spcAft>
                <a:spcPct val="0"/>
              </a:spcAft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fontAlgn="base">
              <a:spcBef>
                <a:spcPts val="2200"/>
              </a:spcBef>
              <a:spcAft>
                <a:spcPct val="0"/>
              </a:spcAft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616658" y="1904149"/>
            <a:ext cx="4960938" cy="2965450"/>
          </a:xfrm>
          <a:prstGeom prst="roundRect">
            <a:avLst>
              <a:gd name="adj" fmla="val 6968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&lt;html&gt;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&lt;title&gt;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我的第一个网页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&lt;/title&gt;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&lt;/head&gt;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&lt;body 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Hello World!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&lt;/html&gt;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gray">
          <a:xfrm>
            <a:off x="1616658" y="5606830"/>
            <a:ext cx="7848600" cy="503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&lt;html&gt;…&lt;/html&gt;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标签标记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文档的开始和结束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12"/>
          <p:cNvSpPr>
            <a:spLocks noChangeArrowheads="1"/>
          </p:cNvSpPr>
          <p:nvPr/>
        </p:nvSpPr>
        <p:spPr bwMode="auto">
          <a:xfrm>
            <a:off x="3930714" y="2078365"/>
            <a:ext cx="1222375" cy="408623"/>
          </a:xfrm>
          <a:prstGeom prst="wedgeRoundRectCallout">
            <a:avLst>
              <a:gd name="adj1" fmla="val -41037"/>
              <a:gd name="adj2" fmla="val 9900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miter lim="800000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网页标题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AutoShape 11"/>
          <p:cNvSpPr/>
          <p:nvPr/>
        </p:nvSpPr>
        <p:spPr bwMode="auto">
          <a:xfrm>
            <a:off x="5293659" y="2354761"/>
            <a:ext cx="288925" cy="863600"/>
          </a:xfrm>
          <a:prstGeom prst="rightBrace">
            <a:avLst>
              <a:gd name="adj1" fmla="val 24908"/>
              <a:gd name="adj2" fmla="val 50000"/>
            </a:avLst>
          </a:prstGeom>
          <a:noFill/>
          <a:ln w="254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gray">
          <a:xfrm>
            <a:off x="5661959" y="2430961"/>
            <a:ext cx="2025650" cy="7048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头部部分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AutoShape 17"/>
          <p:cNvSpPr>
            <a:spLocks noChangeArrowheads="1"/>
          </p:cNvSpPr>
          <p:nvPr/>
        </p:nvSpPr>
        <p:spPr bwMode="gray">
          <a:xfrm>
            <a:off x="1578558" y="5605671"/>
            <a:ext cx="7886700" cy="503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这部分包括标题和其他说明信息，包括在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&lt;head&gt;…&lt;/head&gt;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AutoShape 13"/>
          <p:cNvSpPr>
            <a:spLocks noChangeArrowheads="1"/>
          </p:cNvSpPr>
          <p:nvPr/>
        </p:nvSpPr>
        <p:spPr bwMode="auto">
          <a:xfrm>
            <a:off x="2729397" y="4193059"/>
            <a:ext cx="2160588" cy="715089"/>
          </a:xfrm>
          <a:prstGeom prst="wedgeRoundRectCallout">
            <a:avLst>
              <a:gd name="adj1" fmla="val -43389"/>
              <a:gd name="adj2" fmla="val -9325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6600"/>
            </a:solidFill>
            <a:miter lim="800000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网页内容，可以是文本、图像等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AutoShape 10"/>
          <p:cNvSpPr/>
          <p:nvPr/>
        </p:nvSpPr>
        <p:spPr bwMode="auto">
          <a:xfrm>
            <a:off x="5288897" y="3448548"/>
            <a:ext cx="288925" cy="863600"/>
          </a:xfrm>
          <a:prstGeom prst="rightBrace">
            <a:avLst>
              <a:gd name="adj1" fmla="val 24908"/>
              <a:gd name="adj2" fmla="val 50000"/>
            </a:avLst>
          </a:prstGeom>
          <a:noFill/>
          <a:ln w="254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" name="AutoShape 8"/>
          <p:cNvSpPr>
            <a:spLocks noChangeArrowheads="1"/>
          </p:cNvSpPr>
          <p:nvPr/>
        </p:nvSpPr>
        <p:spPr bwMode="gray">
          <a:xfrm>
            <a:off x="5661959" y="3485061"/>
            <a:ext cx="2089150" cy="7048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主体部分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AutoShape 15"/>
          <p:cNvSpPr>
            <a:spLocks noChangeArrowheads="1"/>
          </p:cNvSpPr>
          <p:nvPr/>
        </p:nvSpPr>
        <p:spPr bwMode="gray">
          <a:xfrm>
            <a:off x="1569827" y="5605670"/>
            <a:ext cx="7942262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这部分包含文本、图像和链接，它包括在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&lt;body&gt;…&lt;/body&gt;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AutoShape 5"/>
          <p:cNvSpPr/>
          <p:nvPr/>
        </p:nvSpPr>
        <p:spPr bwMode="auto">
          <a:xfrm>
            <a:off x="7795559" y="2029323"/>
            <a:ext cx="415925" cy="2819400"/>
          </a:xfrm>
          <a:prstGeom prst="rightBrace">
            <a:avLst>
              <a:gd name="adj1" fmla="val 56489"/>
              <a:gd name="adj2" fmla="val 50000"/>
            </a:avLst>
          </a:prstGeom>
          <a:noFill/>
          <a:ln w="254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gray">
          <a:xfrm>
            <a:off x="8257522" y="3062786"/>
            <a:ext cx="1512887" cy="757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599" y="597260"/>
            <a:ext cx="4386067" cy="456882"/>
          </a:xfrm>
        </p:spPr>
        <p:txBody>
          <a:bodyPr/>
          <a:lstStyle/>
          <a:p>
            <a:r>
              <a:rPr lang="zh-CN" altLang="en-US" dirty="0"/>
              <a:t>认识</a:t>
            </a:r>
            <a:r>
              <a:rPr lang="en-US" altLang="zh-CN" dirty="0"/>
              <a:t>HTML</a:t>
            </a:r>
            <a:r>
              <a:rPr lang="zh-CN" altLang="en-US" dirty="0"/>
              <a:t>标记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42599" y="1220395"/>
            <a:ext cx="9435465" cy="42780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超文本标记语言，主要通过各种标记来显示和排列各对象，通常由尖括号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以及所包含的标记元素组成。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中所有的标记都是成对出现的，而结束标记总是在开始标记前加一个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，标记与标记之间可以嵌套，可以放置各种属性。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dirty="0"/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超文本标记不区分大小写，建议小写。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fontAlgn="base">
              <a:spcBef>
                <a:spcPts val="2200"/>
              </a:spcBef>
              <a:spcAft>
                <a:spcPct val="0"/>
              </a:spcAft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fontAlgn="base">
              <a:spcBef>
                <a:spcPts val="2200"/>
              </a:spcBef>
              <a:spcAft>
                <a:spcPct val="0"/>
              </a:spcAft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466850"/>
            <a:ext cx="5905500" cy="539115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的编辑工具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21385" y="1838960"/>
            <a:ext cx="9435465" cy="928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marR="0" lvl="0" indent="0" algn="l" defTabSz="914400" rtl="0" fontAlgn="base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记事本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Dreamweaver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11"/>
          <p:cNvGrpSpPr/>
          <p:nvPr/>
        </p:nvGrpSpPr>
        <p:grpSpPr bwMode="auto">
          <a:xfrm>
            <a:off x="2176709" y="5027159"/>
            <a:ext cx="5903913" cy="463550"/>
            <a:chOff x="2290" y="3113"/>
            <a:chExt cx="2314" cy="292"/>
          </a:xfrm>
        </p:grpSpPr>
        <p:sp>
          <p:nvSpPr>
            <p:cNvPr id="5" name="AutoShape 12"/>
            <p:cNvSpPr>
              <a:spLocks noChangeArrowheads="1"/>
            </p:cNvSpPr>
            <p:nvPr/>
          </p:nvSpPr>
          <p:spPr bwMode="auto">
            <a:xfrm>
              <a:off x="2290" y="3113"/>
              <a:ext cx="2314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6" name="Picture 13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6" y="3113"/>
              <a:ext cx="418" cy="292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14"/>
            <p:cNvSpPr txBox="1">
              <a:spLocks noChangeArrowheads="1"/>
            </p:cNvSpPr>
            <p:nvPr/>
          </p:nvSpPr>
          <p:spPr bwMode="auto">
            <a:xfrm>
              <a:off x="2739" y="3113"/>
              <a:ext cx="1566" cy="231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操作演示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：在记事本里创建网页 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网页的摘要信息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21385" y="1838960"/>
            <a:ext cx="9435465" cy="14875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网页摘要信息利于浏览器解析和搜索引擎搜索：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&lt;title&gt;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一般用来说明网页的用途，它显示在浏览器的标题栏中。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50" y="4850146"/>
            <a:ext cx="665797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1416367" y="3326547"/>
            <a:ext cx="8445500" cy="10144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en-US" altLang="zh-CN" b="1" dirty="0">
                <a:solidFill>
                  <a:srgbClr val="0000FF"/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&lt;title&gt;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中国最大的门户网站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&lt;/title&gt;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&lt;/head&gt;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网页的摘要信息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08685" y="1631473"/>
            <a:ext cx="9435465" cy="14875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&lt;meta&gt;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描述文档类型和字符编码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描述搜索关键字和描述网页内容</a:t>
            </a:r>
            <a:endParaRPr lang="zh-CN" altLang="en-US" b="1" dirty="0">
              <a:ea typeface="黑体" panose="02010609060101010101" pitchFamily="49" charset="-122"/>
            </a:endParaRPr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704851" y="3175346"/>
            <a:ext cx="8405813" cy="102155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&lt;head&gt;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&lt;meta http-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equiv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="Content-Type" content="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text/html;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charset=utf-8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" /&gt;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&lt;/head&gt;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925" y="2262752"/>
            <a:ext cx="42862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704851" y="4386955"/>
            <a:ext cx="9074150" cy="2247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&lt;meta name="description" content="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京东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JD.COM-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专业的综合网上购物商城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销售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家电、数码通讯、电脑、家居百货、服装服饰、母婴、图书、食品等数万个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品牌优质商品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便捷、诚信的服务，为您提供愉悦的网上购物体验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!"&gt;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&lt;meta name="Keywords" content="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网上购物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网上商城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手机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笔记本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,MP3,CD,VCD,DV,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相机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数码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配件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手表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存储卡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京东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"&gt;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&lt;/head&gt;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204947" y="3686124"/>
            <a:ext cx="3168650" cy="715089"/>
          </a:xfrm>
          <a:prstGeom prst="wedgeRoundRectCallout">
            <a:avLst>
              <a:gd name="adj1" fmla="val -78407"/>
              <a:gd name="adj2" fmla="val 7451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提供搜索关键字和内容描述信息，方便搜索引擎的搜索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2035867"/>
            <a:ext cx="7529513" cy="470217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4133</Words>
  <Application>WPS 演示</Application>
  <PresentationFormat>宽屏</PresentationFormat>
  <Paragraphs>483</Paragraphs>
  <Slides>31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华文细黑</vt:lpstr>
      <vt:lpstr>Wingdings</vt:lpstr>
      <vt:lpstr>黑体</vt:lpstr>
      <vt:lpstr>Courier New</vt:lpstr>
      <vt:lpstr>Arial Unicode MS</vt:lpstr>
      <vt:lpstr>等线 Light</vt:lpstr>
      <vt:lpstr>等线</vt:lpstr>
      <vt:lpstr>Calibri</vt:lpstr>
      <vt:lpstr>Office 主题​​</vt:lpstr>
      <vt:lpstr>PowerPoint 演示文稿</vt:lpstr>
      <vt:lpstr>本专题目标</vt:lpstr>
      <vt:lpstr>目前市面上的主要浏览器内核</vt:lpstr>
      <vt:lpstr>什么是HTML</vt:lpstr>
      <vt:lpstr>HTML文档的基本结构</vt:lpstr>
      <vt:lpstr>认识HTML标记</vt:lpstr>
      <vt:lpstr>HTML的编辑工具</vt:lpstr>
      <vt:lpstr>网页的摘要信息</vt:lpstr>
      <vt:lpstr>网页的摘要信息</vt:lpstr>
      <vt:lpstr>HTML页面中的块和行</vt:lpstr>
      <vt:lpstr>基本块级标签3-1</vt:lpstr>
      <vt:lpstr>基本块级标签3-2</vt:lpstr>
      <vt:lpstr>基本块级标签3-3</vt:lpstr>
      <vt:lpstr>常用于布局的块级标签列表</vt:lpstr>
      <vt:lpstr>常用于布局的块级标签7-1</vt:lpstr>
      <vt:lpstr>常用于布局的块级标签7-2</vt:lpstr>
      <vt:lpstr>常用于布局的块级标签7-3</vt:lpstr>
      <vt:lpstr>常用于布局的块级标签7-4</vt:lpstr>
      <vt:lpstr>常用于布局的块级标签7-5</vt:lpstr>
      <vt:lpstr>常用于布局的块级标签7-6</vt:lpstr>
      <vt:lpstr>常用于布局的块级标签7-7</vt:lpstr>
      <vt:lpstr>实际开发常用的4种块状结构</vt:lpstr>
      <vt:lpstr>行级标签3-1</vt:lpstr>
      <vt:lpstr>行级标签3-2</vt:lpstr>
      <vt:lpstr>行级标签3-3</vt:lpstr>
      <vt:lpstr>基本规范</vt:lpstr>
      <vt:lpstr>总结</vt:lpstr>
      <vt:lpstr>练习——基本块级标签</vt:lpstr>
      <vt:lpstr>练习——常用于布局的块级标签 </vt:lpstr>
      <vt:lpstr>练习——行级元素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tu xiao</dc:creator>
  <cp:lastModifiedBy>Administrator</cp:lastModifiedBy>
  <cp:revision>324</cp:revision>
  <dcterms:created xsi:type="dcterms:W3CDTF">2017-11-29T06:59:00Z</dcterms:created>
  <dcterms:modified xsi:type="dcterms:W3CDTF">2018-12-10T02:11:27Z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2052-11.1.0.8178</vt:lpwstr>
  </property>
</Properties>
</file>