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6" r:id="rId3"/>
    <p:sldId id="257" r:id="rId4"/>
    <p:sldId id="258" r:id="rId5"/>
    <p:sldId id="262" r:id="rId6"/>
    <p:sldId id="260"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92"/>
    <p:restoredTop sz="96327"/>
  </p:normalViewPr>
  <p:slideViewPr>
    <p:cSldViewPr snapToGrid="0" snapToObjects="1">
      <p:cViewPr varScale="1">
        <p:scale>
          <a:sx n="128" d="100"/>
          <a:sy n="128" d="100"/>
        </p:scale>
        <p:origin x="7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C661-76EF-C647-A146-181F36E0F9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F17857-716D-D24E-A08D-5CE30FB740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A6877A-92A7-B34C-BF27-BA0CF4BF5DD7}"/>
              </a:ext>
            </a:extLst>
          </p:cNvPr>
          <p:cNvSpPr>
            <a:spLocks noGrp="1"/>
          </p:cNvSpPr>
          <p:nvPr>
            <p:ph type="dt" sz="half" idx="10"/>
          </p:nvPr>
        </p:nvSpPr>
        <p:spPr/>
        <p:txBody>
          <a:bodyPr/>
          <a:lstStyle/>
          <a:p>
            <a:fld id="{13665718-8253-A042-B48A-4EBC9CF14024}" type="datetimeFigureOut">
              <a:rPr lang="en-US" smtClean="0"/>
              <a:t>1/7/21</a:t>
            </a:fld>
            <a:endParaRPr lang="en-US"/>
          </a:p>
        </p:txBody>
      </p:sp>
      <p:sp>
        <p:nvSpPr>
          <p:cNvPr id="5" name="Footer Placeholder 4">
            <a:extLst>
              <a:ext uri="{FF2B5EF4-FFF2-40B4-BE49-F238E27FC236}">
                <a16:creationId xmlns:a16="http://schemas.microsoft.com/office/drawing/2014/main" id="{5CAF9B78-3C77-8F47-8C15-8F0E56AF8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8A09C-2B09-3D44-BE0B-61539E361390}"/>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99614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6323-A9F3-A646-9B09-F211AA9A0A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FD4D2E-A43D-0A40-9785-2688DB7D83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7FA66-82E2-7042-ADAA-8F0648016B21}"/>
              </a:ext>
            </a:extLst>
          </p:cNvPr>
          <p:cNvSpPr>
            <a:spLocks noGrp="1"/>
          </p:cNvSpPr>
          <p:nvPr>
            <p:ph type="dt" sz="half" idx="10"/>
          </p:nvPr>
        </p:nvSpPr>
        <p:spPr/>
        <p:txBody>
          <a:bodyPr/>
          <a:lstStyle/>
          <a:p>
            <a:fld id="{13665718-8253-A042-B48A-4EBC9CF14024}" type="datetimeFigureOut">
              <a:rPr lang="en-US" smtClean="0"/>
              <a:t>1/7/21</a:t>
            </a:fld>
            <a:endParaRPr lang="en-US"/>
          </a:p>
        </p:txBody>
      </p:sp>
      <p:sp>
        <p:nvSpPr>
          <p:cNvPr id="5" name="Footer Placeholder 4">
            <a:extLst>
              <a:ext uri="{FF2B5EF4-FFF2-40B4-BE49-F238E27FC236}">
                <a16:creationId xmlns:a16="http://schemas.microsoft.com/office/drawing/2014/main" id="{DD0F2DEC-38A5-F745-81EA-D2195E107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1BF37-F7DF-2242-9DB0-F2350DBEDAD8}"/>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108126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33E09-5379-F644-A294-99E39068F1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8804-2113-7E4E-8069-D34A03807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71C1B-19E1-A944-8D14-5136467D3238}"/>
              </a:ext>
            </a:extLst>
          </p:cNvPr>
          <p:cNvSpPr>
            <a:spLocks noGrp="1"/>
          </p:cNvSpPr>
          <p:nvPr>
            <p:ph type="dt" sz="half" idx="10"/>
          </p:nvPr>
        </p:nvSpPr>
        <p:spPr/>
        <p:txBody>
          <a:bodyPr/>
          <a:lstStyle/>
          <a:p>
            <a:fld id="{13665718-8253-A042-B48A-4EBC9CF14024}" type="datetimeFigureOut">
              <a:rPr lang="en-US" smtClean="0"/>
              <a:t>1/7/21</a:t>
            </a:fld>
            <a:endParaRPr lang="en-US"/>
          </a:p>
        </p:txBody>
      </p:sp>
      <p:sp>
        <p:nvSpPr>
          <p:cNvPr id="5" name="Footer Placeholder 4">
            <a:extLst>
              <a:ext uri="{FF2B5EF4-FFF2-40B4-BE49-F238E27FC236}">
                <a16:creationId xmlns:a16="http://schemas.microsoft.com/office/drawing/2014/main" id="{695E9016-417A-C644-A2FF-29F272274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A1B23-0168-BD47-B709-072F7A4AD81C}"/>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155091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784B-3423-5148-9AB2-8DAEB177B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9E62F-BC7C-984B-AD15-AB64EFB278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07C5F-92DC-1C47-B7A4-E703487A845B}"/>
              </a:ext>
            </a:extLst>
          </p:cNvPr>
          <p:cNvSpPr>
            <a:spLocks noGrp="1"/>
          </p:cNvSpPr>
          <p:nvPr>
            <p:ph type="dt" sz="half" idx="10"/>
          </p:nvPr>
        </p:nvSpPr>
        <p:spPr/>
        <p:txBody>
          <a:bodyPr/>
          <a:lstStyle/>
          <a:p>
            <a:fld id="{13665718-8253-A042-B48A-4EBC9CF14024}" type="datetimeFigureOut">
              <a:rPr lang="en-US" smtClean="0"/>
              <a:t>1/7/21</a:t>
            </a:fld>
            <a:endParaRPr lang="en-US"/>
          </a:p>
        </p:txBody>
      </p:sp>
      <p:sp>
        <p:nvSpPr>
          <p:cNvPr id="5" name="Footer Placeholder 4">
            <a:extLst>
              <a:ext uri="{FF2B5EF4-FFF2-40B4-BE49-F238E27FC236}">
                <a16:creationId xmlns:a16="http://schemas.microsoft.com/office/drawing/2014/main" id="{C672715F-4CB8-1A4F-BF84-91A78E301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BA42B-6E7D-0943-8FE7-5EA763DE4ED9}"/>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227275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7506-18B1-BF44-B879-D54D1FCA4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41D441-6565-554C-A8A8-A2A0F0F74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3E772E-8B9D-5C42-99D3-6F6E277D2D67}"/>
              </a:ext>
            </a:extLst>
          </p:cNvPr>
          <p:cNvSpPr>
            <a:spLocks noGrp="1"/>
          </p:cNvSpPr>
          <p:nvPr>
            <p:ph type="dt" sz="half" idx="10"/>
          </p:nvPr>
        </p:nvSpPr>
        <p:spPr/>
        <p:txBody>
          <a:bodyPr/>
          <a:lstStyle/>
          <a:p>
            <a:fld id="{13665718-8253-A042-B48A-4EBC9CF14024}" type="datetimeFigureOut">
              <a:rPr lang="en-US" smtClean="0"/>
              <a:t>1/7/21</a:t>
            </a:fld>
            <a:endParaRPr lang="en-US"/>
          </a:p>
        </p:txBody>
      </p:sp>
      <p:sp>
        <p:nvSpPr>
          <p:cNvPr id="5" name="Footer Placeholder 4">
            <a:extLst>
              <a:ext uri="{FF2B5EF4-FFF2-40B4-BE49-F238E27FC236}">
                <a16:creationId xmlns:a16="http://schemas.microsoft.com/office/drawing/2014/main" id="{DE2086B6-BBB0-9641-9B32-7673980DC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3B074-D289-7B40-AAA8-30FC13A1717A}"/>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302988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948A-EEDD-7C45-B27B-54B1D66FE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D06DC4-7C65-2D4C-8BAE-CA83B2FD03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394952-3BB9-8C4D-A7C5-D619F0233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6FDF84-28A8-8A49-BBE2-7BCB5F4B1ED4}"/>
              </a:ext>
            </a:extLst>
          </p:cNvPr>
          <p:cNvSpPr>
            <a:spLocks noGrp="1"/>
          </p:cNvSpPr>
          <p:nvPr>
            <p:ph type="dt" sz="half" idx="10"/>
          </p:nvPr>
        </p:nvSpPr>
        <p:spPr/>
        <p:txBody>
          <a:bodyPr/>
          <a:lstStyle/>
          <a:p>
            <a:fld id="{13665718-8253-A042-B48A-4EBC9CF14024}" type="datetimeFigureOut">
              <a:rPr lang="en-US" smtClean="0"/>
              <a:t>1/7/21</a:t>
            </a:fld>
            <a:endParaRPr lang="en-US"/>
          </a:p>
        </p:txBody>
      </p:sp>
      <p:sp>
        <p:nvSpPr>
          <p:cNvPr id="6" name="Footer Placeholder 5">
            <a:extLst>
              <a:ext uri="{FF2B5EF4-FFF2-40B4-BE49-F238E27FC236}">
                <a16:creationId xmlns:a16="http://schemas.microsoft.com/office/drawing/2014/main" id="{EA3A295D-03E3-E544-9183-934198C24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5DE2E-CD29-1942-800A-284AEAC71FE3}"/>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337428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956C-8BA6-434C-862A-665A6D7CD1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6997BE-D0A7-CF4E-88EA-65824E39B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E5E7E-EDF4-8246-932D-364DD67B5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34064-ABB1-FB4E-A4AA-BB5682E90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64710-FDF7-954A-9D15-1FC5A58D7C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F86AD6-BF24-AE47-A069-734E6B7C7CBD}"/>
              </a:ext>
            </a:extLst>
          </p:cNvPr>
          <p:cNvSpPr>
            <a:spLocks noGrp="1"/>
          </p:cNvSpPr>
          <p:nvPr>
            <p:ph type="dt" sz="half" idx="10"/>
          </p:nvPr>
        </p:nvSpPr>
        <p:spPr/>
        <p:txBody>
          <a:bodyPr/>
          <a:lstStyle/>
          <a:p>
            <a:fld id="{13665718-8253-A042-B48A-4EBC9CF14024}" type="datetimeFigureOut">
              <a:rPr lang="en-US" smtClean="0"/>
              <a:t>1/7/21</a:t>
            </a:fld>
            <a:endParaRPr lang="en-US"/>
          </a:p>
        </p:txBody>
      </p:sp>
      <p:sp>
        <p:nvSpPr>
          <p:cNvPr id="8" name="Footer Placeholder 7">
            <a:extLst>
              <a:ext uri="{FF2B5EF4-FFF2-40B4-BE49-F238E27FC236}">
                <a16:creationId xmlns:a16="http://schemas.microsoft.com/office/drawing/2014/main" id="{3F1B0491-1A16-6B4F-95D4-A24615FBB0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9C25FF-6B82-0A41-A282-5EFB4A4CFBAC}"/>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12518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0586-5FD5-0E44-A171-664B4CC0F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5F471A-FA95-0E49-A3DB-12B0A54720A4}"/>
              </a:ext>
            </a:extLst>
          </p:cNvPr>
          <p:cNvSpPr>
            <a:spLocks noGrp="1"/>
          </p:cNvSpPr>
          <p:nvPr>
            <p:ph type="dt" sz="half" idx="10"/>
          </p:nvPr>
        </p:nvSpPr>
        <p:spPr/>
        <p:txBody>
          <a:bodyPr/>
          <a:lstStyle/>
          <a:p>
            <a:fld id="{13665718-8253-A042-B48A-4EBC9CF14024}" type="datetimeFigureOut">
              <a:rPr lang="en-US" smtClean="0"/>
              <a:t>1/7/21</a:t>
            </a:fld>
            <a:endParaRPr lang="en-US"/>
          </a:p>
        </p:txBody>
      </p:sp>
      <p:sp>
        <p:nvSpPr>
          <p:cNvPr id="4" name="Footer Placeholder 3">
            <a:extLst>
              <a:ext uri="{FF2B5EF4-FFF2-40B4-BE49-F238E27FC236}">
                <a16:creationId xmlns:a16="http://schemas.microsoft.com/office/drawing/2014/main" id="{B6249511-DE03-F941-B06F-4E9D5DB72A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95D832-5240-904C-8A8A-D8915CF243C4}"/>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338682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0A4B57-BFC6-6344-AF09-14761BD09012}"/>
              </a:ext>
            </a:extLst>
          </p:cNvPr>
          <p:cNvSpPr>
            <a:spLocks noGrp="1"/>
          </p:cNvSpPr>
          <p:nvPr>
            <p:ph type="dt" sz="half" idx="10"/>
          </p:nvPr>
        </p:nvSpPr>
        <p:spPr/>
        <p:txBody>
          <a:bodyPr/>
          <a:lstStyle/>
          <a:p>
            <a:fld id="{13665718-8253-A042-B48A-4EBC9CF14024}" type="datetimeFigureOut">
              <a:rPr lang="en-US" smtClean="0"/>
              <a:t>1/7/21</a:t>
            </a:fld>
            <a:endParaRPr lang="en-US"/>
          </a:p>
        </p:txBody>
      </p:sp>
      <p:sp>
        <p:nvSpPr>
          <p:cNvPr id="3" name="Footer Placeholder 2">
            <a:extLst>
              <a:ext uri="{FF2B5EF4-FFF2-40B4-BE49-F238E27FC236}">
                <a16:creationId xmlns:a16="http://schemas.microsoft.com/office/drawing/2014/main" id="{265A8E00-CFF9-5D45-B111-FF64F42CDB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764317-9964-1348-BBDD-5DAEC59C14DA}"/>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71570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A35E-3FFF-DC46-99B6-56A29F074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25F81B-D74D-4C4A-82EF-241F7BB32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FAA7AA-57F6-3D4F-B256-552684435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E9964-331F-914E-8F8E-6D02A8020F9C}"/>
              </a:ext>
            </a:extLst>
          </p:cNvPr>
          <p:cNvSpPr>
            <a:spLocks noGrp="1"/>
          </p:cNvSpPr>
          <p:nvPr>
            <p:ph type="dt" sz="half" idx="10"/>
          </p:nvPr>
        </p:nvSpPr>
        <p:spPr/>
        <p:txBody>
          <a:bodyPr/>
          <a:lstStyle/>
          <a:p>
            <a:fld id="{13665718-8253-A042-B48A-4EBC9CF14024}" type="datetimeFigureOut">
              <a:rPr lang="en-US" smtClean="0"/>
              <a:t>1/7/21</a:t>
            </a:fld>
            <a:endParaRPr lang="en-US"/>
          </a:p>
        </p:txBody>
      </p:sp>
      <p:sp>
        <p:nvSpPr>
          <p:cNvPr id="6" name="Footer Placeholder 5">
            <a:extLst>
              <a:ext uri="{FF2B5EF4-FFF2-40B4-BE49-F238E27FC236}">
                <a16:creationId xmlns:a16="http://schemas.microsoft.com/office/drawing/2014/main" id="{0206CDEC-5BC3-1E49-B84B-224448EA7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FE138-8559-6644-B019-88D7C76D6F3F}"/>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183752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F301-9388-D346-893D-A0F52C916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EA5D91-10A2-8A48-B293-84AF4847F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3C8F61-A60D-CA43-B9F2-0040E0C34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712FB-3145-7E43-95E3-71042AA06FBB}"/>
              </a:ext>
            </a:extLst>
          </p:cNvPr>
          <p:cNvSpPr>
            <a:spLocks noGrp="1"/>
          </p:cNvSpPr>
          <p:nvPr>
            <p:ph type="dt" sz="half" idx="10"/>
          </p:nvPr>
        </p:nvSpPr>
        <p:spPr/>
        <p:txBody>
          <a:bodyPr/>
          <a:lstStyle/>
          <a:p>
            <a:fld id="{13665718-8253-A042-B48A-4EBC9CF14024}" type="datetimeFigureOut">
              <a:rPr lang="en-US" smtClean="0"/>
              <a:t>1/7/21</a:t>
            </a:fld>
            <a:endParaRPr lang="en-US"/>
          </a:p>
        </p:txBody>
      </p:sp>
      <p:sp>
        <p:nvSpPr>
          <p:cNvPr id="6" name="Footer Placeholder 5">
            <a:extLst>
              <a:ext uri="{FF2B5EF4-FFF2-40B4-BE49-F238E27FC236}">
                <a16:creationId xmlns:a16="http://schemas.microsoft.com/office/drawing/2014/main" id="{8F9F9704-FA9F-A044-84C3-0480B3A56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D8A4A-5E77-EB43-8C87-F7246BA916C9}"/>
              </a:ext>
            </a:extLst>
          </p:cNvPr>
          <p:cNvSpPr>
            <a:spLocks noGrp="1"/>
          </p:cNvSpPr>
          <p:nvPr>
            <p:ph type="sldNum" sz="quarter" idx="12"/>
          </p:nvPr>
        </p:nvSpPr>
        <p:spPr/>
        <p:txBody>
          <a:bodyPr/>
          <a:lstStyle/>
          <a:p>
            <a:fld id="{19664336-A220-A34E-81F0-6F5C5F5C2D5E}" type="slidenum">
              <a:rPr lang="en-US" smtClean="0"/>
              <a:t>‹#›</a:t>
            </a:fld>
            <a:endParaRPr lang="en-US"/>
          </a:p>
        </p:txBody>
      </p:sp>
    </p:spTree>
    <p:extLst>
      <p:ext uri="{BB962C8B-B14F-4D97-AF65-F5344CB8AC3E}">
        <p14:creationId xmlns:p14="http://schemas.microsoft.com/office/powerpoint/2010/main" val="97266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51EC30-B49E-3741-9096-635172135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89517-8E11-3B4C-B3FB-BDBDB25A1B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081AC-9907-2745-886F-198FF5F45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65718-8253-A042-B48A-4EBC9CF14024}" type="datetimeFigureOut">
              <a:rPr lang="en-US" smtClean="0"/>
              <a:t>1/7/21</a:t>
            </a:fld>
            <a:endParaRPr lang="en-US"/>
          </a:p>
        </p:txBody>
      </p:sp>
      <p:sp>
        <p:nvSpPr>
          <p:cNvPr id="5" name="Footer Placeholder 4">
            <a:extLst>
              <a:ext uri="{FF2B5EF4-FFF2-40B4-BE49-F238E27FC236}">
                <a16:creationId xmlns:a16="http://schemas.microsoft.com/office/drawing/2014/main" id="{446BC073-0C51-874B-BD90-B7B7A23B8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E0397E-9021-314A-9E04-6AA87F726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64336-A220-A34E-81F0-6F5C5F5C2D5E}" type="slidenum">
              <a:rPr lang="en-US" smtClean="0"/>
              <a:t>‹#›</a:t>
            </a:fld>
            <a:endParaRPr lang="en-US"/>
          </a:p>
        </p:txBody>
      </p:sp>
    </p:spTree>
    <p:extLst>
      <p:ext uri="{BB962C8B-B14F-4D97-AF65-F5344CB8AC3E}">
        <p14:creationId xmlns:p14="http://schemas.microsoft.com/office/powerpoint/2010/main" val="3551005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F1BF70-CB4B-874B-A881-75EF57BECBEA}"/>
              </a:ext>
            </a:extLst>
          </p:cNvPr>
          <p:cNvSpPr/>
          <p:nvPr/>
        </p:nvSpPr>
        <p:spPr>
          <a:xfrm>
            <a:off x="1569309" y="1215251"/>
            <a:ext cx="9737124" cy="1323439"/>
          </a:xfrm>
          <a:prstGeom prst="rect">
            <a:avLst/>
          </a:prstGeom>
        </p:spPr>
        <p:txBody>
          <a:bodyPr wrap="square">
            <a:spAutoFit/>
          </a:bodyPr>
          <a:lstStyle/>
          <a:p>
            <a:pPr algn="ctr"/>
            <a:r>
              <a:rPr lang="en-US" sz="4000" b="1" i="0" u="none" strike="noStrike" dirty="0">
                <a:effectLst/>
                <a:latin typeface="-apple-system"/>
              </a:rPr>
              <a:t>PRESENTATION Capstone Project – </a:t>
            </a:r>
          </a:p>
          <a:p>
            <a:pPr algn="ctr"/>
            <a:r>
              <a:rPr lang="en-US" sz="4000" b="1" i="0" u="none" strike="noStrike" dirty="0">
                <a:effectLst/>
                <a:latin typeface="-apple-system"/>
              </a:rPr>
              <a:t>The Battle of Neighborhoods (Week 2)</a:t>
            </a:r>
            <a:endParaRPr lang="en-US" sz="4000" b="0" i="0" u="none" strike="noStrike" dirty="0">
              <a:effectLst/>
              <a:latin typeface="-apple-system"/>
            </a:endParaRPr>
          </a:p>
        </p:txBody>
      </p:sp>
      <p:sp>
        <p:nvSpPr>
          <p:cNvPr id="5" name="TextBox 4">
            <a:extLst>
              <a:ext uri="{FF2B5EF4-FFF2-40B4-BE49-F238E27FC236}">
                <a16:creationId xmlns:a16="http://schemas.microsoft.com/office/drawing/2014/main" id="{64AE7C97-18C9-F04E-A902-A1BAB424928D}"/>
              </a:ext>
            </a:extLst>
          </p:cNvPr>
          <p:cNvSpPr txBox="1"/>
          <p:nvPr/>
        </p:nvSpPr>
        <p:spPr>
          <a:xfrm>
            <a:off x="5291431" y="2928551"/>
            <a:ext cx="1476686" cy="646331"/>
          </a:xfrm>
          <a:prstGeom prst="rect">
            <a:avLst/>
          </a:prstGeom>
          <a:noFill/>
        </p:spPr>
        <p:txBody>
          <a:bodyPr wrap="none" rtlCol="0">
            <a:spAutoFit/>
          </a:bodyPr>
          <a:lstStyle/>
          <a:p>
            <a:pPr algn="ctr"/>
            <a:r>
              <a:rPr lang="en-US" b="1" dirty="0"/>
              <a:t>By</a:t>
            </a:r>
          </a:p>
          <a:p>
            <a:pPr algn="ctr"/>
            <a:r>
              <a:rPr lang="en-US" b="1" dirty="0"/>
              <a:t>Heidrich Vicci</a:t>
            </a:r>
          </a:p>
        </p:txBody>
      </p:sp>
    </p:spTree>
    <p:extLst>
      <p:ext uri="{BB962C8B-B14F-4D97-AF65-F5344CB8AC3E}">
        <p14:creationId xmlns:p14="http://schemas.microsoft.com/office/powerpoint/2010/main" val="78046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42FF57-7A3F-4C4B-B571-73C5AB362A3F}"/>
              </a:ext>
            </a:extLst>
          </p:cNvPr>
          <p:cNvSpPr/>
          <p:nvPr/>
        </p:nvSpPr>
        <p:spPr>
          <a:xfrm>
            <a:off x="1215081" y="459413"/>
            <a:ext cx="9761838" cy="5693866"/>
          </a:xfrm>
          <a:prstGeom prst="rect">
            <a:avLst/>
          </a:prstGeom>
        </p:spPr>
        <p:txBody>
          <a:bodyPr wrap="square">
            <a:spAutoFit/>
          </a:bodyPr>
          <a:lstStyle/>
          <a:p>
            <a:pPr algn="just"/>
            <a:r>
              <a:rPr lang="en-US" sz="2000" b="1" dirty="0">
                <a:latin typeface="Arial" panose="020B0604020202020204" pitchFamily="34" charset="0"/>
                <a:ea typeface="Calibri" panose="020F0502020204030204" pitchFamily="34" charset="0"/>
                <a:cs typeface="Times New Roman" panose="02020603050405020304" pitchFamily="18" charset="0"/>
              </a:rPr>
              <a:t>1.Introduction &amp; Business Problem: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A restaurant is a business which prepares and serves food and drink to customers in return for money, either paid before the meal, after the meal, or with an open account. The City of New York is famous for its excellent cuisine. So, it is evident that to survive in such competitive market it is very important to strategically plan. Various factors need to be studied in order to decide on the Location such as:</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New York Population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New York City Demographics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Are there any Farmers Markets, Wholesale markets </a:t>
            </a:r>
            <a:r>
              <a:rPr lang="en-US" dirty="0" err="1">
                <a:latin typeface="Arial" panose="020B0604020202020204" pitchFamily="34" charset="0"/>
                <a:ea typeface="Calibri" panose="020F0502020204030204" pitchFamily="34" charset="0"/>
                <a:cs typeface="Times New Roman" panose="02020603050405020304" pitchFamily="18" charset="0"/>
              </a:rPr>
              <a:t>etc</a:t>
            </a:r>
            <a:r>
              <a:rPr lang="en-US" dirty="0">
                <a:latin typeface="Arial" panose="020B0604020202020204" pitchFamily="34" charset="0"/>
                <a:ea typeface="Calibri" panose="020F0502020204030204" pitchFamily="34" charset="0"/>
                <a:cs typeface="Times New Roman" panose="02020603050405020304" pitchFamily="18" charset="0"/>
              </a:rPr>
              <a:t> nearby so that the ingredients can be purchased fresh to maintain quality and cost?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Are there any venues like Gyms, Entertainment zones, Parks </a:t>
            </a:r>
            <a:r>
              <a:rPr lang="en-US" dirty="0" err="1">
                <a:latin typeface="Arial" panose="020B0604020202020204" pitchFamily="34" charset="0"/>
                <a:ea typeface="Calibri" panose="020F0502020204030204" pitchFamily="34" charset="0"/>
                <a:cs typeface="Times New Roman" panose="02020603050405020304" pitchFamily="18" charset="0"/>
              </a:rPr>
              <a:t>etc</a:t>
            </a:r>
            <a:r>
              <a:rPr lang="en-US" dirty="0">
                <a:latin typeface="Arial" panose="020B0604020202020204" pitchFamily="34" charset="0"/>
                <a:ea typeface="Calibri" panose="020F0502020204030204" pitchFamily="34" charset="0"/>
                <a:cs typeface="Times New Roman" panose="02020603050405020304" pitchFamily="18" charset="0"/>
              </a:rPr>
              <a:t> nearby where floating population is high </a:t>
            </a:r>
            <a:r>
              <a:rPr lang="en-US" dirty="0" err="1">
                <a:latin typeface="Arial" panose="020B0604020202020204" pitchFamily="34" charset="0"/>
                <a:ea typeface="Calibri" panose="020F0502020204030204" pitchFamily="34" charset="0"/>
                <a:cs typeface="Times New Roman" panose="02020603050405020304" pitchFamily="18" charset="0"/>
              </a:rPr>
              <a:t>etc</a:t>
            </a:r>
            <a:endParaRPr lang="en-US" dirty="0">
              <a:latin typeface="Arial" panose="020B0604020202020204" pitchFamily="34" charset="0"/>
              <a:ea typeface="Calibri" panose="020F0502020204030204" pitchFamily="34" charset="0"/>
              <a:cs typeface="Times New Roman" panose="02020603050405020304" pitchFamily="18" charset="0"/>
            </a:endParaRP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latin typeface="Arial" panose="020B0604020202020204" pitchFamily="34" charset="0"/>
                <a:ea typeface="Calibri" panose="020F0502020204030204" pitchFamily="34" charset="0"/>
                <a:cs typeface="Times New Roman" panose="02020603050405020304" pitchFamily="18" charset="0"/>
              </a:rPr>
              <a:t>Who are the competitors in that location?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Cuisine served / Menu of the competitors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Segmentation of the Borough Even though well-funded XYZ Company Ltd. need to choose the correct location to start its first venture. If this is successful, they can replicate the same in other locations. </a:t>
            </a:r>
            <a:r>
              <a:rPr lang="en-US" dirty="0"/>
              <a:t>This would interest anyone who wants to start a new restaurant in New York city.</a:t>
            </a:r>
          </a:p>
          <a:p>
            <a:endParaRPr lang="en-US" dirty="0"/>
          </a:p>
        </p:txBody>
      </p:sp>
    </p:spTree>
    <p:extLst>
      <p:ext uri="{BB962C8B-B14F-4D97-AF65-F5344CB8AC3E}">
        <p14:creationId xmlns:p14="http://schemas.microsoft.com/office/powerpoint/2010/main" val="97883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9E70F-CA35-DC49-A9FA-790F4C2F261C}"/>
              </a:ext>
            </a:extLst>
          </p:cNvPr>
          <p:cNvSpPr/>
          <p:nvPr/>
        </p:nvSpPr>
        <p:spPr>
          <a:xfrm>
            <a:off x="889686" y="333270"/>
            <a:ext cx="9564130" cy="5078313"/>
          </a:xfrm>
          <a:prstGeom prst="rect">
            <a:avLst/>
          </a:prstGeom>
        </p:spPr>
        <p:txBody>
          <a:bodyPr wrap="square">
            <a:spAutoFit/>
          </a:bodyPr>
          <a:lstStyle/>
          <a:p>
            <a:pPr algn="just"/>
            <a:r>
              <a:rPr lang="en-US" b="1" dirty="0">
                <a:latin typeface="Arial" panose="020B0604020202020204" pitchFamily="34" charset="0"/>
                <a:ea typeface="Calibri" panose="020F0502020204030204" pitchFamily="34" charset="0"/>
                <a:cs typeface="Times New Roman" panose="02020603050405020304" pitchFamily="18" charset="0"/>
              </a:rPr>
              <a:t>2.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One city will be </a:t>
            </a:r>
            <a:r>
              <a:rPr lang="en-US" dirty="0" err="1">
                <a:latin typeface="Arial" panose="020B0604020202020204" pitchFamily="34" charset="0"/>
                <a:ea typeface="Calibri" panose="020F0502020204030204" pitchFamily="34" charset="0"/>
                <a:cs typeface="Times New Roman" panose="02020603050405020304" pitchFamily="18" charset="0"/>
              </a:rPr>
              <a:t>analysed</a:t>
            </a:r>
            <a:r>
              <a:rPr lang="en-US" dirty="0">
                <a:latin typeface="Arial" panose="020B0604020202020204" pitchFamily="34" charset="0"/>
                <a:ea typeface="Calibri" panose="020F0502020204030204" pitchFamily="34" charset="0"/>
                <a:cs typeface="Times New Roman" panose="02020603050405020304" pitchFamily="18" charset="0"/>
              </a:rPr>
              <a:t> in this project: New York City. We will be using the below datasets for </a:t>
            </a:r>
            <a:r>
              <a:rPr lang="en-US" dirty="0" err="1">
                <a:latin typeface="Arial" panose="020B0604020202020204" pitchFamily="34" charset="0"/>
                <a:ea typeface="Calibri" panose="020F0502020204030204" pitchFamily="34" charset="0"/>
                <a:cs typeface="Times New Roman" panose="02020603050405020304" pitchFamily="18" charset="0"/>
              </a:rPr>
              <a:t>analysing</a:t>
            </a:r>
            <a:r>
              <a:rPr lang="en-US" dirty="0">
                <a:latin typeface="Arial" panose="020B0604020202020204" pitchFamily="34" charset="0"/>
                <a:ea typeface="Calibri" panose="020F0502020204030204" pitchFamily="34" charset="0"/>
                <a:cs typeface="Times New Roman" panose="02020603050405020304" pitchFamily="18" charset="0"/>
              </a:rPr>
              <a:t> New York city</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b="1" dirty="0">
                <a:latin typeface="Arial" panose="020B0604020202020204" pitchFamily="34" charset="0"/>
                <a:ea typeface="Calibri" panose="020F0502020204030204" pitchFamily="34" charset="0"/>
                <a:cs typeface="Times New Roman" panose="02020603050405020304" pitchFamily="18" charset="0"/>
              </a:rPr>
              <a:t>Data 1: </a:t>
            </a:r>
            <a:r>
              <a:rPr lang="en-US" dirty="0" err="1">
                <a:latin typeface="Arial" panose="020B0604020202020204" pitchFamily="34" charset="0"/>
                <a:ea typeface="Calibri" panose="020F0502020204030204" pitchFamily="34" charset="0"/>
                <a:cs typeface="Times New Roman" panose="02020603050405020304" pitchFamily="18" charset="0"/>
              </a:rPr>
              <a:t>Neighbourhood</a:t>
            </a:r>
            <a:r>
              <a:rPr lang="en-US" dirty="0">
                <a:latin typeface="Arial" panose="020B0604020202020204" pitchFamily="34" charset="0"/>
                <a:ea typeface="Calibri" panose="020F0502020204030204" pitchFamily="34" charset="0"/>
                <a:cs typeface="Times New Roman" panose="02020603050405020304" pitchFamily="18" charset="0"/>
              </a:rPr>
              <a:t> has a total of 5 boroughs and 306 </a:t>
            </a:r>
            <a:r>
              <a:rPr lang="en-US" dirty="0" err="1">
                <a:latin typeface="Arial" panose="020B0604020202020204" pitchFamily="34" charset="0"/>
                <a:ea typeface="Calibri" panose="020F0502020204030204" pitchFamily="34" charset="0"/>
                <a:cs typeface="Times New Roman" panose="02020603050405020304" pitchFamily="18" charset="0"/>
              </a:rPr>
              <a:t>neighbourhoods</a:t>
            </a:r>
            <a:r>
              <a:rPr lang="en-US" dirty="0">
                <a:latin typeface="Arial" panose="020B0604020202020204" pitchFamily="34" charset="0"/>
                <a:ea typeface="Calibri" panose="020F0502020204030204" pitchFamily="34" charset="0"/>
                <a:cs typeface="Times New Roman" panose="02020603050405020304" pitchFamily="18" charset="0"/>
              </a:rPr>
              <a:t>. In order to segment the </a:t>
            </a:r>
            <a:r>
              <a:rPr lang="en-US" dirty="0" err="1">
                <a:latin typeface="Arial" panose="020B0604020202020204" pitchFamily="34" charset="0"/>
                <a:ea typeface="Calibri" panose="020F0502020204030204" pitchFamily="34" charset="0"/>
                <a:cs typeface="Times New Roman" panose="02020603050405020304" pitchFamily="18" charset="0"/>
              </a:rPr>
              <a:t>neighbourhoods</a:t>
            </a:r>
            <a:r>
              <a:rPr lang="en-US" dirty="0">
                <a:latin typeface="Arial" panose="020B0604020202020204" pitchFamily="34" charset="0"/>
                <a:ea typeface="Calibri" panose="020F0502020204030204" pitchFamily="34" charset="0"/>
                <a:cs typeface="Times New Roman" panose="02020603050405020304" pitchFamily="18" charset="0"/>
              </a:rPr>
              <a:t> and explore them, we will essentially need a dataset that contains the 5 boroughs and the </a:t>
            </a:r>
            <a:r>
              <a:rPr lang="en-US" dirty="0" err="1">
                <a:latin typeface="Arial" panose="020B0604020202020204" pitchFamily="34" charset="0"/>
                <a:ea typeface="Calibri" panose="020F0502020204030204" pitchFamily="34" charset="0"/>
                <a:cs typeface="Times New Roman" panose="02020603050405020304" pitchFamily="18" charset="0"/>
              </a:rPr>
              <a:t>neighbourhoods</a:t>
            </a:r>
            <a:r>
              <a:rPr lang="en-US" dirty="0">
                <a:latin typeface="Arial" panose="020B0604020202020204" pitchFamily="34" charset="0"/>
                <a:ea typeface="Calibri" panose="020F0502020204030204" pitchFamily="34" charset="0"/>
                <a:cs typeface="Times New Roman" panose="02020603050405020304" pitchFamily="18" charset="0"/>
              </a:rPr>
              <a:t> that exist in each borough as well as the latitude and longitude coordinates of each </a:t>
            </a:r>
            <a:r>
              <a:rPr lang="en-US" dirty="0" err="1">
                <a:latin typeface="Arial" panose="020B0604020202020204" pitchFamily="34" charset="0"/>
                <a:ea typeface="Calibri" panose="020F0502020204030204" pitchFamily="34" charset="0"/>
                <a:cs typeface="Times New Roman" panose="02020603050405020304" pitchFamily="18" charset="0"/>
              </a:rPr>
              <a:t>neighbourhood</a:t>
            </a:r>
            <a:r>
              <a:rPr lang="en-US" dirty="0">
                <a:latin typeface="Arial" panose="020B0604020202020204" pitchFamily="34" charset="0"/>
                <a:ea typeface="Calibri" panose="020F0502020204030204" pitchFamily="34" charset="0"/>
                <a:cs typeface="Times New Roman" panose="02020603050405020304" pitchFamily="18" charset="0"/>
              </a:rPr>
              <a:t>. Data source: https://</a:t>
            </a:r>
            <a:r>
              <a:rPr lang="en-US" dirty="0" err="1">
                <a:latin typeface="Arial" panose="020B0604020202020204" pitchFamily="34" charset="0"/>
                <a:ea typeface="Calibri" panose="020F0502020204030204" pitchFamily="34" charset="0"/>
                <a:cs typeface="Times New Roman" panose="02020603050405020304" pitchFamily="18" charset="0"/>
              </a:rPr>
              <a:t>cocl.us</a:t>
            </a:r>
            <a:r>
              <a:rPr lang="en-US" dirty="0">
                <a:latin typeface="Arial" panose="020B0604020202020204" pitchFamily="34" charset="0"/>
                <a:ea typeface="Calibri" panose="020F0502020204030204" pitchFamily="34" charset="0"/>
                <a:cs typeface="Times New Roman" panose="02020603050405020304" pitchFamily="18" charset="0"/>
              </a:rPr>
              <a:t>/</a:t>
            </a:r>
            <a:r>
              <a:rPr lang="en-US" dirty="0" err="1">
                <a:latin typeface="Arial" panose="020B0604020202020204" pitchFamily="34" charset="0"/>
                <a:ea typeface="Calibri" panose="020F0502020204030204" pitchFamily="34" charset="0"/>
                <a:cs typeface="Times New Roman" panose="02020603050405020304" pitchFamily="18" charset="0"/>
              </a:rPr>
              <a:t>new_york_dataset</a:t>
            </a:r>
            <a:r>
              <a:rPr lang="en-US" dirty="0">
                <a:latin typeface="Arial" panose="020B0604020202020204" pitchFamily="34" charset="0"/>
                <a:ea typeface="Calibri" panose="020F0502020204030204" pitchFamily="34" charset="0"/>
                <a:cs typeface="Times New Roman" panose="02020603050405020304" pitchFamily="18" charset="0"/>
              </a:rPr>
              <a:t> Description: This data set contains the required information. And we will use this data set to explore various </a:t>
            </a:r>
            <a:r>
              <a:rPr lang="en-US" dirty="0" err="1">
                <a:latin typeface="Arial" panose="020B0604020202020204" pitchFamily="34" charset="0"/>
                <a:ea typeface="Calibri" panose="020F0502020204030204" pitchFamily="34" charset="0"/>
                <a:cs typeface="Times New Roman" panose="02020603050405020304" pitchFamily="18" charset="0"/>
              </a:rPr>
              <a:t>neighbourhoods</a:t>
            </a:r>
            <a:r>
              <a:rPr lang="en-US" dirty="0">
                <a:latin typeface="Arial" panose="020B0604020202020204" pitchFamily="34" charset="0"/>
                <a:ea typeface="Calibri" panose="020F0502020204030204" pitchFamily="34" charset="0"/>
                <a:cs typeface="Times New Roman" panose="02020603050405020304" pitchFamily="18" charset="0"/>
              </a:rPr>
              <a:t> of New York city.</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b="1" dirty="0">
                <a:latin typeface="Arial" panose="020B0604020202020204" pitchFamily="34" charset="0"/>
                <a:ea typeface="Calibri" panose="020F0502020204030204" pitchFamily="34" charset="0"/>
                <a:cs typeface="Times New Roman" panose="02020603050405020304" pitchFamily="18" charset="0"/>
              </a:rPr>
              <a:t>Date 2</a:t>
            </a:r>
            <a:r>
              <a:rPr lang="en-US" dirty="0">
                <a:latin typeface="Arial" panose="020B0604020202020204" pitchFamily="34" charset="0"/>
                <a:ea typeface="Calibri" panose="020F0502020204030204" pitchFamily="34" charset="0"/>
                <a:cs typeface="Times New Roman" panose="02020603050405020304" pitchFamily="18" charset="0"/>
              </a:rPr>
              <a:t>: Indian restaurants in each </a:t>
            </a:r>
            <a:r>
              <a:rPr lang="en-US" dirty="0" err="1">
                <a:latin typeface="Arial" panose="020B0604020202020204" pitchFamily="34" charset="0"/>
                <a:ea typeface="Calibri" panose="020F0502020204030204" pitchFamily="34" charset="0"/>
                <a:cs typeface="Times New Roman" panose="02020603050405020304" pitchFamily="18" charset="0"/>
              </a:rPr>
              <a:t>neighbourhood</a:t>
            </a:r>
            <a:r>
              <a:rPr lang="en-US" dirty="0">
                <a:latin typeface="Arial" panose="020B0604020202020204" pitchFamily="34" charset="0"/>
                <a:ea typeface="Calibri" panose="020F0502020204030204" pitchFamily="34" charset="0"/>
                <a:cs typeface="Times New Roman" panose="02020603050405020304" pitchFamily="18" charset="0"/>
              </a:rPr>
              <a:t> of New York city. Data source: Foursquare API Description: By using this </a:t>
            </a:r>
            <a:r>
              <a:rPr lang="en-US" dirty="0" err="1">
                <a:latin typeface="Arial" panose="020B0604020202020204" pitchFamily="34" charset="0"/>
                <a:ea typeface="Calibri" panose="020F0502020204030204" pitchFamily="34" charset="0"/>
                <a:cs typeface="Times New Roman" panose="02020603050405020304" pitchFamily="18" charset="0"/>
              </a:rPr>
              <a:t>api</a:t>
            </a:r>
            <a:r>
              <a:rPr lang="en-US" dirty="0">
                <a:latin typeface="Arial" panose="020B0604020202020204" pitchFamily="34" charset="0"/>
                <a:ea typeface="Calibri" panose="020F0502020204030204" pitchFamily="34" charset="0"/>
                <a:cs typeface="Times New Roman" panose="02020603050405020304" pitchFamily="18" charset="0"/>
              </a:rPr>
              <a:t> we will get all the venues in each </a:t>
            </a:r>
            <a:r>
              <a:rPr lang="en-US" dirty="0" err="1">
                <a:latin typeface="Arial" panose="020B0604020202020204" pitchFamily="34" charset="0"/>
                <a:ea typeface="Calibri" panose="020F0502020204030204" pitchFamily="34" charset="0"/>
                <a:cs typeface="Times New Roman" panose="02020603050405020304" pitchFamily="18" charset="0"/>
              </a:rPr>
              <a:t>neighbourhood</a:t>
            </a:r>
            <a:r>
              <a:rPr lang="en-US" dirty="0">
                <a:latin typeface="Arial" panose="020B0604020202020204" pitchFamily="34" charset="0"/>
                <a:ea typeface="Calibri" panose="020F0502020204030204" pitchFamily="34" charset="0"/>
                <a:cs typeface="Times New Roman" panose="02020603050405020304" pitchFamily="18" charset="0"/>
              </a:rPr>
              <a:t>. We can filter these venues to get only Indian restaurants. Data 3: </a:t>
            </a:r>
            <a:r>
              <a:rPr lang="en-US" dirty="0" err="1">
                <a:latin typeface="Arial" panose="020B0604020202020204" pitchFamily="34" charset="0"/>
                <a:ea typeface="Calibri" panose="020F0502020204030204" pitchFamily="34" charset="0"/>
                <a:cs typeface="Times New Roman" panose="02020603050405020304" pitchFamily="18" charset="0"/>
              </a:rPr>
              <a:t>GeoSpace</a:t>
            </a:r>
            <a:r>
              <a:rPr lang="en-US" dirty="0">
                <a:latin typeface="Arial" panose="020B0604020202020204" pitchFamily="34" charset="0"/>
                <a:ea typeface="Calibri" panose="020F0502020204030204" pitchFamily="34" charset="0"/>
                <a:cs typeface="Times New Roman" panose="02020603050405020304" pitchFamily="18" charset="0"/>
              </a:rPr>
              <a:t> data Data source: https://</a:t>
            </a:r>
            <a:r>
              <a:rPr lang="en-US" dirty="0" err="1">
                <a:latin typeface="Arial" panose="020B0604020202020204" pitchFamily="34" charset="0"/>
                <a:ea typeface="Calibri" panose="020F0502020204030204" pitchFamily="34" charset="0"/>
                <a:cs typeface="Times New Roman" panose="02020603050405020304" pitchFamily="18" charset="0"/>
              </a:rPr>
              <a:t>data.cityofnewyork.us</a:t>
            </a:r>
            <a:r>
              <a:rPr lang="en-US" dirty="0">
                <a:latin typeface="Arial" panose="020B0604020202020204" pitchFamily="34" charset="0"/>
                <a:ea typeface="Calibri" panose="020F0502020204030204" pitchFamily="34" charset="0"/>
                <a:cs typeface="Times New Roman" panose="02020603050405020304" pitchFamily="18" charset="0"/>
              </a:rPr>
              <a:t>/City-Government/Borough-Boundaries/tqmj-j8zm Description: By using this geo space data we will get the New York Borough boundaries that will help us visualize choropleth map.</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951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13C004-02F2-3248-AB85-7E29774A24C2}"/>
              </a:ext>
            </a:extLst>
          </p:cNvPr>
          <p:cNvSpPr/>
          <p:nvPr/>
        </p:nvSpPr>
        <p:spPr>
          <a:xfrm>
            <a:off x="539373" y="118714"/>
            <a:ext cx="11113253" cy="5570756"/>
          </a:xfrm>
          <a:prstGeom prst="rect">
            <a:avLst/>
          </a:prstGeom>
        </p:spPr>
        <p:txBody>
          <a:bodyPr wrap="square">
            <a:spAutoFit/>
          </a:bodyPr>
          <a:lstStyle/>
          <a:p>
            <a:r>
              <a:rPr lang="en-US" sz="2000" b="1" dirty="0">
                <a:solidFill>
                  <a:srgbClr val="292929"/>
                </a:solidFill>
                <a:latin typeface="Arial" panose="020B0604020202020204" pitchFamily="34" charset="0"/>
                <a:cs typeface="Arial" panose="020B0604020202020204" pitchFamily="34" charset="0"/>
              </a:rPr>
              <a:t>For this project we need the following data :</a:t>
            </a:r>
          </a:p>
          <a:p>
            <a:pPr>
              <a:buFont typeface="Arial" panose="020B0604020202020204" pitchFamily="34" charset="0"/>
              <a:buChar char="•"/>
            </a:pPr>
            <a:r>
              <a:rPr lang="en-US" sz="2000" b="1" dirty="0">
                <a:solidFill>
                  <a:srgbClr val="292929"/>
                </a:solidFill>
                <a:latin typeface="Arial" panose="020B0604020202020204" pitchFamily="34" charset="0"/>
                <a:cs typeface="Arial" panose="020B0604020202020204" pitchFamily="34" charset="0"/>
              </a:rPr>
              <a:t>New York City data that contains list Boroughs, Neighborhoods along with their latitude and longitude.</a:t>
            </a:r>
            <a:endParaRPr lang="en-US" sz="2000" dirty="0">
              <a:solidFill>
                <a:srgbClr val="292929"/>
              </a:solidFill>
              <a:latin typeface="Arial" panose="020B0604020202020204" pitchFamily="34" charset="0"/>
              <a:cs typeface="Arial" panose="020B0604020202020204" pitchFamily="34" charset="0"/>
            </a:endParaRPr>
          </a:p>
          <a:p>
            <a:r>
              <a:rPr lang="en-US" sz="2000" i="1" dirty="0">
                <a:solidFill>
                  <a:srgbClr val="292929"/>
                </a:solidFill>
                <a:latin typeface="Arial" panose="020B0604020202020204" pitchFamily="34" charset="0"/>
                <a:cs typeface="Arial" panose="020B0604020202020204" pitchFamily="34" charset="0"/>
              </a:rPr>
              <a:t>Data source : https://</a:t>
            </a:r>
            <a:r>
              <a:rPr lang="en-US" sz="2000" i="1" dirty="0" err="1">
                <a:solidFill>
                  <a:srgbClr val="292929"/>
                </a:solidFill>
                <a:latin typeface="Arial" panose="020B0604020202020204" pitchFamily="34" charset="0"/>
                <a:cs typeface="Arial" panose="020B0604020202020204" pitchFamily="34" charset="0"/>
              </a:rPr>
              <a:t>cocl.us</a:t>
            </a:r>
            <a:r>
              <a:rPr lang="en-US" sz="2000" i="1" dirty="0">
                <a:solidFill>
                  <a:srgbClr val="292929"/>
                </a:solidFill>
                <a:latin typeface="Arial" panose="020B0604020202020204" pitchFamily="34" charset="0"/>
                <a:cs typeface="Arial" panose="020B0604020202020204" pitchFamily="34" charset="0"/>
              </a:rPr>
              <a:t>/</a:t>
            </a:r>
            <a:r>
              <a:rPr lang="en-US" sz="2000" i="1" dirty="0" err="1">
                <a:solidFill>
                  <a:srgbClr val="292929"/>
                </a:solidFill>
                <a:latin typeface="Arial" panose="020B0604020202020204" pitchFamily="34" charset="0"/>
                <a:cs typeface="Arial" panose="020B0604020202020204" pitchFamily="34" charset="0"/>
              </a:rPr>
              <a:t>new_york_dataset</a:t>
            </a:r>
            <a:endParaRPr lang="en-US" sz="2000" i="1" dirty="0">
              <a:solidFill>
                <a:srgbClr val="292929"/>
              </a:solidFill>
              <a:latin typeface="Arial" panose="020B0604020202020204" pitchFamily="34" charset="0"/>
              <a:cs typeface="Arial" panose="020B0604020202020204" pitchFamily="34" charset="0"/>
            </a:endParaRPr>
          </a:p>
          <a:p>
            <a:r>
              <a:rPr lang="en-US" sz="2000" i="1" dirty="0">
                <a:solidFill>
                  <a:srgbClr val="292929"/>
                </a:solidFill>
                <a:latin typeface="Arial" panose="020B0604020202020204" pitchFamily="34" charset="0"/>
                <a:cs typeface="Arial" panose="020B0604020202020204" pitchFamily="34" charset="0"/>
              </a:rPr>
              <a:t>Description : This data set contains the required information. And we will use this data set to explore various neighborhoods of new </a:t>
            </a:r>
            <a:r>
              <a:rPr lang="en-US" sz="2000" i="1" dirty="0" err="1">
                <a:solidFill>
                  <a:srgbClr val="292929"/>
                </a:solidFill>
                <a:latin typeface="Arial" panose="020B0604020202020204" pitchFamily="34" charset="0"/>
                <a:cs typeface="Arial" panose="020B0604020202020204" pitchFamily="34" charset="0"/>
              </a:rPr>
              <a:t>york</a:t>
            </a:r>
            <a:r>
              <a:rPr lang="en-US" sz="2000" i="1" dirty="0">
                <a:solidFill>
                  <a:srgbClr val="292929"/>
                </a:solidFill>
                <a:latin typeface="Arial" panose="020B0604020202020204" pitchFamily="34" charset="0"/>
                <a:cs typeface="Arial" panose="020B0604020202020204" pitchFamily="34" charset="0"/>
              </a:rPr>
              <a:t> city.</a:t>
            </a:r>
          </a:p>
          <a:p>
            <a:endParaRPr lang="en-US" sz="2000" i="1" dirty="0">
              <a:solidFill>
                <a:srgbClr val="292929"/>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rgbClr val="292929"/>
                </a:solidFill>
                <a:latin typeface="Arial" panose="020B0604020202020204" pitchFamily="34" charset="0"/>
                <a:cs typeface="Arial" panose="020B0604020202020204" pitchFamily="34" charset="0"/>
              </a:rPr>
              <a:t>Indian </a:t>
            </a:r>
            <a:r>
              <a:rPr lang="en-US" sz="2000" b="1" dirty="0" err="1">
                <a:solidFill>
                  <a:srgbClr val="292929"/>
                </a:solidFill>
                <a:latin typeface="Arial" panose="020B0604020202020204" pitchFamily="34" charset="0"/>
                <a:cs typeface="Arial" panose="020B0604020202020204" pitchFamily="34" charset="0"/>
              </a:rPr>
              <a:t>resturants</a:t>
            </a:r>
            <a:r>
              <a:rPr lang="en-US" sz="2000" b="1" dirty="0">
                <a:solidFill>
                  <a:srgbClr val="292929"/>
                </a:solidFill>
                <a:latin typeface="Arial" panose="020B0604020202020204" pitchFamily="34" charset="0"/>
                <a:cs typeface="Arial" panose="020B0604020202020204" pitchFamily="34" charset="0"/>
              </a:rPr>
              <a:t> in each neighborhood of new </a:t>
            </a:r>
            <a:r>
              <a:rPr lang="en-US" sz="2000" b="1" dirty="0" err="1">
                <a:solidFill>
                  <a:srgbClr val="292929"/>
                </a:solidFill>
                <a:latin typeface="Arial" panose="020B0604020202020204" pitchFamily="34" charset="0"/>
                <a:cs typeface="Arial" panose="020B0604020202020204" pitchFamily="34" charset="0"/>
              </a:rPr>
              <a:t>york</a:t>
            </a:r>
            <a:r>
              <a:rPr lang="en-US" sz="2000" b="1" dirty="0">
                <a:solidFill>
                  <a:srgbClr val="292929"/>
                </a:solidFill>
                <a:latin typeface="Arial" panose="020B0604020202020204" pitchFamily="34" charset="0"/>
                <a:cs typeface="Arial" panose="020B0604020202020204" pitchFamily="34" charset="0"/>
              </a:rPr>
              <a:t> city.</a:t>
            </a:r>
            <a:endParaRPr lang="en-US" sz="2000" dirty="0">
              <a:solidFill>
                <a:srgbClr val="292929"/>
              </a:solidFill>
              <a:latin typeface="Arial" panose="020B0604020202020204" pitchFamily="34" charset="0"/>
              <a:cs typeface="Arial" panose="020B0604020202020204" pitchFamily="34" charset="0"/>
            </a:endParaRPr>
          </a:p>
          <a:p>
            <a:r>
              <a:rPr lang="en-US" sz="2000" i="1" dirty="0">
                <a:solidFill>
                  <a:srgbClr val="292929"/>
                </a:solidFill>
                <a:latin typeface="Arial" panose="020B0604020202020204" pitchFamily="34" charset="0"/>
                <a:cs typeface="Arial" panose="020B0604020202020204" pitchFamily="34" charset="0"/>
              </a:rPr>
              <a:t>Data source : </a:t>
            </a:r>
            <a:r>
              <a:rPr lang="en-US" sz="2000" i="1" dirty="0" err="1">
                <a:solidFill>
                  <a:srgbClr val="292929"/>
                </a:solidFill>
                <a:latin typeface="Arial" panose="020B0604020202020204" pitchFamily="34" charset="0"/>
                <a:cs typeface="Arial" panose="020B0604020202020204" pitchFamily="34" charset="0"/>
              </a:rPr>
              <a:t>Fousquare</a:t>
            </a:r>
            <a:r>
              <a:rPr lang="en-US" sz="2000" i="1" dirty="0">
                <a:solidFill>
                  <a:srgbClr val="292929"/>
                </a:solidFill>
                <a:latin typeface="Arial" panose="020B0604020202020204" pitchFamily="34" charset="0"/>
                <a:cs typeface="Arial" panose="020B0604020202020204" pitchFamily="34" charset="0"/>
              </a:rPr>
              <a:t> API</a:t>
            </a:r>
          </a:p>
          <a:p>
            <a:r>
              <a:rPr lang="en-US" sz="2000" i="1" dirty="0">
                <a:solidFill>
                  <a:srgbClr val="292929"/>
                </a:solidFill>
                <a:latin typeface="Arial" panose="020B0604020202020204" pitchFamily="34" charset="0"/>
                <a:cs typeface="Arial" panose="020B0604020202020204" pitchFamily="34" charset="0"/>
              </a:rPr>
              <a:t>Description : By using this </a:t>
            </a:r>
            <a:r>
              <a:rPr lang="en-US" sz="2000" i="1" dirty="0" err="1">
                <a:solidFill>
                  <a:srgbClr val="292929"/>
                </a:solidFill>
                <a:latin typeface="Arial" panose="020B0604020202020204" pitchFamily="34" charset="0"/>
                <a:cs typeface="Arial" panose="020B0604020202020204" pitchFamily="34" charset="0"/>
              </a:rPr>
              <a:t>api</a:t>
            </a:r>
            <a:r>
              <a:rPr lang="en-US" sz="2000" i="1" dirty="0">
                <a:solidFill>
                  <a:srgbClr val="292929"/>
                </a:solidFill>
                <a:latin typeface="Arial" panose="020B0604020202020204" pitchFamily="34" charset="0"/>
                <a:cs typeface="Arial" panose="020B0604020202020204" pitchFamily="34" charset="0"/>
              </a:rPr>
              <a:t> we will get all the venues in each neighborhood. We can filter these venues to get only </a:t>
            </a:r>
            <a:r>
              <a:rPr lang="en-US" sz="2000" i="1" dirty="0" err="1">
                <a:solidFill>
                  <a:srgbClr val="292929"/>
                </a:solidFill>
                <a:latin typeface="Arial" panose="020B0604020202020204" pitchFamily="34" charset="0"/>
                <a:cs typeface="Arial" panose="020B0604020202020204" pitchFamily="34" charset="0"/>
              </a:rPr>
              <a:t>indian</a:t>
            </a:r>
            <a:r>
              <a:rPr lang="en-US" sz="2000" i="1" dirty="0">
                <a:solidFill>
                  <a:srgbClr val="292929"/>
                </a:solidFill>
                <a:latin typeface="Arial" panose="020B0604020202020204" pitchFamily="34" charset="0"/>
                <a:cs typeface="Arial" panose="020B0604020202020204" pitchFamily="34" charset="0"/>
              </a:rPr>
              <a:t> </a:t>
            </a:r>
            <a:r>
              <a:rPr lang="en-US" sz="2000" i="1" dirty="0" err="1">
                <a:solidFill>
                  <a:srgbClr val="292929"/>
                </a:solidFill>
                <a:latin typeface="Arial" panose="020B0604020202020204" pitchFamily="34" charset="0"/>
                <a:cs typeface="Arial" panose="020B0604020202020204" pitchFamily="34" charset="0"/>
              </a:rPr>
              <a:t>resturants</a:t>
            </a:r>
            <a:r>
              <a:rPr lang="en-US" sz="2000" i="1" dirty="0">
                <a:solidFill>
                  <a:srgbClr val="292929"/>
                </a:solidFill>
                <a:latin typeface="Arial" panose="020B0604020202020204" pitchFamily="34" charset="0"/>
                <a:cs typeface="Arial" panose="020B0604020202020204" pitchFamily="34" charset="0"/>
              </a:rPr>
              <a:t>.</a:t>
            </a:r>
          </a:p>
          <a:p>
            <a:endParaRPr lang="en-US" sz="2000" i="1" dirty="0">
              <a:solidFill>
                <a:srgbClr val="292929"/>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err="1">
                <a:solidFill>
                  <a:srgbClr val="292929"/>
                </a:solidFill>
                <a:latin typeface="Arial" panose="020B0604020202020204" pitchFamily="34" charset="0"/>
                <a:cs typeface="Arial" panose="020B0604020202020204" pitchFamily="34" charset="0"/>
              </a:rPr>
              <a:t>GeoSpace</a:t>
            </a:r>
            <a:r>
              <a:rPr lang="en-US" sz="2000" b="1" dirty="0">
                <a:solidFill>
                  <a:srgbClr val="292929"/>
                </a:solidFill>
                <a:latin typeface="Arial" panose="020B0604020202020204" pitchFamily="34" charset="0"/>
                <a:cs typeface="Arial" panose="020B0604020202020204" pitchFamily="34" charset="0"/>
              </a:rPr>
              <a:t> data</a:t>
            </a:r>
            <a:endParaRPr lang="en-US" sz="2000" dirty="0">
              <a:solidFill>
                <a:srgbClr val="292929"/>
              </a:solidFill>
              <a:latin typeface="Arial" panose="020B0604020202020204" pitchFamily="34" charset="0"/>
              <a:cs typeface="Arial" panose="020B0604020202020204" pitchFamily="34" charset="0"/>
            </a:endParaRPr>
          </a:p>
          <a:p>
            <a:r>
              <a:rPr lang="en-US" sz="2000" i="1" dirty="0">
                <a:solidFill>
                  <a:srgbClr val="292929"/>
                </a:solidFill>
                <a:latin typeface="Arial" panose="020B0604020202020204" pitchFamily="34" charset="0"/>
                <a:cs typeface="Arial" panose="020B0604020202020204" pitchFamily="34" charset="0"/>
              </a:rPr>
              <a:t>Data source : https://</a:t>
            </a:r>
            <a:r>
              <a:rPr lang="en-US" sz="2000" i="1" dirty="0" err="1">
                <a:solidFill>
                  <a:srgbClr val="292929"/>
                </a:solidFill>
                <a:latin typeface="Arial" panose="020B0604020202020204" pitchFamily="34" charset="0"/>
                <a:cs typeface="Arial" panose="020B0604020202020204" pitchFamily="34" charset="0"/>
              </a:rPr>
              <a:t>data.cityofnewyork.us</a:t>
            </a:r>
            <a:r>
              <a:rPr lang="en-US" sz="2000" i="1" dirty="0">
                <a:solidFill>
                  <a:srgbClr val="292929"/>
                </a:solidFill>
                <a:latin typeface="Arial" panose="020B0604020202020204" pitchFamily="34" charset="0"/>
                <a:cs typeface="Arial" panose="020B0604020202020204" pitchFamily="34" charset="0"/>
              </a:rPr>
              <a:t>/City-Government/Borough-Boundaries/tqmj-j8zm</a:t>
            </a:r>
          </a:p>
          <a:p>
            <a:r>
              <a:rPr lang="en-US" sz="2000" i="1" dirty="0">
                <a:solidFill>
                  <a:srgbClr val="292929"/>
                </a:solidFill>
                <a:latin typeface="Arial" panose="020B0604020202020204" pitchFamily="34" charset="0"/>
                <a:cs typeface="Arial" panose="020B0604020202020204" pitchFamily="34" charset="0"/>
              </a:rPr>
              <a:t>Description : By using this geo space data we will get the New </a:t>
            </a:r>
            <a:r>
              <a:rPr lang="en-US" sz="2000" i="1" dirty="0" err="1">
                <a:solidFill>
                  <a:srgbClr val="292929"/>
                </a:solidFill>
                <a:latin typeface="Arial" panose="020B0604020202020204" pitchFamily="34" charset="0"/>
                <a:cs typeface="Arial" panose="020B0604020202020204" pitchFamily="34" charset="0"/>
              </a:rPr>
              <a:t>york</a:t>
            </a:r>
            <a:r>
              <a:rPr lang="en-US" sz="2000" i="1" dirty="0">
                <a:solidFill>
                  <a:srgbClr val="292929"/>
                </a:solidFill>
                <a:latin typeface="Arial" panose="020B0604020202020204" pitchFamily="34" charset="0"/>
                <a:cs typeface="Arial" panose="020B0604020202020204" pitchFamily="34" charset="0"/>
              </a:rPr>
              <a:t> Borough boundaries that will help us visualize choropleth map.</a:t>
            </a:r>
          </a:p>
          <a:p>
            <a:br>
              <a:rPr lang="en-US" dirty="0"/>
            </a:br>
            <a:endParaRPr lang="en-US" dirty="0"/>
          </a:p>
        </p:txBody>
      </p:sp>
    </p:spTree>
    <p:extLst>
      <p:ext uri="{BB962C8B-B14F-4D97-AF65-F5344CB8AC3E}">
        <p14:creationId xmlns:p14="http://schemas.microsoft.com/office/powerpoint/2010/main" val="93588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F37DA8-1A27-B642-8DE9-2411B52821B8}"/>
              </a:ext>
            </a:extLst>
          </p:cNvPr>
          <p:cNvSpPr/>
          <p:nvPr/>
        </p:nvSpPr>
        <p:spPr>
          <a:xfrm>
            <a:off x="495650" y="375271"/>
            <a:ext cx="11411427" cy="2862322"/>
          </a:xfrm>
          <a:prstGeom prst="rect">
            <a:avLst/>
          </a:prstGeom>
        </p:spPr>
        <p:txBody>
          <a:bodyPr wrap="square">
            <a:spAutoFit/>
          </a:bodyPr>
          <a:lstStyle/>
          <a:p>
            <a:pPr algn="just"/>
            <a:r>
              <a:rPr lang="en-US" b="1" dirty="0">
                <a:latin typeface="Arial" panose="020B0604020202020204" pitchFamily="34" charset="0"/>
                <a:ea typeface="Calibri" panose="020F0502020204030204" pitchFamily="34" charset="0"/>
                <a:cs typeface="Times New Roman" panose="02020603050405020304" pitchFamily="18" charset="0"/>
              </a:rPr>
              <a:t>Analysis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We will import the required libraries for python.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pandas and </a:t>
            </a:r>
            <a:r>
              <a:rPr lang="en-US" dirty="0" err="1">
                <a:latin typeface="Arial" panose="020B0604020202020204" pitchFamily="34" charset="0"/>
                <a:ea typeface="Calibri" panose="020F0502020204030204" pitchFamily="34" charset="0"/>
                <a:cs typeface="Times New Roman" panose="02020603050405020304" pitchFamily="18" charset="0"/>
              </a:rPr>
              <a:t>numpy</a:t>
            </a:r>
            <a:r>
              <a:rPr lang="en-US" dirty="0">
                <a:latin typeface="Arial" panose="020B0604020202020204" pitchFamily="34" charset="0"/>
                <a:ea typeface="Calibri" panose="020F0502020204030204" pitchFamily="34" charset="0"/>
                <a:cs typeface="Times New Roman" panose="02020603050405020304" pitchFamily="18" charset="0"/>
              </a:rPr>
              <a:t> for handling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request module for using </a:t>
            </a:r>
            <a:r>
              <a:rPr lang="en-US" dirty="0" err="1">
                <a:latin typeface="Arial" panose="020B0604020202020204" pitchFamily="34" charset="0"/>
                <a:ea typeface="Calibri" panose="020F0502020204030204" pitchFamily="34" charset="0"/>
                <a:cs typeface="Times New Roman" panose="02020603050405020304" pitchFamily="18" charset="0"/>
              </a:rPr>
              <a:t>FourSquare</a:t>
            </a:r>
            <a:r>
              <a:rPr lang="en-US" dirty="0">
                <a:latin typeface="Arial" panose="020B0604020202020204" pitchFamily="34" charset="0"/>
                <a:ea typeface="Calibri" panose="020F0502020204030204" pitchFamily="34" charset="0"/>
                <a:cs typeface="Times New Roman" panose="02020603050405020304" pitchFamily="18" charset="0"/>
              </a:rPr>
              <a:t> API.</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err="1">
                <a:latin typeface="Arial" panose="020B0604020202020204" pitchFamily="34" charset="0"/>
                <a:ea typeface="Calibri" panose="020F0502020204030204" pitchFamily="34" charset="0"/>
                <a:cs typeface="Times New Roman" panose="02020603050405020304" pitchFamily="18" charset="0"/>
              </a:rPr>
              <a:t>geopy</a:t>
            </a:r>
            <a:r>
              <a:rPr lang="en-US" dirty="0">
                <a:latin typeface="Arial" panose="020B0604020202020204" pitchFamily="34" charset="0"/>
                <a:ea typeface="Calibri" panose="020F0502020204030204" pitchFamily="34" charset="0"/>
                <a:cs typeface="Times New Roman" panose="02020603050405020304" pitchFamily="18" charset="0"/>
              </a:rPr>
              <a:t> to get co-ordinates of City of New York.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Now we define a function to get the geocodes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i.e</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latitude and longitude of a given location using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geopy</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We define a function to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intract</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FourSquare</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API and get top 100 venues within a radius of 1000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metres</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 a given latitude and longitude. Below function will return us the venue id , venue name and category.</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B72F9DAB-1932-954A-9D41-22EE2FC17265}"/>
              </a:ext>
            </a:extLst>
          </p:cNvPr>
          <p:cNvSpPr/>
          <p:nvPr/>
        </p:nvSpPr>
        <p:spPr>
          <a:xfrm>
            <a:off x="495650" y="3244482"/>
            <a:ext cx="10478125" cy="1477328"/>
          </a:xfrm>
          <a:prstGeom prst="rect">
            <a:avLst/>
          </a:prstGeom>
        </p:spPr>
        <p:txBody>
          <a:bodyPr wrap="square">
            <a:spAutoFit/>
          </a:bodyPr>
          <a:lstStyle/>
          <a:p>
            <a:pPr algn="just"/>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we will define a function to get venue details like like count , rating , tip counts for a given venue id. This will be used for ranking.</a:t>
            </a:r>
            <a:endParaRPr lang="en-US" dirty="0">
              <a:latin typeface="Arial" panose="020B0604020202020204" pitchFamily="34" charset="0"/>
              <a:ea typeface="Calibri" panose="020F0502020204030204" pitchFamily="34" charset="0"/>
              <a:cs typeface="Arial" panose="020B0604020202020204" pitchFamily="34" charset="0"/>
            </a:endParaRPr>
          </a:p>
          <a:p>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 define a </a:t>
            </a:r>
            <a:r>
              <a:rPr lang="en-US"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funtion</a:t>
            </a: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to get the new </a:t>
            </a:r>
            <a:r>
              <a:rPr lang="en-US"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york</a:t>
            </a: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city data such as Boroughs, Neighborhoods along with their latitude and longitude.</a:t>
            </a:r>
            <a:endParaRPr lang="en-US" dirty="0">
              <a:latin typeface="Arial" panose="020B0604020202020204" pitchFamily="34" charset="0"/>
              <a:ea typeface="Calibri" panose="020F0502020204030204" pitchFamily="34" charset="0"/>
              <a:cs typeface="Arial" panose="020B0604020202020204" pitchFamily="34" charset="0"/>
            </a:endParaRPr>
          </a:p>
          <a:p>
            <a:r>
              <a:rPr lang="en-US" dirty="0">
                <a:latin typeface="Arial" panose="020B0604020202020204" pitchFamily="34" charset="0"/>
                <a:ea typeface="Calibri" panose="020F050202020403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C0D0862F-0CCB-BB45-8B13-8FD0F849A771}"/>
              </a:ext>
            </a:extLst>
          </p:cNvPr>
          <p:cNvSpPr/>
          <p:nvPr/>
        </p:nvSpPr>
        <p:spPr>
          <a:xfrm>
            <a:off x="495650" y="4552845"/>
            <a:ext cx="10598046" cy="2031325"/>
          </a:xfrm>
          <a:prstGeom prst="rect">
            <a:avLst/>
          </a:prstGeom>
        </p:spPr>
        <p:txBody>
          <a:bodyPr wrap="square">
            <a:spAutoFit/>
          </a:bodyPr>
          <a:lstStyle/>
          <a:p>
            <a:r>
              <a:rPr lang="en-US" b="1" dirty="0">
                <a:solidFill>
                  <a:srgbClr val="292929"/>
                </a:solidFill>
                <a:latin typeface="Arial" panose="020B0604020202020204" pitchFamily="34" charset="0"/>
                <a:cs typeface="Arial" panose="020B0604020202020204" pitchFamily="34" charset="0"/>
              </a:rPr>
              <a:t>Approach</a:t>
            </a:r>
          </a:p>
          <a:p>
            <a:pPr>
              <a:buFont typeface="Arial" panose="020B0604020202020204" pitchFamily="34" charset="0"/>
              <a:buChar char="•"/>
            </a:pPr>
            <a:r>
              <a:rPr lang="en-US" dirty="0">
                <a:solidFill>
                  <a:srgbClr val="292929"/>
                </a:solidFill>
                <a:latin typeface="Arial" panose="020B0604020202020204" pitchFamily="34" charset="0"/>
                <a:cs typeface="Arial" panose="020B0604020202020204" pitchFamily="34" charset="0"/>
              </a:rPr>
              <a:t>Collect the new </a:t>
            </a:r>
            <a:r>
              <a:rPr lang="en-US" dirty="0" err="1">
                <a:solidFill>
                  <a:srgbClr val="292929"/>
                </a:solidFill>
                <a:latin typeface="Arial" panose="020B0604020202020204" pitchFamily="34" charset="0"/>
                <a:cs typeface="Arial" panose="020B0604020202020204" pitchFamily="34" charset="0"/>
              </a:rPr>
              <a:t>york</a:t>
            </a:r>
            <a:r>
              <a:rPr lang="en-US" dirty="0">
                <a:solidFill>
                  <a:srgbClr val="292929"/>
                </a:solidFill>
                <a:latin typeface="Arial" panose="020B0604020202020204" pitchFamily="34" charset="0"/>
                <a:cs typeface="Arial" panose="020B0604020202020204" pitchFamily="34" charset="0"/>
              </a:rPr>
              <a:t> city data from </a:t>
            </a:r>
            <a:r>
              <a:rPr lang="en-US" u="sng" dirty="0">
                <a:solidFill>
                  <a:srgbClr val="292929"/>
                </a:solidFill>
                <a:latin typeface="Arial" panose="020B0604020202020204" pitchFamily="34" charset="0"/>
                <a:cs typeface="Arial" panose="020B0604020202020204" pitchFamily="34" charset="0"/>
                <a:hlinkClick r:id="rId2"/>
              </a:rPr>
              <a:t>https://cocl.us/new_york_dataset</a:t>
            </a:r>
            <a:endParaRPr lang="en-US" dirty="0">
              <a:solidFill>
                <a:srgbClr val="292929"/>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rgbClr val="292929"/>
                </a:solidFill>
                <a:latin typeface="Arial" panose="020B0604020202020204" pitchFamily="34" charset="0"/>
                <a:cs typeface="Arial" panose="020B0604020202020204" pitchFamily="34" charset="0"/>
              </a:rPr>
              <a:t>Using </a:t>
            </a:r>
            <a:r>
              <a:rPr lang="en-US" dirty="0" err="1">
                <a:solidFill>
                  <a:srgbClr val="292929"/>
                </a:solidFill>
                <a:latin typeface="Arial" panose="020B0604020202020204" pitchFamily="34" charset="0"/>
                <a:cs typeface="Arial" panose="020B0604020202020204" pitchFamily="34" charset="0"/>
              </a:rPr>
              <a:t>FourSquare</a:t>
            </a:r>
            <a:r>
              <a:rPr lang="en-US" dirty="0">
                <a:solidFill>
                  <a:srgbClr val="292929"/>
                </a:solidFill>
                <a:latin typeface="Arial" panose="020B0604020202020204" pitchFamily="34" charset="0"/>
                <a:cs typeface="Arial" panose="020B0604020202020204" pitchFamily="34" charset="0"/>
              </a:rPr>
              <a:t> API we will find all venues for each neighborhood.</a:t>
            </a:r>
          </a:p>
          <a:p>
            <a:pPr>
              <a:buFont typeface="Arial" panose="020B0604020202020204" pitchFamily="34" charset="0"/>
              <a:buChar char="•"/>
            </a:pPr>
            <a:r>
              <a:rPr lang="en-US" dirty="0">
                <a:solidFill>
                  <a:srgbClr val="292929"/>
                </a:solidFill>
                <a:latin typeface="Arial" panose="020B0604020202020204" pitchFamily="34" charset="0"/>
                <a:cs typeface="Arial" panose="020B0604020202020204" pitchFamily="34" charset="0"/>
              </a:rPr>
              <a:t>Filter out all venues that are Indian </a:t>
            </a:r>
            <a:r>
              <a:rPr lang="en-US" dirty="0" err="1">
                <a:solidFill>
                  <a:srgbClr val="292929"/>
                </a:solidFill>
                <a:latin typeface="Arial" panose="020B0604020202020204" pitchFamily="34" charset="0"/>
                <a:cs typeface="Arial" panose="020B0604020202020204" pitchFamily="34" charset="0"/>
              </a:rPr>
              <a:t>Resturants</a:t>
            </a:r>
            <a:r>
              <a:rPr lang="en-US" dirty="0">
                <a:solidFill>
                  <a:srgbClr val="292929"/>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dirty="0">
                <a:solidFill>
                  <a:srgbClr val="292929"/>
                </a:solidFill>
                <a:latin typeface="Arial" panose="020B0604020202020204" pitchFamily="34" charset="0"/>
                <a:cs typeface="Arial" panose="020B0604020202020204" pitchFamily="34" charset="0"/>
              </a:rPr>
              <a:t>Find rating , tips and like count for each Indian </a:t>
            </a:r>
            <a:r>
              <a:rPr lang="en-US" dirty="0" err="1">
                <a:solidFill>
                  <a:srgbClr val="292929"/>
                </a:solidFill>
                <a:latin typeface="Arial" panose="020B0604020202020204" pitchFamily="34" charset="0"/>
                <a:cs typeface="Arial" panose="020B0604020202020204" pitchFamily="34" charset="0"/>
              </a:rPr>
              <a:t>Resturants</a:t>
            </a:r>
            <a:r>
              <a:rPr lang="en-US" dirty="0">
                <a:solidFill>
                  <a:srgbClr val="292929"/>
                </a:solidFill>
                <a:latin typeface="Arial" panose="020B0604020202020204" pitchFamily="34" charset="0"/>
                <a:cs typeface="Arial" panose="020B0604020202020204" pitchFamily="34" charset="0"/>
              </a:rPr>
              <a:t> using </a:t>
            </a:r>
            <a:r>
              <a:rPr lang="en-US" dirty="0" err="1">
                <a:solidFill>
                  <a:srgbClr val="292929"/>
                </a:solidFill>
                <a:latin typeface="Arial" panose="020B0604020202020204" pitchFamily="34" charset="0"/>
                <a:cs typeface="Arial" panose="020B0604020202020204" pitchFamily="34" charset="0"/>
              </a:rPr>
              <a:t>FourSquare</a:t>
            </a:r>
            <a:r>
              <a:rPr lang="en-US" dirty="0">
                <a:solidFill>
                  <a:srgbClr val="292929"/>
                </a:solidFill>
                <a:latin typeface="Arial" panose="020B0604020202020204" pitchFamily="34" charset="0"/>
                <a:cs typeface="Arial" panose="020B0604020202020204" pitchFamily="34" charset="0"/>
              </a:rPr>
              <a:t> API.</a:t>
            </a:r>
          </a:p>
          <a:p>
            <a:pPr>
              <a:buFont typeface="Arial" panose="020B0604020202020204" pitchFamily="34" charset="0"/>
              <a:buChar char="•"/>
            </a:pPr>
            <a:r>
              <a:rPr lang="en-US" dirty="0">
                <a:solidFill>
                  <a:srgbClr val="292929"/>
                </a:solidFill>
                <a:latin typeface="Arial" panose="020B0604020202020204" pitchFamily="34" charset="0"/>
                <a:cs typeface="Arial" panose="020B0604020202020204" pitchFamily="34" charset="0"/>
              </a:rPr>
              <a:t>Using rating for each </a:t>
            </a:r>
            <a:r>
              <a:rPr lang="en-US" dirty="0" err="1">
                <a:solidFill>
                  <a:srgbClr val="292929"/>
                </a:solidFill>
                <a:latin typeface="Arial" panose="020B0604020202020204" pitchFamily="34" charset="0"/>
                <a:cs typeface="Arial" panose="020B0604020202020204" pitchFamily="34" charset="0"/>
              </a:rPr>
              <a:t>resturant</a:t>
            </a:r>
            <a:r>
              <a:rPr lang="en-US" dirty="0">
                <a:solidFill>
                  <a:srgbClr val="292929"/>
                </a:solidFill>
                <a:latin typeface="Arial" panose="020B0604020202020204" pitchFamily="34" charset="0"/>
                <a:cs typeface="Arial" panose="020B0604020202020204" pitchFamily="34" charset="0"/>
              </a:rPr>
              <a:t> , we will sort that data.</a:t>
            </a:r>
          </a:p>
          <a:p>
            <a:pPr>
              <a:buFont typeface="Arial" panose="020B0604020202020204" pitchFamily="34" charset="0"/>
              <a:buChar char="•"/>
            </a:pPr>
            <a:r>
              <a:rPr lang="en-US" dirty="0">
                <a:solidFill>
                  <a:srgbClr val="292929"/>
                </a:solidFill>
                <a:latin typeface="Arial" panose="020B0604020202020204" pitchFamily="34" charset="0"/>
                <a:cs typeface="Arial" panose="020B0604020202020204" pitchFamily="34" charset="0"/>
              </a:rPr>
              <a:t>Visualize the Ranking of neighborhoods using folium library(python)</a:t>
            </a:r>
            <a:endParaRPr lang="en-US" b="0" i="0" u="none" strike="noStrike" dirty="0">
              <a:solidFill>
                <a:srgbClr val="29292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602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4EBDACA4-187E-C54C-A7A9-BA9D6711DF53}"/>
              </a:ext>
            </a:extLst>
          </p:cNvPr>
          <p:cNvPicPr/>
          <p:nvPr/>
        </p:nvPicPr>
        <p:blipFill>
          <a:blip r:embed="rId2">
            <a:extLst>
              <a:ext uri="{28A0092B-C50C-407E-A947-70E740481C1C}">
                <a14:useLocalDpi xmlns:a14="http://schemas.microsoft.com/office/drawing/2010/main" val="0"/>
              </a:ext>
            </a:extLst>
          </a:blip>
          <a:stretch>
            <a:fillRect/>
          </a:stretch>
        </p:blipFill>
        <p:spPr>
          <a:xfrm>
            <a:off x="374491" y="357610"/>
            <a:ext cx="5016917" cy="3149600"/>
          </a:xfrm>
          <a:prstGeom prst="rect">
            <a:avLst/>
          </a:prstGeom>
        </p:spPr>
      </p:pic>
      <p:pic>
        <p:nvPicPr>
          <p:cNvPr id="5" name="Picture 4" descr="Chart&#10;&#10;Description automatically generated">
            <a:extLst>
              <a:ext uri="{FF2B5EF4-FFF2-40B4-BE49-F238E27FC236}">
                <a16:creationId xmlns:a16="http://schemas.microsoft.com/office/drawing/2014/main" id="{B2D6DB40-848E-3142-AE21-0980A9EA2881}"/>
              </a:ext>
            </a:extLst>
          </p:cNvPr>
          <p:cNvPicPr/>
          <p:nvPr/>
        </p:nvPicPr>
        <p:blipFill>
          <a:blip r:embed="rId3">
            <a:extLst>
              <a:ext uri="{28A0092B-C50C-407E-A947-70E740481C1C}">
                <a14:useLocalDpi xmlns:a14="http://schemas.microsoft.com/office/drawing/2010/main" val="0"/>
              </a:ext>
            </a:extLst>
          </a:blip>
          <a:stretch>
            <a:fillRect/>
          </a:stretch>
        </p:blipFill>
        <p:spPr>
          <a:xfrm>
            <a:off x="374491" y="3807990"/>
            <a:ext cx="4941966" cy="2692400"/>
          </a:xfrm>
          <a:prstGeom prst="rect">
            <a:avLst/>
          </a:prstGeom>
        </p:spPr>
      </p:pic>
      <p:pic>
        <p:nvPicPr>
          <p:cNvPr id="6" name="Picture 5" descr="Icon&#10;&#10;Description automatically generated">
            <a:extLst>
              <a:ext uri="{FF2B5EF4-FFF2-40B4-BE49-F238E27FC236}">
                <a16:creationId xmlns:a16="http://schemas.microsoft.com/office/drawing/2014/main" id="{DDAD7DAA-24BE-524E-8332-F7661A849B18}"/>
              </a:ext>
            </a:extLst>
          </p:cNvPr>
          <p:cNvPicPr/>
          <p:nvPr/>
        </p:nvPicPr>
        <p:blipFill>
          <a:blip r:embed="rId4">
            <a:extLst>
              <a:ext uri="{28A0092B-C50C-407E-A947-70E740481C1C}">
                <a14:useLocalDpi xmlns:a14="http://schemas.microsoft.com/office/drawing/2010/main" val="0"/>
              </a:ext>
            </a:extLst>
          </a:blip>
          <a:stretch>
            <a:fillRect/>
          </a:stretch>
        </p:blipFill>
        <p:spPr>
          <a:xfrm>
            <a:off x="5883848" y="378792"/>
            <a:ext cx="5943600" cy="3149600"/>
          </a:xfrm>
          <a:prstGeom prst="rect">
            <a:avLst/>
          </a:prstGeom>
        </p:spPr>
      </p:pic>
      <p:pic>
        <p:nvPicPr>
          <p:cNvPr id="7" name="Picture 6" descr="A picture containing bar chart&#10;&#10;Description automatically generated">
            <a:extLst>
              <a:ext uri="{FF2B5EF4-FFF2-40B4-BE49-F238E27FC236}">
                <a16:creationId xmlns:a16="http://schemas.microsoft.com/office/drawing/2014/main" id="{E5194751-F752-2D4E-86F5-9AB6C451759F}"/>
              </a:ext>
            </a:extLst>
          </p:cNvPr>
          <p:cNvPicPr/>
          <p:nvPr/>
        </p:nvPicPr>
        <p:blipFill>
          <a:blip r:embed="rId5">
            <a:extLst>
              <a:ext uri="{28A0092B-C50C-407E-A947-70E740481C1C}">
                <a14:useLocalDpi xmlns:a14="http://schemas.microsoft.com/office/drawing/2010/main" val="0"/>
              </a:ext>
            </a:extLst>
          </a:blip>
          <a:stretch>
            <a:fillRect/>
          </a:stretch>
        </p:blipFill>
        <p:spPr>
          <a:xfrm>
            <a:off x="5883848" y="3810000"/>
            <a:ext cx="5943600" cy="2768600"/>
          </a:xfrm>
          <a:prstGeom prst="rect">
            <a:avLst/>
          </a:prstGeom>
        </p:spPr>
      </p:pic>
      <p:sp>
        <p:nvSpPr>
          <p:cNvPr id="3" name="Rectangle 2">
            <a:extLst>
              <a:ext uri="{FF2B5EF4-FFF2-40B4-BE49-F238E27FC236}">
                <a16:creationId xmlns:a16="http://schemas.microsoft.com/office/drawing/2014/main" id="{9F6FF5FA-CE37-704E-A852-D92F0DDCD2C6}"/>
              </a:ext>
            </a:extLst>
          </p:cNvPr>
          <p:cNvSpPr/>
          <p:nvPr/>
        </p:nvSpPr>
        <p:spPr>
          <a:xfrm>
            <a:off x="141628" y="53873"/>
            <a:ext cx="868956" cy="369332"/>
          </a:xfrm>
          <a:prstGeom prst="rect">
            <a:avLst/>
          </a:prstGeom>
        </p:spPr>
        <p:txBody>
          <a:bodyPr wrap="none">
            <a:spAutoFit/>
          </a:bodyPr>
          <a:lstStyle/>
          <a:p>
            <a:r>
              <a:rPr lang="en-US" b="1" dirty="0">
                <a:solidFill>
                  <a:srgbClr val="292929"/>
                </a:solidFill>
                <a:latin typeface="sohne"/>
              </a:rPr>
              <a:t>Results</a:t>
            </a:r>
            <a:endParaRPr lang="en-US" b="1" i="0" u="none" strike="noStrike" dirty="0">
              <a:solidFill>
                <a:srgbClr val="292929"/>
              </a:solidFill>
              <a:effectLst/>
              <a:latin typeface="sohne"/>
            </a:endParaRPr>
          </a:p>
        </p:txBody>
      </p:sp>
    </p:spTree>
    <p:extLst>
      <p:ext uri="{BB962C8B-B14F-4D97-AF65-F5344CB8AC3E}">
        <p14:creationId xmlns:p14="http://schemas.microsoft.com/office/powerpoint/2010/main" val="334363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8F62AD-50FA-2042-9FE9-F9951341F67D}"/>
              </a:ext>
            </a:extLst>
          </p:cNvPr>
          <p:cNvSpPr/>
          <p:nvPr/>
        </p:nvSpPr>
        <p:spPr>
          <a:xfrm>
            <a:off x="344557" y="94278"/>
            <a:ext cx="11234530" cy="369332"/>
          </a:xfrm>
          <a:prstGeom prst="rect">
            <a:avLst/>
          </a:prstGeom>
        </p:spPr>
        <p:txBody>
          <a:bodyPr wrap="square">
            <a:spAutoFit/>
          </a:bodyPr>
          <a:lstStyle/>
          <a:p>
            <a:r>
              <a:rPr lang="en-US" b="1" dirty="0">
                <a:solidFill>
                  <a:srgbClr val="292929"/>
                </a:solidFill>
                <a:latin typeface="Charter" panose="02040503050506020203" pitchFamily="18" charset="0"/>
              </a:rPr>
              <a:t>Best </a:t>
            </a:r>
            <a:r>
              <a:rPr lang="en-US" b="1" dirty="0" err="1">
                <a:solidFill>
                  <a:srgbClr val="292929"/>
                </a:solidFill>
                <a:latin typeface="Charter" panose="02040503050506020203" pitchFamily="18" charset="0"/>
              </a:rPr>
              <a:t>neighbourhoods</a:t>
            </a:r>
            <a:r>
              <a:rPr lang="en-US" b="1" dirty="0">
                <a:solidFill>
                  <a:srgbClr val="292929"/>
                </a:solidFill>
                <a:latin typeface="Charter" panose="02040503050506020203" pitchFamily="18" charset="0"/>
              </a:rPr>
              <a:t> in New York that has highest average rating for Indian Restaurants</a:t>
            </a:r>
            <a:r>
              <a:rPr lang="en-US" dirty="0">
                <a:solidFill>
                  <a:srgbClr val="292929"/>
                </a:solidFill>
                <a:latin typeface="charter" panose="02040503050506020203" pitchFamily="18" charset="0"/>
              </a:rPr>
              <a:t>.</a:t>
            </a:r>
            <a:endParaRPr lang="en-US" dirty="0"/>
          </a:p>
        </p:txBody>
      </p:sp>
      <p:pic>
        <p:nvPicPr>
          <p:cNvPr id="1026" name="Picture 2" descr="Image for post">
            <a:extLst>
              <a:ext uri="{FF2B5EF4-FFF2-40B4-BE49-F238E27FC236}">
                <a16:creationId xmlns:a16="http://schemas.microsoft.com/office/drawing/2014/main" id="{4F4A15AA-DC82-EC42-8C7C-65DD04159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99" y="788606"/>
            <a:ext cx="9877144" cy="422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32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for post">
            <a:extLst>
              <a:ext uri="{FF2B5EF4-FFF2-40B4-BE49-F238E27FC236}">
                <a16:creationId xmlns:a16="http://schemas.microsoft.com/office/drawing/2014/main" id="{B549D5EF-2309-C442-A336-16740B2B5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10" y="1215341"/>
            <a:ext cx="10845478" cy="50559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F677581-0732-6B45-A31C-B88AA71F8E82}"/>
              </a:ext>
            </a:extLst>
          </p:cNvPr>
          <p:cNvSpPr/>
          <p:nvPr/>
        </p:nvSpPr>
        <p:spPr>
          <a:xfrm>
            <a:off x="544010" y="402046"/>
            <a:ext cx="9433367" cy="369332"/>
          </a:xfrm>
          <a:prstGeom prst="rect">
            <a:avLst/>
          </a:prstGeom>
        </p:spPr>
        <p:txBody>
          <a:bodyPr wrap="square">
            <a:spAutoFit/>
          </a:bodyPr>
          <a:lstStyle/>
          <a:p>
            <a:r>
              <a:rPr lang="en-US" b="1" dirty="0">
                <a:solidFill>
                  <a:srgbClr val="292929"/>
                </a:solidFill>
                <a:latin typeface="Charter" panose="02040503050506020203" pitchFamily="18" charset="0"/>
              </a:rPr>
              <a:t>Borough Choropleth map based on average rating of Indian Restaurants.</a:t>
            </a:r>
            <a:endParaRPr lang="en-US" b="1" dirty="0"/>
          </a:p>
        </p:txBody>
      </p:sp>
    </p:spTree>
    <p:extLst>
      <p:ext uri="{BB962C8B-B14F-4D97-AF65-F5344CB8AC3E}">
        <p14:creationId xmlns:p14="http://schemas.microsoft.com/office/powerpoint/2010/main" val="366916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EC01E0-BF1B-5D42-85A1-5E0979441FB7}"/>
              </a:ext>
            </a:extLst>
          </p:cNvPr>
          <p:cNvSpPr/>
          <p:nvPr/>
        </p:nvSpPr>
        <p:spPr>
          <a:xfrm>
            <a:off x="380131" y="336049"/>
            <a:ext cx="10867869" cy="5909310"/>
          </a:xfrm>
          <a:prstGeom prst="rect">
            <a:avLst/>
          </a:prstGeom>
        </p:spPr>
        <p:txBody>
          <a:bodyPr wrap="square">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Results 1.  We see that Queens has the highest number of </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Neighbourhoods</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US" sz="2000" dirty="0">
              <a:latin typeface="Arial" panose="020B0604020202020204" pitchFamily="34" charset="0"/>
              <a:ea typeface="Calibri" panose="020F0502020204030204" pitchFamily="34" charset="0"/>
              <a:cs typeface="Arial" panose="020B0604020202020204" pitchFamily="34"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Conclusion</a:t>
            </a:r>
            <a:endParaRPr lang="en-US" sz="2000" dirty="0">
              <a:latin typeface="Arial" panose="020B0604020202020204" pitchFamily="34" charset="0"/>
              <a:ea typeface="Calibri" panose="020F0502020204030204" pitchFamily="34" charset="0"/>
              <a:cs typeface="Arial" panose="020B0604020202020204" pitchFamily="34" charset="0"/>
            </a:endParaRPr>
          </a:p>
          <a:p>
            <a:pPr marL="285750" indent="-285750" latinLnBrk="1">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Astoria (Queens), </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Blissville</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(Queens), Civic Center(Manhattan) are some of the best neighborhoods </a:t>
            </a:r>
            <a:r>
              <a:rPr lang="en-US"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for</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indian</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cuisine.</a:t>
            </a:r>
          </a:p>
          <a:p>
            <a:pPr marL="285750" indent="-285750" latinLnBrk="1">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Arial" panose="020B0604020202020204" pitchFamily="34" charset="0"/>
              <a:ea typeface="Calibri" panose="020F0502020204030204" pitchFamily="34" charset="0"/>
              <a:cs typeface="Arial" panose="020B0604020202020204" pitchFamily="34" charset="0"/>
            </a:endParaRPr>
          </a:p>
          <a:p>
            <a:pPr marL="285750" indent="-285750" latinLnBrk="1">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Manhattan have potential Indian </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Resturant</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Market/</a:t>
            </a:r>
          </a:p>
          <a:p>
            <a:pPr marL="285750" indent="-285750" latinLnBrk="1">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Arial" panose="020B0604020202020204" pitchFamily="34" charset="0"/>
              <a:ea typeface="Calibri" panose="020F0502020204030204" pitchFamily="34" charset="0"/>
              <a:cs typeface="Arial" panose="020B0604020202020204" pitchFamily="34" charset="0"/>
            </a:endParaRPr>
          </a:p>
          <a:p>
            <a:pPr marL="285750" indent="-285750" latinLnBrk="1">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Staten Island ranks last </a:t>
            </a:r>
            <a:r>
              <a:rPr lang="en-US"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average rating of Indian </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Resturants</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Manhattan is the best place to stay if you prefer Indian Cuisine.</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Limitations</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ranking is purely on basis of rating of </a:t>
            </a:r>
            <a:r>
              <a:rPr lang="en-US" sz="2000" dirty="0" err="1">
                <a:latin typeface="Arial" panose="020B0604020202020204" pitchFamily="34" charset="0"/>
                <a:cs typeface="Arial" panose="020B0604020202020204" pitchFamily="34" charset="0"/>
              </a:rPr>
              <a:t>resturants</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accuracy of data depends purely depends on the data provided by </a:t>
            </a:r>
            <a:r>
              <a:rPr lang="en-US" sz="2000" dirty="0" err="1">
                <a:latin typeface="Arial" panose="020B0604020202020204" pitchFamily="34" charset="0"/>
                <a:cs typeface="Arial" panose="020B0604020202020204" pitchFamily="34" charset="0"/>
              </a:rPr>
              <a:t>FourSquare</a:t>
            </a:r>
            <a:endParaRPr lang="en-US" sz="2000" dirty="0">
              <a:latin typeface="Arial" panose="020B0604020202020204" pitchFamily="34" charset="0"/>
              <a:cs typeface="Arial" panose="020B0604020202020204" pitchFamily="34" charset="0"/>
            </a:endParaRPr>
          </a:p>
          <a:p>
            <a:endParaRPr lang="en-US" sz="1400" dirty="0"/>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6800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939</Words>
  <Application>Microsoft Macintosh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Calibri Light</vt:lpstr>
      <vt:lpstr>charter</vt:lpstr>
      <vt:lpstr>sohne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HEIDRICH VICCI</dc:creator>
  <cp:lastModifiedBy>HEIDRICH VICCI</cp:lastModifiedBy>
  <cp:revision>4</cp:revision>
  <dcterms:created xsi:type="dcterms:W3CDTF">2021-01-06T23:06:31Z</dcterms:created>
  <dcterms:modified xsi:type="dcterms:W3CDTF">2021-01-07T14:51:23Z</dcterms:modified>
</cp:coreProperties>
</file>