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56" r:id="rId3"/>
    <p:sldId id="257"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554"/>
    <p:restoredTop sz="96327"/>
  </p:normalViewPr>
  <p:slideViewPr>
    <p:cSldViewPr snapToGrid="0" snapToObjects="1">
      <p:cViewPr varScale="1">
        <p:scale>
          <a:sx n="85" d="100"/>
          <a:sy n="85" d="100"/>
        </p:scale>
        <p:origin x="176" y="1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4C661-76EF-C647-A146-181F36E0F9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F17857-716D-D24E-A08D-5CE30FB740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A6877A-92A7-B34C-BF27-BA0CF4BF5DD7}"/>
              </a:ext>
            </a:extLst>
          </p:cNvPr>
          <p:cNvSpPr>
            <a:spLocks noGrp="1"/>
          </p:cNvSpPr>
          <p:nvPr>
            <p:ph type="dt" sz="half" idx="10"/>
          </p:nvPr>
        </p:nvSpPr>
        <p:spPr/>
        <p:txBody>
          <a:bodyPr/>
          <a:lstStyle/>
          <a:p>
            <a:fld id="{13665718-8253-A042-B48A-4EBC9CF14024}" type="datetimeFigureOut">
              <a:rPr lang="en-US" smtClean="0"/>
              <a:t>1/6/21</a:t>
            </a:fld>
            <a:endParaRPr lang="en-US"/>
          </a:p>
        </p:txBody>
      </p:sp>
      <p:sp>
        <p:nvSpPr>
          <p:cNvPr id="5" name="Footer Placeholder 4">
            <a:extLst>
              <a:ext uri="{FF2B5EF4-FFF2-40B4-BE49-F238E27FC236}">
                <a16:creationId xmlns:a16="http://schemas.microsoft.com/office/drawing/2014/main" id="{5CAF9B78-3C77-8F47-8C15-8F0E56AF89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D8A09C-2B09-3D44-BE0B-61539E361390}"/>
              </a:ext>
            </a:extLst>
          </p:cNvPr>
          <p:cNvSpPr>
            <a:spLocks noGrp="1"/>
          </p:cNvSpPr>
          <p:nvPr>
            <p:ph type="sldNum" sz="quarter" idx="12"/>
          </p:nvPr>
        </p:nvSpPr>
        <p:spPr/>
        <p:txBody>
          <a:bodyPr/>
          <a:lstStyle/>
          <a:p>
            <a:fld id="{19664336-A220-A34E-81F0-6F5C5F5C2D5E}" type="slidenum">
              <a:rPr lang="en-US" smtClean="0"/>
              <a:t>‹#›</a:t>
            </a:fld>
            <a:endParaRPr lang="en-US"/>
          </a:p>
        </p:txBody>
      </p:sp>
    </p:spTree>
    <p:extLst>
      <p:ext uri="{BB962C8B-B14F-4D97-AF65-F5344CB8AC3E}">
        <p14:creationId xmlns:p14="http://schemas.microsoft.com/office/powerpoint/2010/main" val="996144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76323-A9F3-A646-9B09-F211AA9A0A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FD4D2E-A43D-0A40-9785-2688DB7D83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A7FA66-82E2-7042-ADAA-8F0648016B21}"/>
              </a:ext>
            </a:extLst>
          </p:cNvPr>
          <p:cNvSpPr>
            <a:spLocks noGrp="1"/>
          </p:cNvSpPr>
          <p:nvPr>
            <p:ph type="dt" sz="half" idx="10"/>
          </p:nvPr>
        </p:nvSpPr>
        <p:spPr/>
        <p:txBody>
          <a:bodyPr/>
          <a:lstStyle/>
          <a:p>
            <a:fld id="{13665718-8253-A042-B48A-4EBC9CF14024}" type="datetimeFigureOut">
              <a:rPr lang="en-US" smtClean="0"/>
              <a:t>1/6/21</a:t>
            </a:fld>
            <a:endParaRPr lang="en-US"/>
          </a:p>
        </p:txBody>
      </p:sp>
      <p:sp>
        <p:nvSpPr>
          <p:cNvPr id="5" name="Footer Placeholder 4">
            <a:extLst>
              <a:ext uri="{FF2B5EF4-FFF2-40B4-BE49-F238E27FC236}">
                <a16:creationId xmlns:a16="http://schemas.microsoft.com/office/drawing/2014/main" id="{DD0F2DEC-38A5-F745-81EA-D2195E107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1BF37-F7DF-2242-9DB0-F2350DBEDAD8}"/>
              </a:ext>
            </a:extLst>
          </p:cNvPr>
          <p:cNvSpPr>
            <a:spLocks noGrp="1"/>
          </p:cNvSpPr>
          <p:nvPr>
            <p:ph type="sldNum" sz="quarter" idx="12"/>
          </p:nvPr>
        </p:nvSpPr>
        <p:spPr/>
        <p:txBody>
          <a:bodyPr/>
          <a:lstStyle/>
          <a:p>
            <a:fld id="{19664336-A220-A34E-81F0-6F5C5F5C2D5E}" type="slidenum">
              <a:rPr lang="en-US" smtClean="0"/>
              <a:t>‹#›</a:t>
            </a:fld>
            <a:endParaRPr lang="en-US"/>
          </a:p>
        </p:txBody>
      </p:sp>
    </p:spTree>
    <p:extLst>
      <p:ext uri="{BB962C8B-B14F-4D97-AF65-F5344CB8AC3E}">
        <p14:creationId xmlns:p14="http://schemas.microsoft.com/office/powerpoint/2010/main" val="1081263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F33E09-5379-F644-A294-99E39068F1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A98804-2113-7E4E-8069-D34A038079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A71C1B-19E1-A944-8D14-5136467D3238}"/>
              </a:ext>
            </a:extLst>
          </p:cNvPr>
          <p:cNvSpPr>
            <a:spLocks noGrp="1"/>
          </p:cNvSpPr>
          <p:nvPr>
            <p:ph type="dt" sz="half" idx="10"/>
          </p:nvPr>
        </p:nvSpPr>
        <p:spPr/>
        <p:txBody>
          <a:bodyPr/>
          <a:lstStyle/>
          <a:p>
            <a:fld id="{13665718-8253-A042-B48A-4EBC9CF14024}" type="datetimeFigureOut">
              <a:rPr lang="en-US" smtClean="0"/>
              <a:t>1/6/21</a:t>
            </a:fld>
            <a:endParaRPr lang="en-US"/>
          </a:p>
        </p:txBody>
      </p:sp>
      <p:sp>
        <p:nvSpPr>
          <p:cNvPr id="5" name="Footer Placeholder 4">
            <a:extLst>
              <a:ext uri="{FF2B5EF4-FFF2-40B4-BE49-F238E27FC236}">
                <a16:creationId xmlns:a16="http://schemas.microsoft.com/office/drawing/2014/main" id="{695E9016-417A-C644-A2FF-29F272274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A1B23-0168-BD47-B709-072F7A4AD81C}"/>
              </a:ext>
            </a:extLst>
          </p:cNvPr>
          <p:cNvSpPr>
            <a:spLocks noGrp="1"/>
          </p:cNvSpPr>
          <p:nvPr>
            <p:ph type="sldNum" sz="quarter" idx="12"/>
          </p:nvPr>
        </p:nvSpPr>
        <p:spPr/>
        <p:txBody>
          <a:bodyPr/>
          <a:lstStyle/>
          <a:p>
            <a:fld id="{19664336-A220-A34E-81F0-6F5C5F5C2D5E}" type="slidenum">
              <a:rPr lang="en-US" smtClean="0"/>
              <a:t>‹#›</a:t>
            </a:fld>
            <a:endParaRPr lang="en-US"/>
          </a:p>
        </p:txBody>
      </p:sp>
    </p:spTree>
    <p:extLst>
      <p:ext uri="{BB962C8B-B14F-4D97-AF65-F5344CB8AC3E}">
        <p14:creationId xmlns:p14="http://schemas.microsoft.com/office/powerpoint/2010/main" val="1550913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784B-3423-5148-9AB2-8DAEB177B1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89E62F-BC7C-984B-AD15-AB64EFB278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A07C5F-92DC-1C47-B7A4-E703487A845B}"/>
              </a:ext>
            </a:extLst>
          </p:cNvPr>
          <p:cNvSpPr>
            <a:spLocks noGrp="1"/>
          </p:cNvSpPr>
          <p:nvPr>
            <p:ph type="dt" sz="half" idx="10"/>
          </p:nvPr>
        </p:nvSpPr>
        <p:spPr/>
        <p:txBody>
          <a:bodyPr/>
          <a:lstStyle/>
          <a:p>
            <a:fld id="{13665718-8253-A042-B48A-4EBC9CF14024}" type="datetimeFigureOut">
              <a:rPr lang="en-US" smtClean="0"/>
              <a:t>1/6/21</a:t>
            </a:fld>
            <a:endParaRPr lang="en-US"/>
          </a:p>
        </p:txBody>
      </p:sp>
      <p:sp>
        <p:nvSpPr>
          <p:cNvPr id="5" name="Footer Placeholder 4">
            <a:extLst>
              <a:ext uri="{FF2B5EF4-FFF2-40B4-BE49-F238E27FC236}">
                <a16:creationId xmlns:a16="http://schemas.microsoft.com/office/drawing/2014/main" id="{C672715F-4CB8-1A4F-BF84-91A78E301B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BA42B-6E7D-0943-8FE7-5EA763DE4ED9}"/>
              </a:ext>
            </a:extLst>
          </p:cNvPr>
          <p:cNvSpPr>
            <a:spLocks noGrp="1"/>
          </p:cNvSpPr>
          <p:nvPr>
            <p:ph type="sldNum" sz="quarter" idx="12"/>
          </p:nvPr>
        </p:nvSpPr>
        <p:spPr/>
        <p:txBody>
          <a:bodyPr/>
          <a:lstStyle/>
          <a:p>
            <a:fld id="{19664336-A220-A34E-81F0-6F5C5F5C2D5E}" type="slidenum">
              <a:rPr lang="en-US" smtClean="0"/>
              <a:t>‹#›</a:t>
            </a:fld>
            <a:endParaRPr lang="en-US"/>
          </a:p>
        </p:txBody>
      </p:sp>
    </p:spTree>
    <p:extLst>
      <p:ext uri="{BB962C8B-B14F-4D97-AF65-F5344CB8AC3E}">
        <p14:creationId xmlns:p14="http://schemas.microsoft.com/office/powerpoint/2010/main" val="2272756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7506-18B1-BF44-B879-D54D1FCA44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41D441-6565-554C-A8A8-A2A0F0F74B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3E772E-8B9D-5C42-99D3-6F6E277D2D67}"/>
              </a:ext>
            </a:extLst>
          </p:cNvPr>
          <p:cNvSpPr>
            <a:spLocks noGrp="1"/>
          </p:cNvSpPr>
          <p:nvPr>
            <p:ph type="dt" sz="half" idx="10"/>
          </p:nvPr>
        </p:nvSpPr>
        <p:spPr/>
        <p:txBody>
          <a:bodyPr/>
          <a:lstStyle/>
          <a:p>
            <a:fld id="{13665718-8253-A042-B48A-4EBC9CF14024}" type="datetimeFigureOut">
              <a:rPr lang="en-US" smtClean="0"/>
              <a:t>1/6/21</a:t>
            </a:fld>
            <a:endParaRPr lang="en-US"/>
          </a:p>
        </p:txBody>
      </p:sp>
      <p:sp>
        <p:nvSpPr>
          <p:cNvPr id="5" name="Footer Placeholder 4">
            <a:extLst>
              <a:ext uri="{FF2B5EF4-FFF2-40B4-BE49-F238E27FC236}">
                <a16:creationId xmlns:a16="http://schemas.microsoft.com/office/drawing/2014/main" id="{DE2086B6-BBB0-9641-9B32-7673980DC3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A3B074-D289-7B40-AAA8-30FC13A1717A}"/>
              </a:ext>
            </a:extLst>
          </p:cNvPr>
          <p:cNvSpPr>
            <a:spLocks noGrp="1"/>
          </p:cNvSpPr>
          <p:nvPr>
            <p:ph type="sldNum" sz="quarter" idx="12"/>
          </p:nvPr>
        </p:nvSpPr>
        <p:spPr/>
        <p:txBody>
          <a:bodyPr/>
          <a:lstStyle/>
          <a:p>
            <a:fld id="{19664336-A220-A34E-81F0-6F5C5F5C2D5E}" type="slidenum">
              <a:rPr lang="en-US" smtClean="0"/>
              <a:t>‹#›</a:t>
            </a:fld>
            <a:endParaRPr lang="en-US"/>
          </a:p>
        </p:txBody>
      </p:sp>
    </p:spTree>
    <p:extLst>
      <p:ext uri="{BB962C8B-B14F-4D97-AF65-F5344CB8AC3E}">
        <p14:creationId xmlns:p14="http://schemas.microsoft.com/office/powerpoint/2010/main" val="3029881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8948A-EEDD-7C45-B27B-54B1D66FE4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D06DC4-7C65-2D4C-8BAE-CA83B2FD03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394952-3BB9-8C4D-A7C5-D619F02332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6FDF84-28A8-8A49-BBE2-7BCB5F4B1ED4}"/>
              </a:ext>
            </a:extLst>
          </p:cNvPr>
          <p:cNvSpPr>
            <a:spLocks noGrp="1"/>
          </p:cNvSpPr>
          <p:nvPr>
            <p:ph type="dt" sz="half" idx="10"/>
          </p:nvPr>
        </p:nvSpPr>
        <p:spPr/>
        <p:txBody>
          <a:bodyPr/>
          <a:lstStyle/>
          <a:p>
            <a:fld id="{13665718-8253-A042-B48A-4EBC9CF14024}" type="datetimeFigureOut">
              <a:rPr lang="en-US" smtClean="0"/>
              <a:t>1/6/21</a:t>
            </a:fld>
            <a:endParaRPr lang="en-US"/>
          </a:p>
        </p:txBody>
      </p:sp>
      <p:sp>
        <p:nvSpPr>
          <p:cNvPr id="6" name="Footer Placeholder 5">
            <a:extLst>
              <a:ext uri="{FF2B5EF4-FFF2-40B4-BE49-F238E27FC236}">
                <a16:creationId xmlns:a16="http://schemas.microsoft.com/office/drawing/2014/main" id="{EA3A295D-03E3-E544-9183-934198C24B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75DE2E-CD29-1942-800A-284AEAC71FE3}"/>
              </a:ext>
            </a:extLst>
          </p:cNvPr>
          <p:cNvSpPr>
            <a:spLocks noGrp="1"/>
          </p:cNvSpPr>
          <p:nvPr>
            <p:ph type="sldNum" sz="quarter" idx="12"/>
          </p:nvPr>
        </p:nvSpPr>
        <p:spPr/>
        <p:txBody>
          <a:bodyPr/>
          <a:lstStyle/>
          <a:p>
            <a:fld id="{19664336-A220-A34E-81F0-6F5C5F5C2D5E}" type="slidenum">
              <a:rPr lang="en-US" smtClean="0"/>
              <a:t>‹#›</a:t>
            </a:fld>
            <a:endParaRPr lang="en-US"/>
          </a:p>
        </p:txBody>
      </p:sp>
    </p:spTree>
    <p:extLst>
      <p:ext uri="{BB962C8B-B14F-4D97-AF65-F5344CB8AC3E}">
        <p14:creationId xmlns:p14="http://schemas.microsoft.com/office/powerpoint/2010/main" val="3374284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956C-8BA6-434C-862A-665A6D7CD1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6997BE-D0A7-CF4E-88EA-65824E39B9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EE5E7E-EDF4-8246-932D-364DD67B5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B34064-ABB1-FB4E-A4AA-BB5682E900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B64710-FDF7-954A-9D15-1FC5A58D7C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F86AD6-BF24-AE47-A069-734E6B7C7CBD}"/>
              </a:ext>
            </a:extLst>
          </p:cNvPr>
          <p:cNvSpPr>
            <a:spLocks noGrp="1"/>
          </p:cNvSpPr>
          <p:nvPr>
            <p:ph type="dt" sz="half" idx="10"/>
          </p:nvPr>
        </p:nvSpPr>
        <p:spPr/>
        <p:txBody>
          <a:bodyPr/>
          <a:lstStyle/>
          <a:p>
            <a:fld id="{13665718-8253-A042-B48A-4EBC9CF14024}" type="datetimeFigureOut">
              <a:rPr lang="en-US" smtClean="0"/>
              <a:t>1/6/21</a:t>
            </a:fld>
            <a:endParaRPr lang="en-US"/>
          </a:p>
        </p:txBody>
      </p:sp>
      <p:sp>
        <p:nvSpPr>
          <p:cNvPr id="8" name="Footer Placeholder 7">
            <a:extLst>
              <a:ext uri="{FF2B5EF4-FFF2-40B4-BE49-F238E27FC236}">
                <a16:creationId xmlns:a16="http://schemas.microsoft.com/office/drawing/2014/main" id="{3F1B0491-1A16-6B4F-95D4-A24615FBB0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9C25FF-6B82-0A41-A282-5EFB4A4CFBAC}"/>
              </a:ext>
            </a:extLst>
          </p:cNvPr>
          <p:cNvSpPr>
            <a:spLocks noGrp="1"/>
          </p:cNvSpPr>
          <p:nvPr>
            <p:ph type="sldNum" sz="quarter" idx="12"/>
          </p:nvPr>
        </p:nvSpPr>
        <p:spPr/>
        <p:txBody>
          <a:bodyPr/>
          <a:lstStyle/>
          <a:p>
            <a:fld id="{19664336-A220-A34E-81F0-6F5C5F5C2D5E}" type="slidenum">
              <a:rPr lang="en-US" smtClean="0"/>
              <a:t>‹#›</a:t>
            </a:fld>
            <a:endParaRPr lang="en-US"/>
          </a:p>
        </p:txBody>
      </p:sp>
    </p:spTree>
    <p:extLst>
      <p:ext uri="{BB962C8B-B14F-4D97-AF65-F5344CB8AC3E}">
        <p14:creationId xmlns:p14="http://schemas.microsoft.com/office/powerpoint/2010/main" val="125180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90586-5FD5-0E44-A171-664B4CC0F4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5F471A-FA95-0E49-A3DB-12B0A54720A4}"/>
              </a:ext>
            </a:extLst>
          </p:cNvPr>
          <p:cNvSpPr>
            <a:spLocks noGrp="1"/>
          </p:cNvSpPr>
          <p:nvPr>
            <p:ph type="dt" sz="half" idx="10"/>
          </p:nvPr>
        </p:nvSpPr>
        <p:spPr/>
        <p:txBody>
          <a:bodyPr/>
          <a:lstStyle/>
          <a:p>
            <a:fld id="{13665718-8253-A042-B48A-4EBC9CF14024}" type="datetimeFigureOut">
              <a:rPr lang="en-US" smtClean="0"/>
              <a:t>1/6/21</a:t>
            </a:fld>
            <a:endParaRPr lang="en-US"/>
          </a:p>
        </p:txBody>
      </p:sp>
      <p:sp>
        <p:nvSpPr>
          <p:cNvPr id="4" name="Footer Placeholder 3">
            <a:extLst>
              <a:ext uri="{FF2B5EF4-FFF2-40B4-BE49-F238E27FC236}">
                <a16:creationId xmlns:a16="http://schemas.microsoft.com/office/drawing/2014/main" id="{B6249511-DE03-F941-B06F-4E9D5DB72A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95D832-5240-904C-8A8A-D8915CF243C4}"/>
              </a:ext>
            </a:extLst>
          </p:cNvPr>
          <p:cNvSpPr>
            <a:spLocks noGrp="1"/>
          </p:cNvSpPr>
          <p:nvPr>
            <p:ph type="sldNum" sz="quarter" idx="12"/>
          </p:nvPr>
        </p:nvSpPr>
        <p:spPr/>
        <p:txBody>
          <a:bodyPr/>
          <a:lstStyle/>
          <a:p>
            <a:fld id="{19664336-A220-A34E-81F0-6F5C5F5C2D5E}" type="slidenum">
              <a:rPr lang="en-US" smtClean="0"/>
              <a:t>‹#›</a:t>
            </a:fld>
            <a:endParaRPr lang="en-US"/>
          </a:p>
        </p:txBody>
      </p:sp>
    </p:spTree>
    <p:extLst>
      <p:ext uri="{BB962C8B-B14F-4D97-AF65-F5344CB8AC3E}">
        <p14:creationId xmlns:p14="http://schemas.microsoft.com/office/powerpoint/2010/main" val="3386825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0A4B57-BFC6-6344-AF09-14761BD09012}"/>
              </a:ext>
            </a:extLst>
          </p:cNvPr>
          <p:cNvSpPr>
            <a:spLocks noGrp="1"/>
          </p:cNvSpPr>
          <p:nvPr>
            <p:ph type="dt" sz="half" idx="10"/>
          </p:nvPr>
        </p:nvSpPr>
        <p:spPr/>
        <p:txBody>
          <a:bodyPr/>
          <a:lstStyle/>
          <a:p>
            <a:fld id="{13665718-8253-A042-B48A-4EBC9CF14024}" type="datetimeFigureOut">
              <a:rPr lang="en-US" smtClean="0"/>
              <a:t>1/6/21</a:t>
            </a:fld>
            <a:endParaRPr lang="en-US"/>
          </a:p>
        </p:txBody>
      </p:sp>
      <p:sp>
        <p:nvSpPr>
          <p:cNvPr id="3" name="Footer Placeholder 2">
            <a:extLst>
              <a:ext uri="{FF2B5EF4-FFF2-40B4-BE49-F238E27FC236}">
                <a16:creationId xmlns:a16="http://schemas.microsoft.com/office/drawing/2014/main" id="{265A8E00-CFF9-5D45-B111-FF64F42CDB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764317-9964-1348-BBDD-5DAEC59C14DA}"/>
              </a:ext>
            </a:extLst>
          </p:cNvPr>
          <p:cNvSpPr>
            <a:spLocks noGrp="1"/>
          </p:cNvSpPr>
          <p:nvPr>
            <p:ph type="sldNum" sz="quarter" idx="12"/>
          </p:nvPr>
        </p:nvSpPr>
        <p:spPr/>
        <p:txBody>
          <a:bodyPr/>
          <a:lstStyle/>
          <a:p>
            <a:fld id="{19664336-A220-A34E-81F0-6F5C5F5C2D5E}" type="slidenum">
              <a:rPr lang="en-US" smtClean="0"/>
              <a:t>‹#›</a:t>
            </a:fld>
            <a:endParaRPr lang="en-US"/>
          </a:p>
        </p:txBody>
      </p:sp>
    </p:spTree>
    <p:extLst>
      <p:ext uri="{BB962C8B-B14F-4D97-AF65-F5344CB8AC3E}">
        <p14:creationId xmlns:p14="http://schemas.microsoft.com/office/powerpoint/2010/main" val="715700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A35E-3FFF-DC46-99B6-56A29F0745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25F81B-D74D-4C4A-82EF-241F7BB328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FAA7AA-57F6-3D4F-B256-5526844356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CE9964-331F-914E-8F8E-6D02A8020F9C}"/>
              </a:ext>
            </a:extLst>
          </p:cNvPr>
          <p:cNvSpPr>
            <a:spLocks noGrp="1"/>
          </p:cNvSpPr>
          <p:nvPr>
            <p:ph type="dt" sz="half" idx="10"/>
          </p:nvPr>
        </p:nvSpPr>
        <p:spPr/>
        <p:txBody>
          <a:bodyPr/>
          <a:lstStyle/>
          <a:p>
            <a:fld id="{13665718-8253-A042-B48A-4EBC9CF14024}" type="datetimeFigureOut">
              <a:rPr lang="en-US" smtClean="0"/>
              <a:t>1/6/21</a:t>
            </a:fld>
            <a:endParaRPr lang="en-US"/>
          </a:p>
        </p:txBody>
      </p:sp>
      <p:sp>
        <p:nvSpPr>
          <p:cNvPr id="6" name="Footer Placeholder 5">
            <a:extLst>
              <a:ext uri="{FF2B5EF4-FFF2-40B4-BE49-F238E27FC236}">
                <a16:creationId xmlns:a16="http://schemas.microsoft.com/office/drawing/2014/main" id="{0206CDEC-5BC3-1E49-B84B-224448EA7D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BFE138-8559-6644-B019-88D7C76D6F3F}"/>
              </a:ext>
            </a:extLst>
          </p:cNvPr>
          <p:cNvSpPr>
            <a:spLocks noGrp="1"/>
          </p:cNvSpPr>
          <p:nvPr>
            <p:ph type="sldNum" sz="quarter" idx="12"/>
          </p:nvPr>
        </p:nvSpPr>
        <p:spPr/>
        <p:txBody>
          <a:bodyPr/>
          <a:lstStyle/>
          <a:p>
            <a:fld id="{19664336-A220-A34E-81F0-6F5C5F5C2D5E}" type="slidenum">
              <a:rPr lang="en-US" smtClean="0"/>
              <a:t>‹#›</a:t>
            </a:fld>
            <a:endParaRPr lang="en-US"/>
          </a:p>
        </p:txBody>
      </p:sp>
    </p:spTree>
    <p:extLst>
      <p:ext uri="{BB962C8B-B14F-4D97-AF65-F5344CB8AC3E}">
        <p14:creationId xmlns:p14="http://schemas.microsoft.com/office/powerpoint/2010/main" val="1837520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AF301-9388-D346-893D-A0F52C916B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EA5D91-10A2-8A48-B293-84AF4847F6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3C8F61-A60D-CA43-B9F2-0040E0C342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1712FB-3145-7E43-95E3-71042AA06FBB}"/>
              </a:ext>
            </a:extLst>
          </p:cNvPr>
          <p:cNvSpPr>
            <a:spLocks noGrp="1"/>
          </p:cNvSpPr>
          <p:nvPr>
            <p:ph type="dt" sz="half" idx="10"/>
          </p:nvPr>
        </p:nvSpPr>
        <p:spPr/>
        <p:txBody>
          <a:bodyPr/>
          <a:lstStyle/>
          <a:p>
            <a:fld id="{13665718-8253-A042-B48A-4EBC9CF14024}" type="datetimeFigureOut">
              <a:rPr lang="en-US" smtClean="0"/>
              <a:t>1/6/21</a:t>
            </a:fld>
            <a:endParaRPr lang="en-US"/>
          </a:p>
        </p:txBody>
      </p:sp>
      <p:sp>
        <p:nvSpPr>
          <p:cNvPr id="6" name="Footer Placeholder 5">
            <a:extLst>
              <a:ext uri="{FF2B5EF4-FFF2-40B4-BE49-F238E27FC236}">
                <a16:creationId xmlns:a16="http://schemas.microsoft.com/office/drawing/2014/main" id="{8F9F9704-FA9F-A044-84C3-0480B3A56E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D8A4A-5E77-EB43-8C87-F7246BA916C9}"/>
              </a:ext>
            </a:extLst>
          </p:cNvPr>
          <p:cNvSpPr>
            <a:spLocks noGrp="1"/>
          </p:cNvSpPr>
          <p:nvPr>
            <p:ph type="sldNum" sz="quarter" idx="12"/>
          </p:nvPr>
        </p:nvSpPr>
        <p:spPr/>
        <p:txBody>
          <a:bodyPr/>
          <a:lstStyle/>
          <a:p>
            <a:fld id="{19664336-A220-A34E-81F0-6F5C5F5C2D5E}" type="slidenum">
              <a:rPr lang="en-US" smtClean="0"/>
              <a:t>‹#›</a:t>
            </a:fld>
            <a:endParaRPr lang="en-US"/>
          </a:p>
        </p:txBody>
      </p:sp>
    </p:spTree>
    <p:extLst>
      <p:ext uri="{BB962C8B-B14F-4D97-AF65-F5344CB8AC3E}">
        <p14:creationId xmlns:p14="http://schemas.microsoft.com/office/powerpoint/2010/main" val="972667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51EC30-B49E-3741-9096-6351721358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489517-8E11-3B4C-B3FB-BDBDB25A1B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C081AC-9907-2745-886F-198FF5F458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665718-8253-A042-B48A-4EBC9CF14024}" type="datetimeFigureOut">
              <a:rPr lang="en-US" smtClean="0"/>
              <a:t>1/6/21</a:t>
            </a:fld>
            <a:endParaRPr lang="en-US"/>
          </a:p>
        </p:txBody>
      </p:sp>
      <p:sp>
        <p:nvSpPr>
          <p:cNvPr id="5" name="Footer Placeholder 4">
            <a:extLst>
              <a:ext uri="{FF2B5EF4-FFF2-40B4-BE49-F238E27FC236}">
                <a16:creationId xmlns:a16="http://schemas.microsoft.com/office/drawing/2014/main" id="{446BC073-0C51-874B-BD90-B7B7A23B8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E0397E-9021-314A-9E04-6AA87F7265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664336-A220-A34E-81F0-6F5C5F5C2D5E}" type="slidenum">
              <a:rPr lang="en-US" smtClean="0"/>
              <a:t>‹#›</a:t>
            </a:fld>
            <a:endParaRPr lang="en-US"/>
          </a:p>
        </p:txBody>
      </p:sp>
    </p:spTree>
    <p:extLst>
      <p:ext uri="{BB962C8B-B14F-4D97-AF65-F5344CB8AC3E}">
        <p14:creationId xmlns:p14="http://schemas.microsoft.com/office/powerpoint/2010/main" val="3551005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F1BF70-CB4B-874B-A881-75EF57BECBEA}"/>
              </a:ext>
            </a:extLst>
          </p:cNvPr>
          <p:cNvSpPr/>
          <p:nvPr/>
        </p:nvSpPr>
        <p:spPr>
          <a:xfrm>
            <a:off x="1569309" y="1215251"/>
            <a:ext cx="9737124" cy="1323439"/>
          </a:xfrm>
          <a:prstGeom prst="rect">
            <a:avLst/>
          </a:prstGeom>
        </p:spPr>
        <p:txBody>
          <a:bodyPr wrap="square">
            <a:spAutoFit/>
          </a:bodyPr>
          <a:lstStyle/>
          <a:p>
            <a:pPr algn="ctr"/>
            <a:r>
              <a:rPr lang="en-US" sz="4000" b="1" i="0" u="none" strike="noStrike" dirty="0">
                <a:effectLst/>
                <a:latin typeface="-apple-system"/>
              </a:rPr>
              <a:t>PRESENTATION Capstone Project – </a:t>
            </a:r>
          </a:p>
          <a:p>
            <a:pPr algn="ctr"/>
            <a:r>
              <a:rPr lang="en-US" sz="4000" b="1" i="0" u="none" strike="noStrike" dirty="0">
                <a:effectLst/>
                <a:latin typeface="-apple-system"/>
              </a:rPr>
              <a:t>The Battle of Neighborhoods (Week 2)</a:t>
            </a:r>
            <a:endParaRPr lang="en-US" sz="4000" b="0" i="0" u="none" strike="noStrike" dirty="0">
              <a:effectLst/>
              <a:latin typeface="-apple-system"/>
            </a:endParaRPr>
          </a:p>
        </p:txBody>
      </p:sp>
      <p:sp>
        <p:nvSpPr>
          <p:cNvPr id="5" name="TextBox 4">
            <a:extLst>
              <a:ext uri="{FF2B5EF4-FFF2-40B4-BE49-F238E27FC236}">
                <a16:creationId xmlns:a16="http://schemas.microsoft.com/office/drawing/2014/main" id="{64AE7C97-18C9-F04E-A902-A1BAB424928D}"/>
              </a:ext>
            </a:extLst>
          </p:cNvPr>
          <p:cNvSpPr txBox="1"/>
          <p:nvPr/>
        </p:nvSpPr>
        <p:spPr>
          <a:xfrm>
            <a:off x="5291431" y="2928551"/>
            <a:ext cx="1476686" cy="646331"/>
          </a:xfrm>
          <a:prstGeom prst="rect">
            <a:avLst/>
          </a:prstGeom>
          <a:noFill/>
        </p:spPr>
        <p:txBody>
          <a:bodyPr wrap="none" rtlCol="0">
            <a:spAutoFit/>
          </a:bodyPr>
          <a:lstStyle/>
          <a:p>
            <a:pPr algn="ctr"/>
            <a:r>
              <a:rPr lang="en-US" b="1" dirty="0"/>
              <a:t>By</a:t>
            </a:r>
          </a:p>
          <a:p>
            <a:pPr algn="ctr"/>
            <a:r>
              <a:rPr lang="en-US" b="1" dirty="0"/>
              <a:t>Heidrich Vicci</a:t>
            </a:r>
          </a:p>
        </p:txBody>
      </p:sp>
    </p:spTree>
    <p:extLst>
      <p:ext uri="{BB962C8B-B14F-4D97-AF65-F5344CB8AC3E}">
        <p14:creationId xmlns:p14="http://schemas.microsoft.com/office/powerpoint/2010/main" val="780461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42FF57-7A3F-4C4B-B571-73C5AB362A3F}"/>
              </a:ext>
            </a:extLst>
          </p:cNvPr>
          <p:cNvSpPr/>
          <p:nvPr/>
        </p:nvSpPr>
        <p:spPr>
          <a:xfrm>
            <a:off x="1215081" y="459413"/>
            <a:ext cx="9761838" cy="5693866"/>
          </a:xfrm>
          <a:prstGeom prst="rect">
            <a:avLst/>
          </a:prstGeom>
        </p:spPr>
        <p:txBody>
          <a:bodyPr wrap="square">
            <a:spAutoFit/>
          </a:bodyPr>
          <a:lstStyle/>
          <a:p>
            <a:pPr algn="just"/>
            <a:r>
              <a:rPr lang="en-US" sz="2000" b="1" dirty="0">
                <a:latin typeface="Arial" panose="020B0604020202020204" pitchFamily="34" charset="0"/>
                <a:ea typeface="Calibri" panose="020F0502020204030204" pitchFamily="34" charset="0"/>
                <a:cs typeface="Times New Roman" panose="02020603050405020304" pitchFamily="18" charset="0"/>
              </a:rPr>
              <a:t>1.Introduction &amp; Business Problem:</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latin typeface="Arial" panose="020B0604020202020204" pitchFamily="34" charset="0"/>
                <a:ea typeface="Calibri" panose="020F0502020204030204" pitchFamily="34" charset="0"/>
                <a:cs typeface="Times New Roman" panose="02020603050405020304" pitchFamily="18" charset="0"/>
              </a:rPr>
              <a:t>A restaurant is a business which prepares and serves food and drink to customers in return for money, either paid before the meal, after the meal, or with an open account. The City of New York is famous for its excellent cuisine. So, it is evident that to survive in such competitive market it is very important to strategically plan. Various factors need to be studied in order to decide on the Location such as:</a:t>
            </a:r>
          </a:p>
          <a:p>
            <a:pPr algn="just"/>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latin typeface="Arial" panose="020B0604020202020204" pitchFamily="34" charset="0"/>
                <a:ea typeface="Calibri" panose="020F0502020204030204" pitchFamily="34" charset="0"/>
                <a:cs typeface="Times New Roman" panose="02020603050405020304" pitchFamily="18" charset="0"/>
              </a:rPr>
              <a:t>New York Population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latin typeface="Arial" panose="020B0604020202020204" pitchFamily="34" charset="0"/>
                <a:ea typeface="Calibri" panose="020F0502020204030204" pitchFamily="34" charset="0"/>
                <a:cs typeface="Times New Roman" panose="02020603050405020304" pitchFamily="18" charset="0"/>
              </a:rPr>
              <a:t>New York City Demographics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latin typeface="Arial" panose="020B0604020202020204" pitchFamily="34" charset="0"/>
                <a:ea typeface="Calibri" panose="020F0502020204030204" pitchFamily="34" charset="0"/>
                <a:cs typeface="Times New Roman" panose="02020603050405020304" pitchFamily="18" charset="0"/>
              </a:rPr>
              <a:t>Are there any Farmers Markets, Wholesale markets </a:t>
            </a:r>
            <a:r>
              <a:rPr lang="en-US" dirty="0" err="1">
                <a:latin typeface="Arial" panose="020B0604020202020204" pitchFamily="34" charset="0"/>
                <a:ea typeface="Calibri" panose="020F0502020204030204" pitchFamily="34" charset="0"/>
                <a:cs typeface="Times New Roman" panose="02020603050405020304" pitchFamily="18" charset="0"/>
              </a:rPr>
              <a:t>etc</a:t>
            </a:r>
            <a:r>
              <a:rPr lang="en-US" dirty="0">
                <a:latin typeface="Arial" panose="020B0604020202020204" pitchFamily="34" charset="0"/>
                <a:ea typeface="Calibri" panose="020F0502020204030204" pitchFamily="34" charset="0"/>
                <a:cs typeface="Times New Roman" panose="02020603050405020304" pitchFamily="18" charset="0"/>
              </a:rPr>
              <a:t> nearby so that the ingredients can be purchased fresh to maintain quality and cost?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latin typeface="Arial" panose="020B0604020202020204" pitchFamily="34" charset="0"/>
                <a:ea typeface="Calibri" panose="020F0502020204030204" pitchFamily="34" charset="0"/>
                <a:cs typeface="Times New Roman" panose="02020603050405020304" pitchFamily="18" charset="0"/>
              </a:rPr>
              <a:t>Are there any venues like Gyms, Entertainment zones, Parks </a:t>
            </a:r>
            <a:r>
              <a:rPr lang="en-US" dirty="0" err="1">
                <a:latin typeface="Arial" panose="020B0604020202020204" pitchFamily="34" charset="0"/>
                <a:ea typeface="Calibri" panose="020F0502020204030204" pitchFamily="34" charset="0"/>
                <a:cs typeface="Times New Roman" panose="02020603050405020304" pitchFamily="18" charset="0"/>
              </a:rPr>
              <a:t>etc</a:t>
            </a:r>
            <a:r>
              <a:rPr lang="en-US" dirty="0">
                <a:latin typeface="Arial" panose="020B0604020202020204" pitchFamily="34" charset="0"/>
                <a:ea typeface="Calibri" panose="020F0502020204030204" pitchFamily="34" charset="0"/>
                <a:cs typeface="Times New Roman" panose="02020603050405020304" pitchFamily="18" charset="0"/>
              </a:rPr>
              <a:t> nearby where floating population is high </a:t>
            </a:r>
            <a:r>
              <a:rPr lang="en-US" dirty="0" err="1">
                <a:latin typeface="Arial" panose="020B0604020202020204" pitchFamily="34" charset="0"/>
                <a:ea typeface="Calibri" panose="020F0502020204030204" pitchFamily="34" charset="0"/>
                <a:cs typeface="Times New Roman" panose="02020603050405020304" pitchFamily="18" charset="0"/>
              </a:rPr>
              <a:t>etc</a:t>
            </a:r>
            <a:endParaRPr lang="en-US" dirty="0">
              <a:latin typeface="Arial" panose="020B0604020202020204" pitchFamily="34" charset="0"/>
              <a:ea typeface="Calibri" panose="020F0502020204030204" pitchFamily="34" charset="0"/>
              <a:cs typeface="Times New Roman" panose="02020603050405020304" pitchFamily="18" charset="0"/>
            </a:endParaRPr>
          </a:p>
          <a:p>
            <a:pPr algn="just"/>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2000" b="1" dirty="0">
                <a:latin typeface="Arial" panose="020B0604020202020204" pitchFamily="34" charset="0"/>
                <a:ea typeface="Calibri" panose="020F0502020204030204" pitchFamily="34" charset="0"/>
                <a:cs typeface="Times New Roman" panose="02020603050405020304" pitchFamily="18" charset="0"/>
              </a:rPr>
              <a:t>Who are the competitors in that location?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latin typeface="Arial" panose="020B0604020202020204" pitchFamily="34" charset="0"/>
                <a:ea typeface="Calibri" panose="020F0502020204030204" pitchFamily="34" charset="0"/>
                <a:cs typeface="Times New Roman" panose="02020603050405020304" pitchFamily="18" charset="0"/>
              </a:rPr>
              <a:t>Cuisine served / Menu of the competitors</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rPr>
              <a:t>Segmentation of the Borough Even though well-funded XYZ Company Ltd. need to choose the correct location to start its first venture. If this is successful, they can replicate the same in other locations. </a:t>
            </a:r>
            <a:r>
              <a:rPr lang="en-US" dirty="0"/>
              <a:t>This would interest anyone who wants to start a new restaurant in New York city.</a:t>
            </a:r>
          </a:p>
          <a:p>
            <a:endParaRPr lang="en-US" dirty="0"/>
          </a:p>
        </p:txBody>
      </p:sp>
    </p:spTree>
    <p:extLst>
      <p:ext uri="{BB962C8B-B14F-4D97-AF65-F5344CB8AC3E}">
        <p14:creationId xmlns:p14="http://schemas.microsoft.com/office/powerpoint/2010/main" val="978836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9E70F-CA35-DC49-A9FA-790F4C2F261C}"/>
              </a:ext>
            </a:extLst>
          </p:cNvPr>
          <p:cNvSpPr/>
          <p:nvPr/>
        </p:nvSpPr>
        <p:spPr>
          <a:xfrm>
            <a:off x="889686" y="333270"/>
            <a:ext cx="9564130" cy="5078313"/>
          </a:xfrm>
          <a:prstGeom prst="rect">
            <a:avLst/>
          </a:prstGeom>
        </p:spPr>
        <p:txBody>
          <a:bodyPr wrap="square">
            <a:spAutoFit/>
          </a:bodyPr>
          <a:lstStyle/>
          <a:p>
            <a:pPr algn="just"/>
            <a:r>
              <a:rPr lang="en-US" b="1" dirty="0">
                <a:latin typeface="Arial" panose="020B0604020202020204" pitchFamily="34" charset="0"/>
                <a:ea typeface="Calibri" panose="020F0502020204030204" pitchFamily="34" charset="0"/>
                <a:cs typeface="Times New Roman" panose="02020603050405020304" pitchFamily="18" charset="0"/>
              </a:rPr>
              <a:t>2. Data:</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latin typeface="Arial" panose="020B0604020202020204" pitchFamily="34" charset="0"/>
                <a:ea typeface="Calibri" panose="020F0502020204030204" pitchFamily="34" charset="0"/>
                <a:cs typeface="Times New Roman" panose="02020603050405020304" pitchFamily="18" charset="0"/>
              </a:rPr>
              <a:t>One city will be </a:t>
            </a:r>
            <a:r>
              <a:rPr lang="en-US" dirty="0" err="1">
                <a:latin typeface="Arial" panose="020B0604020202020204" pitchFamily="34" charset="0"/>
                <a:ea typeface="Calibri" panose="020F0502020204030204" pitchFamily="34" charset="0"/>
                <a:cs typeface="Times New Roman" panose="02020603050405020304" pitchFamily="18" charset="0"/>
              </a:rPr>
              <a:t>analysed</a:t>
            </a:r>
            <a:r>
              <a:rPr lang="en-US" dirty="0">
                <a:latin typeface="Arial" panose="020B0604020202020204" pitchFamily="34" charset="0"/>
                <a:ea typeface="Calibri" panose="020F0502020204030204" pitchFamily="34" charset="0"/>
                <a:cs typeface="Times New Roman" panose="02020603050405020304" pitchFamily="18" charset="0"/>
              </a:rPr>
              <a:t> in this project: New York City. We will be using the below datasets for </a:t>
            </a:r>
            <a:r>
              <a:rPr lang="en-US" dirty="0" err="1">
                <a:latin typeface="Arial" panose="020B0604020202020204" pitchFamily="34" charset="0"/>
                <a:ea typeface="Calibri" panose="020F0502020204030204" pitchFamily="34" charset="0"/>
                <a:cs typeface="Times New Roman" panose="02020603050405020304" pitchFamily="18" charset="0"/>
              </a:rPr>
              <a:t>analysing</a:t>
            </a:r>
            <a:r>
              <a:rPr lang="en-US" dirty="0">
                <a:latin typeface="Arial" panose="020B0604020202020204" pitchFamily="34" charset="0"/>
                <a:ea typeface="Calibri" panose="020F0502020204030204" pitchFamily="34" charset="0"/>
                <a:cs typeface="Times New Roman" panose="02020603050405020304" pitchFamily="18" charset="0"/>
              </a:rPr>
              <a:t> New York city</a:t>
            </a:r>
          </a:p>
          <a:p>
            <a:pPr algn="just"/>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b="1" dirty="0">
                <a:latin typeface="Arial" panose="020B0604020202020204" pitchFamily="34" charset="0"/>
                <a:ea typeface="Calibri" panose="020F0502020204030204" pitchFamily="34" charset="0"/>
                <a:cs typeface="Times New Roman" panose="02020603050405020304" pitchFamily="18" charset="0"/>
              </a:rPr>
              <a:t>Data 1: </a:t>
            </a:r>
            <a:r>
              <a:rPr lang="en-US" dirty="0" err="1">
                <a:latin typeface="Arial" panose="020B0604020202020204" pitchFamily="34" charset="0"/>
                <a:ea typeface="Calibri" panose="020F0502020204030204" pitchFamily="34" charset="0"/>
                <a:cs typeface="Times New Roman" panose="02020603050405020304" pitchFamily="18" charset="0"/>
              </a:rPr>
              <a:t>Neighbourhood</a:t>
            </a:r>
            <a:r>
              <a:rPr lang="en-US" dirty="0">
                <a:latin typeface="Arial" panose="020B0604020202020204" pitchFamily="34" charset="0"/>
                <a:ea typeface="Calibri" panose="020F0502020204030204" pitchFamily="34" charset="0"/>
                <a:cs typeface="Times New Roman" panose="02020603050405020304" pitchFamily="18" charset="0"/>
              </a:rPr>
              <a:t> has a total of 5 boroughs and 306 </a:t>
            </a:r>
            <a:r>
              <a:rPr lang="en-US" dirty="0" err="1">
                <a:latin typeface="Arial" panose="020B0604020202020204" pitchFamily="34" charset="0"/>
                <a:ea typeface="Calibri" panose="020F0502020204030204" pitchFamily="34" charset="0"/>
                <a:cs typeface="Times New Roman" panose="02020603050405020304" pitchFamily="18" charset="0"/>
              </a:rPr>
              <a:t>neighbourhoods</a:t>
            </a:r>
            <a:r>
              <a:rPr lang="en-US" dirty="0">
                <a:latin typeface="Arial" panose="020B0604020202020204" pitchFamily="34" charset="0"/>
                <a:ea typeface="Calibri" panose="020F0502020204030204" pitchFamily="34" charset="0"/>
                <a:cs typeface="Times New Roman" panose="02020603050405020304" pitchFamily="18" charset="0"/>
              </a:rPr>
              <a:t>. In order to segment the </a:t>
            </a:r>
            <a:r>
              <a:rPr lang="en-US" dirty="0" err="1">
                <a:latin typeface="Arial" panose="020B0604020202020204" pitchFamily="34" charset="0"/>
                <a:ea typeface="Calibri" panose="020F0502020204030204" pitchFamily="34" charset="0"/>
                <a:cs typeface="Times New Roman" panose="02020603050405020304" pitchFamily="18" charset="0"/>
              </a:rPr>
              <a:t>neighbourhoods</a:t>
            </a:r>
            <a:r>
              <a:rPr lang="en-US" dirty="0">
                <a:latin typeface="Arial" panose="020B0604020202020204" pitchFamily="34" charset="0"/>
                <a:ea typeface="Calibri" panose="020F0502020204030204" pitchFamily="34" charset="0"/>
                <a:cs typeface="Times New Roman" panose="02020603050405020304" pitchFamily="18" charset="0"/>
              </a:rPr>
              <a:t> and explore them, we will essentially need a dataset that contains the 5 boroughs and the </a:t>
            </a:r>
            <a:r>
              <a:rPr lang="en-US" dirty="0" err="1">
                <a:latin typeface="Arial" panose="020B0604020202020204" pitchFamily="34" charset="0"/>
                <a:ea typeface="Calibri" panose="020F0502020204030204" pitchFamily="34" charset="0"/>
                <a:cs typeface="Times New Roman" panose="02020603050405020304" pitchFamily="18" charset="0"/>
              </a:rPr>
              <a:t>neighbourhoods</a:t>
            </a:r>
            <a:r>
              <a:rPr lang="en-US" dirty="0">
                <a:latin typeface="Arial" panose="020B0604020202020204" pitchFamily="34" charset="0"/>
                <a:ea typeface="Calibri" panose="020F0502020204030204" pitchFamily="34" charset="0"/>
                <a:cs typeface="Times New Roman" panose="02020603050405020304" pitchFamily="18" charset="0"/>
              </a:rPr>
              <a:t> that exist in each borough as well as the latitude and longitude coordinates of each </a:t>
            </a:r>
            <a:r>
              <a:rPr lang="en-US" dirty="0" err="1">
                <a:latin typeface="Arial" panose="020B0604020202020204" pitchFamily="34" charset="0"/>
                <a:ea typeface="Calibri" panose="020F0502020204030204" pitchFamily="34" charset="0"/>
                <a:cs typeface="Times New Roman" panose="02020603050405020304" pitchFamily="18" charset="0"/>
              </a:rPr>
              <a:t>neighbourhood</a:t>
            </a:r>
            <a:r>
              <a:rPr lang="en-US" dirty="0">
                <a:latin typeface="Arial" panose="020B0604020202020204" pitchFamily="34" charset="0"/>
                <a:ea typeface="Calibri" panose="020F0502020204030204" pitchFamily="34" charset="0"/>
                <a:cs typeface="Times New Roman" panose="02020603050405020304" pitchFamily="18" charset="0"/>
              </a:rPr>
              <a:t>. Data source: https://</a:t>
            </a:r>
            <a:r>
              <a:rPr lang="en-US" dirty="0" err="1">
                <a:latin typeface="Arial" panose="020B0604020202020204" pitchFamily="34" charset="0"/>
                <a:ea typeface="Calibri" panose="020F0502020204030204" pitchFamily="34" charset="0"/>
                <a:cs typeface="Times New Roman" panose="02020603050405020304" pitchFamily="18" charset="0"/>
              </a:rPr>
              <a:t>cocl.us</a:t>
            </a:r>
            <a:r>
              <a:rPr lang="en-US" dirty="0">
                <a:latin typeface="Arial" panose="020B0604020202020204" pitchFamily="34" charset="0"/>
                <a:ea typeface="Calibri" panose="020F0502020204030204" pitchFamily="34" charset="0"/>
                <a:cs typeface="Times New Roman" panose="02020603050405020304" pitchFamily="18" charset="0"/>
              </a:rPr>
              <a:t>/</a:t>
            </a:r>
            <a:r>
              <a:rPr lang="en-US" dirty="0" err="1">
                <a:latin typeface="Arial" panose="020B0604020202020204" pitchFamily="34" charset="0"/>
                <a:ea typeface="Calibri" panose="020F0502020204030204" pitchFamily="34" charset="0"/>
                <a:cs typeface="Times New Roman" panose="02020603050405020304" pitchFamily="18" charset="0"/>
              </a:rPr>
              <a:t>new_york_dataset</a:t>
            </a:r>
            <a:r>
              <a:rPr lang="en-US" dirty="0">
                <a:latin typeface="Arial" panose="020B0604020202020204" pitchFamily="34" charset="0"/>
                <a:ea typeface="Calibri" panose="020F0502020204030204" pitchFamily="34" charset="0"/>
                <a:cs typeface="Times New Roman" panose="02020603050405020304" pitchFamily="18" charset="0"/>
              </a:rPr>
              <a:t> Description: This data set contains the required information. And we will use this data set to explore various </a:t>
            </a:r>
            <a:r>
              <a:rPr lang="en-US" dirty="0" err="1">
                <a:latin typeface="Arial" panose="020B0604020202020204" pitchFamily="34" charset="0"/>
                <a:ea typeface="Calibri" panose="020F0502020204030204" pitchFamily="34" charset="0"/>
                <a:cs typeface="Times New Roman" panose="02020603050405020304" pitchFamily="18" charset="0"/>
              </a:rPr>
              <a:t>neighbourhoods</a:t>
            </a:r>
            <a:r>
              <a:rPr lang="en-US" dirty="0">
                <a:latin typeface="Arial" panose="020B0604020202020204" pitchFamily="34" charset="0"/>
                <a:ea typeface="Calibri" panose="020F0502020204030204" pitchFamily="34" charset="0"/>
                <a:cs typeface="Times New Roman" panose="02020603050405020304" pitchFamily="18" charset="0"/>
              </a:rPr>
              <a:t> of New York city.</a:t>
            </a:r>
          </a:p>
          <a:p>
            <a:pPr algn="just"/>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b="1" dirty="0">
                <a:latin typeface="Arial" panose="020B0604020202020204" pitchFamily="34" charset="0"/>
                <a:ea typeface="Calibri" panose="020F0502020204030204" pitchFamily="34" charset="0"/>
                <a:cs typeface="Times New Roman" panose="02020603050405020304" pitchFamily="18" charset="0"/>
              </a:rPr>
              <a:t>Date 2</a:t>
            </a:r>
            <a:r>
              <a:rPr lang="en-US" dirty="0">
                <a:latin typeface="Arial" panose="020B0604020202020204" pitchFamily="34" charset="0"/>
                <a:ea typeface="Calibri" panose="020F0502020204030204" pitchFamily="34" charset="0"/>
                <a:cs typeface="Times New Roman" panose="02020603050405020304" pitchFamily="18" charset="0"/>
              </a:rPr>
              <a:t>: Indian restaurants in each </a:t>
            </a:r>
            <a:r>
              <a:rPr lang="en-US" dirty="0" err="1">
                <a:latin typeface="Arial" panose="020B0604020202020204" pitchFamily="34" charset="0"/>
                <a:ea typeface="Calibri" panose="020F0502020204030204" pitchFamily="34" charset="0"/>
                <a:cs typeface="Times New Roman" panose="02020603050405020304" pitchFamily="18" charset="0"/>
              </a:rPr>
              <a:t>neighbourhood</a:t>
            </a:r>
            <a:r>
              <a:rPr lang="en-US" dirty="0">
                <a:latin typeface="Arial" panose="020B0604020202020204" pitchFamily="34" charset="0"/>
                <a:ea typeface="Calibri" panose="020F0502020204030204" pitchFamily="34" charset="0"/>
                <a:cs typeface="Times New Roman" panose="02020603050405020304" pitchFamily="18" charset="0"/>
              </a:rPr>
              <a:t> of New York city. Data source: Foursquare API Description: By using this </a:t>
            </a:r>
            <a:r>
              <a:rPr lang="en-US" dirty="0" err="1">
                <a:latin typeface="Arial" panose="020B0604020202020204" pitchFamily="34" charset="0"/>
                <a:ea typeface="Calibri" panose="020F0502020204030204" pitchFamily="34" charset="0"/>
                <a:cs typeface="Times New Roman" panose="02020603050405020304" pitchFamily="18" charset="0"/>
              </a:rPr>
              <a:t>api</a:t>
            </a:r>
            <a:r>
              <a:rPr lang="en-US" dirty="0">
                <a:latin typeface="Arial" panose="020B0604020202020204" pitchFamily="34" charset="0"/>
                <a:ea typeface="Calibri" panose="020F0502020204030204" pitchFamily="34" charset="0"/>
                <a:cs typeface="Times New Roman" panose="02020603050405020304" pitchFamily="18" charset="0"/>
              </a:rPr>
              <a:t> we will get all the venues in each </a:t>
            </a:r>
            <a:r>
              <a:rPr lang="en-US" dirty="0" err="1">
                <a:latin typeface="Arial" panose="020B0604020202020204" pitchFamily="34" charset="0"/>
                <a:ea typeface="Calibri" panose="020F0502020204030204" pitchFamily="34" charset="0"/>
                <a:cs typeface="Times New Roman" panose="02020603050405020304" pitchFamily="18" charset="0"/>
              </a:rPr>
              <a:t>neighbourhood</a:t>
            </a:r>
            <a:r>
              <a:rPr lang="en-US" dirty="0">
                <a:latin typeface="Arial" panose="020B0604020202020204" pitchFamily="34" charset="0"/>
                <a:ea typeface="Calibri" panose="020F0502020204030204" pitchFamily="34" charset="0"/>
                <a:cs typeface="Times New Roman" panose="02020603050405020304" pitchFamily="18" charset="0"/>
              </a:rPr>
              <a:t>. We can filter these venues to get only Indian restaurants. Data 3: </a:t>
            </a:r>
            <a:r>
              <a:rPr lang="en-US" dirty="0" err="1">
                <a:latin typeface="Arial" panose="020B0604020202020204" pitchFamily="34" charset="0"/>
                <a:ea typeface="Calibri" panose="020F0502020204030204" pitchFamily="34" charset="0"/>
                <a:cs typeface="Times New Roman" panose="02020603050405020304" pitchFamily="18" charset="0"/>
              </a:rPr>
              <a:t>GeoSpace</a:t>
            </a:r>
            <a:r>
              <a:rPr lang="en-US" dirty="0">
                <a:latin typeface="Arial" panose="020B0604020202020204" pitchFamily="34" charset="0"/>
                <a:ea typeface="Calibri" panose="020F0502020204030204" pitchFamily="34" charset="0"/>
                <a:cs typeface="Times New Roman" panose="02020603050405020304" pitchFamily="18" charset="0"/>
              </a:rPr>
              <a:t> data Data source: https://</a:t>
            </a:r>
            <a:r>
              <a:rPr lang="en-US" dirty="0" err="1">
                <a:latin typeface="Arial" panose="020B0604020202020204" pitchFamily="34" charset="0"/>
                <a:ea typeface="Calibri" panose="020F0502020204030204" pitchFamily="34" charset="0"/>
                <a:cs typeface="Times New Roman" panose="02020603050405020304" pitchFamily="18" charset="0"/>
              </a:rPr>
              <a:t>data.cityofnewyork.us</a:t>
            </a:r>
            <a:r>
              <a:rPr lang="en-US" dirty="0">
                <a:latin typeface="Arial" panose="020B0604020202020204" pitchFamily="34" charset="0"/>
                <a:ea typeface="Calibri" panose="020F0502020204030204" pitchFamily="34" charset="0"/>
                <a:cs typeface="Times New Roman" panose="02020603050405020304" pitchFamily="18" charset="0"/>
              </a:rPr>
              <a:t>/City-Government/Borough-Boundaries/tqmj-j8zm Description: By using this geo space data we will get the New York Borough boundaries that will help us visualize choropleth map.</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49515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5A7FF1-06F2-F343-B610-24D53B2FF68E}"/>
              </a:ext>
            </a:extLst>
          </p:cNvPr>
          <p:cNvSpPr/>
          <p:nvPr/>
        </p:nvSpPr>
        <p:spPr>
          <a:xfrm>
            <a:off x="614596" y="289679"/>
            <a:ext cx="10598046" cy="3139321"/>
          </a:xfrm>
          <a:prstGeom prst="rect">
            <a:avLst/>
          </a:prstGeom>
        </p:spPr>
        <p:txBody>
          <a:bodyPr wrap="square">
            <a:spAutoFit/>
          </a:bodyPr>
          <a:lstStyle/>
          <a:p>
            <a:pPr algn="just"/>
            <a:r>
              <a:rPr lang="en-US" b="1" dirty="0">
                <a:latin typeface="Arial" panose="020B0604020202020204" pitchFamily="34" charset="0"/>
                <a:ea typeface="Calibri" panose="020F0502020204030204" pitchFamily="34" charset="0"/>
                <a:cs typeface="Times New Roman" panose="02020603050405020304" pitchFamily="18" charset="0"/>
              </a:rPr>
              <a:t>Analysis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latin typeface="Arial" panose="020B0604020202020204" pitchFamily="34" charset="0"/>
                <a:ea typeface="Calibri" panose="020F0502020204030204" pitchFamily="34" charset="0"/>
                <a:cs typeface="Times New Roman" panose="02020603050405020304" pitchFamily="18" charset="0"/>
              </a:rPr>
              <a:t>We will import the required libraries for python.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latin typeface="Arial" panose="020B0604020202020204" pitchFamily="34" charset="0"/>
                <a:ea typeface="Calibri" panose="020F0502020204030204" pitchFamily="34" charset="0"/>
                <a:cs typeface="Times New Roman" panose="02020603050405020304" pitchFamily="18" charset="0"/>
              </a:rPr>
              <a:t>pandas and </a:t>
            </a:r>
            <a:r>
              <a:rPr lang="en-US" dirty="0" err="1">
                <a:latin typeface="Arial" panose="020B0604020202020204" pitchFamily="34" charset="0"/>
                <a:ea typeface="Calibri" panose="020F0502020204030204" pitchFamily="34" charset="0"/>
                <a:cs typeface="Times New Roman" panose="02020603050405020304" pitchFamily="18" charset="0"/>
              </a:rPr>
              <a:t>numpy</a:t>
            </a:r>
            <a:r>
              <a:rPr lang="en-US" dirty="0">
                <a:latin typeface="Arial" panose="020B0604020202020204" pitchFamily="34" charset="0"/>
                <a:ea typeface="Calibri" panose="020F0502020204030204" pitchFamily="34" charset="0"/>
                <a:cs typeface="Times New Roman" panose="02020603050405020304" pitchFamily="18" charset="0"/>
              </a:rPr>
              <a:t> for handling data.</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latin typeface="Arial" panose="020B0604020202020204" pitchFamily="34" charset="0"/>
                <a:ea typeface="Calibri" panose="020F0502020204030204" pitchFamily="34" charset="0"/>
                <a:cs typeface="Times New Roman" panose="02020603050405020304" pitchFamily="18" charset="0"/>
              </a:rPr>
              <a:t>request module for using </a:t>
            </a:r>
            <a:r>
              <a:rPr lang="en-US" dirty="0" err="1">
                <a:latin typeface="Arial" panose="020B0604020202020204" pitchFamily="34" charset="0"/>
                <a:ea typeface="Calibri" panose="020F0502020204030204" pitchFamily="34" charset="0"/>
                <a:cs typeface="Times New Roman" panose="02020603050405020304" pitchFamily="18" charset="0"/>
              </a:rPr>
              <a:t>FourSquare</a:t>
            </a:r>
            <a:r>
              <a:rPr lang="en-US" dirty="0">
                <a:latin typeface="Arial" panose="020B0604020202020204" pitchFamily="34" charset="0"/>
                <a:ea typeface="Calibri" panose="020F0502020204030204" pitchFamily="34" charset="0"/>
                <a:cs typeface="Times New Roman" panose="02020603050405020304" pitchFamily="18" charset="0"/>
              </a:rPr>
              <a:t> API.</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err="1">
                <a:latin typeface="Arial" panose="020B0604020202020204" pitchFamily="34" charset="0"/>
                <a:ea typeface="Calibri" panose="020F0502020204030204" pitchFamily="34" charset="0"/>
                <a:cs typeface="Times New Roman" panose="02020603050405020304" pitchFamily="18" charset="0"/>
              </a:rPr>
              <a:t>geopy</a:t>
            </a:r>
            <a:r>
              <a:rPr lang="en-US" dirty="0">
                <a:latin typeface="Arial" panose="020B0604020202020204" pitchFamily="34" charset="0"/>
                <a:ea typeface="Calibri" panose="020F0502020204030204" pitchFamily="34" charset="0"/>
                <a:cs typeface="Times New Roman" panose="02020603050405020304" pitchFamily="18" charset="0"/>
              </a:rPr>
              <a:t> to get co-ordinates of City of New York.</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latin typeface="Arial" panose="020B060402020202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Now we define a function to get the geocodes </a:t>
            </a:r>
            <a:r>
              <a:rPr lang="en-US"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i.e</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latitude and longitude of a given location using </a:t>
            </a:r>
            <a:r>
              <a:rPr lang="en-US"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geopy</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latin typeface="Arial" panose="020B060402020202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We define a function to </a:t>
            </a:r>
            <a:r>
              <a:rPr lang="en-US"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intract</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with </a:t>
            </a:r>
            <a:r>
              <a:rPr lang="en-US"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FourSquare</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API and get top 100 venues within a radius of 1000 </a:t>
            </a:r>
            <a:r>
              <a:rPr lang="en-US"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metres</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for a given latitude and longitude. Below function will return us the venue id , venue name and category.</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78D7E4A5-C12C-064E-A1D9-EAFEC4726290}"/>
              </a:ext>
            </a:extLst>
          </p:cNvPr>
          <p:cNvSpPr/>
          <p:nvPr/>
        </p:nvSpPr>
        <p:spPr>
          <a:xfrm>
            <a:off x="614595" y="3584166"/>
            <a:ext cx="10478125" cy="1415772"/>
          </a:xfrm>
          <a:prstGeom prst="rect">
            <a:avLst/>
          </a:prstGeom>
        </p:spPr>
        <p:txBody>
          <a:bodyPr wrap="square">
            <a:spAutoFit/>
          </a:bodyPr>
          <a:lstStyle/>
          <a:p>
            <a:pPr algn="just"/>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we will define a function to get venue details like like count , rating , tip counts for a given venue id. This will be used for ranking.</a:t>
            </a:r>
            <a:endParaRPr lang="en-US" dirty="0">
              <a:latin typeface="Arial" panose="020B0604020202020204" pitchFamily="34" charset="0"/>
              <a:ea typeface="Calibri" panose="020F0502020204030204" pitchFamily="34" charset="0"/>
              <a:cs typeface="Arial" panose="020B0604020202020204" pitchFamily="34" charset="0"/>
            </a:endParaRPr>
          </a:p>
          <a:p>
            <a:r>
              <a:rPr lang="en-US" dirty="0">
                <a:latin typeface="Arial" panose="020B0604020202020204" pitchFamily="34" charset="0"/>
                <a:ea typeface="Times New Roman" panose="02020603050405020304" pitchFamily="18" charset="0"/>
                <a:cs typeface="Arial" panose="020B0604020202020204" pitchFamily="34" charset="0"/>
              </a:rPr>
              <a:t> </a:t>
            </a:r>
            <a:endParaRPr lang="en-US" dirty="0">
              <a:latin typeface="Arial" panose="020B0604020202020204" pitchFamily="34" charset="0"/>
              <a:ea typeface="Calibri" panose="020F0502020204030204" pitchFamily="34" charset="0"/>
              <a:cs typeface="Arial" panose="020B0604020202020204" pitchFamily="34" charset="0"/>
            </a:endParaRPr>
          </a:p>
          <a:p>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we define a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funtion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to get the new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york</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city data such as Boroughs, Neighborhoods along with their latitude and longitude.</a:t>
            </a:r>
            <a:endParaRPr lang="en-US" dirty="0">
              <a:latin typeface="Arial" panose="020B0604020202020204" pitchFamily="34" charset="0"/>
              <a:ea typeface="Calibri" panose="020F0502020204030204" pitchFamily="34" charset="0"/>
              <a:cs typeface="Arial" panose="020B0604020202020204" pitchFamily="34" charset="0"/>
            </a:endParaRPr>
          </a:p>
          <a:p>
            <a:r>
              <a:rPr lang="en-US" dirty="0">
                <a:latin typeface="Arial" panose="020B060402020202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935884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4EBDACA4-187E-C54C-A7A9-BA9D6711DF53}"/>
              </a:ext>
            </a:extLst>
          </p:cNvPr>
          <p:cNvPicPr/>
          <p:nvPr/>
        </p:nvPicPr>
        <p:blipFill>
          <a:blip r:embed="rId2">
            <a:extLst>
              <a:ext uri="{28A0092B-C50C-407E-A947-70E740481C1C}">
                <a14:useLocalDpi xmlns:a14="http://schemas.microsoft.com/office/drawing/2010/main" val="0"/>
              </a:ext>
            </a:extLst>
          </a:blip>
          <a:stretch>
            <a:fillRect/>
          </a:stretch>
        </p:blipFill>
        <p:spPr>
          <a:xfrm>
            <a:off x="364552" y="154772"/>
            <a:ext cx="5016917" cy="3149600"/>
          </a:xfrm>
          <a:prstGeom prst="rect">
            <a:avLst/>
          </a:prstGeom>
        </p:spPr>
      </p:pic>
      <p:pic>
        <p:nvPicPr>
          <p:cNvPr id="5" name="Picture 4" descr="Chart&#10;&#10;Description automatically generated">
            <a:extLst>
              <a:ext uri="{FF2B5EF4-FFF2-40B4-BE49-F238E27FC236}">
                <a16:creationId xmlns:a16="http://schemas.microsoft.com/office/drawing/2014/main" id="{B2D6DB40-848E-3142-AE21-0980A9EA2881}"/>
              </a:ext>
            </a:extLst>
          </p:cNvPr>
          <p:cNvPicPr/>
          <p:nvPr/>
        </p:nvPicPr>
        <p:blipFill>
          <a:blip r:embed="rId3">
            <a:extLst>
              <a:ext uri="{28A0092B-C50C-407E-A947-70E740481C1C}">
                <a14:useLocalDpi xmlns:a14="http://schemas.microsoft.com/office/drawing/2010/main" val="0"/>
              </a:ext>
            </a:extLst>
          </a:blip>
          <a:stretch>
            <a:fillRect/>
          </a:stretch>
        </p:blipFill>
        <p:spPr>
          <a:xfrm>
            <a:off x="364552" y="3668842"/>
            <a:ext cx="4941966" cy="2692400"/>
          </a:xfrm>
          <a:prstGeom prst="rect">
            <a:avLst/>
          </a:prstGeom>
        </p:spPr>
      </p:pic>
      <p:pic>
        <p:nvPicPr>
          <p:cNvPr id="6" name="Picture 5" descr="Icon&#10;&#10;Description automatically generated">
            <a:extLst>
              <a:ext uri="{FF2B5EF4-FFF2-40B4-BE49-F238E27FC236}">
                <a16:creationId xmlns:a16="http://schemas.microsoft.com/office/drawing/2014/main" id="{DDAD7DAA-24BE-524E-8332-F7661A849B18}"/>
              </a:ext>
            </a:extLst>
          </p:cNvPr>
          <p:cNvPicPr/>
          <p:nvPr/>
        </p:nvPicPr>
        <p:blipFill>
          <a:blip r:embed="rId4">
            <a:extLst>
              <a:ext uri="{28A0092B-C50C-407E-A947-70E740481C1C}">
                <a14:useLocalDpi xmlns:a14="http://schemas.microsoft.com/office/drawing/2010/main" val="0"/>
              </a:ext>
            </a:extLst>
          </a:blip>
          <a:stretch>
            <a:fillRect/>
          </a:stretch>
        </p:blipFill>
        <p:spPr>
          <a:xfrm>
            <a:off x="5883848" y="279400"/>
            <a:ext cx="5943600" cy="3149600"/>
          </a:xfrm>
          <a:prstGeom prst="rect">
            <a:avLst/>
          </a:prstGeom>
        </p:spPr>
      </p:pic>
      <p:pic>
        <p:nvPicPr>
          <p:cNvPr id="7" name="Picture 6" descr="A picture containing bar chart&#10;&#10;Description automatically generated">
            <a:extLst>
              <a:ext uri="{FF2B5EF4-FFF2-40B4-BE49-F238E27FC236}">
                <a16:creationId xmlns:a16="http://schemas.microsoft.com/office/drawing/2014/main" id="{E5194751-F752-2D4E-86F5-9AB6C451759F}"/>
              </a:ext>
            </a:extLst>
          </p:cNvPr>
          <p:cNvPicPr/>
          <p:nvPr/>
        </p:nvPicPr>
        <p:blipFill>
          <a:blip r:embed="rId5">
            <a:extLst>
              <a:ext uri="{28A0092B-C50C-407E-A947-70E740481C1C}">
                <a14:useLocalDpi xmlns:a14="http://schemas.microsoft.com/office/drawing/2010/main" val="0"/>
              </a:ext>
            </a:extLst>
          </a:blip>
          <a:stretch>
            <a:fillRect/>
          </a:stretch>
        </p:blipFill>
        <p:spPr>
          <a:xfrm>
            <a:off x="5883848" y="3717497"/>
            <a:ext cx="5943600" cy="2768600"/>
          </a:xfrm>
          <a:prstGeom prst="rect">
            <a:avLst/>
          </a:prstGeom>
        </p:spPr>
      </p:pic>
    </p:spTree>
    <p:extLst>
      <p:ext uri="{BB962C8B-B14F-4D97-AF65-F5344CB8AC3E}">
        <p14:creationId xmlns:p14="http://schemas.microsoft.com/office/powerpoint/2010/main" val="3343636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EC01E0-BF1B-5D42-85A1-5E0979441FB7}"/>
              </a:ext>
            </a:extLst>
          </p:cNvPr>
          <p:cNvSpPr/>
          <p:nvPr/>
        </p:nvSpPr>
        <p:spPr>
          <a:xfrm>
            <a:off x="449705" y="723675"/>
            <a:ext cx="10867869" cy="3416320"/>
          </a:xfrm>
          <a:prstGeom prst="rect">
            <a:avLst/>
          </a:prstGeom>
        </p:spPr>
        <p:txBody>
          <a:bodyPr wrap="square">
            <a:spAutoFit/>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Results 1.  We see that Queens has the highest number of </a:t>
            </a:r>
            <a:r>
              <a:rPr lang="en-US" sz="24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Neighbourhoods</a:t>
            </a:r>
            <a:r>
              <a:rPr lang="en-US"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Conclusion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Astoria (Queens), </a:t>
            </a:r>
            <a:r>
              <a:rPr lang="en-US" sz="24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Blissville</a:t>
            </a:r>
            <a:r>
              <a:rPr lang="en-US"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(Queens), Civic Center(Manhattan) are some of the best neighborhoods </a:t>
            </a:r>
            <a:r>
              <a:rPr lang="en-US" sz="24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for</a:t>
            </a:r>
            <a:r>
              <a:rPr lang="en-US"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indian</a:t>
            </a:r>
            <a:r>
              <a:rPr lang="en-US"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cuisine.</a:t>
            </a: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Manhattan have potential Indian </a:t>
            </a:r>
            <a:r>
              <a:rPr lang="en-US" sz="24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Resturant</a:t>
            </a:r>
            <a:r>
              <a:rPr lang="en-US"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Market/</a:t>
            </a: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Staten Island ranks last </a:t>
            </a:r>
            <a:r>
              <a:rPr lang="en-US" sz="24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a:t>
            </a:r>
            <a:r>
              <a:rPr lang="en-US"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average rating of Indian </a:t>
            </a:r>
            <a:r>
              <a:rPr lang="en-US" sz="24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Resturants</a:t>
            </a:r>
            <a:r>
              <a:rPr lang="en-US"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16800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648</Words>
  <Application>Microsoft Macintosh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HEIDRICH VICCI</dc:creator>
  <cp:lastModifiedBy>HEIDRICH VICCI</cp:lastModifiedBy>
  <cp:revision>2</cp:revision>
  <dcterms:created xsi:type="dcterms:W3CDTF">2021-01-06T23:06:31Z</dcterms:created>
  <dcterms:modified xsi:type="dcterms:W3CDTF">2021-01-06T23:23:17Z</dcterms:modified>
</cp:coreProperties>
</file>