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1"/>
  </p:notesMasterIdLst>
  <p:handoutMasterIdLst>
    <p:handoutMasterId r:id="rId42"/>
  </p:handoutMasterIdLst>
  <p:sldIdLst>
    <p:sldId id="273" r:id="rId5"/>
    <p:sldId id="275" r:id="rId6"/>
    <p:sldId id="284" r:id="rId7"/>
    <p:sldId id="277" r:id="rId8"/>
    <p:sldId id="294" r:id="rId9"/>
    <p:sldId id="295" r:id="rId10"/>
    <p:sldId id="296" r:id="rId11"/>
    <p:sldId id="285" r:id="rId12"/>
    <p:sldId id="286" r:id="rId13"/>
    <p:sldId id="297" r:id="rId14"/>
    <p:sldId id="298" r:id="rId15"/>
    <p:sldId id="299" r:id="rId16"/>
    <p:sldId id="300" r:id="rId17"/>
    <p:sldId id="287" r:id="rId18"/>
    <p:sldId id="288" r:id="rId19"/>
    <p:sldId id="301" r:id="rId20"/>
    <p:sldId id="303" r:id="rId21"/>
    <p:sldId id="302" r:id="rId22"/>
    <p:sldId id="304" r:id="rId23"/>
    <p:sldId id="289" r:id="rId24"/>
    <p:sldId id="290" r:id="rId25"/>
    <p:sldId id="305" r:id="rId26"/>
    <p:sldId id="309" r:id="rId27"/>
    <p:sldId id="307" r:id="rId28"/>
    <p:sldId id="306" r:id="rId29"/>
    <p:sldId id="291" r:id="rId30"/>
    <p:sldId id="292" r:id="rId31"/>
    <p:sldId id="4427" r:id="rId32"/>
    <p:sldId id="4428" r:id="rId33"/>
    <p:sldId id="293" r:id="rId34"/>
    <p:sldId id="4430" r:id="rId35"/>
    <p:sldId id="4431" r:id="rId36"/>
    <p:sldId id="4432" r:id="rId37"/>
    <p:sldId id="4433" r:id="rId38"/>
    <p:sldId id="4434" r:id="rId39"/>
    <p:sldId id="4429" r:id="rId4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9BEB3"/>
    <a:srgbClr val="D4BFB4"/>
    <a:srgbClr val="E7E6E6"/>
    <a:srgbClr val="D8BEB2"/>
    <a:srgbClr val="753F2D"/>
    <a:srgbClr val="5E3324"/>
    <a:srgbClr val="8A4C34"/>
    <a:srgbClr val="815550"/>
    <a:srgbClr val="A3573E"/>
    <a:srgbClr val="C28D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1"/>
    <p:restoredTop sz="96197"/>
  </p:normalViewPr>
  <p:slideViewPr>
    <p:cSldViewPr snapToGrid="0">
      <p:cViewPr varScale="1">
        <p:scale>
          <a:sx n="114" d="100"/>
          <a:sy n="114" d="100"/>
        </p:scale>
        <p:origin x="464" y="176"/>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5"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heathervisentin\Desktop\Data%20Analysis\Final%20Proget%20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Percentage of Sales Relative to Global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Sum of % of NA Sales</c:v>
          </c:tx>
          <c:spPr>
            <a:ln w="28575" cap="rnd">
              <a:solidFill>
                <a:schemeClr val="accent1"/>
              </a:solidFill>
              <a:round/>
            </a:ln>
            <a:effectLst/>
          </c:spPr>
          <c:marker>
            <c:symbol val="none"/>
          </c:marker>
          <c:cat>
            <c:strLit>
              <c:ptCount val="11"/>
              <c:pt idx="0">
                <c:v>2006</c:v>
              </c:pt>
              <c:pt idx="1">
                <c:v>2007</c:v>
              </c:pt>
              <c:pt idx="2">
                <c:v>2008</c:v>
              </c:pt>
              <c:pt idx="3">
                <c:v>2009</c:v>
              </c:pt>
              <c:pt idx="4">
                <c:v>2010</c:v>
              </c:pt>
              <c:pt idx="5">
                <c:v>2011</c:v>
              </c:pt>
              <c:pt idx="6">
                <c:v>2012</c:v>
              </c:pt>
              <c:pt idx="7">
                <c:v>2013</c:v>
              </c:pt>
              <c:pt idx="8">
                <c:v>2014</c:v>
              </c:pt>
              <c:pt idx="9">
                <c:v>2015</c:v>
              </c:pt>
              <c:pt idx="10">
                <c:v>2016</c:v>
              </c:pt>
            </c:strLit>
          </c:cat>
          <c:val>
            <c:numLit>
              <c:formatCode>General</c:formatCode>
              <c:ptCount val="11"/>
              <c:pt idx="0">
                <c:v>0.50502879078695129</c:v>
              </c:pt>
              <c:pt idx="1">
                <c:v>0.51064491318791461</c:v>
              </c:pt>
              <c:pt idx="2">
                <c:v>0.51770824125637538</c:v>
              </c:pt>
              <c:pt idx="3">
                <c:v>0.50785348161026755</c:v>
              </c:pt>
              <c:pt idx="4">
                <c:v>0.50672040772139404</c:v>
              </c:pt>
              <c:pt idx="5">
                <c:v>0.46725204008451504</c:v>
              </c:pt>
              <c:pt idx="6">
                <c:v>0.42625295703361421</c:v>
              </c:pt>
              <c:pt idx="7">
                <c:v>0.42053636931771987</c:v>
              </c:pt>
              <c:pt idx="8">
                <c:v>0.39159075398356219</c:v>
              </c:pt>
              <c:pt idx="9">
                <c:v>0.38888048411497578</c:v>
              </c:pt>
              <c:pt idx="10">
                <c:v>0.31965016222316228</c:v>
              </c:pt>
            </c:numLit>
          </c:val>
          <c:smooth val="0"/>
          <c:extLst>
            <c:ext xmlns:c16="http://schemas.microsoft.com/office/drawing/2014/chart" uri="{C3380CC4-5D6E-409C-BE32-E72D297353CC}">
              <c16:uniqueId val="{00000000-92A6-1B4E-855F-88B5A43D973F}"/>
            </c:ext>
          </c:extLst>
        </c:ser>
        <c:ser>
          <c:idx val="1"/>
          <c:order val="1"/>
          <c:tx>
            <c:v>Sum of % of EU Sales</c:v>
          </c:tx>
          <c:spPr>
            <a:ln w="28575" cap="rnd">
              <a:solidFill>
                <a:schemeClr val="accent2"/>
              </a:solidFill>
              <a:round/>
            </a:ln>
            <a:effectLst/>
          </c:spPr>
          <c:marker>
            <c:symbol val="none"/>
          </c:marker>
          <c:cat>
            <c:strLit>
              <c:ptCount val="11"/>
              <c:pt idx="0">
                <c:v>2006</c:v>
              </c:pt>
              <c:pt idx="1">
                <c:v>2007</c:v>
              </c:pt>
              <c:pt idx="2">
                <c:v>2008</c:v>
              </c:pt>
              <c:pt idx="3">
                <c:v>2009</c:v>
              </c:pt>
              <c:pt idx="4">
                <c:v>2010</c:v>
              </c:pt>
              <c:pt idx="5">
                <c:v>2011</c:v>
              </c:pt>
              <c:pt idx="6">
                <c:v>2012</c:v>
              </c:pt>
              <c:pt idx="7">
                <c:v>2013</c:v>
              </c:pt>
              <c:pt idx="8">
                <c:v>2014</c:v>
              </c:pt>
              <c:pt idx="9">
                <c:v>2015</c:v>
              </c:pt>
              <c:pt idx="10">
                <c:v>2016</c:v>
              </c:pt>
            </c:strLit>
          </c:cat>
          <c:val>
            <c:numLit>
              <c:formatCode>General</c:formatCode>
              <c:ptCount val="11"/>
              <c:pt idx="0">
                <c:v>0.24806142034549175</c:v>
              </c:pt>
              <c:pt idx="1">
                <c:v>0.26264543684236591</c:v>
              </c:pt>
              <c:pt idx="2">
                <c:v>0.27166386752703592</c:v>
              </c:pt>
              <c:pt idx="3">
                <c:v>0.28714666826534191</c:v>
              </c:pt>
              <c:pt idx="4">
                <c:v>0.2943488616112343</c:v>
              </c:pt>
              <c:pt idx="5">
                <c:v>0.32455273206567214</c:v>
              </c:pt>
              <c:pt idx="6">
                <c:v>0.32673158386972551</c:v>
              </c:pt>
              <c:pt idx="7">
                <c:v>0.34173844523544361</c:v>
              </c:pt>
              <c:pt idx="8">
                <c:v>0.37283760125812332</c:v>
              </c:pt>
              <c:pt idx="9">
                <c:v>0.36955370650529362</c:v>
              </c:pt>
              <c:pt idx="10">
                <c:v>0.37748624629707944</c:v>
              </c:pt>
            </c:numLit>
          </c:val>
          <c:smooth val="0"/>
          <c:extLst>
            <c:ext xmlns:c16="http://schemas.microsoft.com/office/drawing/2014/chart" uri="{C3380CC4-5D6E-409C-BE32-E72D297353CC}">
              <c16:uniqueId val="{00000001-92A6-1B4E-855F-88B5A43D973F}"/>
            </c:ext>
          </c:extLst>
        </c:ser>
        <c:ser>
          <c:idx val="2"/>
          <c:order val="2"/>
          <c:tx>
            <c:v>Sum of % of JP Sales</c:v>
          </c:tx>
          <c:spPr>
            <a:ln w="28575" cap="rnd">
              <a:solidFill>
                <a:schemeClr val="accent3"/>
              </a:solidFill>
              <a:round/>
            </a:ln>
            <a:effectLst/>
          </c:spPr>
          <c:marker>
            <c:symbol val="none"/>
          </c:marker>
          <c:cat>
            <c:strLit>
              <c:ptCount val="11"/>
              <c:pt idx="0">
                <c:v>2006</c:v>
              </c:pt>
              <c:pt idx="1">
                <c:v>2007</c:v>
              </c:pt>
              <c:pt idx="2">
                <c:v>2008</c:v>
              </c:pt>
              <c:pt idx="3">
                <c:v>2009</c:v>
              </c:pt>
              <c:pt idx="4">
                <c:v>2010</c:v>
              </c:pt>
              <c:pt idx="5">
                <c:v>2011</c:v>
              </c:pt>
              <c:pt idx="6">
                <c:v>2012</c:v>
              </c:pt>
              <c:pt idx="7">
                <c:v>2013</c:v>
              </c:pt>
              <c:pt idx="8">
                <c:v>2014</c:v>
              </c:pt>
              <c:pt idx="9">
                <c:v>2015</c:v>
              </c:pt>
              <c:pt idx="10">
                <c:v>2016</c:v>
              </c:pt>
            </c:strLit>
          </c:cat>
          <c:val>
            <c:numLit>
              <c:formatCode>General</c:formatCode>
              <c:ptCount val="11"/>
              <c:pt idx="0">
                <c:v>0.14143953934740969</c:v>
              </c:pt>
              <c:pt idx="1">
                <c:v>9.8594315076339978E-2</c:v>
              </c:pt>
              <c:pt idx="2">
                <c:v>8.8659064792717054E-2</c:v>
              </c:pt>
              <c:pt idx="3">
                <c:v>9.2638110368394963E-2</c:v>
              </c:pt>
              <c:pt idx="4">
                <c:v>9.9015672623707821E-2</c:v>
              </c:pt>
              <c:pt idx="5">
                <c:v>0.10265356360605576</c:v>
              </c:pt>
              <c:pt idx="6">
                <c:v>0.14232271551961281</c:v>
              </c:pt>
              <c:pt idx="7">
                <c:v>0.12920142379697339</c:v>
              </c:pt>
              <c:pt idx="8">
                <c:v>0.11696982285392155</c:v>
              </c:pt>
              <c:pt idx="9">
                <c:v>0.12738275340393321</c:v>
              </c:pt>
              <c:pt idx="10">
                <c:v>0.19269290449992901</c:v>
              </c:pt>
            </c:numLit>
          </c:val>
          <c:smooth val="0"/>
          <c:extLst>
            <c:ext xmlns:c16="http://schemas.microsoft.com/office/drawing/2014/chart" uri="{C3380CC4-5D6E-409C-BE32-E72D297353CC}">
              <c16:uniqueId val="{00000002-92A6-1B4E-855F-88B5A43D973F}"/>
            </c:ext>
          </c:extLst>
        </c:ser>
        <c:dLbls>
          <c:showLegendKey val="0"/>
          <c:showVal val="0"/>
          <c:showCatName val="0"/>
          <c:showSerName val="0"/>
          <c:showPercent val="0"/>
          <c:showBubbleSize val="0"/>
        </c:dLbls>
        <c:smooth val="0"/>
        <c:axId val="167867023"/>
        <c:axId val="167868671"/>
      </c:lineChart>
      <c:catAx>
        <c:axId val="1678670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67868671"/>
        <c:crosses val="autoZero"/>
        <c:auto val="1"/>
        <c:lblAlgn val="ctr"/>
        <c:lblOffset val="100"/>
        <c:noMultiLvlLbl val="0"/>
      </c:catAx>
      <c:valAx>
        <c:axId val="1678686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Percentage of Sales</a:t>
                </a:r>
              </a:p>
              <a:p>
                <a:pPr>
                  <a:defRPr/>
                </a:pP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678670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Proget Charts.xlsx]genre 06-16!PivotTable6</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DE"/>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'genre 06-16'!$B$3</c:f>
              <c:strCache>
                <c:ptCount val="1"/>
                <c:pt idx="0">
                  <c:v>Sum of EU_Sales</c:v>
                </c:pt>
              </c:strCache>
            </c:strRef>
          </c:tx>
          <c:spPr>
            <a:solidFill>
              <a:schemeClr val="accent1"/>
            </a:solidFill>
            <a:ln>
              <a:noFill/>
            </a:ln>
            <a:effectLst/>
          </c:spPr>
          <c:invertIfNegative val="0"/>
          <c:cat>
            <c:strRef>
              <c:f>'genre 06-16'!$A$4:$A$16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'genre 06-16'!$B$4:$B$16</c:f>
              <c:numCache>
                <c:formatCode>General</c:formatCode>
                <c:ptCount val="12"/>
                <c:pt idx="0">
                  <c:v>356.10999999999461</c:v>
                </c:pt>
                <c:pt idx="1">
                  <c:v>38.440000000000033</c:v>
                </c:pt>
                <c:pt idx="2">
                  <c:v>43.620000000000026</c:v>
                </c:pt>
                <c:pt idx="3">
                  <c:v>149.99000000000012</c:v>
                </c:pt>
                <c:pt idx="4">
                  <c:v>82.790000000000148</c:v>
                </c:pt>
                <c:pt idx="5">
                  <c:v>28.490000000000045</c:v>
                </c:pt>
                <c:pt idx="6">
                  <c:v>115.02000000000019</c:v>
                </c:pt>
                <c:pt idx="7">
                  <c:v>109.9100000000001</c:v>
                </c:pt>
                <c:pt idx="8">
                  <c:v>234.79999999999998</c:v>
                </c:pt>
                <c:pt idx="9">
                  <c:v>69.42000000000013</c:v>
                </c:pt>
                <c:pt idx="10">
                  <c:v>251.51999999999998</c:v>
                </c:pt>
                <c:pt idx="11">
                  <c:v>24.460000000000004</c:v>
                </c:pt>
              </c:numCache>
            </c:numRef>
          </c:val>
          <c:extLst>
            <c:ext xmlns:c16="http://schemas.microsoft.com/office/drawing/2014/chart" uri="{C3380CC4-5D6E-409C-BE32-E72D297353CC}">
              <c16:uniqueId val="{00000000-E160-9940-8712-8684D5A06009}"/>
            </c:ext>
          </c:extLst>
        </c:ser>
        <c:ser>
          <c:idx val="1"/>
          <c:order val="1"/>
          <c:tx>
            <c:strRef>
              <c:f>'genre 06-16'!$C$3</c:f>
              <c:strCache>
                <c:ptCount val="1"/>
                <c:pt idx="0">
                  <c:v>Sum of JP_Sales</c:v>
                </c:pt>
              </c:strCache>
            </c:strRef>
          </c:tx>
          <c:spPr>
            <a:solidFill>
              <a:schemeClr val="accent2"/>
            </a:solidFill>
            <a:ln>
              <a:noFill/>
            </a:ln>
            <a:effectLst/>
          </c:spPr>
          <c:invertIfNegative val="0"/>
          <c:cat>
            <c:strRef>
              <c:f>'genre 06-16'!$A$4:$A$16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'genre 06-16'!$C$4:$C$16</c:f>
              <c:numCache>
                <c:formatCode>General</c:formatCode>
                <c:ptCount val="12"/>
                <c:pt idx="0">
                  <c:v>100.58000000000025</c:v>
                </c:pt>
                <c:pt idx="1">
                  <c:v>28.739999999999888</c:v>
                </c:pt>
                <c:pt idx="2">
                  <c:v>28.479999999999961</c:v>
                </c:pt>
                <c:pt idx="3">
                  <c:v>64.180000000000035</c:v>
                </c:pt>
                <c:pt idx="4">
                  <c:v>35.139999999999993</c:v>
                </c:pt>
                <c:pt idx="5">
                  <c:v>12.429999999999994</c:v>
                </c:pt>
                <c:pt idx="6">
                  <c:v>13.169999999999973</c:v>
                </c:pt>
                <c:pt idx="7">
                  <c:v>167.24000000000038</c:v>
                </c:pt>
                <c:pt idx="8">
                  <c:v>18.850000000000001</c:v>
                </c:pt>
                <c:pt idx="9">
                  <c:v>23.20999999999999</c:v>
                </c:pt>
                <c:pt idx="10">
                  <c:v>48.800000000000082</c:v>
                </c:pt>
                <c:pt idx="11">
                  <c:v>13.53</c:v>
                </c:pt>
              </c:numCache>
            </c:numRef>
          </c:val>
          <c:extLst>
            <c:ext xmlns:c16="http://schemas.microsoft.com/office/drawing/2014/chart" uri="{C3380CC4-5D6E-409C-BE32-E72D297353CC}">
              <c16:uniqueId val="{00000001-E160-9940-8712-8684D5A06009}"/>
            </c:ext>
          </c:extLst>
        </c:ser>
        <c:ser>
          <c:idx val="2"/>
          <c:order val="2"/>
          <c:tx>
            <c:strRef>
              <c:f>'genre 06-16'!$D$3</c:f>
              <c:strCache>
                <c:ptCount val="1"/>
                <c:pt idx="0">
                  <c:v>Sum of NA_Sales</c:v>
                </c:pt>
              </c:strCache>
            </c:strRef>
          </c:tx>
          <c:spPr>
            <a:solidFill>
              <a:schemeClr val="accent3"/>
            </a:solidFill>
            <a:ln>
              <a:noFill/>
            </a:ln>
            <a:effectLst/>
          </c:spPr>
          <c:invertIfNegative val="0"/>
          <c:cat>
            <c:strRef>
              <c:f>'genre 06-16'!$A$4:$A$16</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'genre 06-16'!$D$4:$D$16</c:f>
              <c:numCache>
                <c:formatCode>General</c:formatCode>
                <c:ptCount val="12"/>
                <c:pt idx="0">
                  <c:v>529.05000000000052</c:v>
                </c:pt>
                <c:pt idx="1">
                  <c:v>61.980000000000025</c:v>
                </c:pt>
                <c:pt idx="2">
                  <c:v>94.54</c:v>
                </c:pt>
                <c:pt idx="3">
                  <c:v>287.93999999999977</c:v>
                </c:pt>
                <c:pt idx="4">
                  <c:v>135.65000000000015</c:v>
                </c:pt>
                <c:pt idx="5">
                  <c:v>43.340000000000067</c:v>
                </c:pt>
                <c:pt idx="6">
                  <c:v>132.90000000000015</c:v>
                </c:pt>
                <c:pt idx="7">
                  <c:v>196.05999999999995</c:v>
                </c:pt>
                <c:pt idx="8">
                  <c:v>363.48999999999921</c:v>
                </c:pt>
                <c:pt idx="9">
                  <c:v>108.77999999999992</c:v>
                </c:pt>
                <c:pt idx="10">
                  <c:v>395.52999999999855</c:v>
                </c:pt>
                <c:pt idx="11">
                  <c:v>28.649999999999991</c:v>
                </c:pt>
              </c:numCache>
            </c:numRef>
          </c:val>
          <c:extLst>
            <c:ext xmlns:c16="http://schemas.microsoft.com/office/drawing/2014/chart" uri="{C3380CC4-5D6E-409C-BE32-E72D297353CC}">
              <c16:uniqueId val="{00000002-E160-9940-8712-8684D5A06009}"/>
            </c:ext>
          </c:extLst>
        </c:ser>
        <c:dLbls>
          <c:showLegendKey val="0"/>
          <c:showVal val="0"/>
          <c:showCatName val="0"/>
          <c:showSerName val="0"/>
          <c:showPercent val="0"/>
          <c:showBubbleSize val="0"/>
        </c:dLbls>
        <c:gapWidth val="219"/>
        <c:overlap val="-27"/>
        <c:axId val="1562873136"/>
        <c:axId val="1562877152"/>
      </c:barChart>
      <c:catAx>
        <c:axId val="15628731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Genre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562877152"/>
        <c:crosses val="autoZero"/>
        <c:auto val="1"/>
        <c:lblAlgn val="ctr"/>
        <c:lblOffset val="100"/>
        <c:noMultiLvlLbl val="0"/>
      </c:catAx>
      <c:valAx>
        <c:axId val="1562877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Units Sold (Millio</a:t>
                </a:r>
                <a:r>
                  <a:rPr lang="en-GB" baseline="0"/>
                  <a:t>ns)</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562873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Revenue</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11C-284A-81F7-07DDFCB2744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11C-284A-81F7-07DDFCB2744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11C-284A-81F7-07DDFCB2744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911C-284A-81F7-07DDFCB2744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911C-284A-81F7-07DDFCB2744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911C-284A-81F7-07DDFCB2744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DE"/>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Africa</c:v>
                </c:pt>
                <c:pt idx="1">
                  <c:v>Asia</c:v>
                </c:pt>
                <c:pt idx="2">
                  <c:v>Europe</c:v>
                </c:pt>
                <c:pt idx="3">
                  <c:v>North America</c:v>
                </c:pt>
                <c:pt idx="4">
                  <c:v>Oceania</c:v>
                </c:pt>
                <c:pt idx="5">
                  <c:v>Sounth America</c:v>
                </c:pt>
              </c:strCache>
            </c:strRef>
          </c:cat>
          <c:val>
            <c:numRef>
              <c:f>Sheet1!$B$2:$B$7</c:f>
              <c:numCache>
                <c:formatCode>General</c:formatCode>
                <c:ptCount val="6"/>
                <c:pt idx="0">
                  <c:v>6406.85</c:v>
                </c:pt>
                <c:pt idx="1">
                  <c:v>30637.780000000002</c:v>
                </c:pt>
                <c:pt idx="2">
                  <c:v>8504.7799999999988</c:v>
                </c:pt>
                <c:pt idx="3">
                  <c:v>8044.7599999999993</c:v>
                </c:pt>
                <c:pt idx="4">
                  <c:v>576.62</c:v>
                </c:pt>
                <c:pt idx="5">
                  <c:v>7141.2500000000009</c:v>
                </c:pt>
              </c:numCache>
            </c:numRef>
          </c:val>
          <c:extLst>
            <c:ext xmlns:c16="http://schemas.microsoft.com/office/drawing/2014/chart" uri="{C3380CC4-5D6E-409C-BE32-E72D297353CC}">
              <c16:uniqueId val="{0000000C-911C-284A-81F7-07DDFCB2744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15BED-8CBE-E94D-9643-75498415B6E5}"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en-GB"/>
        </a:p>
      </dgm:t>
    </dgm:pt>
    <dgm:pt modelId="{9B53B057-FF25-5145-8E21-34D973D2E9CE}">
      <dgm:prSet phldrT="[Text]"/>
      <dgm:spPr>
        <a:solidFill>
          <a:srgbClr val="D4BFB4"/>
        </a:solidFill>
      </dgm:spPr>
      <dgm:t>
        <a:bodyPr/>
        <a:lstStyle/>
        <a:p>
          <a:r>
            <a:rPr lang="en-GB" dirty="0">
              <a:solidFill>
                <a:schemeClr val="tx2"/>
              </a:solidFill>
            </a:rPr>
            <a:t>Client</a:t>
          </a:r>
        </a:p>
      </dgm:t>
    </dgm:pt>
    <dgm:pt modelId="{801B2D5A-55BA-5F44-BC14-EFC5C98F18D9}" type="parTrans" cxnId="{2B2EB053-A7E0-C948-A59B-F07F6AFB9394}">
      <dgm:prSet/>
      <dgm:spPr/>
      <dgm:t>
        <a:bodyPr/>
        <a:lstStyle/>
        <a:p>
          <a:endParaRPr lang="en-GB"/>
        </a:p>
      </dgm:t>
    </dgm:pt>
    <dgm:pt modelId="{8F5BEB36-91D6-154E-81AF-6855CDD5C145}" type="sibTrans" cxnId="{2B2EB053-A7E0-C948-A59B-F07F6AFB9394}">
      <dgm:prSet/>
      <dgm:spPr/>
      <dgm:t>
        <a:bodyPr/>
        <a:lstStyle/>
        <a:p>
          <a:endParaRPr lang="en-GB"/>
        </a:p>
      </dgm:t>
    </dgm:pt>
    <dgm:pt modelId="{FB229C59-5753-0D45-92BF-0463C4C79F6E}">
      <dgm:prSet phldrT="[Text]"/>
      <dgm:spPr>
        <a:solidFill>
          <a:srgbClr val="D4BFB4"/>
        </a:solidFill>
      </dgm:spPr>
      <dgm:t>
        <a:bodyPr/>
        <a:lstStyle/>
        <a:p>
          <a:r>
            <a:rPr lang="en-GB" dirty="0">
              <a:solidFill>
                <a:schemeClr val="tx2"/>
              </a:solidFill>
            </a:rPr>
            <a:t>40 and Older</a:t>
          </a:r>
        </a:p>
      </dgm:t>
    </dgm:pt>
    <dgm:pt modelId="{9C0033C2-5978-5144-9F43-E9987E1E97EE}" type="parTrans" cxnId="{B3D008C6-9058-0648-A80D-F4D2302BD474}">
      <dgm:prSet/>
      <dgm:spPr/>
      <dgm:t>
        <a:bodyPr/>
        <a:lstStyle/>
        <a:p>
          <a:endParaRPr lang="en-GB"/>
        </a:p>
      </dgm:t>
    </dgm:pt>
    <dgm:pt modelId="{26655C20-6FB9-9245-8901-7020162CFAB2}" type="sibTrans" cxnId="{B3D008C6-9058-0648-A80D-F4D2302BD474}">
      <dgm:prSet/>
      <dgm:spPr/>
      <dgm:t>
        <a:bodyPr/>
        <a:lstStyle/>
        <a:p>
          <a:endParaRPr lang="en-GB"/>
        </a:p>
      </dgm:t>
    </dgm:pt>
    <dgm:pt modelId="{1716D196-5EE2-C444-B647-89A0CA7342B2}">
      <dgm:prSet phldrT="[Text]"/>
      <dgm:spPr>
        <a:solidFill>
          <a:srgbClr val="D4BFB4"/>
        </a:solidFill>
      </dgm:spPr>
      <dgm:t>
        <a:bodyPr/>
        <a:lstStyle/>
        <a:p>
          <a:r>
            <a:rPr lang="en-GB" dirty="0">
              <a:solidFill>
                <a:schemeClr val="tx2"/>
              </a:solidFill>
            </a:rPr>
            <a:t>Female</a:t>
          </a:r>
        </a:p>
      </dgm:t>
    </dgm:pt>
    <dgm:pt modelId="{33073C3E-1218-9847-9628-69782B9C33A9}" type="parTrans" cxnId="{5D93A315-CFBC-6947-8D3E-3EC6544633FE}">
      <dgm:prSet/>
      <dgm:spPr/>
      <dgm:t>
        <a:bodyPr/>
        <a:lstStyle/>
        <a:p>
          <a:endParaRPr lang="en-GB"/>
        </a:p>
      </dgm:t>
    </dgm:pt>
    <dgm:pt modelId="{0D3FD26F-945B-DB4E-A86A-0CEF77D5056B}" type="sibTrans" cxnId="{5D93A315-CFBC-6947-8D3E-3EC6544633FE}">
      <dgm:prSet/>
      <dgm:spPr/>
      <dgm:t>
        <a:bodyPr/>
        <a:lstStyle/>
        <a:p>
          <a:endParaRPr lang="en-GB"/>
        </a:p>
      </dgm:t>
    </dgm:pt>
    <dgm:pt modelId="{D3821589-0AB1-F842-9AF0-C1820876BC69}">
      <dgm:prSet phldrT="[Text]"/>
      <dgm:spPr>
        <a:solidFill>
          <a:srgbClr val="D4BFB4"/>
        </a:solidFill>
      </dgm:spPr>
      <dgm:t>
        <a:bodyPr/>
        <a:lstStyle/>
        <a:p>
          <a:r>
            <a:rPr lang="en-GB" dirty="0">
              <a:solidFill>
                <a:schemeClr val="tx2"/>
              </a:solidFill>
            </a:rPr>
            <a:t>Male</a:t>
          </a:r>
        </a:p>
      </dgm:t>
    </dgm:pt>
    <dgm:pt modelId="{95895074-5DA2-2940-A768-AB1CFA342C23}" type="parTrans" cxnId="{7CE6428B-07F8-B540-89CA-EEC7C5A7788E}">
      <dgm:prSet/>
      <dgm:spPr/>
      <dgm:t>
        <a:bodyPr/>
        <a:lstStyle/>
        <a:p>
          <a:endParaRPr lang="en-GB"/>
        </a:p>
      </dgm:t>
    </dgm:pt>
    <dgm:pt modelId="{63AFC39B-497D-634D-BC7B-D2F465D57143}" type="sibTrans" cxnId="{7CE6428B-07F8-B540-89CA-EEC7C5A7788E}">
      <dgm:prSet/>
      <dgm:spPr/>
      <dgm:t>
        <a:bodyPr/>
        <a:lstStyle/>
        <a:p>
          <a:endParaRPr lang="en-GB"/>
        </a:p>
      </dgm:t>
    </dgm:pt>
    <dgm:pt modelId="{D3B4E0F4-B535-E34E-9F58-9F85594BF7FC}">
      <dgm:prSet phldrT="[Text]"/>
      <dgm:spPr>
        <a:solidFill>
          <a:srgbClr val="D4BFB4"/>
        </a:solidFill>
      </dgm:spPr>
      <dgm:t>
        <a:bodyPr/>
        <a:lstStyle/>
        <a:p>
          <a:r>
            <a:rPr lang="en-GB" dirty="0">
              <a:solidFill>
                <a:schemeClr val="tx2"/>
              </a:solidFill>
            </a:rPr>
            <a:t>Under 40</a:t>
          </a:r>
        </a:p>
      </dgm:t>
    </dgm:pt>
    <dgm:pt modelId="{C700159F-308C-8846-B339-6FD96B4D636D}" type="parTrans" cxnId="{5C73E31E-CFFA-7C4E-B78B-A1FC5CDB0025}">
      <dgm:prSet/>
      <dgm:spPr/>
      <dgm:t>
        <a:bodyPr/>
        <a:lstStyle/>
        <a:p>
          <a:endParaRPr lang="en-GB"/>
        </a:p>
      </dgm:t>
    </dgm:pt>
    <dgm:pt modelId="{D05AF903-5764-5443-BCD5-FEF6B0408A2D}" type="sibTrans" cxnId="{5C73E31E-CFFA-7C4E-B78B-A1FC5CDB0025}">
      <dgm:prSet/>
      <dgm:spPr/>
      <dgm:t>
        <a:bodyPr/>
        <a:lstStyle/>
        <a:p>
          <a:endParaRPr lang="en-GB"/>
        </a:p>
      </dgm:t>
    </dgm:pt>
    <dgm:pt modelId="{862A6357-F98E-AA49-9B4B-8EA5250D5126}">
      <dgm:prSet phldrT="[Text]"/>
      <dgm:spPr>
        <a:solidFill>
          <a:srgbClr val="D4BFB4"/>
        </a:solidFill>
      </dgm:spPr>
      <dgm:t>
        <a:bodyPr/>
        <a:lstStyle/>
        <a:p>
          <a:r>
            <a:rPr lang="en-GB" dirty="0">
              <a:solidFill>
                <a:schemeClr val="tx2"/>
              </a:solidFill>
            </a:rPr>
            <a:t>Male</a:t>
          </a:r>
        </a:p>
      </dgm:t>
    </dgm:pt>
    <dgm:pt modelId="{DDE20EE8-2685-ED40-AE35-F5862F0BB157}" type="parTrans" cxnId="{7DE13C17-4642-3841-A78B-F81741D4B44D}">
      <dgm:prSet/>
      <dgm:spPr/>
      <dgm:t>
        <a:bodyPr/>
        <a:lstStyle/>
        <a:p>
          <a:endParaRPr lang="en-GB"/>
        </a:p>
      </dgm:t>
    </dgm:pt>
    <dgm:pt modelId="{55784D35-ED2E-9540-B0BD-78F15E78D42C}" type="sibTrans" cxnId="{7DE13C17-4642-3841-A78B-F81741D4B44D}">
      <dgm:prSet/>
      <dgm:spPr/>
      <dgm:t>
        <a:bodyPr/>
        <a:lstStyle/>
        <a:p>
          <a:endParaRPr lang="en-GB"/>
        </a:p>
      </dgm:t>
    </dgm:pt>
    <dgm:pt modelId="{00E649D4-5FF0-4343-8DFC-8D125CC7927B}">
      <dgm:prSet phldrT="[Text]"/>
      <dgm:spPr>
        <a:solidFill>
          <a:srgbClr val="D4BFB4"/>
        </a:solidFill>
      </dgm:spPr>
      <dgm:t>
        <a:bodyPr/>
        <a:lstStyle/>
        <a:p>
          <a:r>
            <a:rPr lang="en-GB" dirty="0">
              <a:solidFill>
                <a:schemeClr val="tx2"/>
              </a:solidFill>
            </a:rPr>
            <a:t>Female</a:t>
          </a:r>
        </a:p>
      </dgm:t>
    </dgm:pt>
    <dgm:pt modelId="{DB8A8CEF-E505-F643-AE80-DD92640C7EAB}" type="parTrans" cxnId="{6451B36E-9C93-134B-AC47-6830786E59BD}">
      <dgm:prSet/>
      <dgm:spPr/>
      <dgm:t>
        <a:bodyPr/>
        <a:lstStyle/>
        <a:p>
          <a:endParaRPr lang="en-GB"/>
        </a:p>
      </dgm:t>
    </dgm:pt>
    <dgm:pt modelId="{8BFC02E9-D70A-CF45-B00D-F400D4840BD2}" type="sibTrans" cxnId="{6451B36E-9C93-134B-AC47-6830786E59BD}">
      <dgm:prSet/>
      <dgm:spPr/>
      <dgm:t>
        <a:bodyPr/>
        <a:lstStyle/>
        <a:p>
          <a:endParaRPr lang="en-GB"/>
        </a:p>
      </dgm:t>
    </dgm:pt>
    <dgm:pt modelId="{F7DC0DFC-D60E-F84F-9FC2-83F0EBF96038}">
      <dgm:prSet/>
      <dgm:spPr>
        <a:solidFill>
          <a:srgbClr val="D4BFB4"/>
        </a:solidFill>
      </dgm:spPr>
      <dgm:t>
        <a:bodyPr/>
        <a:lstStyle/>
        <a:p>
          <a:r>
            <a:rPr lang="en-GB" dirty="0">
              <a:solidFill>
                <a:schemeClr val="tx2"/>
              </a:solidFill>
            </a:rPr>
            <a:t>Active</a:t>
          </a:r>
        </a:p>
      </dgm:t>
    </dgm:pt>
    <dgm:pt modelId="{65EC4406-E046-C44C-B8A9-7D5465EBDB41}" type="parTrans" cxnId="{DC6941F3-ED0A-5749-B198-F77E3D89A200}">
      <dgm:prSet/>
      <dgm:spPr/>
      <dgm:t>
        <a:bodyPr/>
        <a:lstStyle/>
        <a:p>
          <a:endParaRPr lang="en-GB"/>
        </a:p>
      </dgm:t>
    </dgm:pt>
    <dgm:pt modelId="{A9958440-F38D-0D4E-B866-E424DBBD875C}" type="sibTrans" cxnId="{DC6941F3-ED0A-5749-B198-F77E3D89A200}">
      <dgm:prSet/>
      <dgm:spPr/>
      <dgm:t>
        <a:bodyPr/>
        <a:lstStyle/>
        <a:p>
          <a:endParaRPr lang="en-GB"/>
        </a:p>
      </dgm:t>
    </dgm:pt>
    <dgm:pt modelId="{FB457CFD-37E2-FA4B-B9D4-69467C932237}">
      <dgm:prSet/>
      <dgm:spPr>
        <a:solidFill>
          <a:srgbClr val="D4BFB4"/>
        </a:solidFill>
      </dgm:spPr>
      <dgm:t>
        <a:bodyPr/>
        <a:lstStyle/>
        <a:p>
          <a:r>
            <a:rPr lang="en-GB" dirty="0">
              <a:solidFill>
                <a:schemeClr val="tx2"/>
              </a:solidFill>
            </a:rPr>
            <a:t>Not Active</a:t>
          </a:r>
        </a:p>
      </dgm:t>
    </dgm:pt>
    <dgm:pt modelId="{658488CB-756E-D745-8C00-6AD3EC933EE4}" type="parTrans" cxnId="{34F66194-20A8-834D-B15E-E38F1C536AE5}">
      <dgm:prSet/>
      <dgm:spPr/>
      <dgm:t>
        <a:bodyPr/>
        <a:lstStyle/>
        <a:p>
          <a:endParaRPr lang="en-GB"/>
        </a:p>
      </dgm:t>
    </dgm:pt>
    <dgm:pt modelId="{2F5B0FC1-A259-B64C-9B62-13643708D9D0}" type="sibTrans" cxnId="{34F66194-20A8-834D-B15E-E38F1C536AE5}">
      <dgm:prSet/>
      <dgm:spPr/>
      <dgm:t>
        <a:bodyPr/>
        <a:lstStyle/>
        <a:p>
          <a:endParaRPr lang="en-GB"/>
        </a:p>
      </dgm:t>
    </dgm:pt>
    <dgm:pt modelId="{15455E42-C416-A545-AE96-8379FD88C426}">
      <dgm:prSet phldrT="[Text]"/>
      <dgm:spPr>
        <a:solidFill>
          <a:srgbClr val="D4BFB4"/>
        </a:solidFill>
      </dgm:spPr>
      <dgm:t>
        <a:bodyPr/>
        <a:lstStyle/>
        <a:p>
          <a:r>
            <a:rPr lang="en-GB" dirty="0">
              <a:solidFill>
                <a:schemeClr val="tx2"/>
              </a:solidFill>
            </a:rPr>
            <a:t>Not Active</a:t>
          </a:r>
        </a:p>
      </dgm:t>
    </dgm:pt>
    <dgm:pt modelId="{79A46F55-B84B-D140-918E-1A1EE73FC776}" type="parTrans" cxnId="{7FC71E40-9D06-4A46-A285-E054CFE12D07}">
      <dgm:prSet/>
      <dgm:spPr/>
      <dgm:t>
        <a:bodyPr/>
        <a:lstStyle/>
        <a:p>
          <a:endParaRPr lang="en-GB"/>
        </a:p>
      </dgm:t>
    </dgm:pt>
    <dgm:pt modelId="{1142F442-2C6B-9741-A0B2-70BFE4720004}" type="sibTrans" cxnId="{7FC71E40-9D06-4A46-A285-E054CFE12D07}">
      <dgm:prSet/>
      <dgm:spPr/>
      <dgm:t>
        <a:bodyPr/>
        <a:lstStyle/>
        <a:p>
          <a:endParaRPr lang="en-GB"/>
        </a:p>
      </dgm:t>
    </dgm:pt>
    <dgm:pt modelId="{68CB49CA-5486-4648-9124-8C4457ED9D5B}">
      <dgm:prSet phldrT="[Text]"/>
      <dgm:spPr>
        <a:solidFill>
          <a:srgbClr val="D4BFB4"/>
        </a:solidFill>
      </dgm:spPr>
      <dgm:t>
        <a:bodyPr/>
        <a:lstStyle/>
        <a:p>
          <a:r>
            <a:rPr lang="en-GB" dirty="0">
              <a:solidFill>
                <a:schemeClr val="tx2"/>
              </a:solidFill>
            </a:rPr>
            <a:t>Active</a:t>
          </a:r>
        </a:p>
      </dgm:t>
    </dgm:pt>
    <dgm:pt modelId="{5DE81068-A9DD-C74F-BE89-5FA6232641F4}" type="parTrans" cxnId="{D81E0425-1D23-FD49-8348-66FF7C5A0218}">
      <dgm:prSet/>
      <dgm:spPr/>
      <dgm:t>
        <a:bodyPr/>
        <a:lstStyle/>
        <a:p>
          <a:endParaRPr lang="en-GB"/>
        </a:p>
      </dgm:t>
    </dgm:pt>
    <dgm:pt modelId="{4F0BA7F6-A095-0A42-82EC-131C8D3FFCEF}" type="sibTrans" cxnId="{D81E0425-1D23-FD49-8348-66FF7C5A0218}">
      <dgm:prSet/>
      <dgm:spPr/>
      <dgm:t>
        <a:bodyPr/>
        <a:lstStyle/>
        <a:p>
          <a:endParaRPr lang="en-GB"/>
        </a:p>
      </dgm:t>
    </dgm:pt>
    <dgm:pt modelId="{B2907DD9-CD17-2C43-A661-A801494C7C58}">
      <dgm:prSet phldrT="[Text]"/>
      <dgm:spPr>
        <a:solidFill>
          <a:srgbClr val="D4BFB4"/>
        </a:solidFill>
      </dgm:spPr>
      <dgm:t>
        <a:bodyPr/>
        <a:lstStyle/>
        <a:p>
          <a:r>
            <a:rPr lang="en-GB" dirty="0">
              <a:solidFill>
                <a:schemeClr val="tx2"/>
              </a:solidFill>
            </a:rPr>
            <a:t>Active</a:t>
          </a:r>
        </a:p>
      </dgm:t>
    </dgm:pt>
    <dgm:pt modelId="{FB5EDF08-F0CF-8E47-B29C-D9980BC38661}" type="parTrans" cxnId="{24F74E05-F062-F643-8560-BEBD39E87C3A}">
      <dgm:prSet/>
      <dgm:spPr/>
      <dgm:t>
        <a:bodyPr/>
        <a:lstStyle/>
        <a:p>
          <a:endParaRPr lang="en-GB"/>
        </a:p>
      </dgm:t>
    </dgm:pt>
    <dgm:pt modelId="{B664020D-829E-0846-B934-E735DAFD41EF}" type="sibTrans" cxnId="{24F74E05-F062-F643-8560-BEBD39E87C3A}">
      <dgm:prSet/>
      <dgm:spPr/>
      <dgm:t>
        <a:bodyPr/>
        <a:lstStyle/>
        <a:p>
          <a:endParaRPr lang="en-GB"/>
        </a:p>
      </dgm:t>
    </dgm:pt>
    <dgm:pt modelId="{E22A5040-7769-7441-B64F-DDF64DC68E6D}">
      <dgm:prSet/>
      <dgm:spPr>
        <a:solidFill>
          <a:srgbClr val="D4BFB4"/>
        </a:solidFill>
      </dgm:spPr>
      <dgm:t>
        <a:bodyPr/>
        <a:lstStyle/>
        <a:p>
          <a:r>
            <a:rPr lang="en-GB" dirty="0">
              <a:solidFill>
                <a:schemeClr val="tx2"/>
              </a:solidFill>
            </a:rPr>
            <a:t>Not</a:t>
          </a:r>
          <a:r>
            <a:rPr lang="en-GB" dirty="0"/>
            <a:t> </a:t>
          </a:r>
          <a:r>
            <a:rPr lang="en-GB" dirty="0">
              <a:solidFill>
                <a:schemeClr val="tx2"/>
              </a:solidFill>
            </a:rPr>
            <a:t>Active</a:t>
          </a:r>
        </a:p>
      </dgm:t>
    </dgm:pt>
    <dgm:pt modelId="{E0918E79-79E5-8D4C-9861-0E8EC8015EBE}" type="parTrans" cxnId="{9C4316E4-7E82-EE44-B538-B986F326A0E9}">
      <dgm:prSet/>
      <dgm:spPr/>
      <dgm:t>
        <a:bodyPr/>
        <a:lstStyle/>
        <a:p>
          <a:endParaRPr lang="en-GB"/>
        </a:p>
      </dgm:t>
    </dgm:pt>
    <dgm:pt modelId="{30C49FB8-0A10-5744-9C70-E50812EA3122}" type="sibTrans" cxnId="{9C4316E4-7E82-EE44-B538-B986F326A0E9}">
      <dgm:prSet/>
      <dgm:spPr/>
      <dgm:t>
        <a:bodyPr/>
        <a:lstStyle/>
        <a:p>
          <a:endParaRPr lang="en-GB"/>
        </a:p>
      </dgm:t>
    </dgm:pt>
    <dgm:pt modelId="{BE311D5D-921E-444F-B760-CEF2A101E5A3}">
      <dgm:prSet phldrT="[Text]"/>
      <dgm:spPr>
        <a:solidFill>
          <a:srgbClr val="D4BFB4"/>
        </a:solidFill>
      </dgm:spPr>
      <dgm:t>
        <a:bodyPr/>
        <a:lstStyle/>
        <a:p>
          <a:r>
            <a:rPr lang="en-GB" dirty="0">
              <a:solidFill>
                <a:schemeClr val="tx2"/>
              </a:solidFill>
            </a:rPr>
            <a:t>Not Active</a:t>
          </a:r>
        </a:p>
      </dgm:t>
    </dgm:pt>
    <dgm:pt modelId="{AEB6C48E-5420-6D40-B152-FD1CDC7B19DD}" type="parTrans" cxnId="{AB783351-D0F0-0F41-B969-BC0F9D1701A4}">
      <dgm:prSet/>
      <dgm:spPr/>
      <dgm:t>
        <a:bodyPr/>
        <a:lstStyle/>
        <a:p>
          <a:endParaRPr lang="en-GB"/>
        </a:p>
      </dgm:t>
    </dgm:pt>
    <dgm:pt modelId="{B02FD636-DF54-9B46-9B8B-88ACA6BD37FC}" type="sibTrans" cxnId="{AB783351-D0F0-0F41-B969-BC0F9D1701A4}">
      <dgm:prSet/>
      <dgm:spPr/>
      <dgm:t>
        <a:bodyPr/>
        <a:lstStyle/>
        <a:p>
          <a:endParaRPr lang="en-GB"/>
        </a:p>
      </dgm:t>
    </dgm:pt>
    <dgm:pt modelId="{B0BAA099-5ACE-D548-B9DE-2435711B0A51}">
      <dgm:prSet phldrT="[Text]"/>
      <dgm:spPr>
        <a:solidFill>
          <a:srgbClr val="D4BFB4"/>
        </a:solidFill>
      </dgm:spPr>
      <dgm:t>
        <a:bodyPr/>
        <a:lstStyle/>
        <a:p>
          <a:r>
            <a:rPr lang="en-GB" dirty="0">
              <a:solidFill>
                <a:schemeClr val="tx2"/>
              </a:solidFill>
            </a:rPr>
            <a:t>Active</a:t>
          </a:r>
        </a:p>
      </dgm:t>
    </dgm:pt>
    <dgm:pt modelId="{8EC6D6A2-9229-5549-B0BD-DF830AE8171E}" type="parTrans" cxnId="{26F36E72-A882-0041-8478-5A3D31DF9F62}">
      <dgm:prSet/>
      <dgm:spPr/>
      <dgm:t>
        <a:bodyPr/>
        <a:lstStyle/>
        <a:p>
          <a:endParaRPr lang="en-GB"/>
        </a:p>
      </dgm:t>
    </dgm:pt>
    <dgm:pt modelId="{2EC47954-EB4F-DA4E-BF3A-33FD474E6424}" type="sibTrans" cxnId="{26F36E72-A882-0041-8478-5A3D31DF9F62}">
      <dgm:prSet/>
      <dgm:spPr/>
      <dgm:t>
        <a:bodyPr/>
        <a:lstStyle/>
        <a:p>
          <a:endParaRPr lang="en-GB"/>
        </a:p>
      </dgm:t>
    </dgm:pt>
    <dgm:pt modelId="{D4B64143-4460-B545-9D13-20B4A0563E28}" type="pres">
      <dgm:prSet presAssocID="{1BB15BED-8CBE-E94D-9643-75498415B6E5}" presName="diagram" presStyleCnt="0">
        <dgm:presLayoutVars>
          <dgm:chPref val="1"/>
          <dgm:dir/>
          <dgm:animOne val="branch"/>
          <dgm:animLvl val="lvl"/>
          <dgm:resizeHandles val="exact"/>
        </dgm:presLayoutVars>
      </dgm:prSet>
      <dgm:spPr/>
    </dgm:pt>
    <dgm:pt modelId="{0CA4A28B-860F-A44E-9E59-95EA98B2510C}" type="pres">
      <dgm:prSet presAssocID="{9B53B057-FF25-5145-8E21-34D973D2E9CE}" presName="root1" presStyleCnt="0"/>
      <dgm:spPr/>
    </dgm:pt>
    <dgm:pt modelId="{B33272DE-2E8A-144F-8554-BF3DA095E6F2}" type="pres">
      <dgm:prSet presAssocID="{9B53B057-FF25-5145-8E21-34D973D2E9CE}" presName="LevelOneTextNode" presStyleLbl="node0" presStyleIdx="0" presStyleCnt="1">
        <dgm:presLayoutVars>
          <dgm:chPref val="3"/>
        </dgm:presLayoutVars>
      </dgm:prSet>
      <dgm:spPr/>
    </dgm:pt>
    <dgm:pt modelId="{9B851AB9-89B1-F941-839A-72D6D49B22FD}" type="pres">
      <dgm:prSet presAssocID="{9B53B057-FF25-5145-8E21-34D973D2E9CE}" presName="level2hierChild" presStyleCnt="0"/>
      <dgm:spPr/>
    </dgm:pt>
    <dgm:pt modelId="{816B2470-58D6-3B4A-87C1-74A930CEE077}" type="pres">
      <dgm:prSet presAssocID="{9C0033C2-5978-5144-9F43-E9987E1E97EE}" presName="conn2-1" presStyleLbl="parChTrans1D2" presStyleIdx="0" presStyleCnt="2"/>
      <dgm:spPr/>
    </dgm:pt>
    <dgm:pt modelId="{D34F7ECE-A529-2A43-95A2-4D1225D0751B}" type="pres">
      <dgm:prSet presAssocID="{9C0033C2-5978-5144-9F43-E9987E1E97EE}" presName="connTx" presStyleLbl="parChTrans1D2" presStyleIdx="0" presStyleCnt="2"/>
      <dgm:spPr/>
    </dgm:pt>
    <dgm:pt modelId="{25D32C78-3D49-1F43-BC90-7B596A5341A8}" type="pres">
      <dgm:prSet presAssocID="{FB229C59-5753-0D45-92BF-0463C4C79F6E}" presName="root2" presStyleCnt="0"/>
      <dgm:spPr/>
    </dgm:pt>
    <dgm:pt modelId="{08A00866-C2B0-954B-BC76-32867E190ECD}" type="pres">
      <dgm:prSet presAssocID="{FB229C59-5753-0D45-92BF-0463C4C79F6E}" presName="LevelTwoTextNode" presStyleLbl="node2" presStyleIdx="0" presStyleCnt="2">
        <dgm:presLayoutVars>
          <dgm:chPref val="3"/>
        </dgm:presLayoutVars>
      </dgm:prSet>
      <dgm:spPr/>
    </dgm:pt>
    <dgm:pt modelId="{D0A1ED52-F876-194A-932F-2F95EBCC7B1E}" type="pres">
      <dgm:prSet presAssocID="{FB229C59-5753-0D45-92BF-0463C4C79F6E}" presName="level3hierChild" presStyleCnt="0"/>
      <dgm:spPr/>
    </dgm:pt>
    <dgm:pt modelId="{9B505A0D-26D9-7D4E-A719-57D6829F75AC}" type="pres">
      <dgm:prSet presAssocID="{33073C3E-1218-9847-9628-69782B9C33A9}" presName="conn2-1" presStyleLbl="parChTrans1D3" presStyleIdx="0" presStyleCnt="4"/>
      <dgm:spPr/>
    </dgm:pt>
    <dgm:pt modelId="{CBA456CA-DCFA-E645-8D4B-36A5525659E8}" type="pres">
      <dgm:prSet presAssocID="{33073C3E-1218-9847-9628-69782B9C33A9}" presName="connTx" presStyleLbl="parChTrans1D3" presStyleIdx="0" presStyleCnt="4"/>
      <dgm:spPr/>
    </dgm:pt>
    <dgm:pt modelId="{F6514B0B-857F-9745-89A3-71DC7863DB02}" type="pres">
      <dgm:prSet presAssocID="{1716D196-5EE2-C444-B647-89A0CA7342B2}" presName="root2" presStyleCnt="0"/>
      <dgm:spPr/>
    </dgm:pt>
    <dgm:pt modelId="{C7F7B6C0-13E5-5C41-B3AC-D0C341362D71}" type="pres">
      <dgm:prSet presAssocID="{1716D196-5EE2-C444-B647-89A0CA7342B2}" presName="LevelTwoTextNode" presStyleLbl="node3" presStyleIdx="0" presStyleCnt="4">
        <dgm:presLayoutVars>
          <dgm:chPref val="3"/>
        </dgm:presLayoutVars>
      </dgm:prSet>
      <dgm:spPr/>
    </dgm:pt>
    <dgm:pt modelId="{6E42DDCC-4149-4A44-9C69-EF71B77DBAA5}" type="pres">
      <dgm:prSet presAssocID="{1716D196-5EE2-C444-B647-89A0CA7342B2}" presName="level3hierChild" presStyleCnt="0"/>
      <dgm:spPr/>
    </dgm:pt>
    <dgm:pt modelId="{A651FE9C-CE0F-334B-BBE1-E84ECC3D09B9}" type="pres">
      <dgm:prSet presAssocID="{FB5EDF08-F0CF-8E47-B29C-D9980BC38661}" presName="conn2-1" presStyleLbl="parChTrans1D4" presStyleIdx="0" presStyleCnt="8"/>
      <dgm:spPr/>
    </dgm:pt>
    <dgm:pt modelId="{3F2DA224-4C95-1748-A2AA-103349F9C084}" type="pres">
      <dgm:prSet presAssocID="{FB5EDF08-F0CF-8E47-B29C-D9980BC38661}" presName="connTx" presStyleLbl="parChTrans1D4" presStyleIdx="0" presStyleCnt="8"/>
      <dgm:spPr/>
    </dgm:pt>
    <dgm:pt modelId="{64F42617-57B9-E64E-A1B6-CF5DCFBE7216}" type="pres">
      <dgm:prSet presAssocID="{B2907DD9-CD17-2C43-A661-A801494C7C58}" presName="root2" presStyleCnt="0"/>
      <dgm:spPr/>
    </dgm:pt>
    <dgm:pt modelId="{6DB47D51-6D37-1443-B57F-A3B1F167F696}" type="pres">
      <dgm:prSet presAssocID="{B2907DD9-CD17-2C43-A661-A801494C7C58}" presName="LevelTwoTextNode" presStyleLbl="node4" presStyleIdx="0" presStyleCnt="8">
        <dgm:presLayoutVars>
          <dgm:chPref val="3"/>
        </dgm:presLayoutVars>
      </dgm:prSet>
      <dgm:spPr/>
    </dgm:pt>
    <dgm:pt modelId="{7C05BFAD-67A6-3B42-94B5-0FB609D5D60E}" type="pres">
      <dgm:prSet presAssocID="{B2907DD9-CD17-2C43-A661-A801494C7C58}" presName="level3hierChild" presStyleCnt="0"/>
      <dgm:spPr/>
    </dgm:pt>
    <dgm:pt modelId="{780CE195-27C9-9C48-906E-8D7AE046B5EF}" type="pres">
      <dgm:prSet presAssocID="{E0918E79-79E5-8D4C-9861-0E8EC8015EBE}" presName="conn2-1" presStyleLbl="parChTrans1D4" presStyleIdx="1" presStyleCnt="8"/>
      <dgm:spPr/>
    </dgm:pt>
    <dgm:pt modelId="{07EF1F66-2B08-6241-9BEB-C4ED0BC4BFAD}" type="pres">
      <dgm:prSet presAssocID="{E0918E79-79E5-8D4C-9861-0E8EC8015EBE}" presName="connTx" presStyleLbl="parChTrans1D4" presStyleIdx="1" presStyleCnt="8"/>
      <dgm:spPr/>
    </dgm:pt>
    <dgm:pt modelId="{85867344-C8DF-3348-964D-9241CC90F32F}" type="pres">
      <dgm:prSet presAssocID="{E22A5040-7769-7441-B64F-DDF64DC68E6D}" presName="root2" presStyleCnt="0"/>
      <dgm:spPr/>
    </dgm:pt>
    <dgm:pt modelId="{8D8C7226-20DF-EB44-AA31-5BC3CC18AF26}" type="pres">
      <dgm:prSet presAssocID="{E22A5040-7769-7441-B64F-DDF64DC68E6D}" presName="LevelTwoTextNode" presStyleLbl="node4" presStyleIdx="1" presStyleCnt="8">
        <dgm:presLayoutVars>
          <dgm:chPref val="3"/>
        </dgm:presLayoutVars>
      </dgm:prSet>
      <dgm:spPr/>
    </dgm:pt>
    <dgm:pt modelId="{1784BEC6-6514-7940-A3E0-64C0639AF149}" type="pres">
      <dgm:prSet presAssocID="{E22A5040-7769-7441-B64F-DDF64DC68E6D}" presName="level3hierChild" presStyleCnt="0"/>
      <dgm:spPr/>
    </dgm:pt>
    <dgm:pt modelId="{334AE580-0E3E-4140-A710-A3928654885F}" type="pres">
      <dgm:prSet presAssocID="{95895074-5DA2-2940-A768-AB1CFA342C23}" presName="conn2-1" presStyleLbl="parChTrans1D3" presStyleIdx="1" presStyleCnt="4"/>
      <dgm:spPr/>
    </dgm:pt>
    <dgm:pt modelId="{BFFB4D05-A921-F74E-BC24-BC0D840703EC}" type="pres">
      <dgm:prSet presAssocID="{95895074-5DA2-2940-A768-AB1CFA342C23}" presName="connTx" presStyleLbl="parChTrans1D3" presStyleIdx="1" presStyleCnt="4"/>
      <dgm:spPr/>
    </dgm:pt>
    <dgm:pt modelId="{2EDFCA5E-317D-7540-A19E-667E4AE48923}" type="pres">
      <dgm:prSet presAssocID="{D3821589-0AB1-F842-9AF0-C1820876BC69}" presName="root2" presStyleCnt="0"/>
      <dgm:spPr/>
    </dgm:pt>
    <dgm:pt modelId="{B703851D-075B-2143-A0B8-0F660A3C6305}" type="pres">
      <dgm:prSet presAssocID="{D3821589-0AB1-F842-9AF0-C1820876BC69}" presName="LevelTwoTextNode" presStyleLbl="node3" presStyleIdx="1" presStyleCnt="4">
        <dgm:presLayoutVars>
          <dgm:chPref val="3"/>
        </dgm:presLayoutVars>
      </dgm:prSet>
      <dgm:spPr/>
    </dgm:pt>
    <dgm:pt modelId="{ACF037C3-FB23-C840-A120-3E09613461AD}" type="pres">
      <dgm:prSet presAssocID="{D3821589-0AB1-F842-9AF0-C1820876BC69}" presName="level3hierChild" presStyleCnt="0"/>
      <dgm:spPr/>
    </dgm:pt>
    <dgm:pt modelId="{A7A86A06-1CA1-E045-AC0B-A6ADE7AD9C58}" type="pres">
      <dgm:prSet presAssocID="{8EC6D6A2-9229-5549-B0BD-DF830AE8171E}" presName="conn2-1" presStyleLbl="parChTrans1D4" presStyleIdx="2" presStyleCnt="8"/>
      <dgm:spPr/>
    </dgm:pt>
    <dgm:pt modelId="{7BF93AAD-F952-614C-875A-B55A82BD7C49}" type="pres">
      <dgm:prSet presAssocID="{8EC6D6A2-9229-5549-B0BD-DF830AE8171E}" presName="connTx" presStyleLbl="parChTrans1D4" presStyleIdx="2" presStyleCnt="8"/>
      <dgm:spPr/>
    </dgm:pt>
    <dgm:pt modelId="{7758F4AA-241C-914E-8432-986CEA650248}" type="pres">
      <dgm:prSet presAssocID="{B0BAA099-5ACE-D548-B9DE-2435711B0A51}" presName="root2" presStyleCnt="0"/>
      <dgm:spPr/>
    </dgm:pt>
    <dgm:pt modelId="{C3207ABD-19D5-5E46-A11E-6F18B1931303}" type="pres">
      <dgm:prSet presAssocID="{B0BAA099-5ACE-D548-B9DE-2435711B0A51}" presName="LevelTwoTextNode" presStyleLbl="node4" presStyleIdx="2" presStyleCnt="8">
        <dgm:presLayoutVars>
          <dgm:chPref val="3"/>
        </dgm:presLayoutVars>
      </dgm:prSet>
      <dgm:spPr/>
    </dgm:pt>
    <dgm:pt modelId="{93F3A72C-3B99-5942-9C80-DD649AE5210C}" type="pres">
      <dgm:prSet presAssocID="{B0BAA099-5ACE-D548-B9DE-2435711B0A51}" presName="level3hierChild" presStyleCnt="0"/>
      <dgm:spPr/>
    </dgm:pt>
    <dgm:pt modelId="{5E880274-2106-4049-8280-F983B8204F11}" type="pres">
      <dgm:prSet presAssocID="{AEB6C48E-5420-6D40-B152-FD1CDC7B19DD}" presName="conn2-1" presStyleLbl="parChTrans1D4" presStyleIdx="3" presStyleCnt="8"/>
      <dgm:spPr/>
    </dgm:pt>
    <dgm:pt modelId="{6138712C-A1EA-CA4E-B1D8-B567F1257232}" type="pres">
      <dgm:prSet presAssocID="{AEB6C48E-5420-6D40-B152-FD1CDC7B19DD}" presName="connTx" presStyleLbl="parChTrans1D4" presStyleIdx="3" presStyleCnt="8"/>
      <dgm:spPr/>
    </dgm:pt>
    <dgm:pt modelId="{7ED9C8E0-BD90-AF4D-890D-7C9F4BC70B4A}" type="pres">
      <dgm:prSet presAssocID="{BE311D5D-921E-444F-B760-CEF2A101E5A3}" presName="root2" presStyleCnt="0"/>
      <dgm:spPr/>
    </dgm:pt>
    <dgm:pt modelId="{DCA51093-5E0B-F449-8313-0FBC8CBDBE4C}" type="pres">
      <dgm:prSet presAssocID="{BE311D5D-921E-444F-B760-CEF2A101E5A3}" presName="LevelTwoTextNode" presStyleLbl="node4" presStyleIdx="3" presStyleCnt="8">
        <dgm:presLayoutVars>
          <dgm:chPref val="3"/>
        </dgm:presLayoutVars>
      </dgm:prSet>
      <dgm:spPr/>
    </dgm:pt>
    <dgm:pt modelId="{B67886F0-2200-8C49-86CC-69F2F70F0759}" type="pres">
      <dgm:prSet presAssocID="{BE311D5D-921E-444F-B760-CEF2A101E5A3}" presName="level3hierChild" presStyleCnt="0"/>
      <dgm:spPr/>
    </dgm:pt>
    <dgm:pt modelId="{519E93DE-6795-B748-BC86-DFDCC8F13304}" type="pres">
      <dgm:prSet presAssocID="{C700159F-308C-8846-B339-6FD96B4D636D}" presName="conn2-1" presStyleLbl="parChTrans1D2" presStyleIdx="1" presStyleCnt="2"/>
      <dgm:spPr/>
    </dgm:pt>
    <dgm:pt modelId="{3F222D18-F859-C644-ACBB-070E102DF915}" type="pres">
      <dgm:prSet presAssocID="{C700159F-308C-8846-B339-6FD96B4D636D}" presName="connTx" presStyleLbl="parChTrans1D2" presStyleIdx="1" presStyleCnt="2"/>
      <dgm:spPr/>
    </dgm:pt>
    <dgm:pt modelId="{2B5BCFF4-69CE-CE41-A4DD-3F7D12D23349}" type="pres">
      <dgm:prSet presAssocID="{D3B4E0F4-B535-E34E-9F58-9F85594BF7FC}" presName="root2" presStyleCnt="0"/>
      <dgm:spPr/>
    </dgm:pt>
    <dgm:pt modelId="{FC861CDA-40CD-8549-8580-C0450C2584A0}" type="pres">
      <dgm:prSet presAssocID="{D3B4E0F4-B535-E34E-9F58-9F85594BF7FC}" presName="LevelTwoTextNode" presStyleLbl="node2" presStyleIdx="1" presStyleCnt="2">
        <dgm:presLayoutVars>
          <dgm:chPref val="3"/>
        </dgm:presLayoutVars>
      </dgm:prSet>
      <dgm:spPr/>
    </dgm:pt>
    <dgm:pt modelId="{224B0B92-AFB6-AB4C-987A-9CAD8A815AE8}" type="pres">
      <dgm:prSet presAssocID="{D3B4E0F4-B535-E34E-9F58-9F85594BF7FC}" presName="level3hierChild" presStyleCnt="0"/>
      <dgm:spPr/>
    </dgm:pt>
    <dgm:pt modelId="{3926B8E8-641C-154D-A474-0A9F6F7DDA07}" type="pres">
      <dgm:prSet presAssocID="{DB8A8CEF-E505-F643-AE80-DD92640C7EAB}" presName="conn2-1" presStyleLbl="parChTrans1D3" presStyleIdx="2" presStyleCnt="4"/>
      <dgm:spPr/>
    </dgm:pt>
    <dgm:pt modelId="{23EDA04F-55EE-CC46-B63A-80698CCE06DA}" type="pres">
      <dgm:prSet presAssocID="{DB8A8CEF-E505-F643-AE80-DD92640C7EAB}" presName="connTx" presStyleLbl="parChTrans1D3" presStyleIdx="2" presStyleCnt="4"/>
      <dgm:spPr/>
    </dgm:pt>
    <dgm:pt modelId="{AC196FFA-B7F4-0841-9CE7-F2806930A626}" type="pres">
      <dgm:prSet presAssocID="{00E649D4-5FF0-4343-8DFC-8D125CC7927B}" presName="root2" presStyleCnt="0"/>
      <dgm:spPr/>
    </dgm:pt>
    <dgm:pt modelId="{51E2C213-FAFB-1F42-B133-CDA92443303A}" type="pres">
      <dgm:prSet presAssocID="{00E649D4-5FF0-4343-8DFC-8D125CC7927B}" presName="LevelTwoTextNode" presStyleLbl="node3" presStyleIdx="2" presStyleCnt="4">
        <dgm:presLayoutVars>
          <dgm:chPref val="3"/>
        </dgm:presLayoutVars>
      </dgm:prSet>
      <dgm:spPr/>
    </dgm:pt>
    <dgm:pt modelId="{48E245D1-0EF2-D44A-8803-9C96B7AD7CA9}" type="pres">
      <dgm:prSet presAssocID="{00E649D4-5FF0-4343-8DFC-8D125CC7927B}" presName="level3hierChild" presStyleCnt="0"/>
      <dgm:spPr/>
    </dgm:pt>
    <dgm:pt modelId="{9A087471-B25F-D34F-BD3D-AE75BE0076FC}" type="pres">
      <dgm:prSet presAssocID="{5DE81068-A9DD-C74F-BE89-5FA6232641F4}" presName="conn2-1" presStyleLbl="parChTrans1D4" presStyleIdx="4" presStyleCnt="8"/>
      <dgm:spPr/>
    </dgm:pt>
    <dgm:pt modelId="{4FEE4855-DF31-9142-8DC3-8EA6FEB6B309}" type="pres">
      <dgm:prSet presAssocID="{5DE81068-A9DD-C74F-BE89-5FA6232641F4}" presName="connTx" presStyleLbl="parChTrans1D4" presStyleIdx="4" presStyleCnt="8"/>
      <dgm:spPr/>
    </dgm:pt>
    <dgm:pt modelId="{6E8C790A-A48F-C348-BED4-36E2C51D90B8}" type="pres">
      <dgm:prSet presAssocID="{68CB49CA-5486-4648-9124-8C4457ED9D5B}" presName="root2" presStyleCnt="0"/>
      <dgm:spPr/>
    </dgm:pt>
    <dgm:pt modelId="{08F7C307-801C-EE4F-8C0A-7B2EE75FDF91}" type="pres">
      <dgm:prSet presAssocID="{68CB49CA-5486-4648-9124-8C4457ED9D5B}" presName="LevelTwoTextNode" presStyleLbl="node4" presStyleIdx="4" presStyleCnt="8">
        <dgm:presLayoutVars>
          <dgm:chPref val="3"/>
        </dgm:presLayoutVars>
      </dgm:prSet>
      <dgm:spPr/>
    </dgm:pt>
    <dgm:pt modelId="{C7EF0B25-494C-7C49-8E8B-8CA5A90DE515}" type="pres">
      <dgm:prSet presAssocID="{68CB49CA-5486-4648-9124-8C4457ED9D5B}" presName="level3hierChild" presStyleCnt="0"/>
      <dgm:spPr/>
    </dgm:pt>
    <dgm:pt modelId="{BE0F5E08-CA0E-6D48-A9FB-6A1FC5DCCD87}" type="pres">
      <dgm:prSet presAssocID="{79A46F55-B84B-D140-918E-1A1EE73FC776}" presName="conn2-1" presStyleLbl="parChTrans1D4" presStyleIdx="5" presStyleCnt="8"/>
      <dgm:spPr/>
    </dgm:pt>
    <dgm:pt modelId="{069B1C38-749B-2344-90D2-9087E99988D7}" type="pres">
      <dgm:prSet presAssocID="{79A46F55-B84B-D140-918E-1A1EE73FC776}" presName="connTx" presStyleLbl="parChTrans1D4" presStyleIdx="5" presStyleCnt="8"/>
      <dgm:spPr/>
    </dgm:pt>
    <dgm:pt modelId="{F6E1FAA7-E39D-4040-92C7-6247698FFDFA}" type="pres">
      <dgm:prSet presAssocID="{15455E42-C416-A545-AE96-8379FD88C426}" presName="root2" presStyleCnt="0"/>
      <dgm:spPr/>
    </dgm:pt>
    <dgm:pt modelId="{D3FD2318-015F-AF44-90F3-887DEDC4AF1B}" type="pres">
      <dgm:prSet presAssocID="{15455E42-C416-A545-AE96-8379FD88C426}" presName="LevelTwoTextNode" presStyleLbl="node4" presStyleIdx="5" presStyleCnt="8">
        <dgm:presLayoutVars>
          <dgm:chPref val="3"/>
        </dgm:presLayoutVars>
      </dgm:prSet>
      <dgm:spPr/>
    </dgm:pt>
    <dgm:pt modelId="{F24E9BF3-8057-FC49-8347-FC60FD7A87B1}" type="pres">
      <dgm:prSet presAssocID="{15455E42-C416-A545-AE96-8379FD88C426}" presName="level3hierChild" presStyleCnt="0"/>
      <dgm:spPr/>
    </dgm:pt>
    <dgm:pt modelId="{19BCEB03-0FA3-A04A-BAD3-CDDC25C90C78}" type="pres">
      <dgm:prSet presAssocID="{DDE20EE8-2685-ED40-AE35-F5862F0BB157}" presName="conn2-1" presStyleLbl="parChTrans1D3" presStyleIdx="3" presStyleCnt="4"/>
      <dgm:spPr/>
    </dgm:pt>
    <dgm:pt modelId="{0EE151C8-90D5-5342-8AEA-B85E692AAB77}" type="pres">
      <dgm:prSet presAssocID="{DDE20EE8-2685-ED40-AE35-F5862F0BB157}" presName="connTx" presStyleLbl="parChTrans1D3" presStyleIdx="3" presStyleCnt="4"/>
      <dgm:spPr/>
    </dgm:pt>
    <dgm:pt modelId="{2028F45D-78FB-1A40-8E3A-9BB62FC15152}" type="pres">
      <dgm:prSet presAssocID="{862A6357-F98E-AA49-9B4B-8EA5250D5126}" presName="root2" presStyleCnt="0"/>
      <dgm:spPr/>
    </dgm:pt>
    <dgm:pt modelId="{687D2018-03D5-6C4A-8295-E811F8FE324E}" type="pres">
      <dgm:prSet presAssocID="{862A6357-F98E-AA49-9B4B-8EA5250D5126}" presName="LevelTwoTextNode" presStyleLbl="node3" presStyleIdx="3" presStyleCnt="4">
        <dgm:presLayoutVars>
          <dgm:chPref val="3"/>
        </dgm:presLayoutVars>
      </dgm:prSet>
      <dgm:spPr/>
    </dgm:pt>
    <dgm:pt modelId="{BF72022A-1D69-0A4A-A2DE-67BD4A1F6848}" type="pres">
      <dgm:prSet presAssocID="{862A6357-F98E-AA49-9B4B-8EA5250D5126}" presName="level3hierChild" presStyleCnt="0"/>
      <dgm:spPr/>
    </dgm:pt>
    <dgm:pt modelId="{88E79EFC-57BE-CD40-94FD-3BE782388F49}" type="pres">
      <dgm:prSet presAssocID="{65EC4406-E046-C44C-B8A9-7D5465EBDB41}" presName="conn2-1" presStyleLbl="parChTrans1D4" presStyleIdx="6" presStyleCnt="8"/>
      <dgm:spPr/>
    </dgm:pt>
    <dgm:pt modelId="{FD6F4B9C-AC4F-0A48-996E-1CEAEC689EAD}" type="pres">
      <dgm:prSet presAssocID="{65EC4406-E046-C44C-B8A9-7D5465EBDB41}" presName="connTx" presStyleLbl="parChTrans1D4" presStyleIdx="6" presStyleCnt="8"/>
      <dgm:spPr/>
    </dgm:pt>
    <dgm:pt modelId="{D1CB1CCD-066C-C84D-B862-60DE2E0D80E3}" type="pres">
      <dgm:prSet presAssocID="{F7DC0DFC-D60E-F84F-9FC2-83F0EBF96038}" presName="root2" presStyleCnt="0"/>
      <dgm:spPr/>
    </dgm:pt>
    <dgm:pt modelId="{D6E5A9F7-2ACD-BE45-9144-17C8481D7566}" type="pres">
      <dgm:prSet presAssocID="{F7DC0DFC-D60E-F84F-9FC2-83F0EBF96038}" presName="LevelTwoTextNode" presStyleLbl="node4" presStyleIdx="6" presStyleCnt="8">
        <dgm:presLayoutVars>
          <dgm:chPref val="3"/>
        </dgm:presLayoutVars>
      </dgm:prSet>
      <dgm:spPr/>
    </dgm:pt>
    <dgm:pt modelId="{469EECE6-FEA8-4A42-A117-170A69BF746D}" type="pres">
      <dgm:prSet presAssocID="{F7DC0DFC-D60E-F84F-9FC2-83F0EBF96038}" presName="level3hierChild" presStyleCnt="0"/>
      <dgm:spPr/>
    </dgm:pt>
    <dgm:pt modelId="{5A20AD16-7C6D-0940-8A6B-2A9D450167E4}" type="pres">
      <dgm:prSet presAssocID="{658488CB-756E-D745-8C00-6AD3EC933EE4}" presName="conn2-1" presStyleLbl="parChTrans1D4" presStyleIdx="7" presStyleCnt="8"/>
      <dgm:spPr/>
    </dgm:pt>
    <dgm:pt modelId="{32EB8EB1-BD34-5947-8684-3425B82CF77F}" type="pres">
      <dgm:prSet presAssocID="{658488CB-756E-D745-8C00-6AD3EC933EE4}" presName="connTx" presStyleLbl="parChTrans1D4" presStyleIdx="7" presStyleCnt="8"/>
      <dgm:spPr/>
    </dgm:pt>
    <dgm:pt modelId="{353F6977-D677-124D-A029-256479DCBEC6}" type="pres">
      <dgm:prSet presAssocID="{FB457CFD-37E2-FA4B-B9D4-69467C932237}" presName="root2" presStyleCnt="0"/>
      <dgm:spPr/>
    </dgm:pt>
    <dgm:pt modelId="{823484C1-23B9-2341-ABC7-BE58AF3B6B43}" type="pres">
      <dgm:prSet presAssocID="{FB457CFD-37E2-FA4B-B9D4-69467C932237}" presName="LevelTwoTextNode" presStyleLbl="node4" presStyleIdx="7" presStyleCnt="8">
        <dgm:presLayoutVars>
          <dgm:chPref val="3"/>
        </dgm:presLayoutVars>
      </dgm:prSet>
      <dgm:spPr/>
    </dgm:pt>
    <dgm:pt modelId="{718C3505-963B-7749-9CF2-DE4658E88867}" type="pres">
      <dgm:prSet presAssocID="{FB457CFD-37E2-FA4B-B9D4-69467C932237}" presName="level3hierChild" presStyleCnt="0"/>
      <dgm:spPr/>
    </dgm:pt>
  </dgm:ptLst>
  <dgm:cxnLst>
    <dgm:cxn modelId="{9E6BF402-33E1-6444-A850-566EEDA7704C}" type="presOf" srcId="{DDE20EE8-2685-ED40-AE35-F5862F0BB157}" destId="{19BCEB03-0FA3-A04A-BAD3-CDDC25C90C78}" srcOrd="0" destOrd="0" presId="urn:microsoft.com/office/officeart/2005/8/layout/hierarchy2"/>
    <dgm:cxn modelId="{24F74E05-F062-F643-8560-BEBD39E87C3A}" srcId="{1716D196-5EE2-C444-B647-89A0CA7342B2}" destId="{B2907DD9-CD17-2C43-A661-A801494C7C58}" srcOrd="0" destOrd="0" parTransId="{FB5EDF08-F0CF-8E47-B29C-D9980BC38661}" sibTransId="{B664020D-829E-0846-B934-E735DAFD41EF}"/>
    <dgm:cxn modelId="{6E940C0A-39E7-4C43-AAE0-99CE6A95C673}" type="presOf" srcId="{F7DC0DFC-D60E-F84F-9FC2-83F0EBF96038}" destId="{D6E5A9F7-2ACD-BE45-9144-17C8481D7566}" srcOrd="0" destOrd="0" presId="urn:microsoft.com/office/officeart/2005/8/layout/hierarchy2"/>
    <dgm:cxn modelId="{93830E0C-190C-F741-BF61-616C66E3BE41}" type="presOf" srcId="{DB8A8CEF-E505-F643-AE80-DD92640C7EAB}" destId="{23EDA04F-55EE-CC46-B63A-80698CCE06DA}" srcOrd="1" destOrd="0" presId="urn:microsoft.com/office/officeart/2005/8/layout/hierarchy2"/>
    <dgm:cxn modelId="{21E6500D-7C19-D044-84E7-BFF8ED24B633}" type="presOf" srcId="{1BB15BED-8CBE-E94D-9643-75498415B6E5}" destId="{D4B64143-4460-B545-9D13-20B4A0563E28}" srcOrd="0" destOrd="0" presId="urn:microsoft.com/office/officeart/2005/8/layout/hierarchy2"/>
    <dgm:cxn modelId="{5D93A315-CFBC-6947-8D3E-3EC6544633FE}" srcId="{FB229C59-5753-0D45-92BF-0463C4C79F6E}" destId="{1716D196-5EE2-C444-B647-89A0CA7342B2}" srcOrd="0" destOrd="0" parTransId="{33073C3E-1218-9847-9628-69782B9C33A9}" sibTransId="{0D3FD26F-945B-DB4E-A86A-0CEF77D5056B}"/>
    <dgm:cxn modelId="{7DE13C17-4642-3841-A78B-F81741D4B44D}" srcId="{D3B4E0F4-B535-E34E-9F58-9F85594BF7FC}" destId="{862A6357-F98E-AA49-9B4B-8EA5250D5126}" srcOrd="1" destOrd="0" parTransId="{DDE20EE8-2685-ED40-AE35-F5862F0BB157}" sibTransId="{55784D35-ED2E-9540-B0BD-78F15E78D42C}"/>
    <dgm:cxn modelId="{061A931B-4485-B34F-AA90-C4526C7290E7}" type="presOf" srcId="{5DE81068-A9DD-C74F-BE89-5FA6232641F4}" destId="{9A087471-B25F-D34F-BD3D-AE75BE0076FC}" srcOrd="0" destOrd="0" presId="urn:microsoft.com/office/officeart/2005/8/layout/hierarchy2"/>
    <dgm:cxn modelId="{5C73E31E-CFFA-7C4E-B78B-A1FC5CDB0025}" srcId="{9B53B057-FF25-5145-8E21-34D973D2E9CE}" destId="{D3B4E0F4-B535-E34E-9F58-9F85594BF7FC}" srcOrd="1" destOrd="0" parTransId="{C700159F-308C-8846-B339-6FD96B4D636D}" sibTransId="{D05AF903-5764-5443-BCD5-FEF6B0408A2D}"/>
    <dgm:cxn modelId="{2375B221-0C9C-0442-85CA-2CEA0CE0EEC7}" type="presOf" srcId="{95895074-5DA2-2940-A768-AB1CFA342C23}" destId="{BFFB4D05-A921-F74E-BC24-BC0D840703EC}" srcOrd="1" destOrd="0" presId="urn:microsoft.com/office/officeart/2005/8/layout/hierarchy2"/>
    <dgm:cxn modelId="{D81E0425-1D23-FD49-8348-66FF7C5A0218}" srcId="{00E649D4-5FF0-4343-8DFC-8D125CC7927B}" destId="{68CB49CA-5486-4648-9124-8C4457ED9D5B}" srcOrd="0" destOrd="0" parTransId="{5DE81068-A9DD-C74F-BE89-5FA6232641F4}" sibTransId="{4F0BA7F6-A095-0A42-82EC-131C8D3FFCEF}"/>
    <dgm:cxn modelId="{BA1FD22F-740D-5C4C-929B-933C682A98C6}" type="presOf" srcId="{5DE81068-A9DD-C74F-BE89-5FA6232641F4}" destId="{4FEE4855-DF31-9142-8DC3-8EA6FEB6B309}" srcOrd="1" destOrd="0" presId="urn:microsoft.com/office/officeart/2005/8/layout/hierarchy2"/>
    <dgm:cxn modelId="{39F5C536-8B77-8141-BB01-E87A76D54EDD}" type="presOf" srcId="{65EC4406-E046-C44C-B8A9-7D5465EBDB41}" destId="{FD6F4B9C-AC4F-0A48-996E-1CEAEC689EAD}" srcOrd="1" destOrd="0" presId="urn:microsoft.com/office/officeart/2005/8/layout/hierarchy2"/>
    <dgm:cxn modelId="{19FA9C3C-1AAA-F246-884B-4B62F85397E3}" type="presOf" srcId="{C700159F-308C-8846-B339-6FD96B4D636D}" destId="{3F222D18-F859-C644-ACBB-070E102DF915}" srcOrd="1" destOrd="0" presId="urn:microsoft.com/office/officeart/2005/8/layout/hierarchy2"/>
    <dgm:cxn modelId="{4B2EEA3D-DEB5-674C-8EB8-150EFAC84DF3}" type="presOf" srcId="{65EC4406-E046-C44C-B8A9-7D5465EBDB41}" destId="{88E79EFC-57BE-CD40-94FD-3BE782388F49}" srcOrd="0" destOrd="0" presId="urn:microsoft.com/office/officeart/2005/8/layout/hierarchy2"/>
    <dgm:cxn modelId="{1167363E-93D9-9B45-AA47-F7914F178D14}" type="presOf" srcId="{8EC6D6A2-9229-5549-B0BD-DF830AE8171E}" destId="{A7A86A06-1CA1-E045-AC0B-A6ADE7AD9C58}" srcOrd="0" destOrd="0" presId="urn:microsoft.com/office/officeart/2005/8/layout/hierarchy2"/>
    <dgm:cxn modelId="{7FC71E40-9D06-4A46-A285-E054CFE12D07}" srcId="{00E649D4-5FF0-4343-8DFC-8D125CC7927B}" destId="{15455E42-C416-A545-AE96-8379FD88C426}" srcOrd="1" destOrd="0" parTransId="{79A46F55-B84B-D140-918E-1A1EE73FC776}" sibTransId="{1142F442-2C6B-9741-A0B2-70BFE4720004}"/>
    <dgm:cxn modelId="{72FF874D-9BFC-2F49-AB75-1034DB4BE68E}" type="presOf" srcId="{9B53B057-FF25-5145-8E21-34D973D2E9CE}" destId="{B33272DE-2E8A-144F-8554-BF3DA095E6F2}" srcOrd="0" destOrd="0" presId="urn:microsoft.com/office/officeart/2005/8/layout/hierarchy2"/>
    <dgm:cxn modelId="{AB783351-D0F0-0F41-B969-BC0F9D1701A4}" srcId="{D3821589-0AB1-F842-9AF0-C1820876BC69}" destId="{BE311D5D-921E-444F-B760-CEF2A101E5A3}" srcOrd="1" destOrd="0" parTransId="{AEB6C48E-5420-6D40-B152-FD1CDC7B19DD}" sibTransId="{B02FD636-DF54-9B46-9B8B-88ACA6BD37FC}"/>
    <dgm:cxn modelId="{1BE65D53-4B7A-5D4B-A2A6-474C88A2CFF6}" type="presOf" srcId="{8EC6D6A2-9229-5549-B0BD-DF830AE8171E}" destId="{7BF93AAD-F952-614C-875A-B55A82BD7C49}" srcOrd="1" destOrd="0" presId="urn:microsoft.com/office/officeart/2005/8/layout/hierarchy2"/>
    <dgm:cxn modelId="{2B2EB053-A7E0-C948-A59B-F07F6AFB9394}" srcId="{1BB15BED-8CBE-E94D-9643-75498415B6E5}" destId="{9B53B057-FF25-5145-8E21-34D973D2E9CE}" srcOrd="0" destOrd="0" parTransId="{801B2D5A-55BA-5F44-BC14-EFC5C98F18D9}" sibTransId="{8F5BEB36-91D6-154E-81AF-6855CDD5C145}"/>
    <dgm:cxn modelId="{0EE7B456-A782-BA40-83EA-653728F4B923}" type="presOf" srcId="{FB5EDF08-F0CF-8E47-B29C-D9980BC38661}" destId="{3F2DA224-4C95-1748-A2AA-103349F9C084}" srcOrd="1" destOrd="0" presId="urn:microsoft.com/office/officeart/2005/8/layout/hierarchy2"/>
    <dgm:cxn modelId="{532B6E5C-E53D-4846-8D96-062906C51A3A}" type="presOf" srcId="{D3B4E0F4-B535-E34E-9F58-9F85594BF7FC}" destId="{FC861CDA-40CD-8549-8580-C0450C2584A0}" srcOrd="0" destOrd="0" presId="urn:microsoft.com/office/officeart/2005/8/layout/hierarchy2"/>
    <dgm:cxn modelId="{35978A61-BFEA-CB49-9431-86765231C8BF}" type="presOf" srcId="{BE311D5D-921E-444F-B760-CEF2A101E5A3}" destId="{DCA51093-5E0B-F449-8313-0FBC8CBDBE4C}" srcOrd="0" destOrd="0" presId="urn:microsoft.com/office/officeart/2005/8/layout/hierarchy2"/>
    <dgm:cxn modelId="{0F42766E-E781-2F49-8285-5D319D3E48F3}" type="presOf" srcId="{33073C3E-1218-9847-9628-69782B9C33A9}" destId="{CBA456CA-DCFA-E645-8D4B-36A5525659E8}" srcOrd="1" destOrd="0" presId="urn:microsoft.com/office/officeart/2005/8/layout/hierarchy2"/>
    <dgm:cxn modelId="{6451B36E-9C93-134B-AC47-6830786E59BD}" srcId="{D3B4E0F4-B535-E34E-9F58-9F85594BF7FC}" destId="{00E649D4-5FF0-4343-8DFC-8D125CC7927B}" srcOrd="0" destOrd="0" parTransId="{DB8A8CEF-E505-F643-AE80-DD92640C7EAB}" sibTransId="{8BFC02E9-D70A-CF45-B00D-F400D4840BD2}"/>
    <dgm:cxn modelId="{0044E570-C2B6-034A-ABA5-18112BB2919E}" type="presOf" srcId="{B2907DD9-CD17-2C43-A661-A801494C7C58}" destId="{6DB47D51-6D37-1443-B57F-A3B1F167F696}" srcOrd="0" destOrd="0" presId="urn:microsoft.com/office/officeart/2005/8/layout/hierarchy2"/>
    <dgm:cxn modelId="{26F36E72-A882-0041-8478-5A3D31DF9F62}" srcId="{D3821589-0AB1-F842-9AF0-C1820876BC69}" destId="{B0BAA099-5ACE-D548-B9DE-2435711B0A51}" srcOrd="0" destOrd="0" parTransId="{8EC6D6A2-9229-5549-B0BD-DF830AE8171E}" sibTransId="{2EC47954-EB4F-DA4E-BF3A-33FD474E6424}"/>
    <dgm:cxn modelId="{D61BA677-8853-574A-A7AD-E0A8C1D7155B}" type="presOf" srcId="{DDE20EE8-2685-ED40-AE35-F5862F0BB157}" destId="{0EE151C8-90D5-5342-8AEA-B85E692AAB77}" srcOrd="1" destOrd="0" presId="urn:microsoft.com/office/officeart/2005/8/layout/hierarchy2"/>
    <dgm:cxn modelId="{6F4E527F-6C4B-2741-8D24-5B5B4752CE6C}" type="presOf" srcId="{862A6357-F98E-AA49-9B4B-8EA5250D5126}" destId="{687D2018-03D5-6C4A-8295-E811F8FE324E}" srcOrd="0" destOrd="0" presId="urn:microsoft.com/office/officeart/2005/8/layout/hierarchy2"/>
    <dgm:cxn modelId="{06820983-ABD6-C24F-AD21-E76B26702E91}" type="presOf" srcId="{FB229C59-5753-0D45-92BF-0463C4C79F6E}" destId="{08A00866-C2B0-954B-BC76-32867E190ECD}" srcOrd="0" destOrd="0" presId="urn:microsoft.com/office/officeart/2005/8/layout/hierarchy2"/>
    <dgm:cxn modelId="{7CE6428B-07F8-B540-89CA-EEC7C5A7788E}" srcId="{FB229C59-5753-0D45-92BF-0463C4C79F6E}" destId="{D3821589-0AB1-F842-9AF0-C1820876BC69}" srcOrd="1" destOrd="0" parTransId="{95895074-5DA2-2940-A768-AB1CFA342C23}" sibTransId="{63AFC39B-497D-634D-BC7B-D2F465D57143}"/>
    <dgm:cxn modelId="{81830D8C-F223-8745-962B-E9B406A18E14}" type="presOf" srcId="{D3821589-0AB1-F842-9AF0-C1820876BC69}" destId="{B703851D-075B-2143-A0B8-0F660A3C6305}" srcOrd="0" destOrd="0" presId="urn:microsoft.com/office/officeart/2005/8/layout/hierarchy2"/>
    <dgm:cxn modelId="{5126E88D-3CD4-144F-85C5-1A8E41180574}" type="presOf" srcId="{33073C3E-1218-9847-9628-69782B9C33A9}" destId="{9B505A0D-26D9-7D4E-A719-57D6829F75AC}" srcOrd="0" destOrd="0" presId="urn:microsoft.com/office/officeart/2005/8/layout/hierarchy2"/>
    <dgm:cxn modelId="{510F598E-A535-B74D-87BC-327183D06499}" type="presOf" srcId="{95895074-5DA2-2940-A768-AB1CFA342C23}" destId="{334AE580-0E3E-4140-A710-A3928654885F}" srcOrd="0" destOrd="0" presId="urn:microsoft.com/office/officeart/2005/8/layout/hierarchy2"/>
    <dgm:cxn modelId="{ED289691-A8F8-A643-9409-2BC18490CE30}" type="presOf" srcId="{00E649D4-5FF0-4343-8DFC-8D125CC7927B}" destId="{51E2C213-FAFB-1F42-B133-CDA92443303A}" srcOrd="0" destOrd="0" presId="urn:microsoft.com/office/officeart/2005/8/layout/hierarchy2"/>
    <dgm:cxn modelId="{0C492692-C29E-974C-AB00-EAE1A959DE64}" type="presOf" srcId="{79A46F55-B84B-D140-918E-1A1EE73FC776}" destId="{069B1C38-749B-2344-90D2-9087E99988D7}" srcOrd="1" destOrd="0" presId="urn:microsoft.com/office/officeart/2005/8/layout/hierarchy2"/>
    <dgm:cxn modelId="{A11A5D92-0C67-F44F-9061-062E35645D97}" type="presOf" srcId="{15455E42-C416-A545-AE96-8379FD88C426}" destId="{D3FD2318-015F-AF44-90F3-887DEDC4AF1B}" srcOrd="0" destOrd="0" presId="urn:microsoft.com/office/officeart/2005/8/layout/hierarchy2"/>
    <dgm:cxn modelId="{34F66194-20A8-834D-B15E-E38F1C536AE5}" srcId="{862A6357-F98E-AA49-9B4B-8EA5250D5126}" destId="{FB457CFD-37E2-FA4B-B9D4-69467C932237}" srcOrd="1" destOrd="0" parTransId="{658488CB-756E-D745-8C00-6AD3EC933EE4}" sibTransId="{2F5B0FC1-A259-B64C-9B62-13643708D9D0}"/>
    <dgm:cxn modelId="{93B8AC96-288E-604F-9D11-87B2EBCC6F62}" type="presOf" srcId="{AEB6C48E-5420-6D40-B152-FD1CDC7B19DD}" destId="{6138712C-A1EA-CA4E-B1D8-B567F1257232}" srcOrd="1" destOrd="0" presId="urn:microsoft.com/office/officeart/2005/8/layout/hierarchy2"/>
    <dgm:cxn modelId="{8A960FA1-AAD6-6245-A34E-68696B7057C2}" type="presOf" srcId="{AEB6C48E-5420-6D40-B152-FD1CDC7B19DD}" destId="{5E880274-2106-4049-8280-F983B8204F11}" srcOrd="0" destOrd="0" presId="urn:microsoft.com/office/officeart/2005/8/layout/hierarchy2"/>
    <dgm:cxn modelId="{1CE44FA4-EF51-0041-8B63-5DF36F3D8C65}" type="presOf" srcId="{9C0033C2-5978-5144-9F43-E9987E1E97EE}" destId="{816B2470-58D6-3B4A-87C1-74A930CEE077}" srcOrd="0" destOrd="0" presId="urn:microsoft.com/office/officeart/2005/8/layout/hierarchy2"/>
    <dgm:cxn modelId="{897DACA6-6C80-FB41-8A2B-1CAA16B5CF31}" type="presOf" srcId="{B0BAA099-5ACE-D548-B9DE-2435711B0A51}" destId="{C3207ABD-19D5-5E46-A11E-6F18B1931303}" srcOrd="0" destOrd="0" presId="urn:microsoft.com/office/officeart/2005/8/layout/hierarchy2"/>
    <dgm:cxn modelId="{0E707AC0-7044-4C46-8162-44AA6605A5BD}" type="presOf" srcId="{E22A5040-7769-7441-B64F-DDF64DC68E6D}" destId="{8D8C7226-20DF-EB44-AA31-5BC3CC18AF26}" srcOrd="0" destOrd="0" presId="urn:microsoft.com/office/officeart/2005/8/layout/hierarchy2"/>
    <dgm:cxn modelId="{B3D008C6-9058-0648-A80D-F4D2302BD474}" srcId="{9B53B057-FF25-5145-8E21-34D973D2E9CE}" destId="{FB229C59-5753-0D45-92BF-0463C4C79F6E}" srcOrd="0" destOrd="0" parTransId="{9C0033C2-5978-5144-9F43-E9987E1E97EE}" sibTransId="{26655C20-6FB9-9245-8901-7020162CFAB2}"/>
    <dgm:cxn modelId="{C05E9FCC-038E-1C49-A467-053B2AC6012B}" type="presOf" srcId="{E0918E79-79E5-8D4C-9861-0E8EC8015EBE}" destId="{07EF1F66-2B08-6241-9BEB-C4ED0BC4BFAD}" srcOrd="1" destOrd="0" presId="urn:microsoft.com/office/officeart/2005/8/layout/hierarchy2"/>
    <dgm:cxn modelId="{F3A505CF-7BE8-7044-A09F-CBDEFBC9544B}" type="presOf" srcId="{79A46F55-B84B-D140-918E-1A1EE73FC776}" destId="{BE0F5E08-CA0E-6D48-A9FB-6A1FC5DCCD87}" srcOrd="0" destOrd="0" presId="urn:microsoft.com/office/officeart/2005/8/layout/hierarchy2"/>
    <dgm:cxn modelId="{046DB6D8-782E-3E49-A8FB-5E7FC58D080F}" type="presOf" srcId="{1716D196-5EE2-C444-B647-89A0CA7342B2}" destId="{C7F7B6C0-13E5-5C41-B3AC-D0C341362D71}" srcOrd="0" destOrd="0" presId="urn:microsoft.com/office/officeart/2005/8/layout/hierarchy2"/>
    <dgm:cxn modelId="{254BC6DF-8805-3D48-9F38-02F703663321}" type="presOf" srcId="{FB457CFD-37E2-FA4B-B9D4-69467C932237}" destId="{823484C1-23B9-2341-ABC7-BE58AF3B6B43}" srcOrd="0" destOrd="0" presId="urn:microsoft.com/office/officeart/2005/8/layout/hierarchy2"/>
    <dgm:cxn modelId="{2D3D74E2-F70D-C849-8D46-DE5BE3E755EF}" type="presOf" srcId="{FB5EDF08-F0CF-8E47-B29C-D9980BC38661}" destId="{A651FE9C-CE0F-334B-BBE1-E84ECC3D09B9}" srcOrd="0" destOrd="0" presId="urn:microsoft.com/office/officeart/2005/8/layout/hierarchy2"/>
    <dgm:cxn modelId="{1EF334E3-A134-1447-AB04-9FCE04E0FB9C}" type="presOf" srcId="{658488CB-756E-D745-8C00-6AD3EC933EE4}" destId="{5A20AD16-7C6D-0940-8A6B-2A9D450167E4}" srcOrd="0" destOrd="0" presId="urn:microsoft.com/office/officeart/2005/8/layout/hierarchy2"/>
    <dgm:cxn modelId="{493179E3-2694-8D4E-BA01-DE317961730B}" type="presOf" srcId="{C700159F-308C-8846-B339-6FD96B4D636D}" destId="{519E93DE-6795-B748-BC86-DFDCC8F13304}" srcOrd="0" destOrd="0" presId="urn:microsoft.com/office/officeart/2005/8/layout/hierarchy2"/>
    <dgm:cxn modelId="{9C4316E4-7E82-EE44-B538-B986F326A0E9}" srcId="{1716D196-5EE2-C444-B647-89A0CA7342B2}" destId="{E22A5040-7769-7441-B64F-DDF64DC68E6D}" srcOrd="1" destOrd="0" parTransId="{E0918E79-79E5-8D4C-9861-0E8EC8015EBE}" sibTransId="{30C49FB8-0A10-5744-9C70-E50812EA3122}"/>
    <dgm:cxn modelId="{B799E5EA-ECF2-DD45-BED3-09B3457C1C73}" type="presOf" srcId="{9C0033C2-5978-5144-9F43-E9987E1E97EE}" destId="{D34F7ECE-A529-2A43-95A2-4D1225D0751B}" srcOrd="1" destOrd="0" presId="urn:microsoft.com/office/officeart/2005/8/layout/hierarchy2"/>
    <dgm:cxn modelId="{F03472EC-52AE-774E-B01D-E24D508FACC0}" type="presOf" srcId="{68CB49CA-5486-4648-9124-8C4457ED9D5B}" destId="{08F7C307-801C-EE4F-8C0A-7B2EE75FDF91}" srcOrd="0" destOrd="0" presId="urn:microsoft.com/office/officeart/2005/8/layout/hierarchy2"/>
    <dgm:cxn modelId="{934EBCEE-4313-6C4A-A514-14A8694271BE}" type="presOf" srcId="{DB8A8CEF-E505-F643-AE80-DD92640C7EAB}" destId="{3926B8E8-641C-154D-A474-0A9F6F7DDA07}" srcOrd="0" destOrd="0" presId="urn:microsoft.com/office/officeart/2005/8/layout/hierarchy2"/>
    <dgm:cxn modelId="{DC6941F3-ED0A-5749-B198-F77E3D89A200}" srcId="{862A6357-F98E-AA49-9B4B-8EA5250D5126}" destId="{F7DC0DFC-D60E-F84F-9FC2-83F0EBF96038}" srcOrd="0" destOrd="0" parTransId="{65EC4406-E046-C44C-B8A9-7D5465EBDB41}" sibTransId="{A9958440-F38D-0D4E-B866-E424DBBD875C}"/>
    <dgm:cxn modelId="{A11A1BF5-1226-3445-A77A-2C306FC0AF7C}" type="presOf" srcId="{E0918E79-79E5-8D4C-9861-0E8EC8015EBE}" destId="{780CE195-27C9-9C48-906E-8D7AE046B5EF}" srcOrd="0" destOrd="0" presId="urn:microsoft.com/office/officeart/2005/8/layout/hierarchy2"/>
    <dgm:cxn modelId="{2C2653F9-344C-184F-92D8-1EEFB566C35E}" type="presOf" srcId="{658488CB-756E-D745-8C00-6AD3EC933EE4}" destId="{32EB8EB1-BD34-5947-8684-3425B82CF77F}" srcOrd="1" destOrd="0" presId="urn:microsoft.com/office/officeart/2005/8/layout/hierarchy2"/>
    <dgm:cxn modelId="{22FBE03E-EAFF-FF48-915F-496E65E8F165}" type="presParOf" srcId="{D4B64143-4460-B545-9D13-20B4A0563E28}" destId="{0CA4A28B-860F-A44E-9E59-95EA98B2510C}" srcOrd="0" destOrd="0" presId="urn:microsoft.com/office/officeart/2005/8/layout/hierarchy2"/>
    <dgm:cxn modelId="{E23FC7EC-3B6C-A24C-867C-C7C843B4FC49}" type="presParOf" srcId="{0CA4A28B-860F-A44E-9E59-95EA98B2510C}" destId="{B33272DE-2E8A-144F-8554-BF3DA095E6F2}" srcOrd="0" destOrd="0" presId="urn:microsoft.com/office/officeart/2005/8/layout/hierarchy2"/>
    <dgm:cxn modelId="{CF05B9BC-51D8-5E4B-B575-B6E18116063A}" type="presParOf" srcId="{0CA4A28B-860F-A44E-9E59-95EA98B2510C}" destId="{9B851AB9-89B1-F941-839A-72D6D49B22FD}" srcOrd="1" destOrd="0" presId="urn:microsoft.com/office/officeart/2005/8/layout/hierarchy2"/>
    <dgm:cxn modelId="{24613C58-2BC2-EE4F-B777-162ED189432E}" type="presParOf" srcId="{9B851AB9-89B1-F941-839A-72D6D49B22FD}" destId="{816B2470-58D6-3B4A-87C1-74A930CEE077}" srcOrd="0" destOrd="0" presId="urn:microsoft.com/office/officeart/2005/8/layout/hierarchy2"/>
    <dgm:cxn modelId="{FECD4D59-0FC8-7340-A4DE-6F21F2245DE7}" type="presParOf" srcId="{816B2470-58D6-3B4A-87C1-74A930CEE077}" destId="{D34F7ECE-A529-2A43-95A2-4D1225D0751B}" srcOrd="0" destOrd="0" presId="urn:microsoft.com/office/officeart/2005/8/layout/hierarchy2"/>
    <dgm:cxn modelId="{BDB0BEC6-D7DC-AC4C-A80F-5E003657FBAE}" type="presParOf" srcId="{9B851AB9-89B1-F941-839A-72D6D49B22FD}" destId="{25D32C78-3D49-1F43-BC90-7B596A5341A8}" srcOrd="1" destOrd="0" presId="urn:microsoft.com/office/officeart/2005/8/layout/hierarchy2"/>
    <dgm:cxn modelId="{A7A1F731-8990-7647-B290-B3AEA8890844}" type="presParOf" srcId="{25D32C78-3D49-1F43-BC90-7B596A5341A8}" destId="{08A00866-C2B0-954B-BC76-32867E190ECD}" srcOrd="0" destOrd="0" presId="urn:microsoft.com/office/officeart/2005/8/layout/hierarchy2"/>
    <dgm:cxn modelId="{E62DD646-FDC7-FA4E-96B7-62AF508BE3AA}" type="presParOf" srcId="{25D32C78-3D49-1F43-BC90-7B596A5341A8}" destId="{D0A1ED52-F876-194A-932F-2F95EBCC7B1E}" srcOrd="1" destOrd="0" presId="urn:microsoft.com/office/officeart/2005/8/layout/hierarchy2"/>
    <dgm:cxn modelId="{F82057E5-0108-974C-8D83-C0CA770080BC}" type="presParOf" srcId="{D0A1ED52-F876-194A-932F-2F95EBCC7B1E}" destId="{9B505A0D-26D9-7D4E-A719-57D6829F75AC}" srcOrd="0" destOrd="0" presId="urn:microsoft.com/office/officeart/2005/8/layout/hierarchy2"/>
    <dgm:cxn modelId="{F6385896-D07D-A245-AAED-DBCE7DA91F59}" type="presParOf" srcId="{9B505A0D-26D9-7D4E-A719-57D6829F75AC}" destId="{CBA456CA-DCFA-E645-8D4B-36A5525659E8}" srcOrd="0" destOrd="0" presId="urn:microsoft.com/office/officeart/2005/8/layout/hierarchy2"/>
    <dgm:cxn modelId="{700C92D5-0E4E-E141-8363-01E1816FE631}" type="presParOf" srcId="{D0A1ED52-F876-194A-932F-2F95EBCC7B1E}" destId="{F6514B0B-857F-9745-89A3-71DC7863DB02}" srcOrd="1" destOrd="0" presId="urn:microsoft.com/office/officeart/2005/8/layout/hierarchy2"/>
    <dgm:cxn modelId="{6F766910-9B34-A241-B925-BE9A569A82E6}" type="presParOf" srcId="{F6514B0B-857F-9745-89A3-71DC7863DB02}" destId="{C7F7B6C0-13E5-5C41-B3AC-D0C341362D71}" srcOrd="0" destOrd="0" presId="urn:microsoft.com/office/officeart/2005/8/layout/hierarchy2"/>
    <dgm:cxn modelId="{BD4134D7-392F-224B-8F1E-2988686BA3D6}" type="presParOf" srcId="{F6514B0B-857F-9745-89A3-71DC7863DB02}" destId="{6E42DDCC-4149-4A44-9C69-EF71B77DBAA5}" srcOrd="1" destOrd="0" presId="urn:microsoft.com/office/officeart/2005/8/layout/hierarchy2"/>
    <dgm:cxn modelId="{E4DDDF45-0D58-C540-B708-B6F9BB358326}" type="presParOf" srcId="{6E42DDCC-4149-4A44-9C69-EF71B77DBAA5}" destId="{A651FE9C-CE0F-334B-BBE1-E84ECC3D09B9}" srcOrd="0" destOrd="0" presId="urn:microsoft.com/office/officeart/2005/8/layout/hierarchy2"/>
    <dgm:cxn modelId="{E81640F8-8D82-3741-B4A0-E08A24076179}" type="presParOf" srcId="{A651FE9C-CE0F-334B-BBE1-E84ECC3D09B9}" destId="{3F2DA224-4C95-1748-A2AA-103349F9C084}" srcOrd="0" destOrd="0" presId="urn:microsoft.com/office/officeart/2005/8/layout/hierarchy2"/>
    <dgm:cxn modelId="{E184230B-D114-924E-BB58-126F115AD6CB}" type="presParOf" srcId="{6E42DDCC-4149-4A44-9C69-EF71B77DBAA5}" destId="{64F42617-57B9-E64E-A1B6-CF5DCFBE7216}" srcOrd="1" destOrd="0" presId="urn:microsoft.com/office/officeart/2005/8/layout/hierarchy2"/>
    <dgm:cxn modelId="{7168D5A7-9FF7-3A42-911A-A1E5B0D7531D}" type="presParOf" srcId="{64F42617-57B9-E64E-A1B6-CF5DCFBE7216}" destId="{6DB47D51-6D37-1443-B57F-A3B1F167F696}" srcOrd="0" destOrd="0" presId="urn:microsoft.com/office/officeart/2005/8/layout/hierarchy2"/>
    <dgm:cxn modelId="{DC05F795-7CCD-CA4F-8971-EC1DC5CF028D}" type="presParOf" srcId="{64F42617-57B9-E64E-A1B6-CF5DCFBE7216}" destId="{7C05BFAD-67A6-3B42-94B5-0FB609D5D60E}" srcOrd="1" destOrd="0" presId="urn:microsoft.com/office/officeart/2005/8/layout/hierarchy2"/>
    <dgm:cxn modelId="{839F1F93-3436-5A49-ACEE-BA5B4CB74AE4}" type="presParOf" srcId="{6E42DDCC-4149-4A44-9C69-EF71B77DBAA5}" destId="{780CE195-27C9-9C48-906E-8D7AE046B5EF}" srcOrd="2" destOrd="0" presId="urn:microsoft.com/office/officeart/2005/8/layout/hierarchy2"/>
    <dgm:cxn modelId="{385F6AF4-CF2F-9048-8F07-17E689CFF2CF}" type="presParOf" srcId="{780CE195-27C9-9C48-906E-8D7AE046B5EF}" destId="{07EF1F66-2B08-6241-9BEB-C4ED0BC4BFAD}" srcOrd="0" destOrd="0" presId="urn:microsoft.com/office/officeart/2005/8/layout/hierarchy2"/>
    <dgm:cxn modelId="{FE2F81AC-910B-8044-A05E-EC5516DE7AF7}" type="presParOf" srcId="{6E42DDCC-4149-4A44-9C69-EF71B77DBAA5}" destId="{85867344-C8DF-3348-964D-9241CC90F32F}" srcOrd="3" destOrd="0" presId="urn:microsoft.com/office/officeart/2005/8/layout/hierarchy2"/>
    <dgm:cxn modelId="{2EBC4152-9529-4741-A7EA-0AD03ABD2ADD}" type="presParOf" srcId="{85867344-C8DF-3348-964D-9241CC90F32F}" destId="{8D8C7226-20DF-EB44-AA31-5BC3CC18AF26}" srcOrd="0" destOrd="0" presId="urn:microsoft.com/office/officeart/2005/8/layout/hierarchy2"/>
    <dgm:cxn modelId="{5F2EFEF9-F58F-C941-8531-661B86924D03}" type="presParOf" srcId="{85867344-C8DF-3348-964D-9241CC90F32F}" destId="{1784BEC6-6514-7940-A3E0-64C0639AF149}" srcOrd="1" destOrd="0" presId="urn:microsoft.com/office/officeart/2005/8/layout/hierarchy2"/>
    <dgm:cxn modelId="{89600E48-314C-AF4D-8E61-691CFBE8A7D4}" type="presParOf" srcId="{D0A1ED52-F876-194A-932F-2F95EBCC7B1E}" destId="{334AE580-0E3E-4140-A710-A3928654885F}" srcOrd="2" destOrd="0" presId="urn:microsoft.com/office/officeart/2005/8/layout/hierarchy2"/>
    <dgm:cxn modelId="{1AAE498E-81CF-3642-B9FF-840D0FBDE73E}" type="presParOf" srcId="{334AE580-0E3E-4140-A710-A3928654885F}" destId="{BFFB4D05-A921-F74E-BC24-BC0D840703EC}" srcOrd="0" destOrd="0" presId="urn:microsoft.com/office/officeart/2005/8/layout/hierarchy2"/>
    <dgm:cxn modelId="{EA94801D-CD64-9C4E-B485-6CA5480A2280}" type="presParOf" srcId="{D0A1ED52-F876-194A-932F-2F95EBCC7B1E}" destId="{2EDFCA5E-317D-7540-A19E-667E4AE48923}" srcOrd="3" destOrd="0" presId="urn:microsoft.com/office/officeart/2005/8/layout/hierarchy2"/>
    <dgm:cxn modelId="{F5A6306F-ABD1-A447-A6F2-416FE3FE1BD3}" type="presParOf" srcId="{2EDFCA5E-317D-7540-A19E-667E4AE48923}" destId="{B703851D-075B-2143-A0B8-0F660A3C6305}" srcOrd="0" destOrd="0" presId="urn:microsoft.com/office/officeart/2005/8/layout/hierarchy2"/>
    <dgm:cxn modelId="{9945B69F-C446-3B40-9814-E51B669457F3}" type="presParOf" srcId="{2EDFCA5E-317D-7540-A19E-667E4AE48923}" destId="{ACF037C3-FB23-C840-A120-3E09613461AD}" srcOrd="1" destOrd="0" presId="urn:microsoft.com/office/officeart/2005/8/layout/hierarchy2"/>
    <dgm:cxn modelId="{A47EE838-7FDF-B44B-8C9B-4D4B5171B7C2}" type="presParOf" srcId="{ACF037C3-FB23-C840-A120-3E09613461AD}" destId="{A7A86A06-1CA1-E045-AC0B-A6ADE7AD9C58}" srcOrd="0" destOrd="0" presId="urn:microsoft.com/office/officeart/2005/8/layout/hierarchy2"/>
    <dgm:cxn modelId="{6FEBC9FB-2638-C643-849C-E04E0B1DE24C}" type="presParOf" srcId="{A7A86A06-1CA1-E045-AC0B-A6ADE7AD9C58}" destId="{7BF93AAD-F952-614C-875A-B55A82BD7C49}" srcOrd="0" destOrd="0" presId="urn:microsoft.com/office/officeart/2005/8/layout/hierarchy2"/>
    <dgm:cxn modelId="{1546D15E-EAB6-3E41-A38D-CC10EE2D0551}" type="presParOf" srcId="{ACF037C3-FB23-C840-A120-3E09613461AD}" destId="{7758F4AA-241C-914E-8432-986CEA650248}" srcOrd="1" destOrd="0" presId="urn:microsoft.com/office/officeart/2005/8/layout/hierarchy2"/>
    <dgm:cxn modelId="{D5B59A4B-62F2-6142-86C2-7F3827935A91}" type="presParOf" srcId="{7758F4AA-241C-914E-8432-986CEA650248}" destId="{C3207ABD-19D5-5E46-A11E-6F18B1931303}" srcOrd="0" destOrd="0" presId="urn:microsoft.com/office/officeart/2005/8/layout/hierarchy2"/>
    <dgm:cxn modelId="{0581B167-55D2-0246-BEC7-C8C3278C51E3}" type="presParOf" srcId="{7758F4AA-241C-914E-8432-986CEA650248}" destId="{93F3A72C-3B99-5942-9C80-DD649AE5210C}" srcOrd="1" destOrd="0" presId="urn:microsoft.com/office/officeart/2005/8/layout/hierarchy2"/>
    <dgm:cxn modelId="{4955E263-775B-DD4C-B73D-F8A86E3DD012}" type="presParOf" srcId="{ACF037C3-FB23-C840-A120-3E09613461AD}" destId="{5E880274-2106-4049-8280-F983B8204F11}" srcOrd="2" destOrd="0" presId="urn:microsoft.com/office/officeart/2005/8/layout/hierarchy2"/>
    <dgm:cxn modelId="{AC5606A3-B1E1-9B4D-852E-795CC06FC4D2}" type="presParOf" srcId="{5E880274-2106-4049-8280-F983B8204F11}" destId="{6138712C-A1EA-CA4E-B1D8-B567F1257232}" srcOrd="0" destOrd="0" presId="urn:microsoft.com/office/officeart/2005/8/layout/hierarchy2"/>
    <dgm:cxn modelId="{88060619-08F5-8247-99A0-076F0277FDD6}" type="presParOf" srcId="{ACF037C3-FB23-C840-A120-3E09613461AD}" destId="{7ED9C8E0-BD90-AF4D-890D-7C9F4BC70B4A}" srcOrd="3" destOrd="0" presId="urn:microsoft.com/office/officeart/2005/8/layout/hierarchy2"/>
    <dgm:cxn modelId="{8DE179AC-5BAE-4D46-98A8-7ABE590AFC63}" type="presParOf" srcId="{7ED9C8E0-BD90-AF4D-890D-7C9F4BC70B4A}" destId="{DCA51093-5E0B-F449-8313-0FBC8CBDBE4C}" srcOrd="0" destOrd="0" presId="urn:microsoft.com/office/officeart/2005/8/layout/hierarchy2"/>
    <dgm:cxn modelId="{009AFE5E-FE87-DA48-AA22-F0F3E25F9C5C}" type="presParOf" srcId="{7ED9C8E0-BD90-AF4D-890D-7C9F4BC70B4A}" destId="{B67886F0-2200-8C49-86CC-69F2F70F0759}" srcOrd="1" destOrd="0" presId="urn:microsoft.com/office/officeart/2005/8/layout/hierarchy2"/>
    <dgm:cxn modelId="{F1A27278-9152-7145-8E90-73E3956C4673}" type="presParOf" srcId="{9B851AB9-89B1-F941-839A-72D6D49B22FD}" destId="{519E93DE-6795-B748-BC86-DFDCC8F13304}" srcOrd="2" destOrd="0" presId="urn:microsoft.com/office/officeart/2005/8/layout/hierarchy2"/>
    <dgm:cxn modelId="{1C40B828-FDD5-5449-9146-98EAD321D9DE}" type="presParOf" srcId="{519E93DE-6795-B748-BC86-DFDCC8F13304}" destId="{3F222D18-F859-C644-ACBB-070E102DF915}" srcOrd="0" destOrd="0" presId="urn:microsoft.com/office/officeart/2005/8/layout/hierarchy2"/>
    <dgm:cxn modelId="{AE131688-CC2A-AC43-96A4-930B6756135C}" type="presParOf" srcId="{9B851AB9-89B1-F941-839A-72D6D49B22FD}" destId="{2B5BCFF4-69CE-CE41-A4DD-3F7D12D23349}" srcOrd="3" destOrd="0" presId="urn:microsoft.com/office/officeart/2005/8/layout/hierarchy2"/>
    <dgm:cxn modelId="{5F53BEE8-0339-CF43-AFAE-18C3F241CAED}" type="presParOf" srcId="{2B5BCFF4-69CE-CE41-A4DD-3F7D12D23349}" destId="{FC861CDA-40CD-8549-8580-C0450C2584A0}" srcOrd="0" destOrd="0" presId="urn:microsoft.com/office/officeart/2005/8/layout/hierarchy2"/>
    <dgm:cxn modelId="{048C3033-5E0C-0741-A859-92782E8AC606}" type="presParOf" srcId="{2B5BCFF4-69CE-CE41-A4DD-3F7D12D23349}" destId="{224B0B92-AFB6-AB4C-987A-9CAD8A815AE8}" srcOrd="1" destOrd="0" presId="urn:microsoft.com/office/officeart/2005/8/layout/hierarchy2"/>
    <dgm:cxn modelId="{FA0BDD50-1446-4442-B78A-781BFE4FD5CB}" type="presParOf" srcId="{224B0B92-AFB6-AB4C-987A-9CAD8A815AE8}" destId="{3926B8E8-641C-154D-A474-0A9F6F7DDA07}" srcOrd="0" destOrd="0" presId="urn:microsoft.com/office/officeart/2005/8/layout/hierarchy2"/>
    <dgm:cxn modelId="{6338963E-64B7-C344-9E31-4519B9153664}" type="presParOf" srcId="{3926B8E8-641C-154D-A474-0A9F6F7DDA07}" destId="{23EDA04F-55EE-CC46-B63A-80698CCE06DA}" srcOrd="0" destOrd="0" presId="urn:microsoft.com/office/officeart/2005/8/layout/hierarchy2"/>
    <dgm:cxn modelId="{36670EB7-39EE-FA49-A9BD-2624A857774C}" type="presParOf" srcId="{224B0B92-AFB6-AB4C-987A-9CAD8A815AE8}" destId="{AC196FFA-B7F4-0841-9CE7-F2806930A626}" srcOrd="1" destOrd="0" presId="urn:microsoft.com/office/officeart/2005/8/layout/hierarchy2"/>
    <dgm:cxn modelId="{D880A9E1-0905-0E48-8D78-4A39865A20DF}" type="presParOf" srcId="{AC196FFA-B7F4-0841-9CE7-F2806930A626}" destId="{51E2C213-FAFB-1F42-B133-CDA92443303A}" srcOrd="0" destOrd="0" presId="urn:microsoft.com/office/officeart/2005/8/layout/hierarchy2"/>
    <dgm:cxn modelId="{A76A0E59-4CE2-8D47-8EE0-56954D7C6521}" type="presParOf" srcId="{AC196FFA-B7F4-0841-9CE7-F2806930A626}" destId="{48E245D1-0EF2-D44A-8803-9C96B7AD7CA9}" srcOrd="1" destOrd="0" presId="urn:microsoft.com/office/officeart/2005/8/layout/hierarchy2"/>
    <dgm:cxn modelId="{2AF30C6C-E1AE-5E44-BDF8-9B26882810B9}" type="presParOf" srcId="{48E245D1-0EF2-D44A-8803-9C96B7AD7CA9}" destId="{9A087471-B25F-D34F-BD3D-AE75BE0076FC}" srcOrd="0" destOrd="0" presId="urn:microsoft.com/office/officeart/2005/8/layout/hierarchy2"/>
    <dgm:cxn modelId="{CC903BE6-A33A-F34F-BC4F-1BE20D092F3B}" type="presParOf" srcId="{9A087471-B25F-D34F-BD3D-AE75BE0076FC}" destId="{4FEE4855-DF31-9142-8DC3-8EA6FEB6B309}" srcOrd="0" destOrd="0" presId="urn:microsoft.com/office/officeart/2005/8/layout/hierarchy2"/>
    <dgm:cxn modelId="{D7F2A2AE-5301-6646-B53C-B1E99BFB65F5}" type="presParOf" srcId="{48E245D1-0EF2-D44A-8803-9C96B7AD7CA9}" destId="{6E8C790A-A48F-C348-BED4-36E2C51D90B8}" srcOrd="1" destOrd="0" presId="urn:microsoft.com/office/officeart/2005/8/layout/hierarchy2"/>
    <dgm:cxn modelId="{61316E2A-DAB6-5648-8F58-70C7A49B2A67}" type="presParOf" srcId="{6E8C790A-A48F-C348-BED4-36E2C51D90B8}" destId="{08F7C307-801C-EE4F-8C0A-7B2EE75FDF91}" srcOrd="0" destOrd="0" presId="urn:microsoft.com/office/officeart/2005/8/layout/hierarchy2"/>
    <dgm:cxn modelId="{A7466DF2-8A76-C242-B7CE-817400A1EA8E}" type="presParOf" srcId="{6E8C790A-A48F-C348-BED4-36E2C51D90B8}" destId="{C7EF0B25-494C-7C49-8E8B-8CA5A90DE515}" srcOrd="1" destOrd="0" presId="urn:microsoft.com/office/officeart/2005/8/layout/hierarchy2"/>
    <dgm:cxn modelId="{E745BC54-9715-224D-B136-2944DBCB7744}" type="presParOf" srcId="{48E245D1-0EF2-D44A-8803-9C96B7AD7CA9}" destId="{BE0F5E08-CA0E-6D48-A9FB-6A1FC5DCCD87}" srcOrd="2" destOrd="0" presId="urn:microsoft.com/office/officeart/2005/8/layout/hierarchy2"/>
    <dgm:cxn modelId="{0BF0241A-9B18-7F40-94BC-16BAB2505BA9}" type="presParOf" srcId="{BE0F5E08-CA0E-6D48-A9FB-6A1FC5DCCD87}" destId="{069B1C38-749B-2344-90D2-9087E99988D7}" srcOrd="0" destOrd="0" presId="urn:microsoft.com/office/officeart/2005/8/layout/hierarchy2"/>
    <dgm:cxn modelId="{A023E7E7-C2B8-B041-B9B9-B6796321851F}" type="presParOf" srcId="{48E245D1-0EF2-D44A-8803-9C96B7AD7CA9}" destId="{F6E1FAA7-E39D-4040-92C7-6247698FFDFA}" srcOrd="3" destOrd="0" presId="urn:microsoft.com/office/officeart/2005/8/layout/hierarchy2"/>
    <dgm:cxn modelId="{D5584D4B-D428-8747-BD75-5B403839D863}" type="presParOf" srcId="{F6E1FAA7-E39D-4040-92C7-6247698FFDFA}" destId="{D3FD2318-015F-AF44-90F3-887DEDC4AF1B}" srcOrd="0" destOrd="0" presId="urn:microsoft.com/office/officeart/2005/8/layout/hierarchy2"/>
    <dgm:cxn modelId="{EE4C3D3C-C4AD-A943-9896-7B0E9D894C8B}" type="presParOf" srcId="{F6E1FAA7-E39D-4040-92C7-6247698FFDFA}" destId="{F24E9BF3-8057-FC49-8347-FC60FD7A87B1}" srcOrd="1" destOrd="0" presId="urn:microsoft.com/office/officeart/2005/8/layout/hierarchy2"/>
    <dgm:cxn modelId="{43D5A5B0-5AD5-FC4B-9A21-D190415CA273}" type="presParOf" srcId="{224B0B92-AFB6-AB4C-987A-9CAD8A815AE8}" destId="{19BCEB03-0FA3-A04A-BAD3-CDDC25C90C78}" srcOrd="2" destOrd="0" presId="urn:microsoft.com/office/officeart/2005/8/layout/hierarchy2"/>
    <dgm:cxn modelId="{E151C18F-35AB-BA44-860A-ED60EFD59607}" type="presParOf" srcId="{19BCEB03-0FA3-A04A-BAD3-CDDC25C90C78}" destId="{0EE151C8-90D5-5342-8AEA-B85E692AAB77}" srcOrd="0" destOrd="0" presId="urn:microsoft.com/office/officeart/2005/8/layout/hierarchy2"/>
    <dgm:cxn modelId="{12636DB0-624B-C041-A690-D7FA97C15FAA}" type="presParOf" srcId="{224B0B92-AFB6-AB4C-987A-9CAD8A815AE8}" destId="{2028F45D-78FB-1A40-8E3A-9BB62FC15152}" srcOrd="3" destOrd="0" presId="urn:microsoft.com/office/officeart/2005/8/layout/hierarchy2"/>
    <dgm:cxn modelId="{209A80D8-D545-A14A-93A2-7F5B98394EA1}" type="presParOf" srcId="{2028F45D-78FB-1A40-8E3A-9BB62FC15152}" destId="{687D2018-03D5-6C4A-8295-E811F8FE324E}" srcOrd="0" destOrd="0" presId="urn:microsoft.com/office/officeart/2005/8/layout/hierarchy2"/>
    <dgm:cxn modelId="{F1D977E5-874C-9149-8059-A27F9C89B33D}" type="presParOf" srcId="{2028F45D-78FB-1A40-8E3A-9BB62FC15152}" destId="{BF72022A-1D69-0A4A-A2DE-67BD4A1F6848}" srcOrd="1" destOrd="0" presId="urn:microsoft.com/office/officeart/2005/8/layout/hierarchy2"/>
    <dgm:cxn modelId="{7BBE1D49-D97B-1A43-B529-5BEBA22476CA}" type="presParOf" srcId="{BF72022A-1D69-0A4A-A2DE-67BD4A1F6848}" destId="{88E79EFC-57BE-CD40-94FD-3BE782388F49}" srcOrd="0" destOrd="0" presId="urn:microsoft.com/office/officeart/2005/8/layout/hierarchy2"/>
    <dgm:cxn modelId="{69EF338E-F911-664D-A87B-52CBAD3FD990}" type="presParOf" srcId="{88E79EFC-57BE-CD40-94FD-3BE782388F49}" destId="{FD6F4B9C-AC4F-0A48-996E-1CEAEC689EAD}" srcOrd="0" destOrd="0" presId="urn:microsoft.com/office/officeart/2005/8/layout/hierarchy2"/>
    <dgm:cxn modelId="{972B5790-156E-8B40-8FCA-24BF81E1617A}" type="presParOf" srcId="{BF72022A-1D69-0A4A-A2DE-67BD4A1F6848}" destId="{D1CB1CCD-066C-C84D-B862-60DE2E0D80E3}" srcOrd="1" destOrd="0" presId="urn:microsoft.com/office/officeart/2005/8/layout/hierarchy2"/>
    <dgm:cxn modelId="{3CD59BD7-7281-BE40-8061-97EAB215EBFE}" type="presParOf" srcId="{D1CB1CCD-066C-C84D-B862-60DE2E0D80E3}" destId="{D6E5A9F7-2ACD-BE45-9144-17C8481D7566}" srcOrd="0" destOrd="0" presId="urn:microsoft.com/office/officeart/2005/8/layout/hierarchy2"/>
    <dgm:cxn modelId="{EEE09F6C-49BB-C64F-9454-0CDECDD6AB57}" type="presParOf" srcId="{D1CB1CCD-066C-C84D-B862-60DE2E0D80E3}" destId="{469EECE6-FEA8-4A42-A117-170A69BF746D}" srcOrd="1" destOrd="0" presId="urn:microsoft.com/office/officeart/2005/8/layout/hierarchy2"/>
    <dgm:cxn modelId="{AECE89B2-5CF4-4E46-9EA4-34981243F522}" type="presParOf" srcId="{BF72022A-1D69-0A4A-A2DE-67BD4A1F6848}" destId="{5A20AD16-7C6D-0940-8A6B-2A9D450167E4}" srcOrd="2" destOrd="0" presId="urn:microsoft.com/office/officeart/2005/8/layout/hierarchy2"/>
    <dgm:cxn modelId="{FCE3A8CA-E88F-654E-A784-689B8F4A6470}" type="presParOf" srcId="{5A20AD16-7C6D-0940-8A6B-2A9D450167E4}" destId="{32EB8EB1-BD34-5947-8684-3425B82CF77F}" srcOrd="0" destOrd="0" presId="urn:microsoft.com/office/officeart/2005/8/layout/hierarchy2"/>
    <dgm:cxn modelId="{9CBD1688-D677-C047-A284-CC4D68EE8978}" type="presParOf" srcId="{BF72022A-1D69-0A4A-A2DE-67BD4A1F6848}" destId="{353F6977-D677-124D-A029-256479DCBEC6}" srcOrd="3" destOrd="0" presId="urn:microsoft.com/office/officeart/2005/8/layout/hierarchy2"/>
    <dgm:cxn modelId="{47E86080-330B-D946-AC02-A762016F38DC}" type="presParOf" srcId="{353F6977-D677-124D-A029-256479DCBEC6}" destId="{823484C1-23B9-2341-ABC7-BE58AF3B6B43}" srcOrd="0" destOrd="0" presId="urn:microsoft.com/office/officeart/2005/8/layout/hierarchy2"/>
    <dgm:cxn modelId="{D195C5BA-29E6-3E4D-A7F7-D6412DD69A01}" type="presParOf" srcId="{353F6977-D677-124D-A029-256479DCBEC6}" destId="{718C3505-963B-7749-9CF2-DE4658E8886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272DE-2E8A-144F-8554-BF3DA095E6F2}">
      <dsp:nvSpPr>
        <dsp:cNvPr id="0" name=""/>
        <dsp:cNvSpPr/>
      </dsp:nvSpPr>
      <dsp:spPr>
        <a:xfrm>
          <a:off x="956216" y="2336200"/>
          <a:ext cx="1160566" cy="580283"/>
        </a:xfrm>
        <a:prstGeom prst="roundRect">
          <a:avLst>
            <a:gd name="adj" fmla="val 10000"/>
          </a:avLst>
        </a:prstGeom>
        <a:solidFill>
          <a:srgbClr val="D4BF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2"/>
              </a:solidFill>
            </a:rPr>
            <a:t>Client</a:t>
          </a:r>
        </a:p>
      </dsp:txBody>
      <dsp:txXfrm>
        <a:off x="973212" y="2353196"/>
        <a:ext cx="1126574" cy="546291"/>
      </dsp:txXfrm>
    </dsp:sp>
    <dsp:sp modelId="{816B2470-58D6-3B4A-87C1-74A930CEE077}">
      <dsp:nvSpPr>
        <dsp:cNvPr id="0" name=""/>
        <dsp:cNvSpPr/>
      </dsp:nvSpPr>
      <dsp:spPr>
        <a:xfrm rot="17350740">
          <a:off x="1642355" y="1949073"/>
          <a:ext cx="1413081" cy="19885"/>
        </a:xfrm>
        <a:custGeom>
          <a:avLst/>
          <a:gdLst/>
          <a:ahLst/>
          <a:cxnLst/>
          <a:rect l="0" t="0" r="0" b="0"/>
          <a:pathLst>
            <a:path>
              <a:moveTo>
                <a:pt x="0" y="9942"/>
              </a:moveTo>
              <a:lnTo>
                <a:pt x="1413081" y="9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313569" y="1923689"/>
        <a:ext cx="70654" cy="70654"/>
      </dsp:txXfrm>
    </dsp:sp>
    <dsp:sp modelId="{08A00866-C2B0-954B-BC76-32867E190ECD}">
      <dsp:nvSpPr>
        <dsp:cNvPr id="0" name=""/>
        <dsp:cNvSpPr/>
      </dsp:nvSpPr>
      <dsp:spPr>
        <a:xfrm>
          <a:off x="2581009" y="1001549"/>
          <a:ext cx="1160566" cy="580283"/>
        </a:xfrm>
        <a:prstGeom prst="roundRect">
          <a:avLst>
            <a:gd name="adj" fmla="val 10000"/>
          </a:avLst>
        </a:prstGeom>
        <a:solidFill>
          <a:srgbClr val="D4BF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2"/>
              </a:solidFill>
            </a:rPr>
            <a:t>40 and Older</a:t>
          </a:r>
        </a:p>
      </dsp:txBody>
      <dsp:txXfrm>
        <a:off x="2598005" y="1018545"/>
        <a:ext cx="1126574" cy="546291"/>
      </dsp:txXfrm>
    </dsp:sp>
    <dsp:sp modelId="{9B505A0D-26D9-7D4E-A719-57D6829F75AC}">
      <dsp:nvSpPr>
        <dsp:cNvPr id="0" name=""/>
        <dsp:cNvSpPr/>
      </dsp:nvSpPr>
      <dsp:spPr>
        <a:xfrm rot="18289469">
          <a:off x="3567231" y="948085"/>
          <a:ext cx="812914" cy="19885"/>
        </a:xfrm>
        <a:custGeom>
          <a:avLst/>
          <a:gdLst/>
          <a:ahLst/>
          <a:cxnLst/>
          <a:rect l="0" t="0" r="0" b="0"/>
          <a:pathLst>
            <a:path>
              <a:moveTo>
                <a:pt x="0" y="9942"/>
              </a:moveTo>
              <a:lnTo>
                <a:pt x="812914"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953366" y="937705"/>
        <a:ext cx="40645" cy="40645"/>
      </dsp:txXfrm>
    </dsp:sp>
    <dsp:sp modelId="{C7F7B6C0-13E5-5C41-B3AC-D0C341362D71}">
      <dsp:nvSpPr>
        <dsp:cNvPr id="0" name=""/>
        <dsp:cNvSpPr/>
      </dsp:nvSpPr>
      <dsp:spPr>
        <a:xfrm>
          <a:off x="4205802" y="334223"/>
          <a:ext cx="1160566" cy="580283"/>
        </a:xfrm>
        <a:prstGeom prst="roundRect">
          <a:avLst>
            <a:gd name="adj" fmla="val 10000"/>
          </a:avLst>
        </a:prstGeom>
        <a:solidFill>
          <a:srgbClr val="D4BF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2"/>
              </a:solidFill>
            </a:rPr>
            <a:t>Female</a:t>
          </a:r>
        </a:p>
      </dsp:txBody>
      <dsp:txXfrm>
        <a:off x="4222798" y="351219"/>
        <a:ext cx="1126574" cy="546291"/>
      </dsp:txXfrm>
    </dsp:sp>
    <dsp:sp modelId="{A651FE9C-CE0F-334B-BBE1-E84ECC3D09B9}">
      <dsp:nvSpPr>
        <dsp:cNvPr id="0" name=""/>
        <dsp:cNvSpPr/>
      </dsp:nvSpPr>
      <dsp:spPr>
        <a:xfrm rot="19457599">
          <a:off x="5312633" y="447591"/>
          <a:ext cx="571696" cy="19885"/>
        </a:xfrm>
        <a:custGeom>
          <a:avLst/>
          <a:gdLst/>
          <a:ahLst/>
          <a:cxnLst/>
          <a:rect l="0" t="0" r="0" b="0"/>
          <a:pathLst>
            <a:path>
              <a:moveTo>
                <a:pt x="0" y="9942"/>
              </a:moveTo>
              <a:lnTo>
                <a:pt x="571696"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84189" y="443241"/>
        <a:ext cx="28584" cy="28584"/>
      </dsp:txXfrm>
    </dsp:sp>
    <dsp:sp modelId="{6DB47D51-6D37-1443-B57F-A3B1F167F696}">
      <dsp:nvSpPr>
        <dsp:cNvPr id="0" name=""/>
        <dsp:cNvSpPr/>
      </dsp:nvSpPr>
      <dsp:spPr>
        <a:xfrm>
          <a:off x="5830594" y="561"/>
          <a:ext cx="1160566" cy="580283"/>
        </a:xfrm>
        <a:prstGeom prst="roundRect">
          <a:avLst>
            <a:gd name="adj" fmla="val 10000"/>
          </a:avLst>
        </a:prstGeom>
        <a:solidFill>
          <a:srgbClr val="D4BF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2"/>
              </a:solidFill>
            </a:rPr>
            <a:t>Active</a:t>
          </a:r>
        </a:p>
      </dsp:txBody>
      <dsp:txXfrm>
        <a:off x="5847590" y="17557"/>
        <a:ext cx="1126574" cy="546291"/>
      </dsp:txXfrm>
    </dsp:sp>
    <dsp:sp modelId="{780CE195-27C9-9C48-906E-8D7AE046B5EF}">
      <dsp:nvSpPr>
        <dsp:cNvPr id="0" name=""/>
        <dsp:cNvSpPr/>
      </dsp:nvSpPr>
      <dsp:spPr>
        <a:xfrm rot="2142401">
          <a:off x="5312633" y="781254"/>
          <a:ext cx="571696" cy="19885"/>
        </a:xfrm>
        <a:custGeom>
          <a:avLst/>
          <a:gdLst/>
          <a:ahLst/>
          <a:cxnLst/>
          <a:rect l="0" t="0" r="0" b="0"/>
          <a:pathLst>
            <a:path>
              <a:moveTo>
                <a:pt x="0" y="9942"/>
              </a:moveTo>
              <a:lnTo>
                <a:pt x="571696"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84189" y="776904"/>
        <a:ext cx="28584" cy="28584"/>
      </dsp:txXfrm>
    </dsp:sp>
    <dsp:sp modelId="{8D8C7226-20DF-EB44-AA31-5BC3CC18AF26}">
      <dsp:nvSpPr>
        <dsp:cNvPr id="0" name=""/>
        <dsp:cNvSpPr/>
      </dsp:nvSpPr>
      <dsp:spPr>
        <a:xfrm>
          <a:off x="5830594" y="667886"/>
          <a:ext cx="1160566" cy="580283"/>
        </a:xfrm>
        <a:prstGeom prst="roundRect">
          <a:avLst>
            <a:gd name="adj" fmla="val 10000"/>
          </a:avLst>
        </a:prstGeom>
        <a:solidFill>
          <a:srgbClr val="D4BF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2"/>
              </a:solidFill>
            </a:rPr>
            <a:t>Not</a:t>
          </a:r>
          <a:r>
            <a:rPr lang="en-GB" sz="1900" kern="1200" dirty="0"/>
            <a:t> </a:t>
          </a:r>
          <a:r>
            <a:rPr lang="en-GB" sz="1900" kern="1200" dirty="0">
              <a:solidFill>
                <a:schemeClr val="tx2"/>
              </a:solidFill>
            </a:rPr>
            <a:t>Active</a:t>
          </a:r>
        </a:p>
      </dsp:txBody>
      <dsp:txXfrm>
        <a:off x="5847590" y="684882"/>
        <a:ext cx="1126574" cy="546291"/>
      </dsp:txXfrm>
    </dsp:sp>
    <dsp:sp modelId="{334AE580-0E3E-4140-A710-A3928654885F}">
      <dsp:nvSpPr>
        <dsp:cNvPr id="0" name=""/>
        <dsp:cNvSpPr/>
      </dsp:nvSpPr>
      <dsp:spPr>
        <a:xfrm rot="3310531">
          <a:off x="3567231" y="1615411"/>
          <a:ext cx="812914" cy="19885"/>
        </a:xfrm>
        <a:custGeom>
          <a:avLst/>
          <a:gdLst/>
          <a:ahLst/>
          <a:cxnLst/>
          <a:rect l="0" t="0" r="0" b="0"/>
          <a:pathLst>
            <a:path>
              <a:moveTo>
                <a:pt x="0" y="9942"/>
              </a:moveTo>
              <a:lnTo>
                <a:pt x="812914"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953366" y="1605030"/>
        <a:ext cx="40645" cy="40645"/>
      </dsp:txXfrm>
    </dsp:sp>
    <dsp:sp modelId="{B703851D-075B-2143-A0B8-0F660A3C6305}">
      <dsp:nvSpPr>
        <dsp:cNvPr id="0" name=""/>
        <dsp:cNvSpPr/>
      </dsp:nvSpPr>
      <dsp:spPr>
        <a:xfrm>
          <a:off x="4205802" y="1668874"/>
          <a:ext cx="1160566" cy="580283"/>
        </a:xfrm>
        <a:prstGeom prst="roundRect">
          <a:avLst>
            <a:gd name="adj" fmla="val 10000"/>
          </a:avLst>
        </a:prstGeom>
        <a:solidFill>
          <a:srgbClr val="D4BF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2"/>
              </a:solidFill>
            </a:rPr>
            <a:t>Male</a:t>
          </a:r>
        </a:p>
      </dsp:txBody>
      <dsp:txXfrm>
        <a:off x="4222798" y="1685870"/>
        <a:ext cx="1126574" cy="546291"/>
      </dsp:txXfrm>
    </dsp:sp>
    <dsp:sp modelId="{A7A86A06-1CA1-E045-AC0B-A6ADE7AD9C58}">
      <dsp:nvSpPr>
        <dsp:cNvPr id="0" name=""/>
        <dsp:cNvSpPr/>
      </dsp:nvSpPr>
      <dsp:spPr>
        <a:xfrm rot="19457599">
          <a:off x="5312633" y="1782242"/>
          <a:ext cx="571696" cy="19885"/>
        </a:xfrm>
        <a:custGeom>
          <a:avLst/>
          <a:gdLst/>
          <a:ahLst/>
          <a:cxnLst/>
          <a:rect l="0" t="0" r="0" b="0"/>
          <a:pathLst>
            <a:path>
              <a:moveTo>
                <a:pt x="0" y="9942"/>
              </a:moveTo>
              <a:lnTo>
                <a:pt x="571696"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84189" y="1777892"/>
        <a:ext cx="28584" cy="28584"/>
      </dsp:txXfrm>
    </dsp:sp>
    <dsp:sp modelId="{C3207ABD-19D5-5E46-A11E-6F18B1931303}">
      <dsp:nvSpPr>
        <dsp:cNvPr id="0" name=""/>
        <dsp:cNvSpPr/>
      </dsp:nvSpPr>
      <dsp:spPr>
        <a:xfrm>
          <a:off x="5830594" y="1335212"/>
          <a:ext cx="1160566" cy="580283"/>
        </a:xfrm>
        <a:prstGeom prst="roundRect">
          <a:avLst>
            <a:gd name="adj" fmla="val 10000"/>
          </a:avLst>
        </a:prstGeom>
        <a:solidFill>
          <a:srgbClr val="D4BF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2"/>
              </a:solidFill>
            </a:rPr>
            <a:t>Active</a:t>
          </a:r>
        </a:p>
      </dsp:txBody>
      <dsp:txXfrm>
        <a:off x="5847590" y="1352208"/>
        <a:ext cx="1126574" cy="546291"/>
      </dsp:txXfrm>
    </dsp:sp>
    <dsp:sp modelId="{5E880274-2106-4049-8280-F983B8204F11}">
      <dsp:nvSpPr>
        <dsp:cNvPr id="0" name=""/>
        <dsp:cNvSpPr/>
      </dsp:nvSpPr>
      <dsp:spPr>
        <a:xfrm rot="2142401">
          <a:off x="5312633" y="2115905"/>
          <a:ext cx="571696" cy="19885"/>
        </a:xfrm>
        <a:custGeom>
          <a:avLst/>
          <a:gdLst/>
          <a:ahLst/>
          <a:cxnLst/>
          <a:rect l="0" t="0" r="0" b="0"/>
          <a:pathLst>
            <a:path>
              <a:moveTo>
                <a:pt x="0" y="9942"/>
              </a:moveTo>
              <a:lnTo>
                <a:pt x="571696"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84189" y="2111555"/>
        <a:ext cx="28584" cy="28584"/>
      </dsp:txXfrm>
    </dsp:sp>
    <dsp:sp modelId="{DCA51093-5E0B-F449-8313-0FBC8CBDBE4C}">
      <dsp:nvSpPr>
        <dsp:cNvPr id="0" name=""/>
        <dsp:cNvSpPr/>
      </dsp:nvSpPr>
      <dsp:spPr>
        <a:xfrm>
          <a:off x="5830594" y="2002537"/>
          <a:ext cx="1160566" cy="580283"/>
        </a:xfrm>
        <a:prstGeom prst="roundRect">
          <a:avLst>
            <a:gd name="adj" fmla="val 10000"/>
          </a:avLst>
        </a:prstGeom>
        <a:solidFill>
          <a:srgbClr val="D4BF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2"/>
              </a:solidFill>
            </a:rPr>
            <a:t>Not Active</a:t>
          </a:r>
        </a:p>
      </dsp:txBody>
      <dsp:txXfrm>
        <a:off x="5847590" y="2019533"/>
        <a:ext cx="1126574" cy="546291"/>
      </dsp:txXfrm>
    </dsp:sp>
    <dsp:sp modelId="{519E93DE-6795-B748-BC86-DFDCC8F13304}">
      <dsp:nvSpPr>
        <dsp:cNvPr id="0" name=""/>
        <dsp:cNvSpPr/>
      </dsp:nvSpPr>
      <dsp:spPr>
        <a:xfrm rot="4249260">
          <a:off x="1642355" y="3283724"/>
          <a:ext cx="1413081" cy="19885"/>
        </a:xfrm>
        <a:custGeom>
          <a:avLst/>
          <a:gdLst/>
          <a:ahLst/>
          <a:cxnLst/>
          <a:rect l="0" t="0" r="0" b="0"/>
          <a:pathLst>
            <a:path>
              <a:moveTo>
                <a:pt x="0" y="9942"/>
              </a:moveTo>
              <a:lnTo>
                <a:pt x="1413081" y="9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313569" y="3258340"/>
        <a:ext cx="70654" cy="70654"/>
      </dsp:txXfrm>
    </dsp:sp>
    <dsp:sp modelId="{FC861CDA-40CD-8549-8580-C0450C2584A0}">
      <dsp:nvSpPr>
        <dsp:cNvPr id="0" name=""/>
        <dsp:cNvSpPr/>
      </dsp:nvSpPr>
      <dsp:spPr>
        <a:xfrm>
          <a:off x="2581009" y="3670851"/>
          <a:ext cx="1160566" cy="580283"/>
        </a:xfrm>
        <a:prstGeom prst="roundRect">
          <a:avLst>
            <a:gd name="adj" fmla="val 10000"/>
          </a:avLst>
        </a:prstGeom>
        <a:solidFill>
          <a:srgbClr val="D4BF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2"/>
              </a:solidFill>
            </a:rPr>
            <a:t>Under 40</a:t>
          </a:r>
        </a:p>
      </dsp:txBody>
      <dsp:txXfrm>
        <a:off x="2598005" y="3687847"/>
        <a:ext cx="1126574" cy="546291"/>
      </dsp:txXfrm>
    </dsp:sp>
    <dsp:sp modelId="{3926B8E8-641C-154D-A474-0A9F6F7DDA07}">
      <dsp:nvSpPr>
        <dsp:cNvPr id="0" name=""/>
        <dsp:cNvSpPr/>
      </dsp:nvSpPr>
      <dsp:spPr>
        <a:xfrm rot="18289469">
          <a:off x="3567231" y="3617387"/>
          <a:ext cx="812914" cy="19885"/>
        </a:xfrm>
        <a:custGeom>
          <a:avLst/>
          <a:gdLst/>
          <a:ahLst/>
          <a:cxnLst/>
          <a:rect l="0" t="0" r="0" b="0"/>
          <a:pathLst>
            <a:path>
              <a:moveTo>
                <a:pt x="0" y="9942"/>
              </a:moveTo>
              <a:lnTo>
                <a:pt x="812914"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953366" y="3607007"/>
        <a:ext cx="40645" cy="40645"/>
      </dsp:txXfrm>
    </dsp:sp>
    <dsp:sp modelId="{51E2C213-FAFB-1F42-B133-CDA92443303A}">
      <dsp:nvSpPr>
        <dsp:cNvPr id="0" name=""/>
        <dsp:cNvSpPr/>
      </dsp:nvSpPr>
      <dsp:spPr>
        <a:xfrm>
          <a:off x="4205802" y="3003526"/>
          <a:ext cx="1160566" cy="580283"/>
        </a:xfrm>
        <a:prstGeom prst="roundRect">
          <a:avLst>
            <a:gd name="adj" fmla="val 10000"/>
          </a:avLst>
        </a:prstGeom>
        <a:solidFill>
          <a:srgbClr val="D4BF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2"/>
              </a:solidFill>
            </a:rPr>
            <a:t>Female</a:t>
          </a:r>
        </a:p>
      </dsp:txBody>
      <dsp:txXfrm>
        <a:off x="4222798" y="3020522"/>
        <a:ext cx="1126574" cy="546291"/>
      </dsp:txXfrm>
    </dsp:sp>
    <dsp:sp modelId="{9A087471-B25F-D34F-BD3D-AE75BE0076FC}">
      <dsp:nvSpPr>
        <dsp:cNvPr id="0" name=""/>
        <dsp:cNvSpPr/>
      </dsp:nvSpPr>
      <dsp:spPr>
        <a:xfrm rot="19457599">
          <a:off x="5312633" y="3116893"/>
          <a:ext cx="571696" cy="19885"/>
        </a:xfrm>
        <a:custGeom>
          <a:avLst/>
          <a:gdLst/>
          <a:ahLst/>
          <a:cxnLst/>
          <a:rect l="0" t="0" r="0" b="0"/>
          <a:pathLst>
            <a:path>
              <a:moveTo>
                <a:pt x="0" y="9942"/>
              </a:moveTo>
              <a:lnTo>
                <a:pt x="571696"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84189" y="3112543"/>
        <a:ext cx="28584" cy="28584"/>
      </dsp:txXfrm>
    </dsp:sp>
    <dsp:sp modelId="{08F7C307-801C-EE4F-8C0A-7B2EE75FDF91}">
      <dsp:nvSpPr>
        <dsp:cNvPr id="0" name=""/>
        <dsp:cNvSpPr/>
      </dsp:nvSpPr>
      <dsp:spPr>
        <a:xfrm>
          <a:off x="5830594" y="2669863"/>
          <a:ext cx="1160566" cy="580283"/>
        </a:xfrm>
        <a:prstGeom prst="roundRect">
          <a:avLst>
            <a:gd name="adj" fmla="val 10000"/>
          </a:avLst>
        </a:prstGeom>
        <a:solidFill>
          <a:srgbClr val="D4BF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2"/>
              </a:solidFill>
            </a:rPr>
            <a:t>Active</a:t>
          </a:r>
        </a:p>
      </dsp:txBody>
      <dsp:txXfrm>
        <a:off x="5847590" y="2686859"/>
        <a:ext cx="1126574" cy="546291"/>
      </dsp:txXfrm>
    </dsp:sp>
    <dsp:sp modelId="{BE0F5E08-CA0E-6D48-A9FB-6A1FC5DCCD87}">
      <dsp:nvSpPr>
        <dsp:cNvPr id="0" name=""/>
        <dsp:cNvSpPr/>
      </dsp:nvSpPr>
      <dsp:spPr>
        <a:xfrm rot="2142401">
          <a:off x="5312633" y="3450556"/>
          <a:ext cx="571696" cy="19885"/>
        </a:xfrm>
        <a:custGeom>
          <a:avLst/>
          <a:gdLst/>
          <a:ahLst/>
          <a:cxnLst/>
          <a:rect l="0" t="0" r="0" b="0"/>
          <a:pathLst>
            <a:path>
              <a:moveTo>
                <a:pt x="0" y="9942"/>
              </a:moveTo>
              <a:lnTo>
                <a:pt x="571696"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84189" y="3446206"/>
        <a:ext cx="28584" cy="28584"/>
      </dsp:txXfrm>
    </dsp:sp>
    <dsp:sp modelId="{D3FD2318-015F-AF44-90F3-887DEDC4AF1B}">
      <dsp:nvSpPr>
        <dsp:cNvPr id="0" name=""/>
        <dsp:cNvSpPr/>
      </dsp:nvSpPr>
      <dsp:spPr>
        <a:xfrm>
          <a:off x="5830594" y="3337188"/>
          <a:ext cx="1160566" cy="580283"/>
        </a:xfrm>
        <a:prstGeom prst="roundRect">
          <a:avLst>
            <a:gd name="adj" fmla="val 10000"/>
          </a:avLst>
        </a:prstGeom>
        <a:solidFill>
          <a:srgbClr val="D4BF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2"/>
              </a:solidFill>
            </a:rPr>
            <a:t>Not Active</a:t>
          </a:r>
        </a:p>
      </dsp:txBody>
      <dsp:txXfrm>
        <a:off x="5847590" y="3354184"/>
        <a:ext cx="1126574" cy="546291"/>
      </dsp:txXfrm>
    </dsp:sp>
    <dsp:sp modelId="{19BCEB03-0FA3-A04A-BAD3-CDDC25C90C78}">
      <dsp:nvSpPr>
        <dsp:cNvPr id="0" name=""/>
        <dsp:cNvSpPr/>
      </dsp:nvSpPr>
      <dsp:spPr>
        <a:xfrm rot="3310531">
          <a:off x="3567231" y="4284713"/>
          <a:ext cx="812914" cy="19885"/>
        </a:xfrm>
        <a:custGeom>
          <a:avLst/>
          <a:gdLst/>
          <a:ahLst/>
          <a:cxnLst/>
          <a:rect l="0" t="0" r="0" b="0"/>
          <a:pathLst>
            <a:path>
              <a:moveTo>
                <a:pt x="0" y="9942"/>
              </a:moveTo>
              <a:lnTo>
                <a:pt x="812914"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953366" y="4274333"/>
        <a:ext cx="40645" cy="40645"/>
      </dsp:txXfrm>
    </dsp:sp>
    <dsp:sp modelId="{687D2018-03D5-6C4A-8295-E811F8FE324E}">
      <dsp:nvSpPr>
        <dsp:cNvPr id="0" name=""/>
        <dsp:cNvSpPr/>
      </dsp:nvSpPr>
      <dsp:spPr>
        <a:xfrm>
          <a:off x="4205802" y="4338177"/>
          <a:ext cx="1160566" cy="580283"/>
        </a:xfrm>
        <a:prstGeom prst="roundRect">
          <a:avLst>
            <a:gd name="adj" fmla="val 10000"/>
          </a:avLst>
        </a:prstGeom>
        <a:solidFill>
          <a:srgbClr val="D4BF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2"/>
              </a:solidFill>
            </a:rPr>
            <a:t>Male</a:t>
          </a:r>
        </a:p>
      </dsp:txBody>
      <dsp:txXfrm>
        <a:off x="4222798" y="4355173"/>
        <a:ext cx="1126574" cy="546291"/>
      </dsp:txXfrm>
    </dsp:sp>
    <dsp:sp modelId="{88E79EFC-57BE-CD40-94FD-3BE782388F49}">
      <dsp:nvSpPr>
        <dsp:cNvPr id="0" name=""/>
        <dsp:cNvSpPr/>
      </dsp:nvSpPr>
      <dsp:spPr>
        <a:xfrm rot="19457599">
          <a:off x="5312633" y="4451544"/>
          <a:ext cx="571696" cy="19885"/>
        </a:xfrm>
        <a:custGeom>
          <a:avLst/>
          <a:gdLst/>
          <a:ahLst/>
          <a:cxnLst/>
          <a:rect l="0" t="0" r="0" b="0"/>
          <a:pathLst>
            <a:path>
              <a:moveTo>
                <a:pt x="0" y="9942"/>
              </a:moveTo>
              <a:lnTo>
                <a:pt x="571696"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84189" y="4447194"/>
        <a:ext cx="28584" cy="28584"/>
      </dsp:txXfrm>
    </dsp:sp>
    <dsp:sp modelId="{D6E5A9F7-2ACD-BE45-9144-17C8481D7566}">
      <dsp:nvSpPr>
        <dsp:cNvPr id="0" name=""/>
        <dsp:cNvSpPr/>
      </dsp:nvSpPr>
      <dsp:spPr>
        <a:xfrm>
          <a:off x="5830594" y="4004514"/>
          <a:ext cx="1160566" cy="580283"/>
        </a:xfrm>
        <a:prstGeom prst="roundRect">
          <a:avLst>
            <a:gd name="adj" fmla="val 10000"/>
          </a:avLst>
        </a:prstGeom>
        <a:solidFill>
          <a:srgbClr val="D4BF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2"/>
              </a:solidFill>
            </a:rPr>
            <a:t>Active</a:t>
          </a:r>
        </a:p>
      </dsp:txBody>
      <dsp:txXfrm>
        <a:off x="5847590" y="4021510"/>
        <a:ext cx="1126574" cy="546291"/>
      </dsp:txXfrm>
    </dsp:sp>
    <dsp:sp modelId="{5A20AD16-7C6D-0940-8A6B-2A9D450167E4}">
      <dsp:nvSpPr>
        <dsp:cNvPr id="0" name=""/>
        <dsp:cNvSpPr/>
      </dsp:nvSpPr>
      <dsp:spPr>
        <a:xfrm rot="2142401">
          <a:off x="5312633" y="4785207"/>
          <a:ext cx="571696" cy="19885"/>
        </a:xfrm>
        <a:custGeom>
          <a:avLst/>
          <a:gdLst/>
          <a:ahLst/>
          <a:cxnLst/>
          <a:rect l="0" t="0" r="0" b="0"/>
          <a:pathLst>
            <a:path>
              <a:moveTo>
                <a:pt x="0" y="9942"/>
              </a:moveTo>
              <a:lnTo>
                <a:pt x="571696" y="99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584189" y="4780857"/>
        <a:ext cx="28584" cy="28584"/>
      </dsp:txXfrm>
    </dsp:sp>
    <dsp:sp modelId="{823484C1-23B9-2341-ABC7-BE58AF3B6B43}">
      <dsp:nvSpPr>
        <dsp:cNvPr id="0" name=""/>
        <dsp:cNvSpPr/>
      </dsp:nvSpPr>
      <dsp:spPr>
        <a:xfrm>
          <a:off x="5830594" y="4671839"/>
          <a:ext cx="1160566" cy="580283"/>
        </a:xfrm>
        <a:prstGeom prst="roundRect">
          <a:avLst>
            <a:gd name="adj" fmla="val 10000"/>
          </a:avLst>
        </a:prstGeom>
        <a:solidFill>
          <a:srgbClr val="D4BF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solidFill>
                <a:schemeClr val="tx2"/>
              </a:solidFill>
            </a:rPr>
            <a:t>Not Active</a:t>
          </a:r>
        </a:p>
      </dsp:txBody>
      <dsp:txXfrm>
        <a:off x="5847590" y="4688835"/>
        <a:ext cx="1126574" cy="5462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11/3/23</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11/3/23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21</a:t>
            </a:fld>
            <a:endParaRPr lang="en-US" noProof="0"/>
          </a:p>
        </p:txBody>
      </p:sp>
    </p:spTree>
    <p:extLst>
      <p:ext uri="{BB962C8B-B14F-4D97-AF65-F5344CB8AC3E}">
        <p14:creationId xmlns:p14="http://schemas.microsoft.com/office/powerpoint/2010/main" val="2123835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26</a:t>
            </a:fld>
            <a:endParaRPr lang="en-US"/>
          </a:p>
        </p:txBody>
      </p:sp>
    </p:spTree>
    <p:extLst>
      <p:ext uri="{BB962C8B-B14F-4D97-AF65-F5344CB8AC3E}">
        <p14:creationId xmlns:p14="http://schemas.microsoft.com/office/powerpoint/2010/main" val="2960055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27</a:t>
            </a:fld>
            <a:endParaRPr lang="en-US" noProof="0"/>
          </a:p>
        </p:txBody>
      </p:sp>
    </p:spTree>
    <p:extLst>
      <p:ext uri="{BB962C8B-B14F-4D97-AF65-F5344CB8AC3E}">
        <p14:creationId xmlns:p14="http://schemas.microsoft.com/office/powerpoint/2010/main" val="665827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30</a:t>
            </a:fld>
            <a:endParaRPr lang="en-US"/>
          </a:p>
        </p:txBody>
      </p:sp>
    </p:spTree>
    <p:extLst>
      <p:ext uri="{BB962C8B-B14F-4D97-AF65-F5344CB8AC3E}">
        <p14:creationId xmlns:p14="http://schemas.microsoft.com/office/powerpoint/2010/main" val="2217212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31</a:t>
            </a:fld>
            <a:endParaRPr lang="en-US" noProof="0"/>
          </a:p>
        </p:txBody>
      </p:sp>
    </p:spTree>
    <p:extLst>
      <p:ext uri="{BB962C8B-B14F-4D97-AF65-F5344CB8AC3E}">
        <p14:creationId xmlns:p14="http://schemas.microsoft.com/office/powerpoint/2010/main" val="929446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3</a:t>
            </a:fld>
            <a:endParaRPr lang="en-US"/>
          </a:p>
        </p:txBody>
      </p:sp>
    </p:spTree>
    <p:extLst>
      <p:ext uri="{BB962C8B-B14F-4D97-AF65-F5344CB8AC3E}">
        <p14:creationId xmlns:p14="http://schemas.microsoft.com/office/powerpoint/2010/main" val="424660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4</a:t>
            </a:fld>
            <a:endParaRPr lang="en-US" noProof="0"/>
          </a:p>
        </p:txBody>
      </p:sp>
    </p:spTree>
    <p:extLst>
      <p:ext uri="{BB962C8B-B14F-4D97-AF65-F5344CB8AC3E}">
        <p14:creationId xmlns:p14="http://schemas.microsoft.com/office/powerpoint/2010/main" val="1673130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8</a:t>
            </a:fld>
            <a:endParaRPr lang="en-US"/>
          </a:p>
        </p:txBody>
      </p:sp>
    </p:spTree>
    <p:extLst>
      <p:ext uri="{BB962C8B-B14F-4D97-AF65-F5344CB8AC3E}">
        <p14:creationId xmlns:p14="http://schemas.microsoft.com/office/powerpoint/2010/main" val="4177853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9</a:t>
            </a:fld>
            <a:endParaRPr lang="en-US" noProof="0"/>
          </a:p>
        </p:txBody>
      </p:sp>
    </p:spTree>
    <p:extLst>
      <p:ext uri="{BB962C8B-B14F-4D97-AF65-F5344CB8AC3E}">
        <p14:creationId xmlns:p14="http://schemas.microsoft.com/office/powerpoint/2010/main" val="23143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14</a:t>
            </a:fld>
            <a:endParaRPr lang="en-US"/>
          </a:p>
        </p:txBody>
      </p:sp>
    </p:spTree>
    <p:extLst>
      <p:ext uri="{BB962C8B-B14F-4D97-AF65-F5344CB8AC3E}">
        <p14:creationId xmlns:p14="http://schemas.microsoft.com/office/powerpoint/2010/main" val="336083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15</a:t>
            </a:fld>
            <a:endParaRPr lang="en-US" noProof="0"/>
          </a:p>
        </p:txBody>
      </p:sp>
    </p:spTree>
    <p:extLst>
      <p:ext uri="{BB962C8B-B14F-4D97-AF65-F5344CB8AC3E}">
        <p14:creationId xmlns:p14="http://schemas.microsoft.com/office/powerpoint/2010/main" val="3447391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20</a:t>
            </a:fld>
            <a:endParaRPr lang="en-US"/>
          </a:p>
        </p:txBody>
      </p:sp>
    </p:spTree>
    <p:extLst>
      <p:ext uri="{BB962C8B-B14F-4D97-AF65-F5344CB8AC3E}">
        <p14:creationId xmlns:p14="http://schemas.microsoft.com/office/powerpoint/2010/main" val="2474281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dirty="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O9OHHvpOO-w" TargetMode="External"/><Relationship Id="rId2" Type="http://schemas.openxmlformats.org/officeDocument/2006/relationships/hyperlink" Target="https://public.tableau.com/app/profile/heather.visentin/viz/Task2_9-StorytellingwithDataPresentations_16828544277820/InfluenzaDeaths" TargetMode="Externa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hvisleu/SQL-Rockbuster_Analysis"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hvisleu/Python-Instacart_Analysis" TargetMode="Externa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hyperlink" Target="https://public.tableau.com/shared/YQTRPD7SR?:display_count=n&amp;:origin=viz_share_link" TargetMode="External"/><Relationship Id="rId2" Type="http://schemas.openxmlformats.org/officeDocument/2006/relationships/hyperlink" Target="https://github.com/hvisleu/Python-World_Happiness_Report" TargetMode="Externa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2267711" y="1408176"/>
            <a:ext cx="6650378" cy="2387600"/>
          </a:xfrm>
        </p:spPr>
        <p:txBody>
          <a:bodyPr>
            <a:normAutofit fontScale="90000"/>
          </a:bodyPr>
          <a:lstStyle/>
          <a:p>
            <a:r>
              <a:rPr lang="en-US" sz="6700" dirty="0"/>
              <a:t>Data  analytics </a:t>
            </a:r>
            <a:r>
              <a:rPr lang="en-US" dirty="0"/>
              <a:t>portfolio</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p:txBody>
          <a:bodyPr/>
          <a:lstStyle/>
          <a:p>
            <a:r>
              <a:rPr lang="en-US" dirty="0"/>
              <a:t>Heather Visentin</a:t>
            </a:r>
            <a:endParaRPr lang="en-PK"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4605" y="2023500"/>
            <a:ext cx="4357122" cy="942724"/>
          </a:xfrm>
        </p:spPr>
        <p:txBody>
          <a:bodyPr/>
          <a:lstStyle/>
          <a:p>
            <a:r>
              <a:rPr lang="en-US" sz="4000" dirty="0"/>
              <a:t>INFLUENZA PREPARATION</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Data Analytics Portfolio</a:t>
            </a:r>
            <a:endParaRPr lang="de-DE"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114400" y="330803"/>
            <a:ext cx="5968685" cy="490538"/>
          </a:xfrm>
        </p:spPr>
        <p:txBody>
          <a:bodyPr/>
          <a:lstStyle/>
          <a:p>
            <a:pPr algn="ctr"/>
            <a:r>
              <a:rPr lang="en-GB" sz="2400" dirty="0"/>
              <a:t>Influenza Related Deaths</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4634483" y="5034710"/>
            <a:ext cx="6928516" cy="1682750"/>
          </a:xfrm>
        </p:spPr>
        <p:txBody>
          <a:bodyPr/>
          <a:lstStyle/>
          <a:p>
            <a:pPr marL="0" indent="0" algn="ctr">
              <a:buNone/>
            </a:pPr>
            <a:r>
              <a:rPr lang="en-US" dirty="0"/>
              <a:t>Knowing who is most at risk allowed us to then look at where this group of people is located.  Knowing that people over 65 were at a might higher risk of death meant that we should look at which states have the largest amount of people in this age group.</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10</a:t>
            </a:fld>
            <a:endParaRPr lang="en-US"/>
          </a:p>
        </p:txBody>
      </p:sp>
      <p:pic>
        <p:nvPicPr>
          <p:cNvPr id="10" name="Picture 9" descr="A pie chart with numbers and a number of death&#10;&#10;Description automatically generated">
            <a:extLst>
              <a:ext uri="{FF2B5EF4-FFF2-40B4-BE49-F238E27FC236}">
                <a16:creationId xmlns:a16="http://schemas.microsoft.com/office/drawing/2014/main" id="{15BC00A0-80DF-28D9-90FB-6E54144B62D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5137606" y="850392"/>
            <a:ext cx="5832810" cy="4287627"/>
          </a:xfrm>
          <a:prstGeom prst="rect">
            <a:avLst/>
          </a:prstGeom>
        </p:spPr>
      </p:pic>
      <p:sp>
        <p:nvSpPr>
          <p:cNvPr id="19" name="TextBox 18">
            <a:extLst>
              <a:ext uri="{FF2B5EF4-FFF2-40B4-BE49-F238E27FC236}">
                <a16:creationId xmlns:a16="http://schemas.microsoft.com/office/drawing/2014/main" id="{86DC60EC-3ACE-5116-76E2-5DF3D492C05E}"/>
              </a:ext>
            </a:extLst>
          </p:cNvPr>
          <p:cNvSpPr txBox="1"/>
          <p:nvPr/>
        </p:nvSpPr>
        <p:spPr>
          <a:xfrm>
            <a:off x="5914300" y="1973055"/>
            <a:ext cx="1430200" cy="646331"/>
          </a:xfrm>
          <a:prstGeom prst="rect">
            <a:avLst/>
          </a:prstGeom>
          <a:noFill/>
        </p:spPr>
        <p:txBody>
          <a:bodyPr wrap="none" rtlCol="0">
            <a:spAutoFit/>
          </a:bodyPr>
          <a:lstStyle/>
          <a:p>
            <a:pPr algn="ctr"/>
            <a:r>
              <a:rPr lang="en-DE" sz="1200" dirty="0"/>
              <a:t>Number of Deaths</a:t>
            </a:r>
          </a:p>
          <a:p>
            <a:pPr algn="ctr"/>
            <a:r>
              <a:rPr lang="en-GB" sz="1200" dirty="0"/>
              <a:t>U</a:t>
            </a:r>
            <a:r>
              <a:rPr lang="en-DE" sz="1200" dirty="0"/>
              <a:t>nder 65</a:t>
            </a:r>
          </a:p>
          <a:p>
            <a:pPr algn="ctr"/>
            <a:r>
              <a:rPr lang="en-DE" sz="1200" dirty="0"/>
              <a:t>225, 297</a:t>
            </a:r>
          </a:p>
        </p:txBody>
      </p:sp>
      <p:sp>
        <p:nvSpPr>
          <p:cNvPr id="11" name="TextBox 10">
            <a:extLst>
              <a:ext uri="{FF2B5EF4-FFF2-40B4-BE49-F238E27FC236}">
                <a16:creationId xmlns:a16="http://schemas.microsoft.com/office/drawing/2014/main" id="{A42B596F-C13C-7BAB-6C50-C5792617345F}"/>
              </a:ext>
            </a:extLst>
          </p:cNvPr>
          <p:cNvSpPr txBox="1"/>
          <p:nvPr/>
        </p:nvSpPr>
        <p:spPr>
          <a:xfrm>
            <a:off x="8838245" y="3132103"/>
            <a:ext cx="1473481" cy="646331"/>
          </a:xfrm>
          <a:prstGeom prst="rect">
            <a:avLst/>
          </a:prstGeom>
          <a:noFill/>
        </p:spPr>
        <p:txBody>
          <a:bodyPr wrap="none" rtlCol="0">
            <a:spAutoFit/>
          </a:bodyPr>
          <a:lstStyle/>
          <a:p>
            <a:pPr algn="ctr"/>
            <a:r>
              <a:rPr lang="en-DE" sz="1200" dirty="0">
                <a:solidFill>
                  <a:srgbClr val="D9BEB3"/>
                </a:solidFill>
              </a:rPr>
              <a:t>Number of  </a:t>
            </a:r>
            <a:r>
              <a:rPr lang="en-DE" sz="1200" dirty="0"/>
              <a:t>Deaths</a:t>
            </a:r>
          </a:p>
          <a:p>
            <a:pPr algn="ctr"/>
            <a:r>
              <a:rPr lang="en-GB" sz="1200" dirty="0">
                <a:solidFill>
                  <a:srgbClr val="D9BEB3"/>
                </a:solidFill>
              </a:rPr>
              <a:t>O</a:t>
            </a:r>
            <a:r>
              <a:rPr lang="en-DE" sz="1200" dirty="0">
                <a:solidFill>
                  <a:srgbClr val="D9BEB3"/>
                </a:solidFill>
              </a:rPr>
              <a:t>ver  </a:t>
            </a:r>
            <a:r>
              <a:rPr lang="en-DE" sz="1200" dirty="0"/>
              <a:t>65</a:t>
            </a:r>
          </a:p>
          <a:p>
            <a:pPr algn="ctr"/>
            <a:r>
              <a:rPr lang="en-DE" sz="1200" dirty="0">
                <a:solidFill>
                  <a:srgbClr val="D9BEB3"/>
                </a:solidFill>
              </a:rPr>
              <a:t>408,  </a:t>
            </a:r>
            <a:r>
              <a:rPr lang="en-DE" sz="1200" dirty="0"/>
              <a:t>395</a:t>
            </a:r>
          </a:p>
        </p:txBody>
      </p:sp>
    </p:spTree>
    <p:extLst>
      <p:ext uri="{BB962C8B-B14F-4D97-AF65-F5344CB8AC3E}">
        <p14:creationId xmlns:p14="http://schemas.microsoft.com/office/powerpoint/2010/main" val="421960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4605" y="2023500"/>
            <a:ext cx="4357122" cy="942724"/>
          </a:xfrm>
        </p:spPr>
        <p:txBody>
          <a:bodyPr/>
          <a:lstStyle/>
          <a:p>
            <a:r>
              <a:rPr lang="en-US" sz="4000" dirty="0"/>
              <a:t>INFLUENZA PREPARATION</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Data Analytics Portfolio</a:t>
            </a:r>
            <a:endParaRPr lang="de-DE"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113369" y="85534"/>
            <a:ext cx="5968685" cy="490538"/>
          </a:xfrm>
        </p:spPr>
        <p:txBody>
          <a:bodyPr/>
          <a:lstStyle/>
          <a:p>
            <a:pPr algn="ctr"/>
            <a:r>
              <a:rPr lang="en-GB" sz="2400" dirty="0"/>
              <a:t>Population Over 65 by State</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4517076" y="2666039"/>
            <a:ext cx="7159214" cy="701690"/>
          </a:xfrm>
        </p:spPr>
        <p:txBody>
          <a:bodyPr/>
          <a:lstStyle/>
          <a:p>
            <a:pPr marL="0" indent="0" algn="ctr">
              <a:buNone/>
            </a:pPr>
            <a:r>
              <a:rPr lang="en-US" sz="1200" dirty="0"/>
              <a:t>We already know that people 65+ are at a higher risk for influenza related deaths, so looking at where people in this age group are located helped us determine where sending staff would be most beneficial</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11</a:t>
            </a:fld>
            <a:endParaRPr lang="en-US"/>
          </a:p>
        </p:txBody>
      </p:sp>
      <p:pic>
        <p:nvPicPr>
          <p:cNvPr id="16" name="Picture 15" descr="A graph of a number of people&#10;&#10;Description automatically generated">
            <a:extLst>
              <a:ext uri="{FF2B5EF4-FFF2-40B4-BE49-F238E27FC236}">
                <a16:creationId xmlns:a16="http://schemas.microsoft.com/office/drawing/2014/main" id="{CE96EE72-71F0-4681-3F83-C1ACE2ECABA5}"/>
              </a:ext>
            </a:extLst>
          </p:cNvPr>
          <p:cNvPicPr>
            <a:picLocks noChangeAspect="1"/>
          </p:cNvPicPr>
          <p:nvPr/>
        </p:nvPicPr>
        <p:blipFill>
          <a:blip r:embed="rId2"/>
          <a:stretch>
            <a:fillRect/>
          </a:stretch>
        </p:blipFill>
        <p:spPr>
          <a:xfrm>
            <a:off x="4211512" y="682439"/>
            <a:ext cx="7770343" cy="1983600"/>
          </a:xfrm>
          <a:prstGeom prst="rect">
            <a:avLst/>
          </a:prstGeom>
        </p:spPr>
      </p:pic>
      <p:pic>
        <p:nvPicPr>
          <p:cNvPr id="18" name="Picture 17" descr="A graph with a bar graph&#10;&#10;Description automatically generated with medium confidence">
            <a:extLst>
              <a:ext uri="{FF2B5EF4-FFF2-40B4-BE49-F238E27FC236}">
                <a16:creationId xmlns:a16="http://schemas.microsoft.com/office/drawing/2014/main" id="{5726AE7B-6282-F7CE-CCDD-8E76F1DB9608}"/>
              </a:ext>
            </a:extLst>
          </p:cNvPr>
          <p:cNvPicPr>
            <a:picLocks noChangeAspect="1"/>
          </p:cNvPicPr>
          <p:nvPr/>
        </p:nvPicPr>
        <p:blipFill>
          <a:blip r:embed="rId3"/>
          <a:stretch>
            <a:fillRect/>
          </a:stretch>
        </p:blipFill>
        <p:spPr>
          <a:xfrm>
            <a:off x="4211512" y="3779694"/>
            <a:ext cx="7763509" cy="2084400"/>
          </a:xfrm>
          <a:prstGeom prst="rect">
            <a:avLst/>
          </a:prstGeom>
        </p:spPr>
      </p:pic>
      <p:sp>
        <p:nvSpPr>
          <p:cNvPr id="20" name="Text Placeholder 2">
            <a:extLst>
              <a:ext uri="{FF2B5EF4-FFF2-40B4-BE49-F238E27FC236}">
                <a16:creationId xmlns:a16="http://schemas.microsoft.com/office/drawing/2014/main" id="{B0087EBE-CD76-088F-655A-3DA30F26ABDA}"/>
              </a:ext>
            </a:extLst>
          </p:cNvPr>
          <p:cNvSpPr txBox="1">
            <a:spLocks/>
          </p:cNvSpPr>
          <p:nvPr/>
        </p:nvSpPr>
        <p:spPr>
          <a:xfrm>
            <a:off x="5113369" y="3245003"/>
            <a:ext cx="5968685" cy="490538"/>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sz="2400" dirty="0"/>
              <a:t>Influenza Related Deaths by State</a:t>
            </a:r>
            <a:endParaRPr lang="en-PK" dirty="0"/>
          </a:p>
        </p:txBody>
      </p:sp>
      <p:sp>
        <p:nvSpPr>
          <p:cNvPr id="21" name="Text Placeholder 4">
            <a:extLst>
              <a:ext uri="{FF2B5EF4-FFF2-40B4-BE49-F238E27FC236}">
                <a16:creationId xmlns:a16="http://schemas.microsoft.com/office/drawing/2014/main" id="{6540FA0E-B01C-5C5D-97AD-88F8F15EC983}"/>
              </a:ext>
            </a:extLst>
          </p:cNvPr>
          <p:cNvSpPr txBox="1">
            <a:spLocks/>
          </p:cNvSpPr>
          <p:nvPr/>
        </p:nvSpPr>
        <p:spPr>
          <a:xfrm>
            <a:off x="4513659" y="5854558"/>
            <a:ext cx="7159214" cy="917908"/>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dirty="0"/>
              <a:t>We also wanted to look at total deaths (pink being over 65 and black being under 65) by state to compare if population and deaths were related.  While not in the exact same order, the top 5 states for population over 65 also have the most deaths.</a:t>
            </a:r>
          </a:p>
        </p:txBody>
      </p:sp>
    </p:spTree>
    <p:extLst>
      <p:ext uri="{BB962C8B-B14F-4D97-AF65-F5344CB8AC3E}">
        <p14:creationId xmlns:p14="http://schemas.microsoft.com/office/powerpoint/2010/main" val="3940004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4605" y="2023500"/>
            <a:ext cx="4357122" cy="942724"/>
          </a:xfrm>
        </p:spPr>
        <p:txBody>
          <a:bodyPr/>
          <a:lstStyle/>
          <a:p>
            <a:r>
              <a:rPr lang="en-US" sz="4000" dirty="0"/>
              <a:t>INFLUENZA PREPARATION</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Data Analytics Portfolio</a:t>
            </a:r>
            <a:endParaRPr lang="de-DE"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114400" y="330803"/>
            <a:ext cx="5968685" cy="490538"/>
          </a:xfrm>
        </p:spPr>
        <p:txBody>
          <a:bodyPr/>
          <a:lstStyle/>
          <a:p>
            <a:pPr algn="ctr"/>
            <a:r>
              <a:rPr lang="en-GB" sz="2400" dirty="0"/>
              <a:t>Influenza Related Deaths By Month</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4679637" y="5147818"/>
            <a:ext cx="6928516" cy="1290235"/>
          </a:xfrm>
        </p:spPr>
        <p:txBody>
          <a:bodyPr/>
          <a:lstStyle/>
          <a:p>
            <a:pPr marL="0" indent="0" algn="ctr">
              <a:buNone/>
            </a:pPr>
            <a:r>
              <a:rPr lang="en-US" dirty="0"/>
              <a:t>We also needed to determine when people were most at risk.  This helped us to inform the medical staffing agency as to when they would need to send out staffing to the states most at risk.  </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12</a:t>
            </a:fld>
            <a:endParaRPr lang="en-US"/>
          </a:p>
        </p:txBody>
      </p:sp>
      <p:pic>
        <p:nvPicPr>
          <p:cNvPr id="8" name="Picture 7" descr="A graph of a number of bars&#10;&#10;Description automatically generated with medium confidence">
            <a:extLst>
              <a:ext uri="{FF2B5EF4-FFF2-40B4-BE49-F238E27FC236}">
                <a16:creationId xmlns:a16="http://schemas.microsoft.com/office/drawing/2014/main" id="{3C32941A-4357-7CAC-D997-46611D9E7C33}"/>
              </a:ext>
            </a:extLst>
          </p:cNvPr>
          <p:cNvPicPr>
            <a:picLocks noChangeAspect="1"/>
          </p:cNvPicPr>
          <p:nvPr/>
        </p:nvPicPr>
        <p:blipFill>
          <a:blip r:embed="rId2"/>
          <a:stretch>
            <a:fillRect/>
          </a:stretch>
        </p:blipFill>
        <p:spPr>
          <a:xfrm>
            <a:off x="5672026" y="1029328"/>
            <a:ext cx="4943738" cy="3938658"/>
          </a:xfrm>
          <a:prstGeom prst="rect">
            <a:avLst/>
          </a:prstGeom>
        </p:spPr>
      </p:pic>
    </p:spTree>
    <p:extLst>
      <p:ext uri="{BB962C8B-B14F-4D97-AF65-F5344CB8AC3E}">
        <p14:creationId xmlns:p14="http://schemas.microsoft.com/office/powerpoint/2010/main" val="59936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a:xfrm>
            <a:off x="649224" y="924826"/>
            <a:ext cx="10871708" cy="1207481"/>
          </a:xfrm>
        </p:spPr>
        <p:txBody>
          <a:bodyPr/>
          <a:lstStyle/>
          <a:p>
            <a:r>
              <a:rPr lang="en-US" dirty="0"/>
              <a:t>Influenza </a:t>
            </a:r>
            <a:br>
              <a:rPr lang="en-US" dirty="0"/>
            </a:br>
            <a:r>
              <a:rPr lang="en-US" dirty="0"/>
              <a:t>preparation</a:t>
            </a:r>
          </a:p>
        </p:txBody>
      </p:sp>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p:txBody>
          <a:bodyPr/>
          <a:lstStyle/>
          <a:p>
            <a:r>
              <a:rPr lang="en-US" dirty="0"/>
              <a:t>Data Analytics Portfolio</a:t>
            </a:r>
            <a:endParaRPr lang="de-DE"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13</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a:xfrm>
            <a:off x="649224" y="2980944"/>
            <a:ext cx="3282696" cy="785102"/>
          </a:xfrm>
        </p:spPr>
        <p:txBody>
          <a:bodyPr/>
          <a:lstStyle/>
          <a:p>
            <a:r>
              <a:rPr lang="en-US" sz="2200" b="1" dirty="0">
                <a:solidFill>
                  <a:schemeClr val="tx2"/>
                </a:solidFill>
                <a:latin typeface="Arial" panose="020B0604020202020204" pitchFamily="34" charset="0"/>
                <a:cs typeface="Arial" panose="020B0604020202020204" pitchFamily="34" charset="0"/>
              </a:rPr>
              <a:t>People over 65 at a greater risk of death</a:t>
            </a:r>
          </a:p>
          <a:p>
            <a:endParaRPr lang="en-US" dirty="0"/>
          </a:p>
        </p:txBody>
      </p:sp>
      <p:sp>
        <p:nvSpPr>
          <p:cNvPr id="7" name="Text Placeholder 6">
            <a:extLst>
              <a:ext uri="{FF2B5EF4-FFF2-40B4-BE49-F238E27FC236}">
                <a16:creationId xmlns:a16="http://schemas.microsoft.com/office/drawing/2014/main" id="{2749D3A3-A012-454F-EFFD-30D72C9C8AE7}"/>
              </a:ext>
            </a:extLst>
          </p:cNvPr>
          <p:cNvSpPr>
            <a:spLocks noGrp="1"/>
          </p:cNvSpPr>
          <p:nvPr>
            <p:ph type="body" sz="quarter" idx="15"/>
          </p:nvPr>
        </p:nvSpPr>
        <p:spPr>
          <a:xfrm>
            <a:off x="365760" y="4114800"/>
            <a:ext cx="3282696" cy="1940312"/>
          </a:xfrm>
        </p:spPr>
        <p:txBody>
          <a:bodyPr/>
          <a:lstStyle/>
          <a:p>
            <a:pPr marL="342900" indent="-342900">
              <a:lnSpc>
                <a:spcPct val="150000"/>
              </a:lnSpc>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States with larger populations of people 65+ should take top priority when sending out staff.</a:t>
            </a:r>
            <a:endParaRPr lang="en-US"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19E02B69-8EDA-C137-FEEF-12D4F89D01CD}"/>
              </a:ext>
            </a:extLst>
          </p:cNvPr>
          <p:cNvSpPr>
            <a:spLocks noGrp="1"/>
          </p:cNvSpPr>
          <p:nvPr>
            <p:ph type="body" sz="quarter" idx="14"/>
          </p:nvPr>
        </p:nvSpPr>
        <p:spPr/>
        <p:txBody>
          <a:bodyPr/>
          <a:lstStyle/>
          <a:p>
            <a:r>
              <a:rPr lang="en-US" sz="2200" b="1" dirty="0">
                <a:solidFill>
                  <a:schemeClr val="tx2"/>
                </a:solidFill>
                <a:latin typeface="Arial" panose="020B0604020202020204" pitchFamily="34" charset="0"/>
                <a:cs typeface="Arial" panose="020B0604020202020204" pitchFamily="34" charset="0"/>
              </a:rPr>
              <a:t>Target states with high population over 65</a:t>
            </a:r>
          </a:p>
          <a:p>
            <a:endParaRPr lang="en-US" dirty="0"/>
          </a:p>
        </p:txBody>
      </p:sp>
      <p:sp>
        <p:nvSpPr>
          <p:cNvPr id="8" name="Text Placeholder 7">
            <a:extLst>
              <a:ext uri="{FF2B5EF4-FFF2-40B4-BE49-F238E27FC236}">
                <a16:creationId xmlns:a16="http://schemas.microsoft.com/office/drawing/2014/main" id="{D89074EA-C6FF-2A59-04ED-55D899CA3454}"/>
              </a:ext>
            </a:extLst>
          </p:cNvPr>
          <p:cNvSpPr>
            <a:spLocks noGrp="1"/>
          </p:cNvSpPr>
          <p:nvPr>
            <p:ph type="body" sz="quarter" idx="16"/>
          </p:nvPr>
        </p:nvSpPr>
        <p:spPr>
          <a:xfrm>
            <a:off x="4005072" y="4114800"/>
            <a:ext cx="3282696" cy="2342444"/>
          </a:xfrm>
        </p:spPr>
        <p:txBody>
          <a:bodyPr/>
          <a:lstStyle/>
          <a:p>
            <a:pPr marL="342900" indent="-342900">
              <a:lnSpc>
                <a:spcPct val="150000"/>
              </a:lnSpc>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California, Florida, New York, Texas and Pennsylvania have the highest populations of people over 65.</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states need to be made a priority when sending staff.</a:t>
            </a:r>
            <a:endParaRPr lang="en-US" sz="1600" dirty="0">
              <a:solidFill>
                <a:schemeClr val="tx2"/>
              </a:solidFill>
            </a:endParaRPr>
          </a:p>
          <a:p>
            <a:endParaRPr lang="en-US" dirty="0"/>
          </a:p>
        </p:txBody>
      </p:sp>
      <p:sp>
        <p:nvSpPr>
          <p:cNvPr id="9" name="Text Placeholder 8">
            <a:extLst>
              <a:ext uri="{FF2B5EF4-FFF2-40B4-BE49-F238E27FC236}">
                <a16:creationId xmlns:a16="http://schemas.microsoft.com/office/drawing/2014/main" id="{2F6D1492-6808-B064-1F4E-6B49A77CEAE9}"/>
              </a:ext>
            </a:extLst>
          </p:cNvPr>
          <p:cNvSpPr>
            <a:spLocks noGrp="1"/>
          </p:cNvSpPr>
          <p:nvPr>
            <p:ph type="body" sz="quarter" idx="17"/>
          </p:nvPr>
        </p:nvSpPr>
        <p:spPr/>
        <p:txBody>
          <a:bodyPr/>
          <a:lstStyle/>
          <a:p>
            <a:r>
              <a:rPr lang="en-US" sz="2000" b="1" dirty="0">
                <a:solidFill>
                  <a:schemeClr val="tx2"/>
                </a:solidFill>
                <a:latin typeface="Arial" panose="020B0604020202020204" pitchFamily="34" charset="0"/>
                <a:cs typeface="Arial" panose="020B0604020202020204" pitchFamily="34" charset="0"/>
              </a:rPr>
              <a:t>Certain months have significantly more deaths</a:t>
            </a:r>
          </a:p>
          <a:p>
            <a:endParaRPr lang="en-US" dirty="0"/>
          </a:p>
        </p:txBody>
      </p:sp>
      <p:sp>
        <p:nvSpPr>
          <p:cNvPr id="10" name="Text Placeholder 9">
            <a:extLst>
              <a:ext uri="{FF2B5EF4-FFF2-40B4-BE49-F238E27FC236}">
                <a16:creationId xmlns:a16="http://schemas.microsoft.com/office/drawing/2014/main" id="{A4B14CB4-1193-ED18-7BAA-87DF524040D5}"/>
              </a:ext>
            </a:extLst>
          </p:cNvPr>
          <p:cNvSpPr>
            <a:spLocks noGrp="1"/>
          </p:cNvSpPr>
          <p:nvPr>
            <p:ph type="body" sz="quarter" idx="18"/>
          </p:nvPr>
        </p:nvSpPr>
        <p:spPr>
          <a:xfrm>
            <a:off x="7973568" y="4114799"/>
            <a:ext cx="3282696" cy="1940311"/>
          </a:xfrm>
        </p:spPr>
        <p:txBody>
          <a:bodyPr/>
          <a:lstStyle/>
          <a:p>
            <a:r>
              <a:rPr lang="en-US" dirty="0"/>
              <a:t>December through March are the months with the highest influenza death rates.</a:t>
            </a:r>
          </a:p>
          <a:p>
            <a:r>
              <a:rPr lang="en-US" dirty="0"/>
              <a:t>More staffing should be sent during these months.</a:t>
            </a:r>
          </a:p>
        </p:txBody>
      </p:sp>
      <p:sp>
        <p:nvSpPr>
          <p:cNvPr id="12" name="Text Placeholder 4">
            <a:extLst>
              <a:ext uri="{FF2B5EF4-FFF2-40B4-BE49-F238E27FC236}">
                <a16:creationId xmlns:a16="http://schemas.microsoft.com/office/drawing/2014/main" id="{D8DAF8F1-7C1F-43DB-2917-B9008CA18C3A}"/>
              </a:ext>
            </a:extLst>
          </p:cNvPr>
          <p:cNvSpPr txBox="1">
            <a:spLocks/>
          </p:cNvSpPr>
          <p:nvPr/>
        </p:nvSpPr>
        <p:spPr>
          <a:xfrm>
            <a:off x="716788" y="2063700"/>
            <a:ext cx="1993758" cy="45218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Final Results</a:t>
            </a:r>
          </a:p>
          <a:p>
            <a:endParaRPr lang="en-US" dirty="0"/>
          </a:p>
        </p:txBody>
      </p:sp>
      <p:sp>
        <p:nvSpPr>
          <p:cNvPr id="11" name="TextBox 10">
            <a:extLst>
              <a:ext uri="{FF2B5EF4-FFF2-40B4-BE49-F238E27FC236}">
                <a16:creationId xmlns:a16="http://schemas.microsoft.com/office/drawing/2014/main" id="{24CD8B89-73B1-8712-2293-61036916A68C}"/>
              </a:ext>
            </a:extLst>
          </p:cNvPr>
          <p:cNvSpPr txBox="1"/>
          <p:nvPr/>
        </p:nvSpPr>
        <p:spPr>
          <a:xfrm>
            <a:off x="649224" y="6116951"/>
            <a:ext cx="898031" cy="307777"/>
          </a:xfrm>
          <a:prstGeom prst="rect">
            <a:avLst/>
          </a:prstGeom>
          <a:noFill/>
        </p:spPr>
        <p:txBody>
          <a:bodyPr wrap="square" rtlCol="0">
            <a:spAutoFit/>
          </a:bodyPr>
          <a:lstStyle/>
          <a:p>
            <a:r>
              <a:rPr lang="en-DE" sz="1400" dirty="0">
                <a:hlinkClick r:id="rId2"/>
              </a:rPr>
              <a:t>Tableau</a:t>
            </a:r>
            <a:endParaRPr lang="en-DE" sz="1400" dirty="0"/>
          </a:p>
        </p:txBody>
      </p:sp>
      <p:sp>
        <p:nvSpPr>
          <p:cNvPr id="13" name="TextBox 12">
            <a:extLst>
              <a:ext uri="{FF2B5EF4-FFF2-40B4-BE49-F238E27FC236}">
                <a16:creationId xmlns:a16="http://schemas.microsoft.com/office/drawing/2014/main" id="{C8AB261D-296D-285A-B355-FA1CA4E8F828}"/>
              </a:ext>
            </a:extLst>
          </p:cNvPr>
          <p:cNvSpPr txBox="1"/>
          <p:nvPr/>
        </p:nvSpPr>
        <p:spPr>
          <a:xfrm>
            <a:off x="649224" y="6418221"/>
            <a:ext cx="1189749" cy="307777"/>
          </a:xfrm>
          <a:prstGeom prst="rect">
            <a:avLst/>
          </a:prstGeom>
          <a:noFill/>
        </p:spPr>
        <p:txBody>
          <a:bodyPr wrap="none" rtlCol="0">
            <a:spAutoFit/>
          </a:bodyPr>
          <a:lstStyle/>
          <a:p>
            <a:r>
              <a:rPr lang="en-DE" sz="1400" dirty="0">
                <a:hlinkClick r:id="rId3"/>
              </a:rPr>
              <a:t>Presentation</a:t>
            </a:r>
            <a:endParaRPr lang="en-DE" sz="1400" dirty="0"/>
          </a:p>
        </p:txBody>
      </p:sp>
    </p:spTree>
    <p:extLst>
      <p:ext uri="{BB962C8B-B14F-4D97-AF65-F5344CB8AC3E}">
        <p14:creationId xmlns:p14="http://schemas.microsoft.com/office/powerpoint/2010/main" val="1578351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706934" y="4193412"/>
            <a:ext cx="6158815" cy="1370480"/>
          </a:xfrm>
        </p:spPr>
        <p:txBody>
          <a:bodyPr>
            <a:normAutofit/>
          </a:bodyPr>
          <a:lstStyle/>
          <a:p>
            <a:r>
              <a:rPr lang="en-US" sz="6700" dirty="0" err="1">
                <a:solidFill>
                  <a:srgbClr val="D9BEB3"/>
                </a:solidFill>
              </a:rPr>
              <a:t>Rockbuster</a:t>
            </a:r>
            <a:endParaRPr lang="en-US" dirty="0">
              <a:solidFill>
                <a:srgbClr val="D9BEB3"/>
              </a:solidFill>
            </a:endParaRPr>
          </a:p>
        </p:txBody>
      </p:sp>
      <p:sp>
        <p:nvSpPr>
          <p:cNvPr id="4" name="Rectangle 3">
            <a:extLst>
              <a:ext uri="{FF2B5EF4-FFF2-40B4-BE49-F238E27FC236}">
                <a16:creationId xmlns:a16="http://schemas.microsoft.com/office/drawing/2014/main" id="{862236FF-CEAA-3CD6-E400-084B3D24B9F5}"/>
              </a:ext>
            </a:extLst>
          </p:cNvPr>
          <p:cNvSpPr/>
          <p:nvPr/>
        </p:nvSpPr>
        <p:spPr>
          <a:xfrm>
            <a:off x="1588256" y="1765092"/>
            <a:ext cx="1792422" cy="1663908"/>
          </a:xfrm>
          <a:prstGeom prst="rect">
            <a:avLst/>
          </a:prstGeom>
          <a:solidFill>
            <a:srgbClr val="D9BEB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8800" dirty="0">
                <a:solidFill>
                  <a:schemeClr val="tx2"/>
                </a:solidFill>
              </a:rPr>
              <a:t>03</a:t>
            </a:r>
          </a:p>
        </p:txBody>
      </p:sp>
    </p:spTree>
    <p:extLst>
      <p:ext uri="{BB962C8B-B14F-4D97-AF65-F5344CB8AC3E}">
        <p14:creationId xmlns:p14="http://schemas.microsoft.com/office/powerpoint/2010/main" val="349026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sz="4500" dirty="0" err="1"/>
              <a:t>Rockbuster</a:t>
            </a:r>
            <a:endParaRPr lang="en-US" sz="4500" dirty="0"/>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dirty="0"/>
              <a:t>Data Analytics Portfolio</a:t>
            </a:r>
            <a:endParaRPr lang="en-PK" dirty="0"/>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649224" y="2971800"/>
            <a:ext cx="2408769" cy="490538"/>
          </a:xfrm>
        </p:spPr>
        <p:txBody>
          <a:bodyPr/>
          <a:lstStyle/>
          <a:p>
            <a:r>
              <a:rPr lang="en-US" dirty="0"/>
              <a:t>Objective</a:t>
            </a:r>
            <a:endParaRPr lang="en-PK" dirty="0"/>
          </a:p>
        </p:txBody>
      </p:sp>
      <p:sp>
        <p:nvSpPr>
          <p:cNvPr id="4" name="Text Placeholder 3">
            <a:extLst>
              <a:ext uri="{FF2B5EF4-FFF2-40B4-BE49-F238E27FC236}">
                <a16:creationId xmlns:a16="http://schemas.microsoft.com/office/drawing/2014/main" id="{C0EF4D35-9BD6-00FC-A23D-DCE50F2F200E}"/>
              </a:ext>
            </a:extLst>
          </p:cNvPr>
          <p:cNvSpPr>
            <a:spLocks noGrp="1"/>
          </p:cNvSpPr>
          <p:nvPr>
            <p:ph type="body" sz="quarter" idx="14"/>
          </p:nvPr>
        </p:nvSpPr>
        <p:spPr>
          <a:xfrm>
            <a:off x="4305977" y="2971800"/>
            <a:ext cx="3351801" cy="490538"/>
          </a:xfrm>
        </p:spPr>
        <p:txBody>
          <a:bodyPr/>
          <a:lstStyle/>
          <a:p>
            <a:r>
              <a:rPr lang="en-US" dirty="0"/>
              <a:t>Tools Used</a:t>
            </a:r>
            <a:endParaRPr lang="en-PK" dirty="0"/>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365760" y="3401568"/>
            <a:ext cx="3351801" cy="1993392"/>
          </a:xfrm>
        </p:spPr>
        <p:txBody>
          <a:bodyPr/>
          <a:lstStyle/>
          <a:p>
            <a:r>
              <a:rPr lang="en-US" dirty="0"/>
              <a:t>To help with the launch strategy for the new online video service.</a:t>
            </a: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a:xfrm>
            <a:off x="4305977" y="3412810"/>
            <a:ext cx="3593839" cy="1993391"/>
          </a:xfrm>
        </p:spPr>
        <p:txBody>
          <a:bodyPr/>
          <a:lstStyle/>
          <a:p>
            <a:r>
              <a:rPr lang="en-US" dirty="0"/>
              <a:t>Microsoft Excel</a:t>
            </a:r>
          </a:p>
          <a:p>
            <a:r>
              <a:rPr lang="en-US" dirty="0"/>
              <a:t>Microsoft </a:t>
            </a:r>
            <a:r>
              <a:rPr lang="en-US" dirty="0" err="1"/>
              <a:t>Powerpoint</a:t>
            </a:r>
            <a:endParaRPr lang="en-US" dirty="0"/>
          </a:p>
          <a:p>
            <a:r>
              <a:rPr lang="en-US" dirty="0"/>
              <a:t>SQL</a:t>
            </a:r>
          </a:p>
          <a:p>
            <a:r>
              <a:rPr lang="en-US" dirty="0"/>
              <a:t>Tableau</a:t>
            </a:r>
          </a:p>
          <a:p>
            <a:r>
              <a:rPr lang="en-US" dirty="0" err="1"/>
              <a:t>DBVisualizer</a:t>
            </a:r>
            <a:endParaRPr lang="en-US" dirty="0"/>
          </a:p>
          <a:p>
            <a:endParaRPr lang="en-US" dirty="0"/>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15</a:t>
            </a:fld>
            <a:endParaRPr lang="en-US"/>
          </a:p>
        </p:txBody>
      </p:sp>
      <p:sp>
        <p:nvSpPr>
          <p:cNvPr id="7" name="Text Placeholder 3">
            <a:extLst>
              <a:ext uri="{FF2B5EF4-FFF2-40B4-BE49-F238E27FC236}">
                <a16:creationId xmlns:a16="http://schemas.microsoft.com/office/drawing/2014/main" id="{3D89D1C4-0E7F-9B1C-0304-DE98F1B8D768}"/>
              </a:ext>
            </a:extLst>
          </p:cNvPr>
          <p:cNvSpPr txBox="1">
            <a:spLocks/>
          </p:cNvSpPr>
          <p:nvPr/>
        </p:nvSpPr>
        <p:spPr>
          <a:xfrm>
            <a:off x="8118866" y="2975548"/>
            <a:ext cx="3351801"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Skills Used</a:t>
            </a:r>
            <a:endParaRPr lang="en-PK" dirty="0"/>
          </a:p>
        </p:txBody>
      </p:sp>
      <p:sp>
        <p:nvSpPr>
          <p:cNvPr id="8" name="Text Placeholder 5">
            <a:extLst>
              <a:ext uri="{FF2B5EF4-FFF2-40B4-BE49-F238E27FC236}">
                <a16:creationId xmlns:a16="http://schemas.microsoft.com/office/drawing/2014/main" id="{97104DC2-BF00-0F1C-E3FD-E044D67B2AED}"/>
              </a:ext>
            </a:extLst>
          </p:cNvPr>
          <p:cNvSpPr txBox="1">
            <a:spLocks/>
          </p:cNvSpPr>
          <p:nvPr/>
        </p:nvSpPr>
        <p:spPr>
          <a:xfrm>
            <a:off x="8118866" y="3401567"/>
            <a:ext cx="3593839" cy="2666723"/>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Relational databases</a:t>
            </a:r>
          </a:p>
          <a:p>
            <a:r>
              <a:rPr lang="en-US" dirty="0"/>
              <a:t>Database querying</a:t>
            </a:r>
          </a:p>
          <a:p>
            <a:r>
              <a:rPr lang="en-US" dirty="0"/>
              <a:t>Filtering</a:t>
            </a:r>
          </a:p>
          <a:p>
            <a:r>
              <a:rPr lang="en-US" dirty="0"/>
              <a:t>Cleaning and summarizing</a:t>
            </a:r>
          </a:p>
          <a:p>
            <a:r>
              <a:rPr lang="en-US" dirty="0"/>
              <a:t>Joining tables</a:t>
            </a:r>
          </a:p>
          <a:p>
            <a:r>
              <a:rPr lang="en-US" dirty="0"/>
              <a:t>Subqueries</a:t>
            </a:r>
          </a:p>
          <a:p>
            <a:r>
              <a:rPr lang="en-US" dirty="0"/>
              <a:t>Common table expressions</a:t>
            </a:r>
          </a:p>
        </p:txBody>
      </p:sp>
    </p:spTree>
    <p:extLst>
      <p:ext uri="{BB962C8B-B14F-4D97-AF65-F5344CB8AC3E}">
        <p14:creationId xmlns:p14="http://schemas.microsoft.com/office/powerpoint/2010/main" val="4192307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4605" y="2447247"/>
            <a:ext cx="4312940" cy="574734"/>
          </a:xfrm>
        </p:spPr>
        <p:txBody>
          <a:bodyPr/>
          <a:lstStyle/>
          <a:p>
            <a:r>
              <a:rPr lang="en-US" sz="4500" dirty="0" err="1"/>
              <a:t>Rockbuster</a:t>
            </a:r>
            <a:endParaRPr lang="en-US" sz="4500" dirty="0"/>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Data Analytics Portfolio</a:t>
            </a:r>
            <a:endParaRPr lang="de-DE"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114400" y="330803"/>
            <a:ext cx="5968685" cy="490538"/>
          </a:xfrm>
        </p:spPr>
        <p:txBody>
          <a:bodyPr/>
          <a:lstStyle/>
          <a:p>
            <a:pPr algn="ctr"/>
            <a:r>
              <a:rPr lang="en-GB" sz="2400" dirty="0"/>
              <a:t>Revenue by Genre</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4496013" y="4657087"/>
            <a:ext cx="7205454" cy="1682750"/>
          </a:xfrm>
        </p:spPr>
        <p:txBody>
          <a:bodyPr/>
          <a:lstStyle/>
          <a:p>
            <a:pPr marL="0" indent="0" algn="ctr">
              <a:buNone/>
            </a:pPr>
            <a:r>
              <a:rPr lang="en-US" dirty="0"/>
              <a:t>Taking a look at what genres are currently performing best will help give us insight into what we should have on the new platform to perform well.  It is worth noting that we also made sure to compare the amount of movies in each category.</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16</a:t>
            </a:fld>
            <a:endParaRPr lang="en-US"/>
          </a:p>
        </p:txBody>
      </p:sp>
      <p:pic>
        <p:nvPicPr>
          <p:cNvPr id="7" name="Picture 6" descr="A graph of a number of people&#10;&#10;Description automatically generated with medium confidence">
            <a:extLst>
              <a:ext uri="{FF2B5EF4-FFF2-40B4-BE49-F238E27FC236}">
                <a16:creationId xmlns:a16="http://schemas.microsoft.com/office/drawing/2014/main" id="{634BF467-A688-11F7-C3EF-0786A3B46F9C}"/>
              </a:ext>
            </a:extLst>
          </p:cNvPr>
          <p:cNvPicPr>
            <a:picLocks noChangeAspect="1"/>
          </p:cNvPicPr>
          <p:nvPr/>
        </p:nvPicPr>
        <p:blipFill>
          <a:blip r:embed="rId2"/>
          <a:stretch>
            <a:fillRect/>
          </a:stretch>
        </p:blipFill>
        <p:spPr>
          <a:xfrm>
            <a:off x="4212540" y="1138836"/>
            <a:ext cx="7772400" cy="2955487"/>
          </a:xfrm>
          <a:prstGeom prst="rect">
            <a:avLst/>
          </a:prstGeom>
        </p:spPr>
      </p:pic>
    </p:spTree>
    <p:extLst>
      <p:ext uri="{BB962C8B-B14F-4D97-AF65-F5344CB8AC3E}">
        <p14:creationId xmlns:p14="http://schemas.microsoft.com/office/powerpoint/2010/main" val="69323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4605" y="2447247"/>
            <a:ext cx="4312940" cy="574734"/>
          </a:xfrm>
        </p:spPr>
        <p:txBody>
          <a:bodyPr/>
          <a:lstStyle/>
          <a:p>
            <a:r>
              <a:rPr lang="en-US" sz="4500" dirty="0" err="1"/>
              <a:t>Rockbuster</a:t>
            </a:r>
            <a:endParaRPr lang="en-US" sz="4500" dirty="0"/>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Data Analytics Portfolio</a:t>
            </a:r>
            <a:endParaRPr lang="de-DE"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114396" y="1639825"/>
            <a:ext cx="5968685" cy="986270"/>
          </a:xfrm>
        </p:spPr>
        <p:txBody>
          <a:bodyPr/>
          <a:lstStyle/>
          <a:p>
            <a:pPr algn="ctr"/>
            <a:r>
              <a:rPr lang="en-GB" sz="4000" dirty="0"/>
              <a:t>Revenue by Rating</a:t>
            </a:r>
            <a:endParaRPr lang="en-PK" sz="4000"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4496012" y="3937924"/>
            <a:ext cx="7205454" cy="1682750"/>
          </a:xfrm>
        </p:spPr>
        <p:txBody>
          <a:bodyPr/>
          <a:lstStyle/>
          <a:p>
            <a:pPr marL="0" indent="0" algn="ctr">
              <a:buNone/>
            </a:pPr>
            <a:r>
              <a:rPr lang="en-US" dirty="0"/>
              <a:t>We wanted to see which rating performed the best.  Similar to genres, this will help make informed decisions on which ratings to have on the new online video system.  We also looked at how many of each rating we had to make a fair comparison.</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17</a:t>
            </a:fld>
            <a:endParaRPr lang="en-US"/>
          </a:p>
        </p:txBody>
      </p:sp>
      <p:pic>
        <p:nvPicPr>
          <p:cNvPr id="10" name="Picture 9" descr="A close up of a line&#10;&#10;Description automatically generated">
            <a:extLst>
              <a:ext uri="{FF2B5EF4-FFF2-40B4-BE49-F238E27FC236}">
                <a16:creationId xmlns:a16="http://schemas.microsoft.com/office/drawing/2014/main" id="{EB3F7D6A-ED55-B1DD-8F37-38AFE5180769}"/>
              </a:ext>
            </a:extLst>
          </p:cNvPr>
          <p:cNvPicPr>
            <a:picLocks noChangeAspect="1"/>
          </p:cNvPicPr>
          <p:nvPr/>
        </p:nvPicPr>
        <p:blipFill>
          <a:blip r:embed="rId2"/>
          <a:stretch>
            <a:fillRect/>
          </a:stretch>
        </p:blipFill>
        <p:spPr>
          <a:xfrm>
            <a:off x="4466356" y="2734614"/>
            <a:ext cx="7235110" cy="986271"/>
          </a:xfrm>
          <a:prstGeom prst="rect">
            <a:avLst/>
          </a:prstGeom>
        </p:spPr>
      </p:pic>
    </p:spTree>
    <p:extLst>
      <p:ext uri="{BB962C8B-B14F-4D97-AF65-F5344CB8AC3E}">
        <p14:creationId xmlns:p14="http://schemas.microsoft.com/office/powerpoint/2010/main" val="280076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4605" y="2447247"/>
            <a:ext cx="4312940" cy="574734"/>
          </a:xfrm>
        </p:spPr>
        <p:txBody>
          <a:bodyPr/>
          <a:lstStyle/>
          <a:p>
            <a:r>
              <a:rPr lang="en-US" sz="4500" dirty="0" err="1"/>
              <a:t>Rockbuster</a:t>
            </a:r>
            <a:endParaRPr lang="en-US" sz="4500" dirty="0"/>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Data Analytics Portfolio</a:t>
            </a:r>
            <a:endParaRPr lang="de-DE"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114400" y="330803"/>
            <a:ext cx="5968685" cy="490538"/>
          </a:xfrm>
        </p:spPr>
        <p:txBody>
          <a:bodyPr/>
          <a:lstStyle/>
          <a:p>
            <a:pPr algn="ctr"/>
            <a:r>
              <a:rPr lang="en-GB" sz="2400" dirty="0"/>
              <a:t>Top Regions for Sales</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4496013" y="5079314"/>
            <a:ext cx="7205454" cy="1682750"/>
          </a:xfrm>
        </p:spPr>
        <p:txBody>
          <a:bodyPr/>
          <a:lstStyle/>
          <a:p>
            <a:pPr marL="0" indent="0" algn="ctr">
              <a:buNone/>
            </a:pPr>
            <a:r>
              <a:rPr lang="en-US" dirty="0"/>
              <a:t>Finding out where we have the highest revenue currently will help with knowing where to target the advertising and marketing budgets.  Also knowing where the least amount of revenue is coming from allows us to investigate into how to enter that market.</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18</a:t>
            </a:fld>
            <a:endParaRPr lang="en-US"/>
          </a:p>
        </p:txBody>
      </p:sp>
      <p:graphicFrame>
        <p:nvGraphicFramePr>
          <p:cNvPr id="4" name="Content Placeholder 12">
            <a:extLst>
              <a:ext uri="{FF2B5EF4-FFF2-40B4-BE49-F238E27FC236}">
                <a16:creationId xmlns:a16="http://schemas.microsoft.com/office/drawing/2014/main" id="{85ED6C7D-DA22-F214-77EC-031878CD097C}"/>
              </a:ext>
            </a:extLst>
          </p:cNvPr>
          <p:cNvGraphicFramePr>
            <a:graphicFrameLocks/>
          </p:cNvGraphicFramePr>
          <p:nvPr/>
        </p:nvGraphicFramePr>
        <p:xfrm>
          <a:off x="5357459" y="881817"/>
          <a:ext cx="5482562" cy="40565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5115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dirty="0" err="1"/>
              <a:t>Rockbuster</a:t>
            </a:r>
            <a:endParaRPr lang="en-US" dirty="0"/>
          </a:p>
        </p:txBody>
      </p:sp>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p:txBody>
          <a:bodyPr/>
          <a:lstStyle/>
          <a:p>
            <a:r>
              <a:rPr lang="en-US" dirty="0"/>
              <a:t>Data Analytics Portfolio</a:t>
            </a:r>
            <a:endParaRPr lang="de-DE"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19</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a:xfrm>
            <a:off x="649224" y="2980944"/>
            <a:ext cx="3282696" cy="785102"/>
          </a:xfrm>
        </p:spPr>
        <p:txBody>
          <a:bodyPr/>
          <a:lstStyle/>
          <a:p>
            <a:r>
              <a:rPr lang="en-US" sz="2200" b="1" dirty="0">
                <a:solidFill>
                  <a:schemeClr val="tx2"/>
                </a:solidFill>
                <a:latin typeface="Arial" panose="020B0604020202020204" pitchFamily="34" charset="0"/>
                <a:cs typeface="Arial" panose="020B0604020202020204" pitchFamily="34" charset="0"/>
              </a:rPr>
              <a:t>Some genres sell better than others</a:t>
            </a:r>
          </a:p>
          <a:p>
            <a:endParaRPr lang="en-US" dirty="0"/>
          </a:p>
        </p:txBody>
      </p:sp>
      <p:sp>
        <p:nvSpPr>
          <p:cNvPr id="7" name="Text Placeholder 6">
            <a:extLst>
              <a:ext uri="{FF2B5EF4-FFF2-40B4-BE49-F238E27FC236}">
                <a16:creationId xmlns:a16="http://schemas.microsoft.com/office/drawing/2014/main" id="{2749D3A3-A012-454F-EFFD-30D72C9C8AE7}"/>
              </a:ext>
            </a:extLst>
          </p:cNvPr>
          <p:cNvSpPr>
            <a:spLocks noGrp="1"/>
          </p:cNvSpPr>
          <p:nvPr>
            <p:ph type="body" sz="quarter" idx="15"/>
          </p:nvPr>
        </p:nvSpPr>
        <p:spPr>
          <a:xfrm>
            <a:off x="365760" y="3925936"/>
            <a:ext cx="3282696" cy="2624667"/>
          </a:xfrm>
        </p:spPr>
        <p:txBody>
          <a:bodyPr/>
          <a:lstStyle/>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Focus on adding inventory to the top selling genres and less inventory to the others.</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Thriller having only one title is an outlier, add more thriller movies before deciding on its profitability.</a:t>
            </a:r>
          </a:p>
          <a:p>
            <a:pPr marL="342900" indent="-34290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19E02B69-8EDA-C137-FEEF-12D4F89D01CD}"/>
              </a:ext>
            </a:extLst>
          </p:cNvPr>
          <p:cNvSpPr>
            <a:spLocks noGrp="1"/>
          </p:cNvSpPr>
          <p:nvPr>
            <p:ph type="body" sz="quarter" idx="14"/>
          </p:nvPr>
        </p:nvSpPr>
        <p:spPr/>
        <p:txBody>
          <a:bodyPr/>
          <a:lstStyle/>
          <a:p>
            <a:r>
              <a:rPr lang="en-US" sz="2200" b="1" dirty="0">
                <a:solidFill>
                  <a:schemeClr val="tx2"/>
                </a:solidFill>
                <a:latin typeface="Arial" panose="020B0604020202020204" pitchFamily="34" charset="0"/>
                <a:cs typeface="Arial" panose="020B0604020202020204" pitchFamily="34" charset="0"/>
              </a:rPr>
              <a:t>Revenue from ratings differs</a:t>
            </a:r>
          </a:p>
          <a:p>
            <a:endParaRPr lang="en-US" dirty="0"/>
          </a:p>
        </p:txBody>
      </p:sp>
      <p:sp>
        <p:nvSpPr>
          <p:cNvPr id="8" name="Text Placeholder 7">
            <a:extLst>
              <a:ext uri="{FF2B5EF4-FFF2-40B4-BE49-F238E27FC236}">
                <a16:creationId xmlns:a16="http://schemas.microsoft.com/office/drawing/2014/main" id="{D89074EA-C6FF-2A59-04ED-55D899CA3454}"/>
              </a:ext>
            </a:extLst>
          </p:cNvPr>
          <p:cNvSpPr>
            <a:spLocks noGrp="1"/>
          </p:cNvSpPr>
          <p:nvPr>
            <p:ph type="body" sz="quarter" idx="16"/>
          </p:nvPr>
        </p:nvSpPr>
        <p:spPr>
          <a:xfrm>
            <a:off x="4050792" y="3926726"/>
            <a:ext cx="3282696" cy="2029522"/>
          </a:xfrm>
        </p:spPr>
        <p:txBody>
          <a:bodyPr/>
          <a:lstStyle/>
          <a:p>
            <a:r>
              <a:rPr lang="en-US" dirty="0"/>
              <a:t>PG-13 and NC-17 are the most profitable ratings.  Add inventory to these rating groups at a higher rate than the others. </a:t>
            </a:r>
          </a:p>
        </p:txBody>
      </p:sp>
      <p:sp>
        <p:nvSpPr>
          <p:cNvPr id="9" name="Text Placeholder 8">
            <a:extLst>
              <a:ext uri="{FF2B5EF4-FFF2-40B4-BE49-F238E27FC236}">
                <a16:creationId xmlns:a16="http://schemas.microsoft.com/office/drawing/2014/main" id="{2F6D1492-6808-B064-1F4E-6B49A77CEAE9}"/>
              </a:ext>
            </a:extLst>
          </p:cNvPr>
          <p:cNvSpPr>
            <a:spLocks noGrp="1"/>
          </p:cNvSpPr>
          <p:nvPr>
            <p:ph type="body" sz="quarter" idx="17"/>
          </p:nvPr>
        </p:nvSpPr>
        <p:spPr/>
        <p:txBody>
          <a:bodyPr/>
          <a:lstStyle/>
          <a:p>
            <a:r>
              <a:rPr lang="en-US" sz="2200" b="1" dirty="0">
                <a:solidFill>
                  <a:schemeClr val="tx2"/>
                </a:solidFill>
                <a:latin typeface="Arial" panose="020B0604020202020204" pitchFamily="34" charset="0"/>
                <a:cs typeface="Arial" panose="020B0604020202020204" pitchFamily="34" charset="0"/>
              </a:rPr>
              <a:t>Asia is the largest sales region</a:t>
            </a:r>
          </a:p>
          <a:p>
            <a:endParaRPr lang="en-US" dirty="0"/>
          </a:p>
        </p:txBody>
      </p:sp>
      <p:sp>
        <p:nvSpPr>
          <p:cNvPr id="10" name="Text Placeholder 9">
            <a:extLst>
              <a:ext uri="{FF2B5EF4-FFF2-40B4-BE49-F238E27FC236}">
                <a16:creationId xmlns:a16="http://schemas.microsoft.com/office/drawing/2014/main" id="{A4B14CB4-1193-ED18-7BAA-87DF524040D5}"/>
              </a:ext>
            </a:extLst>
          </p:cNvPr>
          <p:cNvSpPr>
            <a:spLocks noGrp="1"/>
          </p:cNvSpPr>
          <p:nvPr>
            <p:ph type="body" sz="quarter" idx="18"/>
          </p:nvPr>
        </p:nvSpPr>
        <p:spPr>
          <a:xfrm>
            <a:off x="8019288" y="3925936"/>
            <a:ext cx="3282696" cy="2624667"/>
          </a:xfrm>
        </p:spPr>
        <p:txBody>
          <a:bodyPr/>
          <a:lstStyle/>
          <a:p>
            <a:r>
              <a:rPr lang="en-US" noProof="1">
                <a:latin typeface="Arial" panose="020B0604020202020204" pitchFamily="34" charset="0"/>
                <a:cs typeface="Arial" panose="020B0604020202020204" pitchFamily="34" charset="0"/>
              </a:rPr>
              <a:t>Invest into the Asian market as it has 50% of the global revenue.</a:t>
            </a:r>
          </a:p>
          <a:p>
            <a:r>
              <a:rPr lang="en-US" sz="1600" noProof="1">
                <a:solidFill>
                  <a:schemeClr val="tx2"/>
                </a:solidFill>
                <a:latin typeface="Arial" panose="020B0604020202020204" pitchFamily="34" charset="0"/>
                <a:cs typeface="Arial" panose="020B0604020202020204" pitchFamily="34" charset="0"/>
              </a:rPr>
              <a:t>Research how be</a:t>
            </a:r>
            <a:r>
              <a:rPr lang="en-US" noProof="1">
                <a:latin typeface="Arial" panose="020B0604020202020204" pitchFamily="34" charset="0"/>
                <a:cs typeface="Arial" panose="020B0604020202020204" pitchFamily="34" charset="0"/>
              </a:rPr>
              <a:t>st to break into the Oceania market as they currently only have 1% of the global revenue</a:t>
            </a:r>
            <a:endParaRPr lang="en-US" sz="1600" noProof="1">
              <a:solidFill>
                <a:schemeClr val="tx2"/>
              </a:solidFill>
              <a:latin typeface="Arial" panose="020B0604020202020204" pitchFamily="34" charset="0"/>
              <a:cs typeface="Arial" panose="020B0604020202020204" pitchFamily="34" charset="0"/>
            </a:endParaRPr>
          </a:p>
          <a:p>
            <a:endParaRPr lang="en-US" dirty="0"/>
          </a:p>
        </p:txBody>
      </p:sp>
      <p:sp>
        <p:nvSpPr>
          <p:cNvPr id="12" name="Text Placeholder 4">
            <a:extLst>
              <a:ext uri="{FF2B5EF4-FFF2-40B4-BE49-F238E27FC236}">
                <a16:creationId xmlns:a16="http://schemas.microsoft.com/office/drawing/2014/main" id="{D8DAF8F1-7C1F-43DB-2917-B9008CA18C3A}"/>
              </a:ext>
            </a:extLst>
          </p:cNvPr>
          <p:cNvSpPr txBox="1">
            <a:spLocks/>
          </p:cNvSpPr>
          <p:nvPr/>
        </p:nvSpPr>
        <p:spPr>
          <a:xfrm>
            <a:off x="716788" y="2063700"/>
            <a:ext cx="1993758" cy="45218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Final Results</a:t>
            </a:r>
          </a:p>
          <a:p>
            <a:endParaRPr lang="en-US" dirty="0"/>
          </a:p>
        </p:txBody>
      </p:sp>
      <p:sp>
        <p:nvSpPr>
          <p:cNvPr id="11" name="TextBox 10">
            <a:extLst>
              <a:ext uri="{FF2B5EF4-FFF2-40B4-BE49-F238E27FC236}">
                <a16:creationId xmlns:a16="http://schemas.microsoft.com/office/drawing/2014/main" id="{FFCFB93C-CC90-C091-905D-62A2C7B9D6BB}"/>
              </a:ext>
            </a:extLst>
          </p:cNvPr>
          <p:cNvSpPr txBox="1"/>
          <p:nvPr/>
        </p:nvSpPr>
        <p:spPr>
          <a:xfrm>
            <a:off x="5604348" y="6396714"/>
            <a:ext cx="742511" cy="307777"/>
          </a:xfrm>
          <a:prstGeom prst="rect">
            <a:avLst/>
          </a:prstGeom>
          <a:noFill/>
        </p:spPr>
        <p:txBody>
          <a:bodyPr wrap="none" rtlCol="0">
            <a:spAutoFit/>
          </a:bodyPr>
          <a:lstStyle/>
          <a:p>
            <a:r>
              <a:rPr lang="en-DE" sz="1400" dirty="0">
                <a:hlinkClick r:id="rId2"/>
              </a:rPr>
              <a:t>GitHub</a:t>
            </a:r>
            <a:endParaRPr lang="en-DE" sz="1400" dirty="0"/>
          </a:p>
        </p:txBody>
      </p:sp>
    </p:spTree>
    <p:extLst>
      <p:ext uri="{BB962C8B-B14F-4D97-AF65-F5344CB8AC3E}">
        <p14:creationId xmlns:p14="http://schemas.microsoft.com/office/powerpoint/2010/main" val="1410929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BEB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Projects</a:t>
            </a:r>
          </a:p>
        </p:txBody>
      </p:sp>
      <p:sp>
        <p:nvSpPr>
          <p:cNvPr id="3" name="Footer Placeholder 2">
            <a:extLst>
              <a:ext uri="{FF2B5EF4-FFF2-40B4-BE49-F238E27FC236}">
                <a16:creationId xmlns:a16="http://schemas.microsoft.com/office/drawing/2014/main" id="{4E79730E-E638-275F-6C74-85FDCE30C43F}"/>
              </a:ext>
            </a:extLst>
          </p:cNvPr>
          <p:cNvSpPr>
            <a:spLocks noGrp="1"/>
          </p:cNvSpPr>
          <p:nvPr>
            <p:ph type="ftr" sz="quarter" idx="11"/>
          </p:nvPr>
        </p:nvSpPr>
        <p:spPr/>
        <p:txBody>
          <a:bodyPr/>
          <a:lstStyle/>
          <a:p>
            <a:r>
              <a:rPr lang="en-US" dirty="0"/>
              <a:t>Data Analytics Portfolio</a:t>
            </a:r>
            <a:endParaRPr lang="en-PK" dirty="0"/>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10" name="Rectangle 9">
            <a:extLst>
              <a:ext uri="{FF2B5EF4-FFF2-40B4-BE49-F238E27FC236}">
                <a16:creationId xmlns:a16="http://schemas.microsoft.com/office/drawing/2014/main" id="{81448AF0-26F8-6998-77A4-091AA34288D1}"/>
              </a:ext>
            </a:extLst>
          </p:cNvPr>
          <p:cNvSpPr/>
          <p:nvPr/>
        </p:nvSpPr>
        <p:spPr>
          <a:xfrm>
            <a:off x="733973" y="2971800"/>
            <a:ext cx="914400" cy="9144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4000" dirty="0">
                <a:solidFill>
                  <a:schemeClr val="bg1">
                    <a:lumMod val="95000"/>
                  </a:schemeClr>
                </a:solidFill>
              </a:rPr>
              <a:t>01</a:t>
            </a:r>
            <a:endParaRPr lang="en-DE" sz="4000" dirty="0"/>
          </a:p>
        </p:txBody>
      </p:sp>
      <p:sp>
        <p:nvSpPr>
          <p:cNvPr id="11" name="Rectangle 10">
            <a:extLst>
              <a:ext uri="{FF2B5EF4-FFF2-40B4-BE49-F238E27FC236}">
                <a16:creationId xmlns:a16="http://schemas.microsoft.com/office/drawing/2014/main" id="{E1C358F9-EA5B-1C28-8A1B-08C7761F4BAC}"/>
              </a:ext>
            </a:extLst>
          </p:cNvPr>
          <p:cNvSpPr/>
          <p:nvPr/>
        </p:nvSpPr>
        <p:spPr>
          <a:xfrm>
            <a:off x="4311805" y="2971800"/>
            <a:ext cx="914400" cy="9144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4000" dirty="0">
                <a:solidFill>
                  <a:schemeClr val="bg1">
                    <a:lumMod val="95000"/>
                  </a:schemeClr>
                </a:solidFill>
              </a:rPr>
              <a:t>02</a:t>
            </a:r>
            <a:endParaRPr lang="en-DE" sz="4000" dirty="0"/>
          </a:p>
        </p:txBody>
      </p:sp>
      <p:sp>
        <p:nvSpPr>
          <p:cNvPr id="12" name="Rectangle 11">
            <a:extLst>
              <a:ext uri="{FF2B5EF4-FFF2-40B4-BE49-F238E27FC236}">
                <a16:creationId xmlns:a16="http://schemas.microsoft.com/office/drawing/2014/main" id="{043C5569-B6AD-653D-376C-D9A6DB1FFBBA}"/>
              </a:ext>
            </a:extLst>
          </p:cNvPr>
          <p:cNvSpPr/>
          <p:nvPr/>
        </p:nvSpPr>
        <p:spPr>
          <a:xfrm>
            <a:off x="8005391" y="2971800"/>
            <a:ext cx="914400" cy="9144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4000" dirty="0">
                <a:solidFill>
                  <a:schemeClr val="bg1">
                    <a:lumMod val="95000"/>
                  </a:schemeClr>
                </a:solidFill>
              </a:rPr>
              <a:t>03</a:t>
            </a:r>
            <a:endParaRPr lang="en-DE" sz="4000" dirty="0"/>
          </a:p>
        </p:txBody>
      </p:sp>
      <p:sp>
        <p:nvSpPr>
          <p:cNvPr id="13" name="Rectangle 12">
            <a:extLst>
              <a:ext uri="{FF2B5EF4-FFF2-40B4-BE49-F238E27FC236}">
                <a16:creationId xmlns:a16="http://schemas.microsoft.com/office/drawing/2014/main" id="{997E0B1F-C306-2E26-77CD-30A4B46C979C}"/>
              </a:ext>
            </a:extLst>
          </p:cNvPr>
          <p:cNvSpPr/>
          <p:nvPr/>
        </p:nvSpPr>
        <p:spPr>
          <a:xfrm>
            <a:off x="733973" y="4937760"/>
            <a:ext cx="914400" cy="9144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4000" dirty="0">
                <a:solidFill>
                  <a:schemeClr val="bg1">
                    <a:lumMod val="95000"/>
                  </a:schemeClr>
                </a:solidFill>
              </a:rPr>
              <a:t>04</a:t>
            </a:r>
            <a:endParaRPr lang="en-DE" sz="4000" dirty="0"/>
          </a:p>
        </p:txBody>
      </p:sp>
      <p:sp>
        <p:nvSpPr>
          <p:cNvPr id="14" name="Rectangle 13">
            <a:extLst>
              <a:ext uri="{FF2B5EF4-FFF2-40B4-BE49-F238E27FC236}">
                <a16:creationId xmlns:a16="http://schemas.microsoft.com/office/drawing/2014/main" id="{1BDA78AD-6A1B-69B4-4124-7CEC7F6C1539}"/>
              </a:ext>
            </a:extLst>
          </p:cNvPr>
          <p:cNvSpPr/>
          <p:nvPr/>
        </p:nvSpPr>
        <p:spPr>
          <a:xfrm>
            <a:off x="4311805" y="4937760"/>
            <a:ext cx="914400" cy="9144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4000" dirty="0">
                <a:solidFill>
                  <a:schemeClr val="bg1">
                    <a:lumMod val="95000"/>
                  </a:schemeClr>
                </a:solidFill>
              </a:rPr>
              <a:t>05</a:t>
            </a:r>
            <a:endParaRPr lang="en-DE" sz="4000" dirty="0"/>
          </a:p>
        </p:txBody>
      </p:sp>
      <p:sp>
        <p:nvSpPr>
          <p:cNvPr id="15" name="Rectangle 14">
            <a:extLst>
              <a:ext uri="{FF2B5EF4-FFF2-40B4-BE49-F238E27FC236}">
                <a16:creationId xmlns:a16="http://schemas.microsoft.com/office/drawing/2014/main" id="{74AB4D6B-B1B6-3033-B6C4-D4056E2818B9}"/>
              </a:ext>
            </a:extLst>
          </p:cNvPr>
          <p:cNvSpPr/>
          <p:nvPr/>
        </p:nvSpPr>
        <p:spPr>
          <a:xfrm>
            <a:off x="8005391" y="4937760"/>
            <a:ext cx="914400" cy="9144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4000" dirty="0">
                <a:solidFill>
                  <a:schemeClr val="bg1">
                    <a:lumMod val="95000"/>
                  </a:schemeClr>
                </a:solidFill>
              </a:rPr>
              <a:t>06</a:t>
            </a:r>
            <a:endParaRPr lang="en-DE" sz="4000" dirty="0"/>
          </a:p>
        </p:txBody>
      </p:sp>
      <p:sp>
        <p:nvSpPr>
          <p:cNvPr id="17" name="TextBox 16">
            <a:extLst>
              <a:ext uri="{FF2B5EF4-FFF2-40B4-BE49-F238E27FC236}">
                <a16:creationId xmlns:a16="http://schemas.microsoft.com/office/drawing/2014/main" id="{AD9EDEE6-63C8-C9A8-455D-34C38771B1FC}"/>
              </a:ext>
            </a:extLst>
          </p:cNvPr>
          <p:cNvSpPr txBox="1"/>
          <p:nvPr/>
        </p:nvSpPr>
        <p:spPr>
          <a:xfrm>
            <a:off x="1750742" y="2971800"/>
            <a:ext cx="1502334" cy="461665"/>
          </a:xfrm>
          <a:prstGeom prst="rect">
            <a:avLst/>
          </a:prstGeom>
          <a:noFill/>
        </p:spPr>
        <p:txBody>
          <a:bodyPr wrap="none" rtlCol="0">
            <a:spAutoFit/>
          </a:bodyPr>
          <a:lstStyle/>
          <a:p>
            <a:r>
              <a:rPr lang="en-DE" sz="2400" dirty="0">
                <a:solidFill>
                  <a:schemeClr val="tx2"/>
                </a:solidFill>
              </a:rPr>
              <a:t>Game Co</a:t>
            </a:r>
          </a:p>
        </p:txBody>
      </p:sp>
      <p:sp>
        <p:nvSpPr>
          <p:cNvPr id="18" name="TextBox 17">
            <a:extLst>
              <a:ext uri="{FF2B5EF4-FFF2-40B4-BE49-F238E27FC236}">
                <a16:creationId xmlns:a16="http://schemas.microsoft.com/office/drawing/2014/main" id="{F9A15FB0-ADD7-A6F6-B252-E0CE8046819A}"/>
              </a:ext>
            </a:extLst>
          </p:cNvPr>
          <p:cNvSpPr txBox="1"/>
          <p:nvPr/>
        </p:nvSpPr>
        <p:spPr>
          <a:xfrm>
            <a:off x="5315415" y="2971800"/>
            <a:ext cx="2509020" cy="384721"/>
          </a:xfrm>
          <a:prstGeom prst="rect">
            <a:avLst/>
          </a:prstGeom>
          <a:noFill/>
        </p:spPr>
        <p:txBody>
          <a:bodyPr wrap="none" rtlCol="0">
            <a:spAutoFit/>
          </a:bodyPr>
          <a:lstStyle/>
          <a:p>
            <a:r>
              <a:rPr lang="en-DE" sz="1900" dirty="0">
                <a:solidFill>
                  <a:schemeClr val="tx2"/>
                </a:solidFill>
              </a:rPr>
              <a:t>Influenza Preparation</a:t>
            </a:r>
          </a:p>
        </p:txBody>
      </p:sp>
      <p:sp>
        <p:nvSpPr>
          <p:cNvPr id="19" name="TextBox 18">
            <a:extLst>
              <a:ext uri="{FF2B5EF4-FFF2-40B4-BE49-F238E27FC236}">
                <a16:creationId xmlns:a16="http://schemas.microsoft.com/office/drawing/2014/main" id="{F401D145-7439-2202-E2E3-729257105EFA}"/>
              </a:ext>
            </a:extLst>
          </p:cNvPr>
          <p:cNvSpPr txBox="1"/>
          <p:nvPr/>
        </p:nvSpPr>
        <p:spPr>
          <a:xfrm>
            <a:off x="9100747" y="2945036"/>
            <a:ext cx="1612942" cy="430887"/>
          </a:xfrm>
          <a:prstGeom prst="rect">
            <a:avLst/>
          </a:prstGeom>
          <a:noFill/>
        </p:spPr>
        <p:txBody>
          <a:bodyPr wrap="none" rtlCol="0">
            <a:spAutoFit/>
          </a:bodyPr>
          <a:lstStyle/>
          <a:p>
            <a:r>
              <a:rPr lang="en-DE" sz="2200" dirty="0">
                <a:solidFill>
                  <a:schemeClr val="tx2"/>
                </a:solidFill>
              </a:rPr>
              <a:t>Rockbuster</a:t>
            </a:r>
          </a:p>
        </p:txBody>
      </p:sp>
      <p:sp>
        <p:nvSpPr>
          <p:cNvPr id="20" name="TextBox 19">
            <a:extLst>
              <a:ext uri="{FF2B5EF4-FFF2-40B4-BE49-F238E27FC236}">
                <a16:creationId xmlns:a16="http://schemas.microsoft.com/office/drawing/2014/main" id="{DC348977-1C54-F4FE-D840-52F3DAD59003}"/>
              </a:ext>
            </a:extLst>
          </p:cNvPr>
          <p:cNvSpPr txBox="1"/>
          <p:nvPr/>
        </p:nvSpPr>
        <p:spPr>
          <a:xfrm>
            <a:off x="1750742" y="4933295"/>
            <a:ext cx="1364476" cy="461665"/>
          </a:xfrm>
          <a:prstGeom prst="rect">
            <a:avLst/>
          </a:prstGeom>
          <a:noFill/>
        </p:spPr>
        <p:txBody>
          <a:bodyPr wrap="none" rtlCol="0">
            <a:spAutoFit/>
          </a:bodyPr>
          <a:lstStyle/>
          <a:p>
            <a:r>
              <a:rPr lang="en-DE" sz="2400" dirty="0">
                <a:solidFill>
                  <a:schemeClr val="tx2"/>
                </a:solidFill>
              </a:rPr>
              <a:t>Instacart</a:t>
            </a:r>
          </a:p>
        </p:txBody>
      </p:sp>
      <p:sp>
        <p:nvSpPr>
          <p:cNvPr id="21" name="TextBox 20">
            <a:extLst>
              <a:ext uri="{FF2B5EF4-FFF2-40B4-BE49-F238E27FC236}">
                <a16:creationId xmlns:a16="http://schemas.microsoft.com/office/drawing/2014/main" id="{12FE01F7-36C4-6E32-7AFE-C38D9B513991}"/>
              </a:ext>
            </a:extLst>
          </p:cNvPr>
          <p:cNvSpPr txBox="1"/>
          <p:nvPr/>
        </p:nvSpPr>
        <p:spPr>
          <a:xfrm>
            <a:off x="5315415" y="4933294"/>
            <a:ext cx="1721946" cy="430887"/>
          </a:xfrm>
          <a:prstGeom prst="rect">
            <a:avLst/>
          </a:prstGeom>
          <a:noFill/>
        </p:spPr>
        <p:txBody>
          <a:bodyPr wrap="none" rtlCol="0">
            <a:spAutoFit/>
          </a:bodyPr>
          <a:lstStyle/>
          <a:p>
            <a:r>
              <a:rPr lang="en-DE" sz="2200" dirty="0">
                <a:solidFill>
                  <a:schemeClr val="tx2"/>
                </a:solidFill>
              </a:rPr>
              <a:t>Global Bank</a:t>
            </a:r>
          </a:p>
        </p:txBody>
      </p:sp>
      <p:sp>
        <p:nvSpPr>
          <p:cNvPr id="22" name="TextBox 21">
            <a:extLst>
              <a:ext uri="{FF2B5EF4-FFF2-40B4-BE49-F238E27FC236}">
                <a16:creationId xmlns:a16="http://schemas.microsoft.com/office/drawing/2014/main" id="{B6B407A3-54FB-71D2-837B-971F9D7A357C}"/>
              </a:ext>
            </a:extLst>
          </p:cNvPr>
          <p:cNvSpPr txBox="1"/>
          <p:nvPr/>
        </p:nvSpPr>
        <p:spPr>
          <a:xfrm>
            <a:off x="8959682" y="4933293"/>
            <a:ext cx="3255763" cy="430887"/>
          </a:xfrm>
          <a:prstGeom prst="rect">
            <a:avLst/>
          </a:prstGeom>
          <a:noFill/>
        </p:spPr>
        <p:txBody>
          <a:bodyPr wrap="none" rtlCol="0">
            <a:spAutoFit/>
          </a:bodyPr>
          <a:lstStyle/>
          <a:p>
            <a:r>
              <a:rPr lang="en-DE" sz="2200" dirty="0">
                <a:solidFill>
                  <a:schemeClr val="tx2"/>
                </a:solidFill>
              </a:rPr>
              <a:t>World Happiness Report</a:t>
            </a:r>
          </a:p>
        </p:txBody>
      </p:sp>
      <p:sp>
        <p:nvSpPr>
          <p:cNvPr id="23" name="TextBox 22">
            <a:extLst>
              <a:ext uri="{FF2B5EF4-FFF2-40B4-BE49-F238E27FC236}">
                <a16:creationId xmlns:a16="http://schemas.microsoft.com/office/drawing/2014/main" id="{252629CC-B18E-C682-D069-AF35172A16AF}"/>
              </a:ext>
            </a:extLst>
          </p:cNvPr>
          <p:cNvSpPr txBox="1"/>
          <p:nvPr/>
        </p:nvSpPr>
        <p:spPr>
          <a:xfrm>
            <a:off x="1750742" y="3356521"/>
            <a:ext cx="2016899" cy="523220"/>
          </a:xfrm>
          <a:prstGeom prst="rect">
            <a:avLst/>
          </a:prstGeom>
          <a:noFill/>
        </p:spPr>
        <p:txBody>
          <a:bodyPr wrap="none" rtlCol="0">
            <a:spAutoFit/>
          </a:bodyPr>
          <a:lstStyle/>
          <a:p>
            <a:r>
              <a:rPr lang="en-GB" sz="1400" dirty="0">
                <a:solidFill>
                  <a:schemeClr val="tx2"/>
                </a:solidFill>
              </a:rPr>
              <a:t>Analyzing global video </a:t>
            </a:r>
          </a:p>
          <a:p>
            <a:r>
              <a:rPr lang="en-GB" sz="1400" dirty="0">
                <a:solidFill>
                  <a:schemeClr val="tx2"/>
                </a:solidFill>
              </a:rPr>
              <a:t>game sales.</a:t>
            </a:r>
            <a:endParaRPr lang="en-DE" sz="1400" dirty="0">
              <a:solidFill>
                <a:schemeClr val="tx2"/>
              </a:solidFill>
            </a:endParaRPr>
          </a:p>
        </p:txBody>
      </p:sp>
      <p:sp>
        <p:nvSpPr>
          <p:cNvPr id="25" name="TextBox 24">
            <a:extLst>
              <a:ext uri="{FF2B5EF4-FFF2-40B4-BE49-F238E27FC236}">
                <a16:creationId xmlns:a16="http://schemas.microsoft.com/office/drawing/2014/main" id="{74081C89-DE2F-57E3-D497-433927991644}"/>
              </a:ext>
            </a:extLst>
          </p:cNvPr>
          <p:cNvSpPr txBox="1"/>
          <p:nvPr/>
        </p:nvSpPr>
        <p:spPr>
          <a:xfrm>
            <a:off x="5329628" y="3356521"/>
            <a:ext cx="2974040" cy="523220"/>
          </a:xfrm>
          <a:prstGeom prst="rect">
            <a:avLst/>
          </a:prstGeom>
          <a:noFill/>
        </p:spPr>
        <p:txBody>
          <a:bodyPr wrap="square">
            <a:spAutoFit/>
          </a:bodyPr>
          <a:lstStyle/>
          <a:p>
            <a:r>
              <a:rPr lang="en-GB" sz="1400" dirty="0"/>
              <a:t>Planning for the upcoming flu season.</a:t>
            </a:r>
            <a:endParaRPr lang="en-DE" sz="1400" dirty="0"/>
          </a:p>
        </p:txBody>
      </p:sp>
      <p:sp>
        <p:nvSpPr>
          <p:cNvPr id="26" name="TextBox 25">
            <a:extLst>
              <a:ext uri="{FF2B5EF4-FFF2-40B4-BE49-F238E27FC236}">
                <a16:creationId xmlns:a16="http://schemas.microsoft.com/office/drawing/2014/main" id="{57B42A94-7266-15ED-7AA5-5ED5CA94F9F0}"/>
              </a:ext>
            </a:extLst>
          </p:cNvPr>
          <p:cNvSpPr txBox="1"/>
          <p:nvPr/>
        </p:nvSpPr>
        <p:spPr>
          <a:xfrm>
            <a:off x="9095320" y="3356521"/>
            <a:ext cx="2879314" cy="523220"/>
          </a:xfrm>
          <a:prstGeom prst="rect">
            <a:avLst/>
          </a:prstGeom>
          <a:noFill/>
        </p:spPr>
        <p:txBody>
          <a:bodyPr wrap="none" rtlCol="0">
            <a:spAutoFit/>
          </a:bodyPr>
          <a:lstStyle/>
          <a:p>
            <a:r>
              <a:rPr lang="en-GB" sz="1400" dirty="0"/>
              <a:t>Creating a strategy for the launch </a:t>
            </a:r>
          </a:p>
          <a:p>
            <a:r>
              <a:rPr lang="en-GB" sz="1400" dirty="0"/>
              <a:t>of a new online video service.</a:t>
            </a:r>
            <a:endParaRPr lang="en-DE" sz="1400" dirty="0">
              <a:solidFill>
                <a:schemeClr val="tx2"/>
              </a:solidFill>
            </a:endParaRPr>
          </a:p>
        </p:txBody>
      </p:sp>
      <p:sp>
        <p:nvSpPr>
          <p:cNvPr id="28" name="TextBox 27">
            <a:extLst>
              <a:ext uri="{FF2B5EF4-FFF2-40B4-BE49-F238E27FC236}">
                <a16:creationId xmlns:a16="http://schemas.microsoft.com/office/drawing/2014/main" id="{C7395920-B650-53DB-D644-DC1B853CBDCE}"/>
              </a:ext>
            </a:extLst>
          </p:cNvPr>
          <p:cNvSpPr txBox="1"/>
          <p:nvPr/>
        </p:nvSpPr>
        <p:spPr>
          <a:xfrm>
            <a:off x="1750742" y="5364180"/>
            <a:ext cx="2676817" cy="523220"/>
          </a:xfrm>
          <a:prstGeom prst="rect">
            <a:avLst/>
          </a:prstGeom>
          <a:noFill/>
        </p:spPr>
        <p:txBody>
          <a:bodyPr wrap="square">
            <a:spAutoFit/>
          </a:bodyPr>
          <a:lstStyle/>
          <a:p>
            <a:r>
              <a:rPr lang="en-GB" sz="1400" dirty="0"/>
              <a:t>Analyzing sales data to uncover sales patterns.</a:t>
            </a:r>
            <a:endParaRPr lang="en-DE" sz="1400" dirty="0"/>
          </a:p>
        </p:txBody>
      </p:sp>
      <p:sp>
        <p:nvSpPr>
          <p:cNvPr id="30" name="TextBox 29">
            <a:extLst>
              <a:ext uri="{FF2B5EF4-FFF2-40B4-BE49-F238E27FC236}">
                <a16:creationId xmlns:a16="http://schemas.microsoft.com/office/drawing/2014/main" id="{7FEC8832-3AC7-DB1A-77BB-4755102E0F40}"/>
              </a:ext>
            </a:extLst>
          </p:cNvPr>
          <p:cNvSpPr txBox="1"/>
          <p:nvPr/>
        </p:nvSpPr>
        <p:spPr>
          <a:xfrm>
            <a:off x="5328574" y="5328940"/>
            <a:ext cx="2321163" cy="692497"/>
          </a:xfrm>
          <a:prstGeom prst="rect">
            <a:avLst/>
          </a:prstGeom>
          <a:noFill/>
        </p:spPr>
        <p:txBody>
          <a:bodyPr wrap="square">
            <a:spAutoFit/>
          </a:bodyPr>
          <a:lstStyle/>
          <a:p>
            <a:r>
              <a:rPr lang="en-GB" sz="1300" dirty="0"/>
              <a:t>Provide analytical support to its anti-money laundering compliance department.</a:t>
            </a:r>
            <a:endParaRPr lang="en-DE" sz="1300" dirty="0"/>
          </a:p>
        </p:txBody>
      </p:sp>
      <p:sp>
        <p:nvSpPr>
          <p:cNvPr id="5" name="TextBox 4">
            <a:extLst>
              <a:ext uri="{FF2B5EF4-FFF2-40B4-BE49-F238E27FC236}">
                <a16:creationId xmlns:a16="http://schemas.microsoft.com/office/drawing/2014/main" id="{B9E73218-0730-83DA-C4CF-AE6408376B76}"/>
              </a:ext>
            </a:extLst>
          </p:cNvPr>
          <p:cNvSpPr txBox="1"/>
          <p:nvPr/>
        </p:nvSpPr>
        <p:spPr>
          <a:xfrm>
            <a:off x="9095320" y="5394960"/>
            <a:ext cx="2321163" cy="492443"/>
          </a:xfrm>
          <a:prstGeom prst="rect">
            <a:avLst/>
          </a:prstGeom>
          <a:noFill/>
        </p:spPr>
        <p:txBody>
          <a:bodyPr wrap="square">
            <a:spAutoFit/>
          </a:bodyPr>
          <a:lstStyle/>
          <a:p>
            <a:r>
              <a:rPr lang="en-DE" sz="1300" dirty="0"/>
              <a:t>Sourced data and performed exploratory analysis.</a:t>
            </a:r>
          </a:p>
        </p:txBody>
      </p:sp>
    </p:spTree>
    <p:extLst>
      <p:ext uri="{BB962C8B-B14F-4D97-AF65-F5344CB8AC3E}">
        <p14:creationId xmlns:p14="http://schemas.microsoft.com/office/powerpoint/2010/main" val="3551793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706935" y="4193412"/>
            <a:ext cx="5895343" cy="1153503"/>
          </a:xfrm>
        </p:spPr>
        <p:txBody>
          <a:bodyPr>
            <a:normAutofit/>
          </a:bodyPr>
          <a:lstStyle/>
          <a:p>
            <a:r>
              <a:rPr lang="en-US" sz="6700" dirty="0">
                <a:solidFill>
                  <a:srgbClr val="D9BEB3"/>
                </a:solidFill>
              </a:rPr>
              <a:t>Instacart</a:t>
            </a:r>
            <a:endParaRPr lang="en-US" dirty="0">
              <a:solidFill>
                <a:srgbClr val="D9BEB3"/>
              </a:solidFill>
            </a:endParaRPr>
          </a:p>
        </p:txBody>
      </p:sp>
      <p:sp>
        <p:nvSpPr>
          <p:cNvPr id="4" name="Rectangle 3">
            <a:extLst>
              <a:ext uri="{FF2B5EF4-FFF2-40B4-BE49-F238E27FC236}">
                <a16:creationId xmlns:a16="http://schemas.microsoft.com/office/drawing/2014/main" id="{862236FF-CEAA-3CD6-E400-084B3D24B9F5}"/>
              </a:ext>
            </a:extLst>
          </p:cNvPr>
          <p:cNvSpPr/>
          <p:nvPr/>
        </p:nvSpPr>
        <p:spPr>
          <a:xfrm>
            <a:off x="1588256" y="1765092"/>
            <a:ext cx="1792422" cy="1663908"/>
          </a:xfrm>
          <a:prstGeom prst="rect">
            <a:avLst/>
          </a:prstGeom>
          <a:solidFill>
            <a:srgbClr val="D9BEB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8800" dirty="0">
                <a:solidFill>
                  <a:schemeClr val="tx2"/>
                </a:solidFill>
              </a:rPr>
              <a:t>04</a:t>
            </a:r>
          </a:p>
        </p:txBody>
      </p:sp>
    </p:spTree>
    <p:extLst>
      <p:ext uri="{BB962C8B-B14F-4D97-AF65-F5344CB8AC3E}">
        <p14:creationId xmlns:p14="http://schemas.microsoft.com/office/powerpoint/2010/main" val="3146420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sz="4500" dirty="0" err="1"/>
              <a:t>instacart</a:t>
            </a:r>
            <a:endParaRPr lang="en-US" sz="4500" dirty="0"/>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dirty="0"/>
              <a:t>Data Analytics Portfolio</a:t>
            </a:r>
            <a:endParaRPr lang="en-PK" dirty="0"/>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649224" y="2971800"/>
            <a:ext cx="2408769" cy="490538"/>
          </a:xfrm>
        </p:spPr>
        <p:txBody>
          <a:bodyPr/>
          <a:lstStyle/>
          <a:p>
            <a:r>
              <a:rPr lang="en-US" dirty="0"/>
              <a:t>Objective</a:t>
            </a:r>
            <a:endParaRPr lang="en-PK" dirty="0"/>
          </a:p>
        </p:txBody>
      </p:sp>
      <p:sp>
        <p:nvSpPr>
          <p:cNvPr id="4" name="Text Placeholder 3">
            <a:extLst>
              <a:ext uri="{FF2B5EF4-FFF2-40B4-BE49-F238E27FC236}">
                <a16:creationId xmlns:a16="http://schemas.microsoft.com/office/drawing/2014/main" id="{C0EF4D35-9BD6-00FC-A23D-DCE50F2F200E}"/>
              </a:ext>
            </a:extLst>
          </p:cNvPr>
          <p:cNvSpPr>
            <a:spLocks noGrp="1"/>
          </p:cNvSpPr>
          <p:nvPr>
            <p:ph type="body" sz="quarter" idx="14"/>
          </p:nvPr>
        </p:nvSpPr>
        <p:spPr>
          <a:xfrm>
            <a:off x="4305977" y="2971800"/>
            <a:ext cx="3351801" cy="490538"/>
          </a:xfrm>
        </p:spPr>
        <p:txBody>
          <a:bodyPr/>
          <a:lstStyle/>
          <a:p>
            <a:r>
              <a:rPr lang="en-US" dirty="0"/>
              <a:t>Tools Used</a:t>
            </a:r>
            <a:endParaRPr lang="en-PK" dirty="0"/>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365760" y="3401568"/>
            <a:ext cx="3351801" cy="1993392"/>
          </a:xfrm>
        </p:spPr>
        <p:txBody>
          <a:bodyPr/>
          <a:lstStyle/>
          <a:p>
            <a:r>
              <a:rPr lang="en-US" dirty="0"/>
              <a:t>To perform an initial data and exploratory analysis of the data from the online grocery store, Instacart, to derive insights and suggest strategies.</a:t>
            </a: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a:xfrm>
            <a:off x="4305977" y="3412810"/>
            <a:ext cx="3593839" cy="1993391"/>
          </a:xfrm>
        </p:spPr>
        <p:txBody>
          <a:bodyPr/>
          <a:lstStyle/>
          <a:p>
            <a:r>
              <a:rPr lang="en-US" dirty="0"/>
              <a:t>Microsoft Excel</a:t>
            </a:r>
          </a:p>
          <a:p>
            <a:r>
              <a:rPr lang="en-US" dirty="0"/>
              <a:t>Microsoft </a:t>
            </a:r>
            <a:r>
              <a:rPr lang="en-US" dirty="0" err="1"/>
              <a:t>Powerpoint</a:t>
            </a:r>
            <a:endParaRPr lang="en-US" dirty="0"/>
          </a:p>
          <a:p>
            <a:r>
              <a:rPr lang="en-US" dirty="0"/>
              <a:t>Python</a:t>
            </a:r>
          </a:p>
          <a:p>
            <a:r>
              <a:rPr lang="en-US" dirty="0"/>
              <a:t>Panda</a:t>
            </a:r>
          </a:p>
          <a:p>
            <a:r>
              <a:rPr lang="en-US" dirty="0" err="1"/>
              <a:t>Jupyter</a:t>
            </a:r>
            <a:endParaRPr lang="en-US" dirty="0"/>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21</a:t>
            </a:fld>
            <a:endParaRPr lang="en-US"/>
          </a:p>
        </p:txBody>
      </p:sp>
      <p:sp>
        <p:nvSpPr>
          <p:cNvPr id="7" name="Text Placeholder 3">
            <a:extLst>
              <a:ext uri="{FF2B5EF4-FFF2-40B4-BE49-F238E27FC236}">
                <a16:creationId xmlns:a16="http://schemas.microsoft.com/office/drawing/2014/main" id="{3D89D1C4-0E7F-9B1C-0304-DE98F1B8D768}"/>
              </a:ext>
            </a:extLst>
          </p:cNvPr>
          <p:cNvSpPr txBox="1">
            <a:spLocks/>
          </p:cNvSpPr>
          <p:nvPr/>
        </p:nvSpPr>
        <p:spPr>
          <a:xfrm>
            <a:off x="8118866" y="2975548"/>
            <a:ext cx="3351801"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Skills Used</a:t>
            </a:r>
            <a:endParaRPr lang="en-PK" dirty="0"/>
          </a:p>
        </p:txBody>
      </p:sp>
      <p:sp>
        <p:nvSpPr>
          <p:cNvPr id="8" name="Text Placeholder 5">
            <a:extLst>
              <a:ext uri="{FF2B5EF4-FFF2-40B4-BE49-F238E27FC236}">
                <a16:creationId xmlns:a16="http://schemas.microsoft.com/office/drawing/2014/main" id="{97104DC2-BF00-0F1C-E3FD-E044D67B2AED}"/>
              </a:ext>
            </a:extLst>
          </p:cNvPr>
          <p:cNvSpPr txBox="1">
            <a:spLocks/>
          </p:cNvSpPr>
          <p:nvPr/>
        </p:nvSpPr>
        <p:spPr>
          <a:xfrm>
            <a:off x="8118866" y="3401567"/>
            <a:ext cx="3593839" cy="2650097"/>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wrangling</a:t>
            </a:r>
          </a:p>
          <a:p>
            <a:r>
              <a:rPr lang="en-US" dirty="0"/>
              <a:t>Data merging</a:t>
            </a:r>
          </a:p>
          <a:p>
            <a:r>
              <a:rPr lang="en-US" dirty="0"/>
              <a:t>Deriving variables</a:t>
            </a:r>
          </a:p>
          <a:p>
            <a:r>
              <a:rPr lang="en-US" dirty="0"/>
              <a:t>Grouping data</a:t>
            </a:r>
          </a:p>
          <a:p>
            <a:r>
              <a:rPr lang="en-US" dirty="0"/>
              <a:t>Aggregating data</a:t>
            </a:r>
          </a:p>
          <a:p>
            <a:r>
              <a:rPr lang="en-US" dirty="0"/>
              <a:t>Reporting in excel</a:t>
            </a:r>
          </a:p>
          <a:p>
            <a:r>
              <a:rPr lang="en-US" dirty="0"/>
              <a:t>Population flows</a:t>
            </a:r>
          </a:p>
        </p:txBody>
      </p:sp>
    </p:spTree>
    <p:extLst>
      <p:ext uri="{BB962C8B-B14F-4D97-AF65-F5344CB8AC3E}">
        <p14:creationId xmlns:p14="http://schemas.microsoft.com/office/powerpoint/2010/main" val="829741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4605" y="2447247"/>
            <a:ext cx="4312940" cy="574734"/>
          </a:xfrm>
        </p:spPr>
        <p:txBody>
          <a:bodyPr/>
          <a:lstStyle/>
          <a:p>
            <a:r>
              <a:rPr lang="en-US" sz="4500" dirty="0"/>
              <a:t>Instacart</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Data Analytics Portfolio</a:t>
            </a:r>
            <a:endParaRPr lang="de-DE"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4734784" y="511764"/>
            <a:ext cx="6727913" cy="490538"/>
          </a:xfrm>
        </p:spPr>
        <p:txBody>
          <a:bodyPr/>
          <a:lstStyle/>
          <a:p>
            <a:pPr algn="ctr"/>
            <a:r>
              <a:rPr lang="en-GB" sz="2400" dirty="0"/>
              <a:t>Frequency by Day of Week and Hour of Day</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4496015" y="4064000"/>
            <a:ext cx="7205454" cy="1998133"/>
          </a:xfrm>
        </p:spPr>
        <p:txBody>
          <a:bodyPr/>
          <a:lstStyle/>
          <a:p>
            <a:pPr marL="0" indent="0" algn="ctr">
              <a:buNone/>
            </a:pPr>
            <a:r>
              <a:rPr lang="en-US" dirty="0"/>
              <a:t>Knowing which days have the most sales and also which hours of day are important to assist with knowing when to advertise or when to have promotions in order to create more sales.  The days of the week are listed as 0-6 with 0 being Saturday and 6 being Friday.  The hours is the standard 24-hour clock.</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22</a:t>
            </a:fld>
            <a:endParaRPr lang="en-US"/>
          </a:p>
        </p:txBody>
      </p:sp>
      <p:pic>
        <p:nvPicPr>
          <p:cNvPr id="19" name="Picture 18" descr="A blue graph with numbers&#10;&#10;Description automatically generated">
            <a:extLst>
              <a:ext uri="{FF2B5EF4-FFF2-40B4-BE49-F238E27FC236}">
                <a16:creationId xmlns:a16="http://schemas.microsoft.com/office/drawing/2014/main" id="{30B39196-DD80-C2F0-A18B-30FACA58DE52}"/>
              </a:ext>
            </a:extLst>
          </p:cNvPr>
          <p:cNvPicPr>
            <a:picLocks noChangeAspect="1"/>
          </p:cNvPicPr>
          <p:nvPr/>
        </p:nvPicPr>
        <p:blipFill>
          <a:blip r:embed="rId2"/>
          <a:stretch>
            <a:fillRect/>
          </a:stretch>
        </p:blipFill>
        <p:spPr>
          <a:xfrm>
            <a:off x="8098742" y="1111650"/>
            <a:ext cx="3595511" cy="2671193"/>
          </a:xfrm>
          <a:prstGeom prst="rect">
            <a:avLst/>
          </a:prstGeom>
        </p:spPr>
      </p:pic>
      <p:pic>
        <p:nvPicPr>
          <p:cNvPr id="21" name="Picture 20" descr="A graph with blue bars&#10;&#10;Description automatically generated">
            <a:extLst>
              <a:ext uri="{FF2B5EF4-FFF2-40B4-BE49-F238E27FC236}">
                <a16:creationId xmlns:a16="http://schemas.microsoft.com/office/drawing/2014/main" id="{B946320F-1D2A-C62E-AB3A-6D2CB2C6CAF5}"/>
              </a:ext>
            </a:extLst>
          </p:cNvPr>
          <p:cNvPicPr>
            <a:picLocks noChangeAspect="1"/>
          </p:cNvPicPr>
          <p:nvPr/>
        </p:nvPicPr>
        <p:blipFill>
          <a:blip r:embed="rId3"/>
          <a:stretch>
            <a:fillRect/>
          </a:stretch>
        </p:blipFill>
        <p:spPr>
          <a:xfrm>
            <a:off x="4503230" y="1111650"/>
            <a:ext cx="3595511" cy="2676950"/>
          </a:xfrm>
          <a:prstGeom prst="rect">
            <a:avLst/>
          </a:prstGeom>
        </p:spPr>
      </p:pic>
    </p:spTree>
    <p:extLst>
      <p:ext uri="{BB962C8B-B14F-4D97-AF65-F5344CB8AC3E}">
        <p14:creationId xmlns:p14="http://schemas.microsoft.com/office/powerpoint/2010/main" val="1351524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4605" y="2447247"/>
            <a:ext cx="4312940" cy="574734"/>
          </a:xfrm>
        </p:spPr>
        <p:txBody>
          <a:bodyPr/>
          <a:lstStyle/>
          <a:p>
            <a:r>
              <a:rPr lang="en-US" sz="4500" dirty="0"/>
              <a:t>Instacart</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Data Analytics Portfolio</a:t>
            </a:r>
            <a:endParaRPr lang="de-DE"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114400" y="330803"/>
            <a:ext cx="5968685" cy="490538"/>
          </a:xfrm>
        </p:spPr>
        <p:txBody>
          <a:bodyPr/>
          <a:lstStyle/>
          <a:p>
            <a:pPr algn="ctr"/>
            <a:r>
              <a:rPr lang="en-GB" sz="2400" dirty="0"/>
              <a:t>Frequency by Department</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4496015" y="4844447"/>
            <a:ext cx="7205454" cy="1682750"/>
          </a:xfrm>
        </p:spPr>
        <p:txBody>
          <a:bodyPr/>
          <a:lstStyle/>
          <a:p>
            <a:pPr marL="0" indent="0" algn="ctr">
              <a:buNone/>
            </a:pPr>
            <a:r>
              <a:rPr lang="en-US" dirty="0"/>
              <a:t>We also wanted to find out which departments were the best sellers.  This information will be useful for the company.  It will help them with knowing what they can stock, knowing it will sell, and what to add promotions to, to encourage sales.  </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23</a:t>
            </a:fld>
            <a:endParaRPr lang="en-US"/>
          </a:p>
        </p:txBody>
      </p:sp>
      <p:pic>
        <p:nvPicPr>
          <p:cNvPr id="8" name="Picture 7">
            <a:extLst>
              <a:ext uri="{FF2B5EF4-FFF2-40B4-BE49-F238E27FC236}">
                <a16:creationId xmlns:a16="http://schemas.microsoft.com/office/drawing/2014/main" id="{42812BB3-8765-DBFA-5013-F3E7D9A4F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042" y="850392"/>
            <a:ext cx="45974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2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4605" y="2447247"/>
            <a:ext cx="4312940" cy="574734"/>
          </a:xfrm>
        </p:spPr>
        <p:txBody>
          <a:bodyPr/>
          <a:lstStyle/>
          <a:p>
            <a:r>
              <a:rPr lang="en-US" sz="4500" dirty="0"/>
              <a:t>Instacart</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Data Analytics Portfolio</a:t>
            </a:r>
            <a:endParaRPr lang="de-DE"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4542368" y="434293"/>
            <a:ext cx="7077600" cy="490538"/>
          </a:xfrm>
        </p:spPr>
        <p:txBody>
          <a:bodyPr/>
          <a:lstStyle/>
          <a:p>
            <a:pPr algn="ctr"/>
            <a:r>
              <a:rPr lang="en-GB" sz="2400" dirty="0"/>
              <a:t>Frequency by Marital Status &amp; Age and Region</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4496015" y="4844447"/>
            <a:ext cx="7205454" cy="1682750"/>
          </a:xfrm>
        </p:spPr>
        <p:txBody>
          <a:bodyPr/>
          <a:lstStyle/>
          <a:p>
            <a:pPr marL="0" indent="0" algn="ctr">
              <a:buNone/>
            </a:pPr>
            <a:r>
              <a:rPr lang="en-US" dirty="0"/>
              <a:t>We also wanted to look at who were the main customers and where they were located.  We separated the country into regions, as per Wikipedia, and separated the customer base into parents or childless and then also by age. This will help know who to target for certain products and where.</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24</a:t>
            </a:fld>
            <a:endParaRPr lang="en-US"/>
          </a:p>
        </p:txBody>
      </p:sp>
      <p:pic>
        <p:nvPicPr>
          <p:cNvPr id="4" name="Picture 3">
            <a:extLst>
              <a:ext uri="{FF2B5EF4-FFF2-40B4-BE49-F238E27FC236}">
                <a16:creationId xmlns:a16="http://schemas.microsoft.com/office/drawing/2014/main" id="{8A646E7C-53CD-2571-507D-B4A61A1D1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5119" y="1046971"/>
            <a:ext cx="3706049" cy="36753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DF666CB-CEAE-B2AC-9733-26EB3F9DE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742" y="1046971"/>
            <a:ext cx="3698897" cy="3022755"/>
          </a:xfrm>
          <a:prstGeom prst="rect">
            <a:avLst/>
          </a:prstGeom>
        </p:spPr>
      </p:pic>
    </p:spTree>
    <p:extLst>
      <p:ext uri="{BB962C8B-B14F-4D97-AF65-F5344CB8AC3E}">
        <p14:creationId xmlns:p14="http://schemas.microsoft.com/office/powerpoint/2010/main" val="3155696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dirty="0"/>
              <a:t>Instacart</a:t>
            </a:r>
          </a:p>
        </p:txBody>
      </p:sp>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p:txBody>
          <a:bodyPr/>
          <a:lstStyle/>
          <a:p>
            <a:r>
              <a:rPr lang="en-US" dirty="0"/>
              <a:t>Data Analytics Portfolio</a:t>
            </a:r>
            <a:endParaRPr lang="de-DE"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25</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a:xfrm>
            <a:off x="649224" y="2980944"/>
            <a:ext cx="3282696" cy="785102"/>
          </a:xfrm>
        </p:spPr>
        <p:txBody>
          <a:bodyPr/>
          <a:lstStyle/>
          <a:p>
            <a:r>
              <a:rPr lang="en-US" sz="2000" b="1" dirty="0">
                <a:solidFill>
                  <a:schemeClr val="tx2"/>
                </a:solidFill>
                <a:latin typeface="Arial" panose="020B0604020202020204" pitchFamily="34" charset="0"/>
                <a:cs typeface="Arial" panose="020B0604020202020204" pitchFamily="34" charset="0"/>
              </a:rPr>
              <a:t>Certain days and times have more sales than others</a:t>
            </a:r>
          </a:p>
          <a:p>
            <a:endParaRPr lang="en-US" dirty="0"/>
          </a:p>
        </p:txBody>
      </p:sp>
      <p:sp>
        <p:nvSpPr>
          <p:cNvPr id="7" name="Text Placeholder 6">
            <a:extLst>
              <a:ext uri="{FF2B5EF4-FFF2-40B4-BE49-F238E27FC236}">
                <a16:creationId xmlns:a16="http://schemas.microsoft.com/office/drawing/2014/main" id="{2749D3A3-A012-454F-EFFD-30D72C9C8AE7}"/>
              </a:ext>
            </a:extLst>
          </p:cNvPr>
          <p:cNvSpPr>
            <a:spLocks noGrp="1"/>
          </p:cNvSpPr>
          <p:nvPr>
            <p:ph type="body" sz="quarter" idx="15"/>
          </p:nvPr>
        </p:nvSpPr>
        <p:spPr>
          <a:xfrm>
            <a:off x="365760" y="3925936"/>
            <a:ext cx="3282696" cy="2624667"/>
          </a:xfrm>
        </p:spPr>
        <p:txBody>
          <a:bodyPr/>
          <a:lstStyle/>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Mon-Wed have the lowest amount of orders and should be prioritized for advertising</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Ads should also be considered for the morning hours to encourage sales during the slow times.</a:t>
            </a:r>
          </a:p>
        </p:txBody>
      </p:sp>
      <p:sp>
        <p:nvSpPr>
          <p:cNvPr id="6" name="Text Placeholder 5">
            <a:extLst>
              <a:ext uri="{FF2B5EF4-FFF2-40B4-BE49-F238E27FC236}">
                <a16:creationId xmlns:a16="http://schemas.microsoft.com/office/drawing/2014/main" id="{19E02B69-8EDA-C137-FEEF-12D4F89D01CD}"/>
              </a:ext>
            </a:extLst>
          </p:cNvPr>
          <p:cNvSpPr>
            <a:spLocks noGrp="1"/>
          </p:cNvSpPr>
          <p:nvPr>
            <p:ph type="body" sz="quarter" idx="14"/>
          </p:nvPr>
        </p:nvSpPr>
        <p:spPr/>
        <p:txBody>
          <a:bodyPr/>
          <a:lstStyle/>
          <a:p>
            <a:r>
              <a:rPr lang="en-US" sz="2200" b="1" dirty="0">
                <a:solidFill>
                  <a:schemeClr val="tx2"/>
                </a:solidFill>
                <a:latin typeface="Arial" panose="020B0604020202020204" pitchFamily="34" charset="0"/>
                <a:cs typeface="Arial" panose="020B0604020202020204" pitchFamily="34" charset="0"/>
              </a:rPr>
              <a:t>Sales from different departments vary</a:t>
            </a:r>
          </a:p>
        </p:txBody>
      </p:sp>
      <p:sp>
        <p:nvSpPr>
          <p:cNvPr id="8" name="Text Placeholder 7">
            <a:extLst>
              <a:ext uri="{FF2B5EF4-FFF2-40B4-BE49-F238E27FC236}">
                <a16:creationId xmlns:a16="http://schemas.microsoft.com/office/drawing/2014/main" id="{D89074EA-C6FF-2A59-04ED-55D899CA3454}"/>
              </a:ext>
            </a:extLst>
          </p:cNvPr>
          <p:cNvSpPr>
            <a:spLocks noGrp="1"/>
          </p:cNvSpPr>
          <p:nvPr>
            <p:ph type="body" sz="quarter" idx="16"/>
          </p:nvPr>
        </p:nvSpPr>
        <p:spPr>
          <a:xfrm>
            <a:off x="4050792" y="3926726"/>
            <a:ext cx="3282696" cy="2029522"/>
          </a:xfrm>
        </p:spPr>
        <p:txBody>
          <a:bodyPr/>
          <a:lstStyle/>
          <a:p>
            <a:r>
              <a:rPr lang="en-US" dirty="0"/>
              <a:t>Produce is the department with the most sales.  </a:t>
            </a:r>
          </a:p>
          <a:p>
            <a:r>
              <a:rPr lang="en-US" dirty="0"/>
              <a:t>Look into providing discounts to departments with less sales, especially the easy to stock departments.</a:t>
            </a:r>
          </a:p>
        </p:txBody>
      </p:sp>
      <p:sp>
        <p:nvSpPr>
          <p:cNvPr id="9" name="Text Placeholder 8">
            <a:extLst>
              <a:ext uri="{FF2B5EF4-FFF2-40B4-BE49-F238E27FC236}">
                <a16:creationId xmlns:a16="http://schemas.microsoft.com/office/drawing/2014/main" id="{2F6D1492-6808-B064-1F4E-6B49A77CEAE9}"/>
              </a:ext>
            </a:extLst>
          </p:cNvPr>
          <p:cNvSpPr>
            <a:spLocks noGrp="1"/>
          </p:cNvSpPr>
          <p:nvPr>
            <p:ph type="body" sz="quarter" idx="17"/>
          </p:nvPr>
        </p:nvSpPr>
        <p:spPr/>
        <p:txBody>
          <a:bodyPr/>
          <a:lstStyle/>
          <a:p>
            <a:r>
              <a:rPr lang="en-US" sz="2000" b="1" dirty="0">
                <a:solidFill>
                  <a:schemeClr val="tx2"/>
                </a:solidFill>
                <a:latin typeface="Arial" panose="020B0604020202020204" pitchFamily="34" charset="0"/>
                <a:cs typeface="Arial" panose="020B0604020202020204" pitchFamily="34" charset="0"/>
              </a:rPr>
              <a:t>Southern middle-aged parents ar</a:t>
            </a:r>
            <a:r>
              <a:rPr lang="en-US" sz="2000" dirty="0">
                <a:latin typeface="Arial" panose="020B0604020202020204" pitchFamily="34" charset="0"/>
                <a:cs typeface="Arial" panose="020B0604020202020204" pitchFamily="34" charset="0"/>
              </a:rPr>
              <a:t>e the biggest customer</a:t>
            </a:r>
            <a:endParaRPr lang="en-US" sz="2000" b="1" dirty="0">
              <a:solidFill>
                <a:schemeClr val="tx2"/>
              </a:solidFill>
              <a:latin typeface="Arial" panose="020B0604020202020204" pitchFamily="34" charset="0"/>
              <a:cs typeface="Arial" panose="020B0604020202020204" pitchFamily="34" charset="0"/>
            </a:endParaRPr>
          </a:p>
          <a:p>
            <a:endParaRPr lang="en-US" dirty="0"/>
          </a:p>
        </p:txBody>
      </p:sp>
      <p:sp>
        <p:nvSpPr>
          <p:cNvPr id="10" name="Text Placeholder 9">
            <a:extLst>
              <a:ext uri="{FF2B5EF4-FFF2-40B4-BE49-F238E27FC236}">
                <a16:creationId xmlns:a16="http://schemas.microsoft.com/office/drawing/2014/main" id="{A4B14CB4-1193-ED18-7BAA-87DF524040D5}"/>
              </a:ext>
            </a:extLst>
          </p:cNvPr>
          <p:cNvSpPr>
            <a:spLocks noGrp="1"/>
          </p:cNvSpPr>
          <p:nvPr>
            <p:ph type="body" sz="quarter" idx="18"/>
          </p:nvPr>
        </p:nvSpPr>
        <p:spPr>
          <a:xfrm>
            <a:off x="8019288" y="3925936"/>
            <a:ext cx="3282696" cy="2624667"/>
          </a:xfrm>
        </p:spPr>
        <p:txBody>
          <a:bodyPr/>
          <a:lstStyle/>
          <a:p>
            <a:r>
              <a:rPr lang="en-US" dirty="0"/>
              <a:t>Talk to marketing about a new customer program for the Northeast and to childless people to improve customer base.</a:t>
            </a:r>
          </a:p>
          <a:p>
            <a:r>
              <a:rPr lang="en-US" dirty="0"/>
              <a:t>Target child products only to those with children.</a:t>
            </a:r>
          </a:p>
          <a:p>
            <a:endParaRPr lang="en-US" dirty="0"/>
          </a:p>
        </p:txBody>
      </p:sp>
      <p:sp>
        <p:nvSpPr>
          <p:cNvPr id="12" name="Text Placeholder 4">
            <a:extLst>
              <a:ext uri="{FF2B5EF4-FFF2-40B4-BE49-F238E27FC236}">
                <a16:creationId xmlns:a16="http://schemas.microsoft.com/office/drawing/2014/main" id="{D8DAF8F1-7C1F-43DB-2917-B9008CA18C3A}"/>
              </a:ext>
            </a:extLst>
          </p:cNvPr>
          <p:cNvSpPr txBox="1">
            <a:spLocks/>
          </p:cNvSpPr>
          <p:nvPr/>
        </p:nvSpPr>
        <p:spPr>
          <a:xfrm>
            <a:off x="716788" y="2063700"/>
            <a:ext cx="1993758" cy="45218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Final Results</a:t>
            </a:r>
          </a:p>
          <a:p>
            <a:endParaRPr lang="en-US" dirty="0"/>
          </a:p>
        </p:txBody>
      </p:sp>
      <p:sp>
        <p:nvSpPr>
          <p:cNvPr id="11" name="TextBox 10">
            <a:extLst>
              <a:ext uri="{FF2B5EF4-FFF2-40B4-BE49-F238E27FC236}">
                <a16:creationId xmlns:a16="http://schemas.microsoft.com/office/drawing/2014/main" id="{FFCFB93C-CC90-C091-905D-62A2C7B9D6BB}"/>
              </a:ext>
            </a:extLst>
          </p:cNvPr>
          <p:cNvSpPr txBox="1"/>
          <p:nvPr/>
        </p:nvSpPr>
        <p:spPr>
          <a:xfrm>
            <a:off x="5604348" y="6396714"/>
            <a:ext cx="742511" cy="307777"/>
          </a:xfrm>
          <a:prstGeom prst="rect">
            <a:avLst/>
          </a:prstGeom>
          <a:noFill/>
        </p:spPr>
        <p:txBody>
          <a:bodyPr wrap="none" rtlCol="0">
            <a:spAutoFit/>
          </a:bodyPr>
          <a:lstStyle/>
          <a:p>
            <a:r>
              <a:rPr lang="en-DE" sz="1400" dirty="0">
                <a:hlinkClick r:id="rId2"/>
              </a:rPr>
              <a:t>GitHub</a:t>
            </a:r>
            <a:endParaRPr lang="en-DE" sz="1400" dirty="0"/>
          </a:p>
        </p:txBody>
      </p:sp>
    </p:spTree>
    <p:extLst>
      <p:ext uri="{BB962C8B-B14F-4D97-AF65-F5344CB8AC3E}">
        <p14:creationId xmlns:p14="http://schemas.microsoft.com/office/powerpoint/2010/main" val="1560078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892915" y="3929941"/>
            <a:ext cx="5724861" cy="987502"/>
          </a:xfrm>
        </p:spPr>
        <p:txBody>
          <a:bodyPr>
            <a:normAutofit fontScale="90000"/>
          </a:bodyPr>
          <a:lstStyle/>
          <a:p>
            <a:r>
              <a:rPr lang="en-US" sz="6700" dirty="0">
                <a:solidFill>
                  <a:srgbClr val="D9BEB3"/>
                </a:solidFill>
              </a:rPr>
              <a:t>Global bank</a:t>
            </a:r>
            <a:endParaRPr lang="en-US" dirty="0">
              <a:solidFill>
                <a:srgbClr val="D9BEB3"/>
              </a:solidFill>
            </a:endParaRPr>
          </a:p>
        </p:txBody>
      </p:sp>
      <p:sp>
        <p:nvSpPr>
          <p:cNvPr id="4" name="Rectangle 3">
            <a:extLst>
              <a:ext uri="{FF2B5EF4-FFF2-40B4-BE49-F238E27FC236}">
                <a16:creationId xmlns:a16="http://schemas.microsoft.com/office/drawing/2014/main" id="{862236FF-CEAA-3CD6-E400-084B3D24B9F5}"/>
              </a:ext>
            </a:extLst>
          </p:cNvPr>
          <p:cNvSpPr/>
          <p:nvPr/>
        </p:nvSpPr>
        <p:spPr>
          <a:xfrm>
            <a:off x="1588256" y="1765092"/>
            <a:ext cx="1792422" cy="1663908"/>
          </a:xfrm>
          <a:prstGeom prst="rect">
            <a:avLst/>
          </a:prstGeom>
          <a:solidFill>
            <a:srgbClr val="D9BEB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8800" dirty="0">
                <a:solidFill>
                  <a:schemeClr val="tx2"/>
                </a:solidFill>
              </a:rPr>
              <a:t>05</a:t>
            </a:r>
          </a:p>
        </p:txBody>
      </p:sp>
    </p:spTree>
    <p:extLst>
      <p:ext uri="{BB962C8B-B14F-4D97-AF65-F5344CB8AC3E}">
        <p14:creationId xmlns:p14="http://schemas.microsoft.com/office/powerpoint/2010/main" val="3056776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sz="4500" dirty="0"/>
              <a:t>Global bank</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dirty="0"/>
              <a:t>Data Analytics Portfolio</a:t>
            </a:r>
            <a:endParaRPr lang="en-PK" dirty="0"/>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649224" y="2971800"/>
            <a:ext cx="2408769" cy="490538"/>
          </a:xfrm>
        </p:spPr>
        <p:txBody>
          <a:bodyPr/>
          <a:lstStyle/>
          <a:p>
            <a:r>
              <a:rPr lang="en-US" dirty="0"/>
              <a:t>Objective</a:t>
            </a:r>
            <a:endParaRPr lang="en-PK" dirty="0"/>
          </a:p>
        </p:txBody>
      </p:sp>
      <p:sp>
        <p:nvSpPr>
          <p:cNvPr id="4" name="Text Placeholder 3">
            <a:extLst>
              <a:ext uri="{FF2B5EF4-FFF2-40B4-BE49-F238E27FC236}">
                <a16:creationId xmlns:a16="http://schemas.microsoft.com/office/drawing/2014/main" id="{C0EF4D35-9BD6-00FC-A23D-DCE50F2F200E}"/>
              </a:ext>
            </a:extLst>
          </p:cNvPr>
          <p:cNvSpPr>
            <a:spLocks noGrp="1"/>
          </p:cNvSpPr>
          <p:nvPr>
            <p:ph type="body" sz="quarter" idx="14"/>
          </p:nvPr>
        </p:nvSpPr>
        <p:spPr>
          <a:xfrm>
            <a:off x="4305977" y="2971800"/>
            <a:ext cx="3351801" cy="490538"/>
          </a:xfrm>
        </p:spPr>
        <p:txBody>
          <a:bodyPr/>
          <a:lstStyle/>
          <a:p>
            <a:r>
              <a:rPr lang="en-US" dirty="0"/>
              <a:t>Tools Used</a:t>
            </a:r>
            <a:endParaRPr lang="en-PK" dirty="0"/>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365760" y="3401568"/>
            <a:ext cx="3351801" cy="1993392"/>
          </a:xfrm>
        </p:spPr>
        <p:txBody>
          <a:bodyPr/>
          <a:lstStyle/>
          <a:p>
            <a:r>
              <a:rPr lang="en-US" dirty="0"/>
              <a:t>To identify any indicators that would explain why customers are leaving the bank.</a:t>
            </a: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a:xfrm>
            <a:off x="4305977" y="3412811"/>
            <a:ext cx="3593839" cy="1682750"/>
          </a:xfrm>
        </p:spPr>
        <p:txBody>
          <a:bodyPr/>
          <a:lstStyle/>
          <a:p>
            <a:r>
              <a:rPr lang="en-US" dirty="0"/>
              <a:t>Microsoft Excel</a:t>
            </a:r>
          </a:p>
          <a:p>
            <a:r>
              <a:rPr lang="en-US" dirty="0"/>
              <a:t>Microsoft </a:t>
            </a:r>
            <a:r>
              <a:rPr lang="en-US" dirty="0" err="1"/>
              <a:t>Powerpoint</a:t>
            </a:r>
            <a:endParaRPr lang="en-US" dirty="0"/>
          </a:p>
          <a:p>
            <a:r>
              <a:rPr lang="en-US" dirty="0"/>
              <a:t>GitHub</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27</a:t>
            </a:fld>
            <a:endParaRPr lang="en-US"/>
          </a:p>
        </p:txBody>
      </p:sp>
      <p:sp>
        <p:nvSpPr>
          <p:cNvPr id="7" name="Text Placeholder 3">
            <a:extLst>
              <a:ext uri="{FF2B5EF4-FFF2-40B4-BE49-F238E27FC236}">
                <a16:creationId xmlns:a16="http://schemas.microsoft.com/office/drawing/2014/main" id="{3D89D1C4-0E7F-9B1C-0304-DE98F1B8D768}"/>
              </a:ext>
            </a:extLst>
          </p:cNvPr>
          <p:cNvSpPr txBox="1">
            <a:spLocks/>
          </p:cNvSpPr>
          <p:nvPr/>
        </p:nvSpPr>
        <p:spPr>
          <a:xfrm>
            <a:off x="8118866" y="2975548"/>
            <a:ext cx="3351801"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Skills Used</a:t>
            </a:r>
            <a:endParaRPr lang="en-PK" dirty="0"/>
          </a:p>
        </p:txBody>
      </p:sp>
      <p:sp>
        <p:nvSpPr>
          <p:cNvPr id="8" name="Text Placeholder 5">
            <a:extLst>
              <a:ext uri="{FF2B5EF4-FFF2-40B4-BE49-F238E27FC236}">
                <a16:creationId xmlns:a16="http://schemas.microsoft.com/office/drawing/2014/main" id="{97104DC2-BF00-0F1C-E3FD-E044D67B2AED}"/>
              </a:ext>
            </a:extLst>
          </p:cNvPr>
          <p:cNvSpPr txBox="1">
            <a:spLocks/>
          </p:cNvSpPr>
          <p:nvPr/>
        </p:nvSpPr>
        <p:spPr>
          <a:xfrm>
            <a:off x="8118866" y="3401567"/>
            <a:ext cx="3593839" cy="2783101"/>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Big data</a:t>
            </a:r>
          </a:p>
          <a:p>
            <a:r>
              <a:rPr lang="en-US" dirty="0"/>
              <a:t>Data Ethics</a:t>
            </a:r>
          </a:p>
          <a:p>
            <a:r>
              <a:rPr lang="en-US" dirty="0"/>
              <a:t>Data Mining</a:t>
            </a:r>
          </a:p>
          <a:p>
            <a:r>
              <a:rPr lang="en-US" dirty="0"/>
              <a:t>Predictive analysis</a:t>
            </a:r>
          </a:p>
          <a:p>
            <a:r>
              <a:rPr lang="en-US" dirty="0"/>
              <a:t>Time series analysis and forecasting</a:t>
            </a:r>
          </a:p>
          <a:p>
            <a:endParaRPr lang="en-US" dirty="0"/>
          </a:p>
        </p:txBody>
      </p:sp>
    </p:spTree>
    <p:extLst>
      <p:ext uri="{BB962C8B-B14F-4D97-AF65-F5344CB8AC3E}">
        <p14:creationId xmlns:p14="http://schemas.microsoft.com/office/powerpoint/2010/main" val="514406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4605" y="2447247"/>
            <a:ext cx="4312940" cy="574734"/>
          </a:xfrm>
        </p:spPr>
        <p:txBody>
          <a:bodyPr/>
          <a:lstStyle/>
          <a:p>
            <a:r>
              <a:rPr lang="en-US" sz="4500" dirty="0"/>
              <a:t>GLOBAL BANK</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Data Analytics Portfolio</a:t>
            </a:r>
            <a:endParaRPr lang="de-DE"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114400" y="330803"/>
            <a:ext cx="5968685" cy="490538"/>
          </a:xfrm>
        </p:spPr>
        <p:txBody>
          <a:bodyPr/>
          <a:lstStyle/>
          <a:p>
            <a:pPr algn="ctr"/>
            <a:r>
              <a:rPr lang="en-GB" sz="2400" dirty="0"/>
              <a:t>Decision Tree</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3256747" y="5696914"/>
            <a:ext cx="4312940" cy="870426"/>
          </a:xfrm>
        </p:spPr>
        <p:txBody>
          <a:bodyPr/>
          <a:lstStyle/>
          <a:p>
            <a:pPr marL="0" indent="0" algn="ctr">
              <a:buNone/>
            </a:pPr>
            <a:r>
              <a:rPr lang="en-US" dirty="0"/>
              <a:t>This decision tree is displaying the likelihood that a client will leave Pig E. Bank.</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28</a:t>
            </a:fld>
            <a:endParaRPr lang="en-US"/>
          </a:p>
        </p:txBody>
      </p:sp>
      <p:graphicFrame>
        <p:nvGraphicFramePr>
          <p:cNvPr id="4" name="Diagram 3">
            <a:extLst>
              <a:ext uri="{FF2B5EF4-FFF2-40B4-BE49-F238E27FC236}">
                <a16:creationId xmlns:a16="http://schemas.microsoft.com/office/drawing/2014/main" id="{3939B8EA-1EA1-CA6F-BCD3-32BF7E96FB91}"/>
              </a:ext>
            </a:extLst>
          </p:cNvPr>
          <p:cNvGraphicFramePr/>
          <p:nvPr>
            <p:extLst>
              <p:ext uri="{D42A27DB-BD31-4B8C-83A1-F6EECF244321}">
                <p14:modId xmlns:p14="http://schemas.microsoft.com/office/powerpoint/2010/main" val="4019292136"/>
              </p:ext>
            </p:extLst>
          </p:nvPr>
        </p:nvGraphicFramePr>
        <p:xfrm>
          <a:off x="3710733" y="850392"/>
          <a:ext cx="7947378" cy="5252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Up-down Arrow 9">
            <a:extLst>
              <a:ext uri="{FF2B5EF4-FFF2-40B4-BE49-F238E27FC236}">
                <a16:creationId xmlns:a16="http://schemas.microsoft.com/office/drawing/2014/main" id="{E0025185-DFD5-5975-33FB-80C4BF93F4F1}"/>
              </a:ext>
            </a:extLst>
          </p:cNvPr>
          <p:cNvSpPr/>
          <p:nvPr/>
        </p:nvSpPr>
        <p:spPr>
          <a:xfrm>
            <a:off x="10959084" y="1013254"/>
            <a:ext cx="484632" cy="4994354"/>
          </a:xfrm>
          <a:prstGeom prst="upDownArrow">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TextBox 10">
            <a:extLst>
              <a:ext uri="{FF2B5EF4-FFF2-40B4-BE49-F238E27FC236}">
                <a16:creationId xmlns:a16="http://schemas.microsoft.com/office/drawing/2014/main" id="{B61C17FF-0419-151C-F408-049BC57E9F5D}"/>
              </a:ext>
            </a:extLst>
          </p:cNvPr>
          <p:cNvSpPr txBox="1"/>
          <p:nvPr/>
        </p:nvSpPr>
        <p:spPr>
          <a:xfrm>
            <a:off x="10717132" y="697367"/>
            <a:ext cx="968535" cy="276999"/>
          </a:xfrm>
          <a:prstGeom prst="rect">
            <a:avLst/>
          </a:prstGeom>
          <a:noFill/>
        </p:spPr>
        <p:txBody>
          <a:bodyPr wrap="none" rtlCol="0">
            <a:spAutoFit/>
          </a:bodyPr>
          <a:lstStyle/>
          <a:p>
            <a:r>
              <a:rPr lang="en-DE" sz="1200" dirty="0"/>
              <a:t>More Likely</a:t>
            </a:r>
          </a:p>
        </p:txBody>
      </p:sp>
      <p:sp>
        <p:nvSpPr>
          <p:cNvPr id="14" name="TextBox 13">
            <a:extLst>
              <a:ext uri="{FF2B5EF4-FFF2-40B4-BE49-F238E27FC236}">
                <a16:creationId xmlns:a16="http://schemas.microsoft.com/office/drawing/2014/main" id="{732010DA-DC1C-F784-5257-8D52B08083D8}"/>
              </a:ext>
            </a:extLst>
          </p:cNvPr>
          <p:cNvSpPr txBox="1"/>
          <p:nvPr/>
        </p:nvSpPr>
        <p:spPr>
          <a:xfrm>
            <a:off x="10729002" y="6022133"/>
            <a:ext cx="942887" cy="276999"/>
          </a:xfrm>
          <a:prstGeom prst="rect">
            <a:avLst/>
          </a:prstGeom>
          <a:noFill/>
        </p:spPr>
        <p:txBody>
          <a:bodyPr wrap="none" rtlCol="0">
            <a:spAutoFit/>
          </a:bodyPr>
          <a:lstStyle/>
          <a:p>
            <a:r>
              <a:rPr lang="en-DE" sz="1200" dirty="0"/>
              <a:t>Less Likely</a:t>
            </a:r>
          </a:p>
        </p:txBody>
      </p:sp>
    </p:spTree>
    <p:extLst>
      <p:ext uri="{BB962C8B-B14F-4D97-AF65-F5344CB8AC3E}">
        <p14:creationId xmlns:p14="http://schemas.microsoft.com/office/powerpoint/2010/main" val="4017151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dirty="0"/>
              <a:t>Global bank</a:t>
            </a:r>
          </a:p>
        </p:txBody>
      </p:sp>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p:txBody>
          <a:bodyPr/>
          <a:lstStyle/>
          <a:p>
            <a:r>
              <a:rPr lang="en-US" dirty="0"/>
              <a:t>Data Analytics Portfolio</a:t>
            </a:r>
            <a:endParaRPr lang="de-DE"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29</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a:xfrm>
            <a:off x="649224" y="2980944"/>
            <a:ext cx="3282696" cy="785102"/>
          </a:xfrm>
        </p:spPr>
        <p:txBody>
          <a:bodyPr/>
          <a:lstStyle/>
          <a:p>
            <a:r>
              <a:rPr lang="en-US" sz="2000" b="1" dirty="0">
                <a:solidFill>
                  <a:schemeClr val="tx2"/>
                </a:solidFill>
                <a:latin typeface="Arial" panose="020B0604020202020204" pitchFamily="34" charset="0"/>
                <a:cs typeface="Arial" panose="020B0604020202020204" pitchFamily="34" charset="0"/>
              </a:rPr>
              <a:t>Over and under 40</a:t>
            </a:r>
          </a:p>
          <a:p>
            <a:endParaRPr lang="en-US" dirty="0"/>
          </a:p>
        </p:txBody>
      </p:sp>
      <p:sp>
        <p:nvSpPr>
          <p:cNvPr id="7" name="Text Placeholder 6">
            <a:extLst>
              <a:ext uri="{FF2B5EF4-FFF2-40B4-BE49-F238E27FC236}">
                <a16:creationId xmlns:a16="http://schemas.microsoft.com/office/drawing/2014/main" id="{2749D3A3-A012-454F-EFFD-30D72C9C8AE7}"/>
              </a:ext>
            </a:extLst>
          </p:cNvPr>
          <p:cNvSpPr>
            <a:spLocks noGrp="1"/>
          </p:cNvSpPr>
          <p:nvPr>
            <p:ph type="body" sz="quarter" idx="15"/>
          </p:nvPr>
        </p:nvSpPr>
        <p:spPr>
          <a:xfrm>
            <a:off x="365760" y="3925936"/>
            <a:ext cx="3282696" cy="2624667"/>
          </a:xfrm>
        </p:spPr>
        <p:txBody>
          <a:bodyPr/>
          <a:lstStyle/>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Through our analysis we found that clients 40 and older were much more likely to leave Pig E. Bank.  </a:t>
            </a:r>
          </a:p>
          <a:p>
            <a:pPr marL="342900" indent="-34290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Culients</a:t>
            </a:r>
            <a:r>
              <a:rPr lang="en-US" dirty="0">
                <a:latin typeface="Arial" panose="020B0604020202020204" pitchFamily="34" charset="0"/>
                <a:cs typeface="Arial" panose="020B0604020202020204" pitchFamily="34" charset="0"/>
              </a:rPr>
              <a:t> 40 and older are 36.3% likely to leave versus 9.9% for under 40.</a:t>
            </a:r>
          </a:p>
        </p:txBody>
      </p:sp>
      <p:sp>
        <p:nvSpPr>
          <p:cNvPr id="6" name="Text Placeholder 5">
            <a:extLst>
              <a:ext uri="{FF2B5EF4-FFF2-40B4-BE49-F238E27FC236}">
                <a16:creationId xmlns:a16="http://schemas.microsoft.com/office/drawing/2014/main" id="{19E02B69-8EDA-C137-FEEF-12D4F89D01CD}"/>
              </a:ext>
            </a:extLst>
          </p:cNvPr>
          <p:cNvSpPr>
            <a:spLocks noGrp="1"/>
          </p:cNvSpPr>
          <p:nvPr>
            <p:ph type="body" sz="quarter" idx="14"/>
          </p:nvPr>
        </p:nvSpPr>
        <p:spPr/>
        <p:txBody>
          <a:bodyPr/>
          <a:lstStyle/>
          <a:p>
            <a:r>
              <a:rPr lang="en-US" sz="2200" b="1" dirty="0">
                <a:solidFill>
                  <a:schemeClr val="tx2"/>
                </a:solidFill>
                <a:latin typeface="Arial" panose="020B0604020202020204" pitchFamily="34" charset="0"/>
                <a:cs typeface="Arial" panose="020B0604020202020204" pitchFamily="34" charset="0"/>
              </a:rPr>
              <a:t>Male or Female</a:t>
            </a:r>
          </a:p>
        </p:txBody>
      </p:sp>
      <p:sp>
        <p:nvSpPr>
          <p:cNvPr id="8" name="Text Placeholder 7">
            <a:extLst>
              <a:ext uri="{FF2B5EF4-FFF2-40B4-BE49-F238E27FC236}">
                <a16:creationId xmlns:a16="http://schemas.microsoft.com/office/drawing/2014/main" id="{D89074EA-C6FF-2A59-04ED-55D899CA3454}"/>
              </a:ext>
            </a:extLst>
          </p:cNvPr>
          <p:cNvSpPr>
            <a:spLocks noGrp="1"/>
          </p:cNvSpPr>
          <p:nvPr>
            <p:ph type="body" sz="quarter" idx="16"/>
          </p:nvPr>
        </p:nvSpPr>
        <p:spPr>
          <a:xfrm>
            <a:off x="4050792" y="3926726"/>
            <a:ext cx="3282696" cy="2029522"/>
          </a:xfrm>
        </p:spPr>
        <p:txBody>
          <a:bodyPr/>
          <a:lstStyle/>
          <a:p>
            <a:r>
              <a:rPr lang="en-US" dirty="0"/>
              <a:t>Females are also leaving the bank at a much higher rate, 26.2% than males, 15.7%. </a:t>
            </a:r>
          </a:p>
        </p:txBody>
      </p:sp>
      <p:sp>
        <p:nvSpPr>
          <p:cNvPr id="9" name="Text Placeholder 8">
            <a:extLst>
              <a:ext uri="{FF2B5EF4-FFF2-40B4-BE49-F238E27FC236}">
                <a16:creationId xmlns:a16="http://schemas.microsoft.com/office/drawing/2014/main" id="{2F6D1492-6808-B064-1F4E-6B49A77CEAE9}"/>
              </a:ext>
            </a:extLst>
          </p:cNvPr>
          <p:cNvSpPr>
            <a:spLocks noGrp="1"/>
          </p:cNvSpPr>
          <p:nvPr>
            <p:ph type="body" sz="quarter" idx="17"/>
          </p:nvPr>
        </p:nvSpPr>
        <p:spPr/>
        <p:txBody>
          <a:bodyPr/>
          <a:lstStyle/>
          <a:p>
            <a:r>
              <a:rPr lang="en-US" sz="2000" b="1" dirty="0">
                <a:solidFill>
                  <a:schemeClr val="tx2"/>
                </a:solidFill>
                <a:latin typeface="Arial" panose="020B0604020202020204" pitchFamily="34" charset="0"/>
                <a:cs typeface="Arial" panose="020B0604020202020204" pitchFamily="34" charset="0"/>
              </a:rPr>
              <a:t>Active or Not Active</a:t>
            </a:r>
          </a:p>
          <a:p>
            <a:endParaRPr lang="en-US" dirty="0"/>
          </a:p>
        </p:txBody>
      </p:sp>
      <p:sp>
        <p:nvSpPr>
          <p:cNvPr id="10" name="Text Placeholder 9">
            <a:extLst>
              <a:ext uri="{FF2B5EF4-FFF2-40B4-BE49-F238E27FC236}">
                <a16:creationId xmlns:a16="http://schemas.microsoft.com/office/drawing/2014/main" id="{A4B14CB4-1193-ED18-7BAA-87DF524040D5}"/>
              </a:ext>
            </a:extLst>
          </p:cNvPr>
          <p:cNvSpPr>
            <a:spLocks noGrp="1"/>
          </p:cNvSpPr>
          <p:nvPr>
            <p:ph type="body" sz="quarter" idx="18"/>
          </p:nvPr>
        </p:nvSpPr>
        <p:spPr>
          <a:xfrm>
            <a:off x="8019288" y="3925936"/>
            <a:ext cx="3282696" cy="2624667"/>
          </a:xfrm>
        </p:spPr>
        <p:txBody>
          <a:bodyPr/>
          <a:lstStyle/>
          <a:p>
            <a:r>
              <a:rPr lang="en-US" dirty="0"/>
              <a:t>Clients who are inactive are 29.3% likely to leave whereas active clients are only 12.2% likely to leave.</a:t>
            </a:r>
          </a:p>
          <a:p>
            <a:endParaRPr lang="en-US" dirty="0"/>
          </a:p>
        </p:txBody>
      </p:sp>
      <p:sp>
        <p:nvSpPr>
          <p:cNvPr id="12" name="Text Placeholder 4">
            <a:extLst>
              <a:ext uri="{FF2B5EF4-FFF2-40B4-BE49-F238E27FC236}">
                <a16:creationId xmlns:a16="http://schemas.microsoft.com/office/drawing/2014/main" id="{D8DAF8F1-7C1F-43DB-2917-B9008CA18C3A}"/>
              </a:ext>
            </a:extLst>
          </p:cNvPr>
          <p:cNvSpPr txBox="1">
            <a:spLocks/>
          </p:cNvSpPr>
          <p:nvPr/>
        </p:nvSpPr>
        <p:spPr>
          <a:xfrm>
            <a:off x="716788" y="2063700"/>
            <a:ext cx="1993758" cy="45218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Final Results</a:t>
            </a:r>
          </a:p>
          <a:p>
            <a:endParaRPr lang="en-US" dirty="0"/>
          </a:p>
        </p:txBody>
      </p:sp>
    </p:spTree>
    <p:extLst>
      <p:ext uri="{BB962C8B-B14F-4D97-AF65-F5344CB8AC3E}">
        <p14:creationId xmlns:p14="http://schemas.microsoft.com/office/powerpoint/2010/main" val="168282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691437" y="3945439"/>
            <a:ext cx="4479073" cy="987502"/>
          </a:xfrm>
        </p:spPr>
        <p:txBody>
          <a:bodyPr>
            <a:normAutofit/>
          </a:bodyPr>
          <a:lstStyle/>
          <a:p>
            <a:r>
              <a:rPr lang="en-US" sz="6700" dirty="0">
                <a:solidFill>
                  <a:srgbClr val="D9BEB3"/>
                </a:solidFill>
              </a:rPr>
              <a:t>Game co</a:t>
            </a:r>
            <a:endParaRPr lang="en-US" dirty="0">
              <a:solidFill>
                <a:srgbClr val="D9BEB3"/>
              </a:solidFill>
            </a:endParaRPr>
          </a:p>
        </p:txBody>
      </p:sp>
      <p:sp>
        <p:nvSpPr>
          <p:cNvPr id="4" name="Rectangle 3">
            <a:extLst>
              <a:ext uri="{FF2B5EF4-FFF2-40B4-BE49-F238E27FC236}">
                <a16:creationId xmlns:a16="http://schemas.microsoft.com/office/drawing/2014/main" id="{862236FF-CEAA-3CD6-E400-084B3D24B9F5}"/>
              </a:ext>
            </a:extLst>
          </p:cNvPr>
          <p:cNvSpPr/>
          <p:nvPr/>
        </p:nvSpPr>
        <p:spPr>
          <a:xfrm>
            <a:off x="1588256" y="1765092"/>
            <a:ext cx="1792422" cy="1663908"/>
          </a:xfrm>
          <a:prstGeom prst="rect">
            <a:avLst/>
          </a:prstGeom>
          <a:solidFill>
            <a:srgbClr val="D9BEB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8800" dirty="0">
                <a:solidFill>
                  <a:schemeClr val="tx2"/>
                </a:solidFill>
              </a:rPr>
              <a:t>01</a:t>
            </a:r>
          </a:p>
        </p:txBody>
      </p:sp>
    </p:spTree>
    <p:extLst>
      <p:ext uri="{BB962C8B-B14F-4D97-AF65-F5344CB8AC3E}">
        <p14:creationId xmlns:p14="http://schemas.microsoft.com/office/powerpoint/2010/main" val="1790140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892914" y="3929941"/>
            <a:ext cx="7626618" cy="1511854"/>
          </a:xfrm>
        </p:spPr>
        <p:txBody>
          <a:bodyPr>
            <a:normAutofit fontScale="90000"/>
          </a:bodyPr>
          <a:lstStyle/>
          <a:p>
            <a:r>
              <a:rPr lang="en-US" sz="6700" dirty="0">
                <a:solidFill>
                  <a:srgbClr val="D9BEB3"/>
                </a:solidFill>
              </a:rPr>
              <a:t>World Happiness Report</a:t>
            </a:r>
            <a:endParaRPr lang="en-US" dirty="0">
              <a:solidFill>
                <a:srgbClr val="D9BEB3"/>
              </a:solidFill>
            </a:endParaRPr>
          </a:p>
        </p:txBody>
      </p:sp>
      <p:sp>
        <p:nvSpPr>
          <p:cNvPr id="4" name="Rectangle 3">
            <a:extLst>
              <a:ext uri="{FF2B5EF4-FFF2-40B4-BE49-F238E27FC236}">
                <a16:creationId xmlns:a16="http://schemas.microsoft.com/office/drawing/2014/main" id="{862236FF-CEAA-3CD6-E400-084B3D24B9F5}"/>
              </a:ext>
            </a:extLst>
          </p:cNvPr>
          <p:cNvSpPr/>
          <p:nvPr/>
        </p:nvSpPr>
        <p:spPr>
          <a:xfrm>
            <a:off x="1588256" y="1765092"/>
            <a:ext cx="1792422" cy="1663908"/>
          </a:xfrm>
          <a:prstGeom prst="rect">
            <a:avLst/>
          </a:prstGeom>
          <a:solidFill>
            <a:srgbClr val="D9BEB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8800" dirty="0">
                <a:solidFill>
                  <a:schemeClr val="tx2"/>
                </a:solidFill>
              </a:rPr>
              <a:t>06</a:t>
            </a:r>
          </a:p>
        </p:txBody>
      </p:sp>
    </p:spTree>
    <p:extLst>
      <p:ext uri="{BB962C8B-B14F-4D97-AF65-F5344CB8AC3E}">
        <p14:creationId xmlns:p14="http://schemas.microsoft.com/office/powerpoint/2010/main" val="4149955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sz="4500" dirty="0"/>
              <a:t>World happiness report</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dirty="0"/>
              <a:t>Data Analytics Portfolio</a:t>
            </a:r>
            <a:endParaRPr lang="en-PK" dirty="0"/>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649224" y="2971800"/>
            <a:ext cx="2408769" cy="490538"/>
          </a:xfrm>
        </p:spPr>
        <p:txBody>
          <a:bodyPr/>
          <a:lstStyle/>
          <a:p>
            <a:r>
              <a:rPr lang="en-US" dirty="0"/>
              <a:t>Objective</a:t>
            </a:r>
            <a:endParaRPr lang="en-PK" dirty="0"/>
          </a:p>
        </p:txBody>
      </p:sp>
      <p:sp>
        <p:nvSpPr>
          <p:cNvPr id="4" name="Text Placeholder 3">
            <a:extLst>
              <a:ext uri="{FF2B5EF4-FFF2-40B4-BE49-F238E27FC236}">
                <a16:creationId xmlns:a16="http://schemas.microsoft.com/office/drawing/2014/main" id="{C0EF4D35-9BD6-00FC-A23D-DCE50F2F200E}"/>
              </a:ext>
            </a:extLst>
          </p:cNvPr>
          <p:cNvSpPr>
            <a:spLocks noGrp="1"/>
          </p:cNvSpPr>
          <p:nvPr>
            <p:ph type="body" sz="quarter" idx="14"/>
          </p:nvPr>
        </p:nvSpPr>
        <p:spPr>
          <a:xfrm>
            <a:off x="4305977" y="2971800"/>
            <a:ext cx="3351801" cy="490538"/>
          </a:xfrm>
        </p:spPr>
        <p:txBody>
          <a:bodyPr/>
          <a:lstStyle/>
          <a:p>
            <a:r>
              <a:rPr lang="en-US" dirty="0"/>
              <a:t>Tools Used</a:t>
            </a:r>
            <a:endParaRPr lang="en-PK" dirty="0"/>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365760" y="3401568"/>
            <a:ext cx="3351801" cy="1993392"/>
          </a:xfrm>
        </p:spPr>
        <p:txBody>
          <a:bodyPr/>
          <a:lstStyle/>
          <a:p>
            <a:r>
              <a:rPr lang="en-US" dirty="0"/>
              <a:t>Through exploratory analysis determine which countries are the happiest and what factors contribute to their happiness.</a:t>
            </a: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a:xfrm>
            <a:off x="4305977" y="3412811"/>
            <a:ext cx="3593839" cy="2374672"/>
          </a:xfrm>
        </p:spPr>
        <p:txBody>
          <a:bodyPr/>
          <a:lstStyle/>
          <a:p>
            <a:r>
              <a:rPr lang="en-US" dirty="0"/>
              <a:t>Microsoft Excel</a:t>
            </a:r>
          </a:p>
          <a:p>
            <a:r>
              <a:rPr lang="en-US" dirty="0"/>
              <a:t>Python</a:t>
            </a:r>
          </a:p>
          <a:p>
            <a:r>
              <a:rPr lang="en-US" dirty="0"/>
              <a:t>Tableau</a:t>
            </a:r>
          </a:p>
          <a:p>
            <a:r>
              <a:rPr lang="en-US" dirty="0"/>
              <a:t>Microsoft </a:t>
            </a:r>
            <a:r>
              <a:rPr lang="en-US" dirty="0" err="1"/>
              <a:t>Powerpoint</a:t>
            </a:r>
            <a:endParaRPr lang="en-US" dirty="0"/>
          </a:p>
          <a:p>
            <a:r>
              <a:rPr lang="en-US" dirty="0" err="1"/>
              <a:t>Github</a:t>
            </a:r>
            <a:endParaRPr lang="en-US" dirty="0"/>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31</a:t>
            </a:fld>
            <a:endParaRPr lang="en-US"/>
          </a:p>
        </p:txBody>
      </p:sp>
      <p:sp>
        <p:nvSpPr>
          <p:cNvPr id="7" name="Text Placeholder 3">
            <a:extLst>
              <a:ext uri="{FF2B5EF4-FFF2-40B4-BE49-F238E27FC236}">
                <a16:creationId xmlns:a16="http://schemas.microsoft.com/office/drawing/2014/main" id="{3D89D1C4-0E7F-9B1C-0304-DE98F1B8D768}"/>
              </a:ext>
            </a:extLst>
          </p:cNvPr>
          <p:cNvSpPr txBox="1">
            <a:spLocks/>
          </p:cNvSpPr>
          <p:nvPr/>
        </p:nvSpPr>
        <p:spPr>
          <a:xfrm>
            <a:off x="8118866" y="2975548"/>
            <a:ext cx="3351801"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Skills Used</a:t>
            </a:r>
            <a:endParaRPr lang="en-PK" dirty="0"/>
          </a:p>
        </p:txBody>
      </p:sp>
      <p:sp>
        <p:nvSpPr>
          <p:cNvPr id="8" name="Text Placeholder 5">
            <a:extLst>
              <a:ext uri="{FF2B5EF4-FFF2-40B4-BE49-F238E27FC236}">
                <a16:creationId xmlns:a16="http://schemas.microsoft.com/office/drawing/2014/main" id="{97104DC2-BF00-0F1C-E3FD-E044D67B2AED}"/>
              </a:ext>
            </a:extLst>
          </p:cNvPr>
          <p:cNvSpPr txBox="1">
            <a:spLocks/>
          </p:cNvSpPr>
          <p:nvPr/>
        </p:nvSpPr>
        <p:spPr>
          <a:xfrm>
            <a:off x="8118866" y="3401567"/>
            <a:ext cx="3593839" cy="2783101"/>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Sourcing open data</a:t>
            </a:r>
          </a:p>
          <a:p>
            <a:r>
              <a:rPr lang="en-US" dirty="0"/>
              <a:t>Visualizations with python</a:t>
            </a:r>
          </a:p>
          <a:p>
            <a:r>
              <a:rPr lang="en-US" dirty="0"/>
              <a:t>Regression model</a:t>
            </a:r>
          </a:p>
          <a:p>
            <a:r>
              <a:rPr lang="en-US" dirty="0"/>
              <a:t>Clustering</a:t>
            </a:r>
          </a:p>
          <a:p>
            <a:r>
              <a:rPr lang="en-US" dirty="0"/>
              <a:t>Time series analysis</a:t>
            </a:r>
          </a:p>
          <a:p>
            <a:r>
              <a:rPr lang="en-US" dirty="0"/>
              <a:t>Creating data dashboard</a:t>
            </a:r>
          </a:p>
        </p:txBody>
      </p:sp>
    </p:spTree>
    <p:extLst>
      <p:ext uri="{BB962C8B-B14F-4D97-AF65-F5344CB8AC3E}">
        <p14:creationId xmlns:p14="http://schemas.microsoft.com/office/powerpoint/2010/main" val="3988437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4605" y="2447247"/>
            <a:ext cx="4312940" cy="574734"/>
          </a:xfrm>
        </p:spPr>
        <p:txBody>
          <a:bodyPr/>
          <a:lstStyle/>
          <a:p>
            <a:r>
              <a:rPr lang="en-US" sz="4500" dirty="0"/>
              <a:t>WHR</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Data Analytics Portfolio</a:t>
            </a:r>
            <a:endParaRPr lang="de-DE"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4734784" y="511764"/>
            <a:ext cx="6727913" cy="490538"/>
          </a:xfrm>
        </p:spPr>
        <p:txBody>
          <a:bodyPr/>
          <a:lstStyle/>
          <a:p>
            <a:pPr algn="ctr"/>
            <a:r>
              <a:rPr lang="en-GB" sz="2400" dirty="0"/>
              <a:t>Correlation</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9218140" y="1023848"/>
            <a:ext cx="2409188" cy="1998133"/>
          </a:xfrm>
        </p:spPr>
        <p:txBody>
          <a:bodyPr/>
          <a:lstStyle/>
          <a:p>
            <a:pPr marL="0" indent="0" algn="ctr">
              <a:buNone/>
            </a:pPr>
            <a:r>
              <a:rPr lang="en-US" dirty="0"/>
              <a:t>One of the first things we did was look at the correlations between our factors and happiness score.  From here we were able to determine that GDP per capita, Social support and Life expectancy all had a relatively high positive correlation and needed to be explored further.</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32</a:t>
            </a:fld>
            <a:endParaRPr lang="en-US"/>
          </a:p>
        </p:txBody>
      </p:sp>
      <p:pic>
        <p:nvPicPr>
          <p:cNvPr id="1026" name="Picture 2">
            <a:extLst>
              <a:ext uri="{FF2B5EF4-FFF2-40B4-BE49-F238E27FC236}">
                <a16:creationId xmlns:a16="http://schemas.microsoft.com/office/drawing/2014/main" id="{CDD4191A-1013-92DA-D564-3951CE3E5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545" y="1212314"/>
            <a:ext cx="4715604" cy="481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820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4605" y="2447247"/>
            <a:ext cx="4312940" cy="574734"/>
          </a:xfrm>
        </p:spPr>
        <p:txBody>
          <a:bodyPr/>
          <a:lstStyle/>
          <a:p>
            <a:r>
              <a:rPr lang="en-US" sz="4500" dirty="0"/>
              <a:t>WHR</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Data Analytics Portfolio</a:t>
            </a:r>
            <a:endParaRPr lang="de-DE"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4734784" y="511764"/>
            <a:ext cx="6727913" cy="490538"/>
          </a:xfrm>
        </p:spPr>
        <p:txBody>
          <a:bodyPr/>
          <a:lstStyle/>
          <a:p>
            <a:pPr algn="ctr"/>
            <a:r>
              <a:rPr lang="en-GB" sz="2400" dirty="0"/>
              <a:t>GDP, Social Support, Life Expectancy</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5207737" y="4275094"/>
            <a:ext cx="5807676" cy="1998133"/>
          </a:xfrm>
        </p:spPr>
        <p:txBody>
          <a:bodyPr/>
          <a:lstStyle/>
          <a:p>
            <a:pPr marL="0" indent="0" algn="ctr">
              <a:buNone/>
            </a:pPr>
            <a:r>
              <a:rPr lang="en-US" dirty="0"/>
              <a:t>Looking at the correlation graphs it is very clear that each one has a positive correlation with Happiness score.  GDP per capita has a higher slope than the other two and therefore determined that our hypothesis would be "If a country has a high GDP per capital, then it will have a high happiness score”.</a:t>
            </a:r>
          </a:p>
          <a:p>
            <a:pPr marL="0" indent="0" algn="ctr">
              <a:buNone/>
            </a:pPr>
            <a:endParaRPr lang="en-US"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33</a:t>
            </a:fld>
            <a:endParaRPr lang="en-US"/>
          </a:p>
        </p:txBody>
      </p:sp>
      <p:pic>
        <p:nvPicPr>
          <p:cNvPr id="3074" name="Picture 2">
            <a:extLst>
              <a:ext uri="{FF2B5EF4-FFF2-40B4-BE49-F238E27FC236}">
                <a16:creationId xmlns:a16="http://schemas.microsoft.com/office/drawing/2014/main" id="{0B44B469-1C7C-2485-B451-C4DE8B706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1730" y="1348239"/>
            <a:ext cx="2580918" cy="25809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79633EB-D18A-CAA1-3163-9D46C6E96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1116" y="1348239"/>
            <a:ext cx="2580918" cy="258091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3602C0B-CF7B-E54D-28EF-8E75DF531E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0503" y="1348239"/>
            <a:ext cx="2580919" cy="258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041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4605" y="2447247"/>
            <a:ext cx="4312940" cy="574734"/>
          </a:xfrm>
        </p:spPr>
        <p:txBody>
          <a:bodyPr/>
          <a:lstStyle/>
          <a:p>
            <a:r>
              <a:rPr lang="en-US" sz="4500" dirty="0"/>
              <a:t>WHR</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Data Analytics Portfolio</a:t>
            </a:r>
            <a:endParaRPr lang="de-DE"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4734784" y="511764"/>
            <a:ext cx="6727913" cy="490538"/>
          </a:xfrm>
        </p:spPr>
        <p:txBody>
          <a:bodyPr/>
          <a:lstStyle/>
          <a:p>
            <a:pPr algn="ctr"/>
            <a:r>
              <a:rPr lang="en-GB" sz="2400" dirty="0"/>
              <a:t>Regression Analysis</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5194902" y="4435732"/>
            <a:ext cx="5807676" cy="1998133"/>
          </a:xfrm>
        </p:spPr>
        <p:txBody>
          <a:bodyPr/>
          <a:lstStyle/>
          <a:p>
            <a:pPr marL="0" indent="0" algn="ctr">
              <a:buNone/>
            </a:pPr>
            <a:r>
              <a:rPr lang="en-US" dirty="0"/>
              <a:t>Next it was important to do a regression analysis to determine if correlation = causation.  We determined it had a mean squared error of .40, meaning that the model should be fairly accurate.  It also has an r-squared value of 0.612, </a:t>
            </a:r>
            <a:r>
              <a:rPr lang="en-GB" b="0" i="0" dirty="0">
                <a:solidFill>
                  <a:srgbClr val="000000"/>
                </a:solidFill>
                <a:effectLst/>
                <a:latin typeface="Helvetica Neue" panose="02000503000000020004" pitchFamily="2" charset="0"/>
              </a:rPr>
              <a:t>meaning that 61.2% of changeability in the Happiness Score can</a:t>
            </a:r>
            <a:br>
              <a:rPr lang="en-GB" dirty="0"/>
            </a:br>
            <a:r>
              <a:rPr lang="en-GB" b="0" i="0" dirty="0">
                <a:solidFill>
                  <a:srgbClr val="000000"/>
                </a:solidFill>
                <a:effectLst/>
                <a:latin typeface="Helvetica Neue" panose="02000503000000020004" pitchFamily="2" charset="0"/>
              </a:rPr>
              <a:t>can be explained by the model.</a:t>
            </a:r>
            <a:endParaRPr lang="en-US" dirty="0"/>
          </a:p>
          <a:p>
            <a:pPr marL="0" indent="0" algn="ctr">
              <a:buNone/>
            </a:pPr>
            <a:endParaRPr lang="en-US"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34</a:t>
            </a:fld>
            <a:endParaRPr lang="en-US"/>
          </a:p>
        </p:txBody>
      </p:sp>
      <p:pic>
        <p:nvPicPr>
          <p:cNvPr id="5122" name="Picture 2">
            <a:extLst>
              <a:ext uri="{FF2B5EF4-FFF2-40B4-BE49-F238E27FC236}">
                <a16:creationId xmlns:a16="http://schemas.microsoft.com/office/drawing/2014/main" id="{EA998F43-0B13-826A-C79D-2749E6789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1140" y="1002302"/>
            <a:ext cx="4775200"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816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dirty="0"/>
              <a:t>World Happiness Report</a:t>
            </a:r>
          </a:p>
        </p:txBody>
      </p:sp>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p:txBody>
          <a:bodyPr/>
          <a:lstStyle/>
          <a:p>
            <a:r>
              <a:rPr lang="en-US" dirty="0"/>
              <a:t>Data Analytics Portfolio</a:t>
            </a:r>
            <a:endParaRPr lang="de-DE"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35</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a:xfrm>
            <a:off x="649224" y="2980944"/>
            <a:ext cx="3282696" cy="785102"/>
          </a:xfrm>
        </p:spPr>
        <p:txBody>
          <a:bodyPr/>
          <a:lstStyle/>
          <a:p>
            <a:r>
              <a:rPr lang="en-US" sz="2000" b="1" dirty="0">
                <a:solidFill>
                  <a:schemeClr val="tx2"/>
                </a:solidFill>
                <a:latin typeface="Arial" panose="020B0604020202020204" pitchFamily="34" charset="0"/>
                <a:cs typeface="Arial" panose="020B0604020202020204" pitchFamily="34" charset="0"/>
              </a:rPr>
              <a:t>The same countries tend to be the happiest </a:t>
            </a:r>
            <a:r>
              <a:rPr lang="en-US" sz="2000" dirty="0">
                <a:latin typeface="Arial" panose="020B0604020202020204" pitchFamily="34" charset="0"/>
                <a:cs typeface="Arial" panose="020B0604020202020204" pitchFamily="34" charset="0"/>
              </a:rPr>
              <a:t>year after year</a:t>
            </a:r>
            <a:endParaRPr lang="en-US" sz="2000" b="1" dirty="0">
              <a:solidFill>
                <a:schemeClr val="tx2"/>
              </a:solidFill>
              <a:latin typeface="Arial" panose="020B0604020202020204" pitchFamily="34" charset="0"/>
              <a:cs typeface="Arial" panose="020B0604020202020204" pitchFamily="34" charset="0"/>
            </a:endParaRPr>
          </a:p>
          <a:p>
            <a:endParaRPr lang="en-US" dirty="0"/>
          </a:p>
        </p:txBody>
      </p:sp>
      <p:sp>
        <p:nvSpPr>
          <p:cNvPr id="7" name="Text Placeholder 6">
            <a:extLst>
              <a:ext uri="{FF2B5EF4-FFF2-40B4-BE49-F238E27FC236}">
                <a16:creationId xmlns:a16="http://schemas.microsoft.com/office/drawing/2014/main" id="{2749D3A3-A012-454F-EFFD-30D72C9C8AE7}"/>
              </a:ext>
            </a:extLst>
          </p:cNvPr>
          <p:cNvSpPr>
            <a:spLocks noGrp="1"/>
          </p:cNvSpPr>
          <p:nvPr>
            <p:ph type="body" sz="quarter" idx="15"/>
          </p:nvPr>
        </p:nvSpPr>
        <p:spPr>
          <a:xfrm>
            <a:off x="365760" y="3925936"/>
            <a:ext cx="3282696" cy="2624667"/>
          </a:xfrm>
        </p:spPr>
        <p:txBody>
          <a:bodyPr/>
          <a:lstStyle/>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Finland and Denmark seem to always be in the top happiest countries.</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Countries in Northern Europe are some of the happiest.</a:t>
            </a:r>
          </a:p>
        </p:txBody>
      </p:sp>
      <p:sp>
        <p:nvSpPr>
          <p:cNvPr id="6" name="Text Placeholder 5">
            <a:extLst>
              <a:ext uri="{FF2B5EF4-FFF2-40B4-BE49-F238E27FC236}">
                <a16:creationId xmlns:a16="http://schemas.microsoft.com/office/drawing/2014/main" id="{19E02B69-8EDA-C137-FEEF-12D4F89D01CD}"/>
              </a:ext>
            </a:extLst>
          </p:cNvPr>
          <p:cNvSpPr>
            <a:spLocks noGrp="1"/>
          </p:cNvSpPr>
          <p:nvPr>
            <p:ph type="body" sz="quarter" idx="14"/>
          </p:nvPr>
        </p:nvSpPr>
        <p:spPr/>
        <p:txBody>
          <a:bodyPr/>
          <a:lstStyle/>
          <a:p>
            <a:r>
              <a:rPr lang="en-US" sz="2200" b="1" dirty="0">
                <a:solidFill>
                  <a:schemeClr val="tx2"/>
                </a:solidFill>
                <a:latin typeface="Arial" panose="020B0604020202020204" pitchFamily="34" charset="0"/>
                <a:cs typeface="Arial" panose="020B0604020202020204" pitchFamily="34" charset="0"/>
              </a:rPr>
              <a:t>GDP, Social Support and Life Expectancy</a:t>
            </a:r>
          </a:p>
        </p:txBody>
      </p:sp>
      <p:sp>
        <p:nvSpPr>
          <p:cNvPr id="8" name="Text Placeholder 7">
            <a:extLst>
              <a:ext uri="{FF2B5EF4-FFF2-40B4-BE49-F238E27FC236}">
                <a16:creationId xmlns:a16="http://schemas.microsoft.com/office/drawing/2014/main" id="{D89074EA-C6FF-2A59-04ED-55D899CA3454}"/>
              </a:ext>
            </a:extLst>
          </p:cNvPr>
          <p:cNvSpPr>
            <a:spLocks noGrp="1"/>
          </p:cNvSpPr>
          <p:nvPr>
            <p:ph type="body" sz="quarter" idx="16"/>
          </p:nvPr>
        </p:nvSpPr>
        <p:spPr>
          <a:xfrm>
            <a:off x="4050792" y="3926726"/>
            <a:ext cx="3282696" cy="2029522"/>
          </a:xfrm>
        </p:spPr>
        <p:txBody>
          <a:bodyPr/>
          <a:lstStyle/>
          <a:p>
            <a:r>
              <a:rPr lang="en-US" dirty="0"/>
              <a:t>GDP per capita has the highest relationship to happiness. </a:t>
            </a:r>
          </a:p>
          <a:p>
            <a:r>
              <a:rPr lang="en-US" dirty="0"/>
              <a:t>Social support and life expectancy also have a high relationship with happiness.</a:t>
            </a:r>
          </a:p>
        </p:txBody>
      </p:sp>
      <p:sp>
        <p:nvSpPr>
          <p:cNvPr id="9" name="Text Placeholder 8">
            <a:extLst>
              <a:ext uri="{FF2B5EF4-FFF2-40B4-BE49-F238E27FC236}">
                <a16:creationId xmlns:a16="http://schemas.microsoft.com/office/drawing/2014/main" id="{2F6D1492-6808-B064-1F4E-6B49A77CEAE9}"/>
              </a:ext>
            </a:extLst>
          </p:cNvPr>
          <p:cNvSpPr>
            <a:spLocks noGrp="1"/>
          </p:cNvSpPr>
          <p:nvPr>
            <p:ph type="body" sz="quarter" idx="17"/>
          </p:nvPr>
        </p:nvSpPr>
        <p:spPr/>
        <p:txBody>
          <a:bodyPr/>
          <a:lstStyle/>
          <a:p>
            <a:r>
              <a:rPr lang="en-US" dirty="0"/>
              <a:t>Other factors</a:t>
            </a:r>
          </a:p>
        </p:txBody>
      </p:sp>
      <p:sp>
        <p:nvSpPr>
          <p:cNvPr id="10" name="Text Placeholder 9">
            <a:extLst>
              <a:ext uri="{FF2B5EF4-FFF2-40B4-BE49-F238E27FC236}">
                <a16:creationId xmlns:a16="http://schemas.microsoft.com/office/drawing/2014/main" id="{A4B14CB4-1193-ED18-7BAA-87DF524040D5}"/>
              </a:ext>
            </a:extLst>
          </p:cNvPr>
          <p:cNvSpPr>
            <a:spLocks noGrp="1"/>
          </p:cNvSpPr>
          <p:nvPr>
            <p:ph type="body" sz="quarter" idx="18"/>
          </p:nvPr>
        </p:nvSpPr>
        <p:spPr>
          <a:xfrm>
            <a:off x="8019288" y="3925936"/>
            <a:ext cx="3282696" cy="2624667"/>
          </a:xfrm>
        </p:spPr>
        <p:txBody>
          <a:bodyPr/>
          <a:lstStyle/>
          <a:p>
            <a:r>
              <a:rPr lang="en-US" dirty="0"/>
              <a:t>The other factors, mainly generosity and corruption have little impact on happiness score.</a:t>
            </a:r>
          </a:p>
          <a:p>
            <a:r>
              <a:rPr lang="en-US" dirty="0"/>
              <a:t>Generosity has a small but negative correlation with happiness score.</a:t>
            </a:r>
          </a:p>
          <a:p>
            <a:endParaRPr lang="en-US" dirty="0"/>
          </a:p>
        </p:txBody>
      </p:sp>
      <p:sp>
        <p:nvSpPr>
          <p:cNvPr id="12" name="Text Placeholder 4">
            <a:extLst>
              <a:ext uri="{FF2B5EF4-FFF2-40B4-BE49-F238E27FC236}">
                <a16:creationId xmlns:a16="http://schemas.microsoft.com/office/drawing/2014/main" id="{D8DAF8F1-7C1F-43DB-2917-B9008CA18C3A}"/>
              </a:ext>
            </a:extLst>
          </p:cNvPr>
          <p:cNvSpPr txBox="1">
            <a:spLocks/>
          </p:cNvSpPr>
          <p:nvPr/>
        </p:nvSpPr>
        <p:spPr>
          <a:xfrm>
            <a:off x="716788" y="2063700"/>
            <a:ext cx="1993758" cy="45218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Final Results</a:t>
            </a:r>
          </a:p>
          <a:p>
            <a:endParaRPr lang="en-US" dirty="0"/>
          </a:p>
        </p:txBody>
      </p:sp>
      <p:sp>
        <p:nvSpPr>
          <p:cNvPr id="11" name="TextBox 10">
            <a:extLst>
              <a:ext uri="{FF2B5EF4-FFF2-40B4-BE49-F238E27FC236}">
                <a16:creationId xmlns:a16="http://schemas.microsoft.com/office/drawing/2014/main" id="{FFCFB93C-CC90-C091-905D-62A2C7B9D6BB}"/>
              </a:ext>
            </a:extLst>
          </p:cNvPr>
          <p:cNvSpPr txBox="1"/>
          <p:nvPr/>
        </p:nvSpPr>
        <p:spPr>
          <a:xfrm>
            <a:off x="6171361" y="6396714"/>
            <a:ext cx="742511" cy="307777"/>
          </a:xfrm>
          <a:prstGeom prst="rect">
            <a:avLst/>
          </a:prstGeom>
          <a:noFill/>
        </p:spPr>
        <p:txBody>
          <a:bodyPr wrap="none" rtlCol="0">
            <a:spAutoFit/>
          </a:bodyPr>
          <a:lstStyle/>
          <a:p>
            <a:r>
              <a:rPr lang="en-DE" sz="1400" dirty="0">
                <a:hlinkClick r:id="rId2"/>
              </a:rPr>
              <a:t>GitHub</a:t>
            </a:r>
            <a:endParaRPr lang="en-DE" sz="1400" dirty="0"/>
          </a:p>
        </p:txBody>
      </p:sp>
      <p:sp>
        <p:nvSpPr>
          <p:cNvPr id="13" name="TextBox 12">
            <a:extLst>
              <a:ext uri="{FF2B5EF4-FFF2-40B4-BE49-F238E27FC236}">
                <a16:creationId xmlns:a16="http://schemas.microsoft.com/office/drawing/2014/main" id="{762B5CBF-547C-698E-30FB-94D0FEB741ED}"/>
              </a:ext>
            </a:extLst>
          </p:cNvPr>
          <p:cNvSpPr txBox="1"/>
          <p:nvPr/>
        </p:nvSpPr>
        <p:spPr>
          <a:xfrm>
            <a:off x="4348472" y="6396714"/>
            <a:ext cx="810799" cy="307777"/>
          </a:xfrm>
          <a:prstGeom prst="rect">
            <a:avLst/>
          </a:prstGeom>
          <a:noFill/>
        </p:spPr>
        <p:txBody>
          <a:bodyPr wrap="none" rtlCol="0">
            <a:spAutoFit/>
          </a:bodyPr>
          <a:lstStyle/>
          <a:p>
            <a:r>
              <a:rPr lang="en-DE" sz="1400" dirty="0">
                <a:hlinkClick r:id="rId3"/>
              </a:rPr>
              <a:t>Tableau</a:t>
            </a:r>
            <a:endParaRPr lang="en-DE" sz="1400" dirty="0"/>
          </a:p>
        </p:txBody>
      </p:sp>
    </p:spTree>
    <p:extLst>
      <p:ext uri="{BB962C8B-B14F-4D97-AF65-F5344CB8AC3E}">
        <p14:creationId xmlns:p14="http://schemas.microsoft.com/office/powerpoint/2010/main" val="552629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dirty="0"/>
              <a:t>THANK YOU</a:t>
            </a:r>
          </a:p>
        </p:txBody>
      </p:sp>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p:txBody>
          <a:bodyPr/>
          <a:lstStyle/>
          <a:p>
            <a:r>
              <a:rPr lang="en-US" dirty="0"/>
              <a:t>Data Analytics Portfolio</a:t>
            </a:r>
            <a:endParaRPr lang="de-DE"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36</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a:xfrm>
            <a:off x="603504" y="5990803"/>
            <a:ext cx="1908625" cy="565445"/>
          </a:xfrm>
        </p:spPr>
        <p:txBody>
          <a:bodyPr/>
          <a:lstStyle/>
          <a:p>
            <a:r>
              <a:rPr lang="en-US" sz="1600" b="1" dirty="0">
                <a:solidFill>
                  <a:schemeClr val="tx2"/>
                </a:solidFill>
                <a:latin typeface="Arial" panose="020B0604020202020204" pitchFamily="34" charset="0"/>
                <a:cs typeface="Arial" panose="020B0604020202020204" pitchFamily="34" charset="0"/>
              </a:rPr>
              <a:t>Heather Visentin</a:t>
            </a:r>
          </a:p>
          <a:p>
            <a:r>
              <a:rPr lang="en-US" sz="1600" dirty="0">
                <a:latin typeface="Arial" panose="020B0604020202020204" pitchFamily="34" charset="0"/>
                <a:cs typeface="Arial" panose="020B0604020202020204" pitchFamily="34" charset="0"/>
              </a:rPr>
              <a:t>Data Analyst</a:t>
            </a:r>
            <a:endParaRPr lang="en-US" sz="1600" b="1" dirty="0">
              <a:solidFill>
                <a:schemeClr val="tx2"/>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21990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Game co</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dirty="0"/>
              <a:t>Data Analytics Portfolio</a:t>
            </a:r>
            <a:endParaRPr lang="en-PK" dirty="0"/>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649224" y="2971800"/>
            <a:ext cx="2408769" cy="490538"/>
          </a:xfrm>
        </p:spPr>
        <p:txBody>
          <a:bodyPr/>
          <a:lstStyle/>
          <a:p>
            <a:r>
              <a:rPr lang="en-US" dirty="0"/>
              <a:t>Objective</a:t>
            </a:r>
            <a:endParaRPr lang="en-PK" dirty="0"/>
          </a:p>
        </p:txBody>
      </p:sp>
      <p:sp>
        <p:nvSpPr>
          <p:cNvPr id="4" name="Text Placeholder 3">
            <a:extLst>
              <a:ext uri="{FF2B5EF4-FFF2-40B4-BE49-F238E27FC236}">
                <a16:creationId xmlns:a16="http://schemas.microsoft.com/office/drawing/2014/main" id="{C0EF4D35-9BD6-00FC-A23D-DCE50F2F200E}"/>
              </a:ext>
            </a:extLst>
          </p:cNvPr>
          <p:cNvSpPr>
            <a:spLocks noGrp="1"/>
          </p:cNvSpPr>
          <p:nvPr>
            <p:ph type="body" sz="quarter" idx="14"/>
          </p:nvPr>
        </p:nvSpPr>
        <p:spPr>
          <a:xfrm>
            <a:off x="4305977" y="2971800"/>
            <a:ext cx="3351801" cy="490538"/>
          </a:xfrm>
        </p:spPr>
        <p:txBody>
          <a:bodyPr/>
          <a:lstStyle/>
          <a:p>
            <a:r>
              <a:rPr lang="en-US" dirty="0"/>
              <a:t>Tools Used</a:t>
            </a:r>
            <a:endParaRPr lang="en-PK" dirty="0"/>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365760" y="3401568"/>
            <a:ext cx="3351801" cy="1993392"/>
          </a:xfrm>
        </p:spPr>
        <p:txBody>
          <a:bodyPr/>
          <a:lstStyle/>
          <a:p>
            <a:r>
              <a:rPr lang="en-US" dirty="0"/>
              <a:t>To perform a descriptive analysis of a video game data set to assist </a:t>
            </a:r>
            <a:r>
              <a:rPr lang="en-US" dirty="0" err="1"/>
              <a:t>GameCo</a:t>
            </a:r>
            <a:r>
              <a:rPr lang="en-US" dirty="0"/>
              <a:t> in predictive how their new games will perform in the market.</a:t>
            </a: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a:xfrm>
            <a:off x="4305977" y="3412811"/>
            <a:ext cx="3593839" cy="1682750"/>
          </a:xfrm>
        </p:spPr>
        <p:txBody>
          <a:bodyPr/>
          <a:lstStyle/>
          <a:p>
            <a:r>
              <a:rPr lang="en-US" dirty="0"/>
              <a:t>Microsoft Excel</a:t>
            </a:r>
          </a:p>
          <a:p>
            <a:r>
              <a:rPr lang="en-US" dirty="0"/>
              <a:t>Microsoft </a:t>
            </a:r>
            <a:r>
              <a:rPr lang="en-US" dirty="0" err="1"/>
              <a:t>Powerpoint</a:t>
            </a:r>
            <a:endParaRPr lang="en-US" dirty="0"/>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4</a:t>
            </a:fld>
            <a:endParaRPr lang="en-US"/>
          </a:p>
        </p:txBody>
      </p:sp>
      <p:sp>
        <p:nvSpPr>
          <p:cNvPr id="7" name="Text Placeholder 3">
            <a:extLst>
              <a:ext uri="{FF2B5EF4-FFF2-40B4-BE49-F238E27FC236}">
                <a16:creationId xmlns:a16="http://schemas.microsoft.com/office/drawing/2014/main" id="{3D89D1C4-0E7F-9B1C-0304-DE98F1B8D768}"/>
              </a:ext>
            </a:extLst>
          </p:cNvPr>
          <p:cNvSpPr txBox="1">
            <a:spLocks/>
          </p:cNvSpPr>
          <p:nvPr/>
        </p:nvSpPr>
        <p:spPr>
          <a:xfrm>
            <a:off x="8118866" y="2975548"/>
            <a:ext cx="3351801"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Skills Used</a:t>
            </a:r>
            <a:endParaRPr lang="en-PK" dirty="0"/>
          </a:p>
        </p:txBody>
      </p:sp>
      <p:sp>
        <p:nvSpPr>
          <p:cNvPr id="8" name="Text Placeholder 5">
            <a:extLst>
              <a:ext uri="{FF2B5EF4-FFF2-40B4-BE49-F238E27FC236}">
                <a16:creationId xmlns:a16="http://schemas.microsoft.com/office/drawing/2014/main" id="{97104DC2-BF00-0F1C-E3FD-E044D67B2AED}"/>
              </a:ext>
            </a:extLst>
          </p:cNvPr>
          <p:cNvSpPr txBox="1">
            <a:spLocks/>
          </p:cNvSpPr>
          <p:nvPr/>
        </p:nvSpPr>
        <p:spPr>
          <a:xfrm>
            <a:off x="8118866" y="3401568"/>
            <a:ext cx="3593839" cy="2463994"/>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Grouping data</a:t>
            </a:r>
          </a:p>
          <a:p>
            <a:r>
              <a:rPr lang="en-US" dirty="0"/>
              <a:t>Summarizing data</a:t>
            </a:r>
          </a:p>
          <a:p>
            <a:r>
              <a:rPr lang="en-US" dirty="0"/>
              <a:t>Descriptive analysis</a:t>
            </a:r>
          </a:p>
          <a:p>
            <a:r>
              <a:rPr lang="en-US" dirty="0"/>
              <a:t>Visualizing results</a:t>
            </a:r>
          </a:p>
          <a:p>
            <a:r>
              <a:rPr lang="en-US" dirty="0"/>
              <a:t>Presenting results</a:t>
            </a:r>
          </a:p>
        </p:txBody>
      </p:sp>
    </p:spTree>
    <p:extLst>
      <p:ext uri="{BB962C8B-B14F-4D97-AF65-F5344CB8AC3E}">
        <p14:creationId xmlns:p14="http://schemas.microsoft.com/office/powerpoint/2010/main" val="397919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4605" y="2447247"/>
            <a:ext cx="2955073" cy="574734"/>
          </a:xfrm>
        </p:spPr>
        <p:txBody>
          <a:bodyPr/>
          <a:lstStyle/>
          <a:p>
            <a:r>
              <a:rPr lang="en-US" sz="4500" dirty="0"/>
              <a:t>Game co</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Data Analytics Portfolio</a:t>
            </a:r>
            <a:endParaRPr lang="de-DE"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114400" y="330803"/>
            <a:ext cx="5968685" cy="490538"/>
          </a:xfrm>
        </p:spPr>
        <p:txBody>
          <a:bodyPr/>
          <a:lstStyle/>
          <a:p>
            <a:r>
              <a:rPr lang="en-GB" sz="2400" dirty="0"/>
              <a:t>Regional Sales Relative to Global Sale</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4634483" y="5034710"/>
            <a:ext cx="6928516" cy="1682750"/>
          </a:xfrm>
        </p:spPr>
        <p:txBody>
          <a:bodyPr/>
          <a:lstStyle/>
          <a:p>
            <a:pPr marL="0" indent="0" algn="ctr">
              <a:buNone/>
            </a:pPr>
            <a:r>
              <a:rPr lang="en-US" dirty="0"/>
              <a:t>It was important to look at proportional sales to see which markets had the largest percentage of sales.  This helps us with knowing which market to focus on.  We can see here that the European market has the highest percentage of sales in the most recent years.</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5</a:t>
            </a:fld>
            <a:endParaRPr lang="en-US"/>
          </a:p>
        </p:txBody>
      </p:sp>
      <p:graphicFrame>
        <p:nvGraphicFramePr>
          <p:cNvPr id="18" name="Content Placeholder 6">
            <a:extLst>
              <a:ext uri="{FF2B5EF4-FFF2-40B4-BE49-F238E27FC236}">
                <a16:creationId xmlns:a16="http://schemas.microsoft.com/office/drawing/2014/main" id="{3BB6688F-60A7-396B-EACB-39A6AEEED338}"/>
              </a:ext>
            </a:extLst>
          </p:cNvPr>
          <p:cNvGraphicFramePr>
            <a:graphicFrameLocks/>
          </p:cNvGraphicFramePr>
          <p:nvPr>
            <p:extLst>
              <p:ext uri="{D42A27DB-BD31-4B8C-83A1-F6EECF244321}">
                <p14:modId xmlns:p14="http://schemas.microsoft.com/office/powerpoint/2010/main" val="1085357531"/>
              </p:ext>
            </p:extLst>
          </p:nvPr>
        </p:nvGraphicFramePr>
        <p:xfrm>
          <a:off x="4401727" y="1143127"/>
          <a:ext cx="7394033" cy="3891583"/>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a:extLst>
              <a:ext uri="{FF2B5EF4-FFF2-40B4-BE49-F238E27FC236}">
                <a16:creationId xmlns:a16="http://schemas.microsoft.com/office/drawing/2014/main" id="{86DC60EC-3ACE-5116-76E2-5DF3D492C05E}"/>
              </a:ext>
            </a:extLst>
          </p:cNvPr>
          <p:cNvSpPr txBox="1"/>
          <p:nvPr/>
        </p:nvSpPr>
        <p:spPr>
          <a:xfrm>
            <a:off x="7640924" y="828734"/>
            <a:ext cx="915635" cy="276999"/>
          </a:xfrm>
          <a:prstGeom prst="rect">
            <a:avLst/>
          </a:prstGeom>
          <a:noFill/>
        </p:spPr>
        <p:txBody>
          <a:bodyPr wrap="none" rtlCol="0">
            <a:spAutoFit/>
          </a:bodyPr>
          <a:lstStyle/>
          <a:p>
            <a:r>
              <a:rPr lang="en-DE" sz="1200" dirty="0"/>
              <a:t>2006-2016</a:t>
            </a:r>
          </a:p>
        </p:txBody>
      </p:sp>
    </p:spTree>
    <p:extLst>
      <p:ext uri="{BB962C8B-B14F-4D97-AF65-F5344CB8AC3E}">
        <p14:creationId xmlns:p14="http://schemas.microsoft.com/office/powerpoint/2010/main" val="86116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4605" y="2447247"/>
            <a:ext cx="2955073" cy="574734"/>
          </a:xfrm>
        </p:spPr>
        <p:txBody>
          <a:bodyPr/>
          <a:lstStyle/>
          <a:p>
            <a:r>
              <a:rPr lang="en-US" sz="4500" dirty="0"/>
              <a:t>Game co</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Data Analytics Portfolio</a:t>
            </a:r>
            <a:endParaRPr lang="de-DE" dirty="0"/>
          </a:p>
        </p:txBody>
      </p:sp>
      <p:sp>
        <p:nvSpPr>
          <p:cNvPr id="3" name="Text Placeholder 2">
            <a:extLst>
              <a:ext uri="{FF2B5EF4-FFF2-40B4-BE49-F238E27FC236}">
                <a16:creationId xmlns:a16="http://schemas.microsoft.com/office/drawing/2014/main" id="{FACB5A03-99D2-C953-F227-3E1620258992}"/>
              </a:ext>
            </a:extLst>
          </p:cNvPr>
          <p:cNvSpPr>
            <a:spLocks noGrp="1"/>
          </p:cNvSpPr>
          <p:nvPr>
            <p:ph type="body" sz="quarter" idx="13"/>
          </p:nvPr>
        </p:nvSpPr>
        <p:spPr>
          <a:xfrm>
            <a:off x="5114400" y="330803"/>
            <a:ext cx="5968685" cy="490538"/>
          </a:xfrm>
        </p:spPr>
        <p:txBody>
          <a:bodyPr/>
          <a:lstStyle/>
          <a:p>
            <a:pPr algn="ctr"/>
            <a:r>
              <a:rPr lang="en-GB" sz="2400" dirty="0"/>
              <a:t>Total Sales by Genre</a:t>
            </a:r>
            <a:endParaRPr lang="en-PK"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4496013" y="5079314"/>
            <a:ext cx="7205454" cy="1682750"/>
          </a:xfrm>
        </p:spPr>
        <p:txBody>
          <a:bodyPr/>
          <a:lstStyle/>
          <a:p>
            <a:pPr marL="0" indent="0" algn="ctr">
              <a:buNone/>
            </a:pPr>
            <a:r>
              <a:rPr lang="en-US" dirty="0"/>
              <a:t>Looking into genres helps tell us which genres to focus on per region.  Action, shooter and sports should be the main focus in both the European and North American markets, but the Japanese market should be focused on role-playing, action and misc. </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6</a:t>
            </a:fld>
            <a:endParaRPr lang="en-US"/>
          </a:p>
        </p:txBody>
      </p:sp>
      <p:sp>
        <p:nvSpPr>
          <p:cNvPr id="19" name="TextBox 18">
            <a:extLst>
              <a:ext uri="{FF2B5EF4-FFF2-40B4-BE49-F238E27FC236}">
                <a16:creationId xmlns:a16="http://schemas.microsoft.com/office/drawing/2014/main" id="{86DC60EC-3ACE-5116-76E2-5DF3D492C05E}"/>
              </a:ext>
            </a:extLst>
          </p:cNvPr>
          <p:cNvSpPr txBox="1"/>
          <p:nvPr/>
        </p:nvSpPr>
        <p:spPr>
          <a:xfrm>
            <a:off x="7640924" y="828734"/>
            <a:ext cx="915635" cy="276999"/>
          </a:xfrm>
          <a:prstGeom prst="rect">
            <a:avLst/>
          </a:prstGeom>
          <a:noFill/>
        </p:spPr>
        <p:txBody>
          <a:bodyPr wrap="none" rtlCol="0">
            <a:spAutoFit/>
          </a:bodyPr>
          <a:lstStyle/>
          <a:p>
            <a:r>
              <a:rPr lang="en-DE" sz="1200" dirty="0"/>
              <a:t>2006-2016</a:t>
            </a:r>
          </a:p>
        </p:txBody>
      </p:sp>
      <p:graphicFrame>
        <p:nvGraphicFramePr>
          <p:cNvPr id="8" name="Content Placeholder 3">
            <a:extLst>
              <a:ext uri="{FF2B5EF4-FFF2-40B4-BE49-F238E27FC236}">
                <a16:creationId xmlns:a16="http://schemas.microsoft.com/office/drawing/2014/main" id="{2C9FF993-5668-F09E-DA20-2BB934F970D7}"/>
              </a:ext>
            </a:extLst>
          </p:cNvPr>
          <p:cNvGraphicFramePr>
            <a:graphicFrameLocks/>
          </p:cNvGraphicFramePr>
          <p:nvPr>
            <p:extLst>
              <p:ext uri="{D42A27DB-BD31-4B8C-83A1-F6EECF244321}">
                <p14:modId xmlns:p14="http://schemas.microsoft.com/office/powerpoint/2010/main" val="3978559590"/>
              </p:ext>
            </p:extLst>
          </p:nvPr>
        </p:nvGraphicFramePr>
        <p:xfrm>
          <a:off x="4357545" y="1353691"/>
          <a:ext cx="7482391" cy="39131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64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dirty="0"/>
              <a:t>Game co</a:t>
            </a:r>
          </a:p>
        </p:txBody>
      </p:sp>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p:txBody>
          <a:bodyPr/>
          <a:lstStyle/>
          <a:p>
            <a:r>
              <a:rPr lang="en-US" dirty="0"/>
              <a:t>Data Analytics Portfolio</a:t>
            </a:r>
            <a:endParaRPr lang="de-DE"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7</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a:xfrm>
            <a:off x="649224" y="2980944"/>
            <a:ext cx="3282696" cy="785102"/>
          </a:xfrm>
        </p:spPr>
        <p:txBody>
          <a:bodyPr/>
          <a:lstStyle/>
          <a:p>
            <a:r>
              <a:rPr lang="en-US" sz="2200" b="1" dirty="0">
                <a:solidFill>
                  <a:schemeClr val="tx2"/>
                </a:solidFill>
                <a:latin typeface="Arial" panose="020B0604020202020204" pitchFamily="34" charset="0"/>
                <a:cs typeface="Arial" panose="020B0604020202020204" pitchFamily="34" charset="0"/>
              </a:rPr>
              <a:t>European Market as largest market</a:t>
            </a:r>
          </a:p>
          <a:p>
            <a:endParaRPr lang="en-US" dirty="0"/>
          </a:p>
        </p:txBody>
      </p:sp>
      <p:sp>
        <p:nvSpPr>
          <p:cNvPr id="7" name="Text Placeholder 6">
            <a:extLst>
              <a:ext uri="{FF2B5EF4-FFF2-40B4-BE49-F238E27FC236}">
                <a16:creationId xmlns:a16="http://schemas.microsoft.com/office/drawing/2014/main" id="{2749D3A3-A012-454F-EFFD-30D72C9C8AE7}"/>
              </a:ext>
            </a:extLst>
          </p:cNvPr>
          <p:cNvSpPr>
            <a:spLocks noGrp="1"/>
          </p:cNvSpPr>
          <p:nvPr>
            <p:ph type="body" sz="quarter" idx="15"/>
          </p:nvPr>
        </p:nvSpPr>
        <p:spPr>
          <a:xfrm>
            <a:off x="365760" y="4114800"/>
            <a:ext cx="3282696" cy="1940312"/>
          </a:xfrm>
        </p:spPr>
        <p:txBody>
          <a:bodyPr/>
          <a:lstStyle/>
          <a:p>
            <a:pPr marL="342900" indent="-342900">
              <a:lnSpc>
                <a:spcPct val="150000"/>
              </a:lnSpc>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Adjust marketing schedule to reflect this change in sales.</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Japanese market also increasing, investigate how to better capture that market.</a:t>
            </a:r>
          </a:p>
        </p:txBody>
      </p:sp>
      <p:sp>
        <p:nvSpPr>
          <p:cNvPr id="6" name="Text Placeholder 5">
            <a:extLst>
              <a:ext uri="{FF2B5EF4-FFF2-40B4-BE49-F238E27FC236}">
                <a16:creationId xmlns:a16="http://schemas.microsoft.com/office/drawing/2014/main" id="{19E02B69-8EDA-C137-FEEF-12D4F89D01CD}"/>
              </a:ext>
            </a:extLst>
          </p:cNvPr>
          <p:cNvSpPr>
            <a:spLocks noGrp="1"/>
          </p:cNvSpPr>
          <p:nvPr>
            <p:ph type="body" sz="quarter" idx="14"/>
          </p:nvPr>
        </p:nvSpPr>
        <p:spPr/>
        <p:txBody>
          <a:bodyPr/>
          <a:lstStyle/>
          <a:p>
            <a:r>
              <a:rPr lang="en-US" sz="2200" b="1" dirty="0">
                <a:solidFill>
                  <a:schemeClr val="tx2"/>
                </a:solidFill>
                <a:latin typeface="Arial" panose="020B0604020202020204" pitchFamily="34" charset="0"/>
                <a:cs typeface="Arial" panose="020B0604020202020204" pitchFamily="34" charset="0"/>
              </a:rPr>
              <a:t>Genre differences</a:t>
            </a:r>
          </a:p>
          <a:p>
            <a:endParaRPr lang="en-US" dirty="0"/>
          </a:p>
        </p:txBody>
      </p:sp>
      <p:sp>
        <p:nvSpPr>
          <p:cNvPr id="8" name="Text Placeholder 7">
            <a:extLst>
              <a:ext uri="{FF2B5EF4-FFF2-40B4-BE49-F238E27FC236}">
                <a16:creationId xmlns:a16="http://schemas.microsoft.com/office/drawing/2014/main" id="{D89074EA-C6FF-2A59-04ED-55D899CA3454}"/>
              </a:ext>
            </a:extLst>
          </p:cNvPr>
          <p:cNvSpPr>
            <a:spLocks noGrp="1"/>
          </p:cNvSpPr>
          <p:nvPr>
            <p:ph type="body" sz="quarter" idx="16"/>
          </p:nvPr>
        </p:nvSpPr>
        <p:spPr>
          <a:xfrm>
            <a:off x="4005072" y="4114800"/>
            <a:ext cx="3282696" cy="2029522"/>
          </a:xfrm>
        </p:spPr>
        <p:txBody>
          <a:bodyPr/>
          <a:lstStyle/>
          <a:p>
            <a:pPr marL="342900" indent="-342900">
              <a:lnSpc>
                <a:spcPct val="150000"/>
              </a:lnSpc>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Adjust marketing to reflect that the NA and EU markets sell differently than the JP market.</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More research into Misc. genre as it is top performing.</a:t>
            </a:r>
            <a:endParaRPr lang="en-US" sz="1600" dirty="0">
              <a:solidFill>
                <a:schemeClr val="tx2"/>
              </a:solidFill>
            </a:endParaRPr>
          </a:p>
          <a:p>
            <a:endParaRPr lang="en-US" dirty="0"/>
          </a:p>
        </p:txBody>
      </p:sp>
      <p:sp>
        <p:nvSpPr>
          <p:cNvPr id="9" name="Text Placeholder 8">
            <a:extLst>
              <a:ext uri="{FF2B5EF4-FFF2-40B4-BE49-F238E27FC236}">
                <a16:creationId xmlns:a16="http://schemas.microsoft.com/office/drawing/2014/main" id="{2F6D1492-6808-B064-1F4E-6B49A77CEAE9}"/>
              </a:ext>
            </a:extLst>
          </p:cNvPr>
          <p:cNvSpPr>
            <a:spLocks noGrp="1"/>
          </p:cNvSpPr>
          <p:nvPr>
            <p:ph type="body" sz="quarter" idx="17"/>
          </p:nvPr>
        </p:nvSpPr>
        <p:spPr/>
        <p:txBody>
          <a:bodyPr/>
          <a:lstStyle/>
          <a:p>
            <a:r>
              <a:rPr lang="en-US" sz="2200" b="1" dirty="0">
                <a:solidFill>
                  <a:schemeClr val="tx2"/>
                </a:solidFill>
                <a:latin typeface="Arial" panose="020B0604020202020204" pitchFamily="34" charset="0"/>
                <a:cs typeface="Arial" panose="020B0604020202020204" pitchFamily="34" charset="0"/>
              </a:rPr>
              <a:t>North American market decreasing in sales</a:t>
            </a:r>
          </a:p>
          <a:p>
            <a:endParaRPr lang="en-US" dirty="0"/>
          </a:p>
        </p:txBody>
      </p:sp>
      <p:sp>
        <p:nvSpPr>
          <p:cNvPr id="10" name="Text Placeholder 9">
            <a:extLst>
              <a:ext uri="{FF2B5EF4-FFF2-40B4-BE49-F238E27FC236}">
                <a16:creationId xmlns:a16="http://schemas.microsoft.com/office/drawing/2014/main" id="{A4B14CB4-1193-ED18-7BAA-87DF524040D5}"/>
              </a:ext>
            </a:extLst>
          </p:cNvPr>
          <p:cNvSpPr>
            <a:spLocks noGrp="1"/>
          </p:cNvSpPr>
          <p:nvPr>
            <p:ph type="body" sz="quarter" idx="18"/>
          </p:nvPr>
        </p:nvSpPr>
        <p:spPr>
          <a:xfrm>
            <a:off x="7973568" y="4114799"/>
            <a:ext cx="3282696" cy="1940311"/>
          </a:xfrm>
        </p:spPr>
        <p:txBody>
          <a:bodyPr/>
          <a:lstStyle/>
          <a:p>
            <a:r>
              <a:rPr lang="en-US" sz="1600" noProof="1">
                <a:solidFill>
                  <a:schemeClr val="tx2"/>
                </a:solidFill>
                <a:latin typeface="Arial" panose="020B0604020202020204" pitchFamily="34" charset="0"/>
                <a:cs typeface="Arial" panose="020B0604020202020204" pitchFamily="34" charset="0"/>
              </a:rPr>
              <a:t>More research as to why the NA market is losing market share.</a:t>
            </a:r>
          </a:p>
          <a:p>
            <a:r>
              <a:rPr lang="en-US" noProof="1">
                <a:latin typeface="Arial" panose="020B0604020202020204" pitchFamily="34" charset="0"/>
                <a:cs typeface="Arial" panose="020B0604020202020204" pitchFamily="34" charset="0"/>
              </a:rPr>
              <a:t>Advertising or marketing budget to help increase sales.</a:t>
            </a:r>
            <a:endParaRPr lang="en-US" sz="1600" noProof="1">
              <a:solidFill>
                <a:schemeClr val="tx2"/>
              </a:solidFill>
              <a:latin typeface="Arial" panose="020B0604020202020204" pitchFamily="34" charset="0"/>
              <a:cs typeface="Arial" panose="020B0604020202020204" pitchFamily="34" charset="0"/>
            </a:endParaRPr>
          </a:p>
          <a:p>
            <a:endParaRPr lang="en-US" dirty="0"/>
          </a:p>
        </p:txBody>
      </p:sp>
      <p:sp>
        <p:nvSpPr>
          <p:cNvPr id="12" name="Text Placeholder 4">
            <a:extLst>
              <a:ext uri="{FF2B5EF4-FFF2-40B4-BE49-F238E27FC236}">
                <a16:creationId xmlns:a16="http://schemas.microsoft.com/office/drawing/2014/main" id="{D8DAF8F1-7C1F-43DB-2917-B9008CA18C3A}"/>
              </a:ext>
            </a:extLst>
          </p:cNvPr>
          <p:cNvSpPr txBox="1">
            <a:spLocks/>
          </p:cNvSpPr>
          <p:nvPr/>
        </p:nvSpPr>
        <p:spPr>
          <a:xfrm>
            <a:off x="716788" y="2063700"/>
            <a:ext cx="1993758" cy="45218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Final Results</a:t>
            </a:r>
          </a:p>
          <a:p>
            <a:endParaRPr lang="en-US" dirty="0"/>
          </a:p>
        </p:txBody>
      </p:sp>
    </p:spTree>
    <p:extLst>
      <p:ext uri="{BB962C8B-B14F-4D97-AF65-F5344CB8AC3E}">
        <p14:creationId xmlns:p14="http://schemas.microsoft.com/office/powerpoint/2010/main" val="365803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691436" y="3945439"/>
            <a:ext cx="5895343" cy="1804432"/>
          </a:xfrm>
        </p:spPr>
        <p:txBody>
          <a:bodyPr>
            <a:normAutofit fontScale="90000"/>
          </a:bodyPr>
          <a:lstStyle/>
          <a:p>
            <a:r>
              <a:rPr lang="en-US" sz="6700" dirty="0">
                <a:solidFill>
                  <a:srgbClr val="D9BEB3"/>
                </a:solidFill>
              </a:rPr>
              <a:t>Influenza preparation</a:t>
            </a:r>
            <a:endParaRPr lang="en-US" dirty="0">
              <a:solidFill>
                <a:srgbClr val="D9BEB3"/>
              </a:solidFill>
            </a:endParaRPr>
          </a:p>
        </p:txBody>
      </p:sp>
      <p:sp>
        <p:nvSpPr>
          <p:cNvPr id="4" name="Rectangle 3">
            <a:extLst>
              <a:ext uri="{FF2B5EF4-FFF2-40B4-BE49-F238E27FC236}">
                <a16:creationId xmlns:a16="http://schemas.microsoft.com/office/drawing/2014/main" id="{862236FF-CEAA-3CD6-E400-084B3D24B9F5}"/>
              </a:ext>
            </a:extLst>
          </p:cNvPr>
          <p:cNvSpPr/>
          <p:nvPr/>
        </p:nvSpPr>
        <p:spPr>
          <a:xfrm>
            <a:off x="1588256" y="1765092"/>
            <a:ext cx="1792422" cy="1663908"/>
          </a:xfrm>
          <a:prstGeom prst="rect">
            <a:avLst/>
          </a:prstGeom>
          <a:solidFill>
            <a:srgbClr val="D9BEB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8800" dirty="0">
                <a:solidFill>
                  <a:schemeClr val="tx2"/>
                </a:solidFill>
              </a:rPr>
              <a:t>02</a:t>
            </a:r>
          </a:p>
        </p:txBody>
      </p:sp>
    </p:spTree>
    <p:extLst>
      <p:ext uri="{BB962C8B-B14F-4D97-AF65-F5344CB8AC3E}">
        <p14:creationId xmlns:p14="http://schemas.microsoft.com/office/powerpoint/2010/main" val="86181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sz="4500" dirty="0"/>
              <a:t>Influenza preparation</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dirty="0"/>
              <a:t>Data Analytics Portfolio</a:t>
            </a:r>
            <a:endParaRPr lang="en-PK" dirty="0"/>
          </a:p>
        </p:txBody>
      </p:sp>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649224" y="2971800"/>
            <a:ext cx="2408769" cy="490538"/>
          </a:xfrm>
        </p:spPr>
        <p:txBody>
          <a:bodyPr/>
          <a:lstStyle/>
          <a:p>
            <a:r>
              <a:rPr lang="en-US" dirty="0"/>
              <a:t>Objective</a:t>
            </a:r>
            <a:endParaRPr lang="en-PK" dirty="0"/>
          </a:p>
        </p:txBody>
      </p:sp>
      <p:sp>
        <p:nvSpPr>
          <p:cNvPr id="4" name="Text Placeholder 3">
            <a:extLst>
              <a:ext uri="{FF2B5EF4-FFF2-40B4-BE49-F238E27FC236}">
                <a16:creationId xmlns:a16="http://schemas.microsoft.com/office/drawing/2014/main" id="{C0EF4D35-9BD6-00FC-A23D-DCE50F2F200E}"/>
              </a:ext>
            </a:extLst>
          </p:cNvPr>
          <p:cNvSpPr>
            <a:spLocks noGrp="1"/>
          </p:cNvSpPr>
          <p:nvPr>
            <p:ph type="body" sz="quarter" idx="14"/>
          </p:nvPr>
        </p:nvSpPr>
        <p:spPr>
          <a:xfrm>
            <a:off x="4305977" y="2971800"/>
            <a:ext cx="3351801" cy="490538"/>
          </a:xfrm>
        </p:spPr>
        <p:txBody>
          <a:bodyPr/>
          <a:lstStyle/>
          <a:p>
            <a:r>
              <a:rPr lang="en-US" dirty="0"/>
              <a:t>Tools Used</a:t>
            </a:r>
            <a:endParaRPr lang="en-PK" dirty="0"/>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365760" y="3401568"/>
            <a:ext cx="3351801" cy="1993392"/>
          </a:xfrm>
        </p:spPr>
        <p:txBody>
          <a:bodyPr/>
          <a:lstStyle/>
          <a:p>
            <a:r>
              <a:rPr lang="en-US" dirty="0"/>
              <a:t>To help a medical staffing agency with planning where to send their temporary staff for the upcoming flu season.</a:t>
            </a: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a:xfrm>
            <a:off x="4305977" y="3412811"/>
            <a:ext cx="3593839" cy="1682750"/>
          </a:xfrm>
        </p:spPr>
        <p:txBody>
          <a:bodyPr/>
          <a:lstStyle/>
          <a:p>
            <a:r>
              <a:rPr lang="en-US" dirty="0"/>
              <a:t>Microsoft Excel</a:t>
            </a:r>
          </a:p>
          <a:p>
            <a:r>
              <a:rPr lang="en-US" dirty="0"/>
              <a:t>Microsoft </a:t>
            </a:r>
            <a:r>
              <a:rPr lang="en-US" dirty="0" err="1"/>
              <a:t>Powerpoint</a:t>
            </a:r>
            <a:endParaRPr lang="en-US" dirty="0"/>
          </a:p>
          <a:p>
            <a:r>
              <a:rPr lang="en-US" dirty="0"/>
              <a:t>Tableau</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9</a:t>
            </a:fld>
            <a:endParaRPr lang="en-US"/>
          </a:p>
        </p:txBody>
      </p:sp>
      <p:sp>
        <p:nvSpPr>
          <p:cNvPr id="7" name="Text Placeholder 3">
            <a:extLst>
              <a:ext uri="{FF2B5EF4-FFF2-40B4-BE49-F238E27FC236}">
                <a16:creationId xmlns:a16="http://schemas.microsoft.com/office/drawing/2014/main" id="{3D89D1C4-0E7F-9B1C-0304-DE98F1B8D768}"/>
              </a:ext>
            </a:extLst>
          </p:cNvPr>
          <p:cNvSpPr txBox="1">
            <a:spLocks/>
          </p:cNvSpPr>
          <p:nvPr/>
        </p:nvSpPr>
        <p:spPr>
          <a:xfrm>
            <a:off x="8118866" y="2975548"/>
            <a:ext cx="3351801"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Skills Used</a:t>
            </a:r>
            <a:endParaRPr lang="en-PK" dirty="0"/>
          </a:p>
        </p:txBody>
      </p:sp>
      <p:sp>
        <p:nvSpPr>
          <p:cNvPr id="8" name="Text Placeholder 5">
            <a:extLst>
              <a:ext uri="{FF2B5EF4-FFF2-40B4-BE49-F238E27FC236}">
                <a16:creationId xmlns:a16="http://schemas.microsoft.com/office/drawing/2014/main" id="{97104DC2-BF00-0F1C-E3FD-E044D67B2AED}"/>
              </a:ext>
            </a:extLst>
          </p:cNvPr>
          <p:cNvSpPr txBox="1">
            <a:spLocks/>
          </p:cNvSpPr>
          <p:nvPr/>
        </p:nvSpPr>
        <p:spPr>
          <a:xfrm>
            <a:off x="8118866" y="3401568"/>
            <a:ext cx="3593839" cy="2463994"/>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Translating business requirements</a:t>
            </a:r>
          </a:p>
          <a:p>
            <a:r>
              <a:rPr lang="en-US" sz="1300" dirty="0"/>
              <a:t>Data cleaning</a:t>
            </a:r>
          </a:p>
          <a:p>
            <a:r>
              <a:rPr lang="en-US" sz="1300" dirty="0"/>
              <a:t>Data Integration</a:t>
            </a:r>
          </a:p>
          <a:p>
            <a:r>
              <a:rPr lang="en-US" sz="1300" dirty="0"/>
              <a:t>Data transformation</a:t>
            </a:r>
          </a:p>
          <a:p>
            <a:r>
              <a:rPr lang="en-US" sz="1300" dirty="0"/>
              <a:t>Statistical hypothesis testing</a:t>
            </a:r>
          </a:p>
          <a:p>
            <a:r>
              <a:rPr lang="en-US" sz="1300" dirty="0"/>
              <a:t>Visual analysis</a:t>
            </a:r>
          </a:p>
          <a:p>
            <a:r>
              <a:rPr lang="en-US" sz="1300" dirty="0"/>
              <a:t>Forecasting</a:t>
            </a:r>
          </a:p>
          <a:p>
            <a:r>
              <a:rPr lang="en-US" sz="1300" dirty="0"/>
              <a:t>Storytelling in Tableau</a:t>
            </a:r>
          </a:p>
          <a:p>
            <a:r>
              <a:rPr lang="en-US" sz="1300" dirty="0"/>
              <a:t>Presenting results to an audience</a:t>
            </a:r>
          </a:p>
        </p:txBody>
      </p:sp>
    </p:spTree>
    <p:extLst>
      <p:ext uri="{BB962C8B-B14F-4D97-AF65-F5344CB8AC3E}">
        <p14:creationId xmlns:p14="http://schemas.microsoft.com/office/powerpoint/2010/main" val="1875946775"/>
      </p:ext>
    </p:extLst>
  </p:cSld>
  <p:clrMapOvr>
    <a:masterClrMapping/>
  </p:clrMapOvr>
</p:sld>
</file>

<file path=ppt/theme/theme1.xml><?xml version="1.0" encoding="utf-8"?>
<a:theme xmlns:a="http://schemas.openxmlformats.org/drawingml/2006/main" name="Office Theme">
  <a:themeElements>
    <a:clrScheme name="Custom 7">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5B4CAA5-BE7A-46AB-97ED-63B24C46A3A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2041</Words>
  <Application>Microsoft Macintosh PowerPoint</Application>
  <PresentationFormat>Widescreen</PresentationFormat>
  <Paragraphs>347</Paragraphs>
  <Slides>36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Helvetica Neue</vt:lpstr>
      <vt:lpstr>Office Theme</vt:lpstr>
      <vt:lpstr>Data  analytics portfolio</vt:lpstr>
      <vt:lpstr>Projects</vt:lpstr>
      <vt:lpstr>Game co</vt:lpstr>
      <vt:lpstr>Game co</vt:lpstr>
      <vt:lpstr>Game co</vt:lpstr>
      <vt:lpstr>Game co</vt:lpstr>
      <vt:lpstr>Game co</vt:lpstr>
      <vt:lpstr>Influenza preparation</vt:lpstr>
      <vt:lpstr>Influenza preparation</vt:lpstr>
      <vt:lpstr>INFLUENZA PREPARATION</vt:lpstr>
      <vt:lpstr>INFLUENZA PREPARATION</vt:lpstr>
      <vt:lpstr>INFLUENZA PREPARATION</vt:lpstr>
      <vt:lpstr>Influenza  preparation</vt:lpstr>
      <vt:lpstr>Rockbuster</vt:lpstr>
      <vt:lpstr>Rockbuster</vt:lpstr>
      <vt:lpstr>Rockbuster</vt:lpstr>
      <vt:lpstr>Rockbuster</vt:lpstr>
      <vt:lpstr>Rockbuster</vt:lpstr>
      <vt:lpstr>Rockbuster</vt:lpstr>
      <vt:lpstr>Instacart</vt:lpstr>
      <vt:lpstr>instacart</vt:lpstr>
      <vt:lpstr>Instacart</vt:lpstr>
      <vt:lpstr>Instacart</vt:lpstr>
      <vt:lpstr>Instacart</vt:lpstr>
      <vt:lpstr>Instacart</vt:lpstr>
      <vt:lpstr>Global bank</vt:lpstr>
      <vt:lpstr>Global bank</vt:lpstr>
      <vt:lpstr>GLOBAL BANK</vt:lpstr>
      <vt:lpstr>Global bank</vt:lpstr>
      <vt:lpstr>World Happiness Report</vt:lpstr>
      <vt:lpstr>World happiness report</vt:lpstr>
      <vt:lpstr>WHR</vt:lpstr>
      <vt:lpstr>WHR</vt:lpstr>
      <vt:lpstr>WHR</vt:lpstr>
      <vt:lpstr>World Happiness Report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2023-11-03T16:37:53Z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