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4"/>
  </p:sldMasterIdLst>
  <p:notesMasterIdLst>
    <p:notesMasterId r:id="rId22"/>
  </p:notesMasterIdLst>
  <p:sldIdLst>
    <p:sldId id="256" r:id="rId5"/>
    <p:sldId id="331" r:id="rId6"/>
    <p:sldId id="333" r:id="rId7"/>
    <p:sldId id="292" r:id="rId8"/>
    <p:sldId id="295" r:id="rId9"/>
    <p:sldId id="323" r:id="rId10"/>
    <p:sldId id="327" r:id="rId11"/>
    <p:sldId id="291" r:id="rId12"/>
    <p:sldId id="306" r:id="rId13"/>
    <p:sldId id="338" r:id="rId14"/>
    <p:sldId id="329" r:id="rId15"/>
    <p:sldId id="339" r:id="rId16"/>
    <p:sldId id="337" r:id="rId17"/>
    <p:sldId id="325" r:id="rId18"/>
    <p:sldId id="335" r:id="rId19"/>
    <p:sldId id="320" r:id="rId20"/>
    <p:sldId id="29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ra Ordina" initials="AO" lastIdx="1" clrIdx="0">
    <p:extLst>
      <p:ext uri="{19B8F6BF-5375-455C-9EA6-DF929625EA0E}">
        <p15:presenceInfo xmlns:p15="http://schemas.microsoft.com/office/powerpoint/2012/main" userId="Alexandra Ordina" providerId="None"/>
      </p:ext>
    </p:extLst>
  </p:cmAuthor>
  <p:cmAuthor id="2" name="Guest User" initials="GU" lastIdx="1" clrIdx="1">
    <p:extLst>
      <p:ext uri="{19B8F6BF-5375-455C-9EA6-DF929625EA0E}">
        <p15:presenceInfo xmlns:p15="http://schemas.microsoft.com/office/powerpoint/2012/main" userId="S::urn:spo:anon#cb395b938752c3040119e3628910c85c34fae43634b229b0f25d8ccc49969ee6::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08A"/>
    <a:srgbClr val="0981B7"/>
    <a:srgbClr val="E4801C"/>
    <a:srgbClr val="0984BB"/>
    <a:srgbClr val="0876A8"/>
    <a:srgbClr val="FFD44B"/>
    <a:srgbClr val="FF6600"/>
    <a:srgbClr val="FFDD4B"/>
    <a:srgbClr val="D5531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E8CF8F-1D31-4FAF-AA9A-1694D7059784}" v="3310" dt="2020-05-28T14:24:14.377"/>
    <p1510:client id="{B08B17C1-64D6-598F-D650-961C486C32C6}" v="67" dt="2020-05-27T21:41:18.623"/>
    <p1510:client id="{C1FDFD77-CAB3-405E-BAB8-1ADBC776E0FC}" v="283" dt="2020-05-27T21:09:40.709"/>
    <p1510:client id="{E97725DE-246D-AA23-E74F-1FB340C5492C}" v="4" dt="2020-05-27T22:48:51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sv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sv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5EEE0E-6A76-495F-AE4C-2792414E693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2922519-E1DD-4FF1-84FC-CCEA8C3DB1D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>
              <a:latin typeface="+mn-lt"/>
            </a:rPr>
            <a:t>ALLOW US TO WORK WITH YOUR DATABASE TO VALIDATE RESULTS</a:t>
          </a:r>
          <a:endParaRPr lang="en-US" sz="2000">
            <a:latin typeface="+mn-lt"/>
          </a:endParaRPr>
        </a:p>
      </dgm:t>
    </dgm:pt>
    <dgm:pt modelId="{D6AE6739-5E22-4996-9D77-B0DA42D6A4B8}" type="parTrans" cxnId="{B803CD5D-31D3-48C6-A643-D843B952A8C3}">
      <dgm:prSet/>
      <dgm:spPr/>
      <dgm:t>
        <a:bodyPr/>
        <a:lstStyle/>
        <a:p>
          <a:endParaRPr lang="en-US"/>
        </a:p>
      </dgm:t>
    </dgm:pt>
    <dgm:pt modelId="{1A7B6385-1822-4752-9B84-9A8629981400}" type="sibTrans" cxnId="{B803CD5D-31D3-48C6-A643-D843B952A8C3}">
      <dgm:prSet/>
      <dgm:spPr/>
      <dgm:t>
        <a:bodyPr/>
        <a:lstStyle/>
        <a:p>
          <a:endParaRPr lang="en-US"/>
        </a:p>
      </dgm:t>
    </dgm:pt>
    <dgm:pt modelId="{36CA0E57-DCE2-4671-9C2A-283CA9750DF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+mn-lt"/>
            </a:rPr>
            <a:t>MORE DATA: CLIENT, PROMOTIONS, PRODUCT PRICE/NAME</a:t>
          </a:r>
        </a:p>
      </dgm:t>
    </dgm:pt>
    <dgm:pt modelId="{9CE601D7-398A-48AC-97D6-31D797882C0A}" type="parTrans" cxnId="{F967C210-567A-4F2C-BB0F-2CA101FC7E8A}">
      <dgm:prSet/>
      <dgm:spPr/>
      <dgm:t>
        <a:bodyPr/>
        <a:lstStyle/>
        <a:p>
          <a:endParaRPr lang="en-GB"/>
        </a:p>
      </dgm:t>
    </dgm:pt>
    <dgm:pt modelId="{D7BE7033-341C-4F42-A3AA-6AC5FD2D276B}" type="sibTrans" cxnId="{F967C210-567A-4F2C-BB0F-2CA101FC7E8A}">
      <dgm:prSet/>
      <dgm:spPr/>
      <dgm:t>
        <a:bodyPr/>
        <a:lstStyle/>
        <a:p>
          <a:endParaRPr lang="en-GB"/>
        </a:p>
      </dgm:t>
    </dgm:pt>
    <dgm:pt modelId="{76EA64F2-8CE9-43B9-BC7F-68F60A016DA7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+mn-lt"/>
            </a:rPr>
            <a:t>KPI'S CAN BE DEVELOPPED FROM PREVIOUS POINT</a:t>
          </a:r>
        </a:p>
      </dgm:t>
    </dgm:pt>
    <dgm:pt modelId="{D3D44272-EDF4-40A3-8805-8BBBEC176B7E}" type="parTrans" cxnId="{ACE737A5-7139-4560-8E6F-70FDE5BBA45B}">
      <dgm:prSet/>
      <dgm:spPr/>
      <dgm:t>
        <a:bodyPr/>
        <a:lstStyle/>
        <a:p>
          <a:endParaRPr lang="en-GB"/>
        </a:p>
      </dgm:t>
    </dgm:pt>
    <dgm:pt modelId="{FC8E39F2-ABE3-451D-91E9-1748EE8D105C}" type="sibTrans" cxnId="{ACE737A5-7139-4560-8E6F-70FDE5BBA45B}">
      <dgm:prSet/>
      <dgm:spPr/>
      <dgm:t>
        <a:bodyPr/>
        <a:lstStyle/>
        <a:p>
          <a:endParaRPr lang="en-GB"/>
        </a:p>
      </dgm:t>
    </dgm:pt>
    <dgm:pt modelId="{93511816-250A-4A01-BE5B-F4350C54A8E0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GB" sz="2000">
              <a:latin typeface="+mn-lt"/>
            </a:rPr>
            <a:t>TIMESTAMP USERS INTERACTIONS (LOG-IN TO PURCHASE)</a:t>
          </a:r>
          <a:endParaRPr lang="en-US">
            <a:latin typeface="+mn-lt"/>
          </a:endParaRPr>
        </a:p>
      </dgm:t>
    </dgm:pt>
    <dgm:pt modelId="{E3DC69FC-F7AA-4896-8FF6-B40972C7FDB3}" type="parTrans" cxnId="{4DA8C9A1-8726-4C9E-B1BE-C59A26131F28}">
      <dgm:prSet/>
      <dgm:spPr/>
      <dgm:t>
        <a:bodyPr/>
        <a:lstStyle/>
        <a:p>
          <a:endParaRPr lang="en-GB"/>
        </a:p>
      </dgm:t>
    </dgm:pt>
    <dgm:pt modelId="{3EC6967B-92B8-489C-B606-307358EB9B20}" type="sibTrans" cxnId="{4DA8C9A1-8726-4C9E-B1BE-C59A26131F28}">
      <dgm:prSet/>
      <dgm:spPr/>
      <dgm:t>
        <a:bodyPr/>
        <a:lstStyle/>
        <a:p>
          <a:endParaRPr lang="en-GB"/>
        </a:p>
      </dgm:t>
    </dgm:pt>
    <dgm:pt modelId="{849485B2-7636-4F67-BBEF-1D4FD04E905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+mn-lt"/>
            </a:rPr>
            <a:t>SOLVE THE “FIRST TIME CLIENT” PROBLEM</a:t>
          </a:r>
        </a:p>
      </dgm:t>
    </dgm:pt>
    <dgm:pt modelId="{13276FD9-0A33-4D0C-B6CE-E531E1AE06DF}" type="parTrans" cxnId="{B06A7602-CCDC-4B3E-8ECD-4017D94C8ED5}">
      <dgm:prSet/>
      <dgm:spPr/>
      <dgm:t>
        <a:bodyPr/>
        <a:lstStyle/>
        <a:p>
          <a:endParaRPr lang="en-GB"/>
        </a:p>
      </dgm:t>
    </dgm:pt>
    <dgm:pt modelId="{FF66146A-BBB9-4B83-AF4C-BDC7A70C0748}" type="sibTrans" cxnId="{B06A7602-CCDC-4B3E-8ECD-4017D94C8ED5}">
      <dgm:prSet/>
      <dgm:spPr/>
      <dgm:t>
        <a:bodyPr/>
        <a:lstStyle/>
        <a:p>
          <a:endParaRPr lang="en-GB"/>
        </a:p>
      </dgm:t>
    </dgm:pt>
    <dgm:pt modelId="{E8D5654E-B86C-4B07-9BD1-CDC03489EE2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+mn-lt"/>
            </a:rPr>
            <a:t>CUSTOMIZE SIZE TO APP OR WEB</a:t>
          </a:r>
        </a:p>
      </dgm:t>
    </dgm:pt>
    <dgm:pt modelId="{664937C1-FD9C-4A15-A136-85A5EDB86EAD}" type="parTrans" cxnId="{62BB41FA-7A4B-4B88-B2AB-4AD414B15F87}">
      <dgm:prSet/>
      <dgm:spPr/>
      <dgm:t>
        <a:bodyPr/>
        <a:lstStyle/>
        <a:p>
          <a:endParaRPr lang="en-GB"/>
        </a:p>
      </dgm:t>
    </dgm:pt>
    <dgm:pt modelId="{E7143D62-E635-44D4-B1DD-639D0F915610}" type="sibTrans" cxnId="{62BB41FA-7A4B-4B88-B2AB-4AD414B15F87}">
      <dgm:prSet/>
      <dgm:spPr/>
      <dgm:t>
        <a:bodyPr/>
        <a:lstStyle/>
        <a:p>
          <a:endParaRPr lang="en-GB"/>
        </a:p>
      </dgm:t>
    </dgm:pt>
    <dgm:pt modelId="{4FBDFCE0-CBCD-4962-A45A-6913442A0801}" type="pres">
      <dgm:prSet presAssocID="{5A5EEE0E-6A76-495F-AE4C-2792414E693B}" presName="root" presStyleCnt="0">
        <dgm:presLayoutVars>
          <dgm:dir/>
          <dgm:resizeHandles val="exact"/>
        </dgm:presLayoutVars>
      </dgm:prSet>
      <dgm:spPr/>
    </dgm:pt>
    <dgm:pt modelId="{1882F2C0-723C-404F-A9B0-9C6D6481F5D0}" type="pres">
      <dgm:prSet presAssocID="{92922519-E1DD-4FF1-84FC-CCEA8C3DB1D3}" presName="compNode" presStyleCnt="0"/>
      <dgm:spPr/>
    </dgm:pt>
    <dgm:pt modelId="{C7A9A9B8-E39A-43EA-9112-D0408810A0E1}" type="pres">
      <dgm:prSet presAssocID="{92922519-E1DD-4FF1-84FC-CCEA8C3DB1D3}" presName="bgRect" presStyleLbl="bgShp" presStyleIdx="0" presStyleCnt="6" custLinFactNeighborX="-2669" custLinFactNeighborY="-4851"/>
      <dgm:spPr>
        <a:solidFill>
          <a:schemeClr val="accent1"/>
        </a:solidFill>
      </dgm:spPr>
    </dgm:pt>
    <dgm:pt modelId="{15E8BCD3-F667-449C-9A5A-9CF2CF44869A}" type="pres">
      <dgm:prSet presAssocID="{92922519-E1DD-4FF1-84FC-CCEA8C3DB1D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5613A1E-A5A2-4C3E-A72D-EA3DC761E2A8}" type="pres">
      <dgm:prSet presAssocID="{92922519-E1DD-4FF1-84FC-CCEA8C3DB1D3}" presName="spaceRect" presStyleCnt="0"/>
      <dgm:spPr/>
    </dgm:pt>
    <dgm:pt modelId="{A4D2D28E-4FBA-4813-BF10-C85CB1F2D6DE}" type="pres">
      <dgm:prSet presAssocID="{92922519-E1DD-4FF1-84FC-CCEA8C3DB1D3}" presName="parTx" presStyleLbl="revTx" presStyleIdx="0" presStyleCnt="6">
        <dgm:presLayoutVars>
          <dgm:chMax val="0"/>
          <dgm:chPref val="0"/>
        </dgm:presLayoutVars>
      </dgm:prSet>
      <dgm:spPr/>
    </dgm:pt>
    <dgm:pt modelId="{BD99C0CD-0240-4D9F-8E24-BE6AA5CCD0F0}" type="pres">
      <dgm:prSet presAssocID="{1A7B6385-1822-4752-9B84-9A8629981400}" presName="sibTrans" presStyleCnt="0"/>
      <dgm:spPr/>
    </dgm:pt>
    <dgm:pt modelId="{55C3A517-2663-4155-973E-3776AA6724BF}" type="pres">
      <dgm:prSet presAssocID="{93511816-250A-4A01-BE5B-F4350C54A8E0}" presName="compNode" presStyleCnt="0"/>
      <dgm:spPr/>
    </dgm:pt>
    <dgm:pt modelId="{3147C7D2-A53D-42BF-B749-C59D6B077B64}" type="pres">
      <dgm:prSet presAssocID="{93511816-250A-4A01-BE5B-F4350C54A8E0}" presName="bgRect" presStyleLbl="bgShp" presStyleIdx="1" presStyleCnt="6"/>
      <dgm:spPr/>
    </dgm:pt>
    <dgm:pt modelId="{B5AF5991-2461-48A4-ACC9-BA7E7B503933}" type="pres">
      <dgm:prSet presAssocID="{93511816-250A-4A01-BE5B-F4350C54A8E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AC4E32ED-D5F9-4B02-9DF9-33256FB2B570}" type="pres">
      <dgm:prSet presAssocID="{93511816-250A-4A01-BE5B-F4350C54A8E0}" presName="spaceRect" presStyleCnt="0"/>
      <dgm:spPr/>
    </dgm:pt>
    <dgm:pt modelId="{1705CFF2-1548-4F32-8288-B9C9127F3E04}" type="pres">
      <dgm:prSet presAssocID="{93511816-250A-4A01-BE5B-F4350C54A8E0}" presName="parTx" presStyleLbl="revTx" presStyleIdx="1" presStyleCnt="6">
        <dgm:presLayoutVars>
          <dgm:chMax val="0"/>
          <dgm:chPref val="0"/>
        </dgm:presLayoutVars>
      </dgm:prSet>
      <dgm:spPr/>
    </dgm:pt>
    <dgm:pt modelId="{53B8B9F9-BFEA-462A-B399-E2CCBC1C43FB}" type="pres">
      <dgm:prSet presAssocID="{3EC6967B-92B8-489C-B606-307358EB9B20}" presName="sibTrans" presStyleCnt="0"/>
      <dgm:spPr/>
    </dgm:pt>
    <dgm:pt modelId="{E2800182-A1DF-45DB-B9D1-493043D14566}" type="pres">
      <dgm:prSet presAssocID="{76EA64F2-8CE9-43B9-BC7F-68F60A016DA7}" presName="compNode" presStyleCnt="0"/>
      <dgm:spPr/>
    </dgm:pt>
    <dgm:pt modelId="{D30F18E4-FB02-4F9F-9673-F505DDEC7731}" type="pres">
      <dgm:prSet presAssocID="{76EA64F2-8CE9-43B9-BC7F-68F60A016DA7}" presName="bgRect" presStyleLbl="bgShp" presStyleIdx="2" presStyleCnt="6"/>
      <dgm:spPr/>
    </dgm:pt>
    <dgm:pt modelId="{5841376A-1186-449B-8E87-C32AFC67437C}" type="pres">
      <dgm:prSet presAssocID="{76EA64F2-8CE9-43B9-BC7F-68F60A016DA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CE1351E9-98E9-4C9D-9480-5F809FD41996}" type="pres">
      <dgm:prSet presAssocID="{76EA64F2-8CE9-43B9-BC7F-68F60A016DA7}" presName="spaceRect" presStyleCnt="0"/>
      <dgm:spPr/>
    </dgm:pt>
    <dgm:pt modelId="{53135F1A-8E2E-49B6-972F-D7234A3C2E1C}" type="pres">
      <dgm:prSet presAssocID="{76EA64F2-8CE9-43B9-BC7F-68F60A016DA7}" presName="parTx" presStyleLbl="revTx" presStyleIdx="2" presStyleCnt="6">
        <dgm:presLayoutVars>
          <dgm:chMax val="0"/>
          <dgm:chPref val="0"/>
        </dgm:presLayoutVars>
      </dgm:prSet>
      <dgm:spPr/>
    </dgm:pt>
    <dgm:pt modelId="{0935C255-0485-4C68-BFA5-142C9A2B8BD7}" type="pres">
      <dgm:prSet presAssocID="{FC8E39F2-ABE3-451D-91E9-1748EE8D105C}" presName="sibTrans" presStyleCnt="0"/>
      <dgm:spPr/>
    </dgm:pt>
    <dgm:pt modelId="{465BF9B3-A389-4DB9-82A5-C0395F31A6B8}" type="pres">
      <dgm:prSet presAssocID="{36CA0E57-DCE2-4671-9C2A-283CA9750DF3}" presName="compNode" presStyleCnt="0"/>
      <dgm:spPr/>
    </dgm:pt>
    <dgm:pt modelId="{1BF8B05F-0FAB-4A8B-A3FC-4EA000A93502}" type="pres">
      <dgm:prSet presAssocID="{36CA0E57-DCE2-4671-9C2A-283CA9750DF3}" presName="bgRect" presStyleLbl="bgShp" presStyleIdx="3" presStyleCnt="6"/>
      <dgm:spPr>
        <a:solidFill>
          <a:schemeClr val="accent2">
            <a:lumMod val="40000"/>
            <a:lumOff val="60000"/>
          </a:schemeClr>
        </a:solidFill>
      </dgm:spPr>
    </dgm:pt>
    <dgm:pt modelId="{F47D2EF9-4E37-4B80-9A42-B3534586EAB0}" type="pres">
      <dgm:prSet presAssocID="{36CA0E57-DCE2-4671-9C2A-283CA9750DF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1EBEA47-0588-473A-9D25-955B497EA759}" type="pres">
      <dgm:prSet presAssocID="{36CA0E57-DCE2-4671-9C2A-283CA9750DF3}" presName="spaceRect" presStyleCnt="0"/>
      <dgm:spPr/>
    </dgm:pt>
    <dgm:pt modelId="{FC88E10A-551C-4DB7-AF38-7AF7DD161705}" type="pres">
      <dgm:prSet presAssocID="{36CA0E57-DCE2-4671-9C2A-283CA9750DF3}" presName="parTx" presStyleLbl="revTx" presStyleIdx="3" presStyleCnt="6">
        <dgm:presLayoutVars>
          <dgm:chMax val="0"/>
          <dgm:chPref val="0"/>
        </dgm:presLayoutVars>
      </dgm:prSet>
      <dgm:spPr/>
    </dgm:pt>
    <dgm:pt modelId="{FAA937E4-0648-450A-A3F0-E12B7B5D2091}" type="pres">
      <dgm:prSet presAssocID="{D7BE7033-341C-4F42-A3AA-6AC5FD2D276B}" presName="sibTrans" presStyleCnt="0"/>
      <dgm:spPr/>
    </dgm:pt>
    <dgm:pt modelId="{17B33C01-64FF-4D65-8754-0E335612F948}" type="pres">
      <dgm:prSet presAssocID="{849485B2-7636-4F67-BBEF-1D4FD04E9050}" presName="compNode" presStyleCnt="0"/>
      <dgm:spPr/>
    </dgm:pt>
    <dgm:pt modelId="{2261F1DC-C089-4A07-9848-C10A9428E9DD}" type="pres">
      <dgm:prSet presAssocID="{849485B2-7636-4F67-BBEF-1D4FD04E9050}" presName="bgRect" presStyleLbl="bgShp" presStyleIdx="4" presStyleCnt="6"/>
      <dgm:spPr/>
    </dgm:pt>
    <dgm:pt modelId="{7E9AAA0F-C77B-45F9-A487-939D137721A7}" type="pres">
      <dgm:prSet presAssocID="{849485B2-7636-4F67-BBEF-1D4FD04E905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439B80B-2AFC-4D66-BD3B-C6F2FD56E636}" type="pres">
      <dgm:prSet presAssocID="{849485B2-7636-4F67-BBEF-1D4FD04E9050}" presName="spaceRect" presStyleCnt="0"/>
      <dgm:spPr/>
    </dgm:pt>
    <dgm:pt modelId="{1630B38A-F841-43E3-85AB-12A56A1727BE}" type="pres">
      <dgm:prSet presAssocID="{849485B2-7636-4F67-BBEF-1D4FD04E9050}" presName="parTx" presStyleLbl="revTx" presStyleIdx="4" presStyleCnt="6">
        <dgm:presLayoutVars>
          <dgm:chMax val="0"/>
          <dgm:chPref val="0"/>
        </dgm:presLayoutVars>
      </dgm:prSet>
      <dgm:spPr/>
    </dgm:pt>
    <dgm:pt modelId="{05B6E597-4634-451B-A2EE-CEF100F451FB}" type="pres">
      <dgm:prSet presAssocID="{FF66146A-BBB9-4B83-AF4C-BDC7A70C0748}" presName="sibTrans" presStyleCnt="0"/>
      <dgm:spPr/>
    </dgm:pt>
    <dgm:pt modelId="{7A9A7525-E8E8-444D-8F6F-ACB6D0B96F90}" type="pres">
      <dgm:prSet presAssocID="{E8D5654E-B86C-4B07-9BD1-CDC03489EE2C}" presName="compNode" presStyleCnt="0"/>
      <dgm:spPr/>
    </dgm:pt>
    <dgm:pt modelId="{67576332-A259-487C-97D5-B99FB2872F8F}" type="pres">
      <dgm:prSet presAssocID="{E8D5654E-B86C-4B07-9BD1-CDC03489EE2C}" presName="bgRect" presStyleLbl="bgShp" presStyleIdx="5" presStyleCnt="6"/>
      <dgm:spPr/>
    </dgm:pt>
    <dgm:pt modelId="{66CEA03E-BDC7-47B0-B20B-22D29477E1B9}" type="pres">
      <dgm:prSet presAssocID="{E8D5654E-B86C-4B07-9BD1-CDC03489EE2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544CE8F-5243-45E0-9009-ED20654AA7DC}" type="pres">
      <dgm:prSet presAssocID="{E8D5654E-B86C-4B07-9BD1-CDC03489EE2C}" presName="spaceRect" presStyleCnt="0"/>
      <dgm:spPr/>
    </dgm:pt>
    <dgm:pt modelId="{8F6799F9-4406-4C57-B280-8CADE1E9E7AB}" type="pres">
      <dgm:prSet presAssocID="{E8D5654E-B86C-4B07-9BD1-CDC03489EE2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06A7602-CCDC-4B3E-8ECD-4017D94C8ED5}" srcId="{5A5EEE0E-6A76-495F-AE4C-2792414E693B}" destId="{849485B2-7636-4F67-BBEF-1D4FD04E9050}" srcOrd="4" destOrd="0" parTransId="{13276FD9-0A33-4D0C-B6CE-E531E1AE06DF}" sibTransId="{FF66146A-BBB9-4B83-AF4C-BDC7A70C0748}"/>
    <dgm:cxn modelId="{F967C210-567A-4F2C-BB0F-2CA101FC7E8A}" srcId="{5A5EEE0E-6A76-495F-AE4C-2792414E693B}" destId="{36CA0E57-DCE2-4671-9C2A-283CA9750DF3}" srcOrd="3" destOrd="0" parTransId="{9CE601D7-398A-48AC-97D6-31D797882C0A}" sibTransId="{D7BE7033-341C-4F42-A3AA-6AC5FD2D276B}"/>
    <dgm:cxn modelId="{D6BE0B1B-FEF7-44A7-BE27-EB2436101EFF}" type="presOf" srcId="{5A5EEE0E-6A76-495F-AE4C-2792414E693B}" destId="{4FBDFCE0-CBCD-4962-A45A-6913442A0801}" srcOrd="0" destOrd="0" presId="urn:microsoft.com/office/officeart/2018/2/layout/IconVerticalSolidList"/>
    <dgm:cxn modelId="{B803CD5D-31D3-48C6-A643-D843B952A8C3}" srcId="{5A5EEE0E-6A76-495F-AE4C-2792414E693B}" destId="{92922519-E1DD-4FF1-84FC-CCEA8C3DB1D3}" srcOrd="0" destOrd="0" parTransId="{D6AE6739-5E22-4996-9D77-B0DA42D6A4B8}" sibTransId="{1A7B6385-1822-4752-9B84-9A8629981400}"/>
    <dgm:cxn modelId="{C394936F-5165-4592-8A85-C7D86DE54788}" type="presOf" srcId="{36CA0E57-DCE2-4671-9C2A-283CA9750DF3}" destId="{FC88E10A-551C-4DB7-AF38-7AF7DD161705}" srcOrd="0" destOrd="0" presId="urn:microsoft.com/office/officeart/2018/2/layout/IconVerticalSolidList"/>
    <dgm:cxn modelId="{7F32657A-8021-4A75-8488-3D3B93241D5F}" type="presOf" srcId="{93511816-250A-4A01-BE5B-F4350C54A8E0}" destId="{1705CFF2-1548-4F32-8288-B9C9127F3E04}" srcOrd="0" destOrd="0" presId="urn:microsoft.com/office/officeart/2018/2/layout/IconVerticalSolidList"/>
    <dgm:cxn modelId="{4DA8C9A1-8726-4C9E-B1BE-C59A26131F28}" srcId="{5A5EEE0E-6A76-495F-AE4C-2792414E693B}" destId="{93511816-250A-4A01-BE5B-F4350C54A8E0}" srcOrd="1" destOrd="0" parTransId="{E3DC69FC-F7AA-4896-8FF6-B40972C7FDB3}" sibTransId="{3EC6967B-92B8-489C-B606-307358EB9B20}"/>
    <dgm:cxn modelId="{7AD22AA3-B0BB-408A-9481-5D1FC17E50A0}" type="presOf" srcId="{E8D5654E-B86C-4B07-9BD1-CDC03489EE2C}" destId="{8F6799F9-4406-4C57-B280-8CADE1E9E7AB}" srcOrd="0" destOrd="0" presId="urn:microsoft.com/office/officeart/2018/2/layout/IconVerticalSolidList"/>
    <dgm:cxn modelId="{ACE737A5-7139-4560-8E6F-70FDE5BBA45B}" srcId="{5A5EEE0E-6A76-495F-AE4C-2792414E693B}" destId="{76EA64F2-8CE9-43B9-BC7F-68F60A016DA7}" srcOrd="2" destOrd="0" parTransId="{D3D44272-EDF4-40A3-8805-8BBBEC176B7E}" sibTransId="{FC8E39F2-ABE3-451D-91E9-1748EE8D105C}"/>
    <dgm:cxn modelId="{1E2470A8-4028-4430-ACFA-C9AA3473D4CD}" type="presOf" srcId="{92922519-E1DD-4FF1-84FC-CCEA8C3DB1D3}" destId="{A4D2D28E-4FBA-4813-BF10-C85CB1F2D6DE}" srcOrd="0" destOrd="0" presId="urn:microsoft.com/office/officeart/2018/2/layout/IconVerticalSolidList"/>
    <dgm:cxn modelId="{F9F9E2B1-1AB0-4183-962F-7CE83F1AE5B5}" type="presOf" srcId="{76EA64F2-8CE9-43B9-BC7F-68F60A016DA7}" destId="{53135F1A-8E2E-49B6-972F-D7234A3C2E1C}" srcOrd="0" destOrd="0" presId="urn:microsoft.com/office/officeart/2018/2/layout/IconVerticalSolidList"/>
    <dgm:cxn modelId="{139CA1D6-DB7D-4851-8E9D-5BD5A8281C43}" type="presOf" srcId="{849485B2-7636-4F67-BBEF-1D4FD04E9050}" destId="{1630B38A-F841-43E3-85AB-12A56A1727BE}" srcOrd="0" destOrd="0" presId="urn:microsoft.com/office/officeart/2018/2/layout/IconVerticalSolidList"/>
    <dgm:cxn modelId="{62BB41FA-7A4B-4B88-B2AB-4AD414B15F87}" srcId="{5A5EEE0E-6A76-495F-AE4C-2792414E693B}" destId="{E8D5654E-B86C-4B07-9BD1-CDC03489EE2C}" srcOrd="5" destOrd="0" parTransId="{664937C1-FD9C-4A15-A136-85A5EDB86EAD}" sibTransId="{E7143D62-E635-44D4-B1DD-639D0F915610}"/>
    <dgm:cxn modelId="{BFCB1586-B097-4DC1-9421-DAEB93DE95D8}" type="presParOf" srcId="{4FBDFCE0-CBCD-4962-A45A-6913442A0801}" destId="{1882F2C0-723C-404F-A9B0-9C6D6481F5D0}" srcOrd="0" destOrd="0" presId="urn:microsoft.com/office/officeart/2018/2/layout/IconVerticalSolidList"/>
    <dgm:cxn modelId="{81B2A744-1F1A-48AB-A22A-BE88764DD32C}" type="presParOf" srcId="{1882F2C0-723C-404F-A9B0-9C6D6481F5D0}" destId="{C7A9A9B8-E39A-43EA-9112-D0408810A0E1}" srcOrd="0" destOrd="0" presId="urn:microsoft.com/office/officeart/2018/2/layout/IconVerticalSolidList"/>
    <dgm:cxn modelId="{18AC5D04-BCA5-4133-8733-A17FB7B00A78}" type="presParOf" srcId="{1882F2C0-723C-404F-A9B0-9C6D6481F5D0}" destId="{15E8BCD3-F667-449C-9A5A-9CF2CF44869A}" srcOrd="1" destOrd="0" presId="urn:microsoft.com/office/officeart/2018/2/layout/IconVerticalSolidList"/>
    <dgm:cxn modelId="{5B9764CD-1F58-4DF5-8125-FABC7FAD0AC7}" type="presParOf" srcId="{1882F2C0-723C-404F-A9B0-9C6D6481F5D0}" destId="{05613A1E-A5A2-4C3E-A72D-EA3DC761E2A8}" srcOrd="2" destOrd="0" presId="urn:microsoft.com/office/officeart/2018/2/layout/IconVerticalSolidList"/>
    <dgm:cxn modelId="{794A7B5D-EBA7-4332-8F43-CAC018B4CEED}" type="presParOf" srcId="{1882F2C0-723C-404F-A9B0-9C6D6481F5D0}" destId="{A4D2D28E-4FBA-4813-BF10-C85CB1F2D6DE}" srcOrd="3" destOrd="0" presId="urn:microsoft.com/office/officeart/2018/2/layout/IconVerticalSolidList"/>
    <dgm:cxn modelId="{39AA91F0-ED8F-479C-9161-81E3FE276639}" type="presParOf" srcId="{4FBDFCE0-CBCD-4962-A45A-6913442A0801}" destId="{BD99C0CD-0240-4D9F-8E24-BE6AA5CCD0F0}" srcOrd="1" destOrd="0" presId="urn:microsoft.com/office/officeart/2018/2/layout/IconVerticalSolidList"/>
    <dgm:cxn modelId="{689E0269-DCF0-4086-A214-E0897D6FD112}" type="presParOf" srcId="{4FBDFCE0-CBCD-4962-A45A-6913442A0801}" destId="{55C3A517-2663-4155-973E-3776AA6724BF}" srcOrd="2" destOrd="0" presId="urn:microsoft.com/office/officeart/2018/2/layout/IconVerticalSolidList"/>
    <dgm:cxn modelId="{A9B3429A-08D0-407C-AC9A-E52A3F9852AE}" type="presParOf" srcId="{55C3A517-2663-4155-973E-3776AA6724BF}" destId="{3147C7D2-A53D-42BF-B749-C59D6B077B64}" srcOrd="0" destOrd="0" presId="urn:microsoft.com/office/officeart/2018/2/layout/IconVerticalSolidList"/>
    <dgm:cxn modelId="{CFDCFFBB-29F0-4CA8-B728-A6A95D53368E}" type="presParOf" srcId="{55C3A517-2663-4155-973E-3776AA6724BF}" destId="{B5AF5991-2461-48A4-ACC9-BA7E7B503933}" srcOrd="1" destOrd="0" presId="urn:microsoft.com/office/officeart/2018/2/layout/IconVerticalSolidList"/>
    <dgm:cxn modelId="{12A479A6-6B1F-4210-BE35-B5C2968AB482}" type="presParOf" srcId="{55C3A517-2663-4155-973E-3776AA6724BF}" destId="{AC4E32ED-D5F9-4B02-9DF9-33256FB2B570}" srcOrd="2" destOrd="0" presId="urn:microsoft.com/office/officeart/2018/2/layout/IconVerticalSolidList"/>
    <dgm:cxn modelId="{A86C24BA-9CB5-4753-88FC-6AC8624963D0}" type="presParOf" srcId="{55C3A517-2663-4155-973E-3776AA6724BF}" destId="{1705CFF2-1548-4F32-8288-B9C9127F3E04}" srcOrd="3" destOrd="0" presId="urn:microsoft.com/office/officeart/2018/2/layout/IconVerticalSolidList"/>
    <dgm:cxn modelId="{49B0EE81-764A-4800-BB27-0B5E1138A8BC}" type="presParOf" srcId="{4FBDFCE0-CBCD-4962-A45A-6913442A0801}" destId="{53B8B9F9-BFEA-462A-B399-E2CCBC1C43FB}" srcOrd="3" destOrd="0" presId="urn:microsoft.com/office/officeart/2018/2/layout/IconVerticalSolidList"/>
    <dgm:cxn modelId="{7CA2F879-E789-4089-B231-29D8AEC7A333}" type="presParOf" srcId="{4FBDFCE0-CBCD-4962-A45A-6913442A0801}" destId="{E2800182-A1DF-45DB-B9D1-493043D14566}" srcOrd="4" destOrd="0" presId="urn:microsoft.com/office/officeart/2018/2/layout/IconVerticalSolidList"/>
    <dgm:cxn modelId="{71C89B95-4DCC-404F-8C46-CE9715099FF3}" type="presParOf" srcId="{E2800182-A1DF-45DB-B9D1-493043D14566}" destId="{D30F18E4-FB02-4F9F-9673-F505DDEC7731}" srcOrd="0" destOrd="0" presId="urn:microsoft.com/office/officeart/2018/2/layout/IconVerticalSolidList"/>
    <dgm:cxn modelId="{E3DDE4E8-0B0A-40B0-9B11-0700CE351958}" type="presParOf" srcId="{E2800182-A1DF-45DB-B9D1-493043D14566}" destId="{5841376A-1186-449B-8E87-C32AFC67437C}" srcOrd="1" destOrd="0" presId="urn:microsoft.com/office/officeart/2018/2/layout/IconVerticalSolidList"/>
    <dgm:cxn modelId="{7717D915-2666-4337-94A7-FBC1DD940185}" type="presParOf" srcId="{E2800182-A1DF-45DB-B9D1-493043D14566}" destId="{CE1351E9-98E9-4C9D-9480-5F809FD41996}" srcOrd="2" destOrd="0" presId="urn:microsoft.com/office/officeart/2018/2/layout/IconVerticalSolidList"/>
    <dgm:cxn modelId="{70927622-E943-4008-89A3-8A936A53D473}" type="presParOf" srcId="{E2800182-A1DF-45DB-B9D1-493043D14566}" destId="{53135F1A-8E2E-49B6-972F-D7234A3C2E1C}" srcOrd="3" destOrd="0" presId="urn:microsoft.com/office/officeart/2018/2/layout/IconVerticalSolidList"/>
    <dgm:cxn modelId="{5E7BBB25-DDA9-46B3-963A-6A0BE1F4070A}" type="presParOf" srcId="{4FBDFCE0-CBCD-4962-A45A-6913442A0801}" destId="{0935C255-0485-4C68-BFA5-142C9A2B8BD7}" srcOrd="5" destOrd="0" presId="urn:microsoft.com/office/officeart/2018/2/layout/IconVerticalSolidList"/>
    <dgm:cxn modelId="{113AE5A8-A531-4D50-B6F2-FE66B3241951}" type="presParOf" srcId="{4FBDFCE0-CBCD-4962-A45A-6913442A0801}" destId="{465BF9B3-A389-4DB9-82A5-C0395F31A6B8}" srcOrd="6" destOrd="0" presId="urn:microsoft.com/office/officeart/2018/2/layout/IconVerticalSolidList"/>
    <dgm:cxn modelId="{172FEFD4-AFE2-4C3F-A7F7-BE80FE8E797A}" type="presParOf" srcId="{465BF9B3-A389-4DB9-82A5-C0395F31A6B8}" destId="{1BF8B05F-0FAB-4A8B-A3FC-4EA000A93502}" srcOrd="0" destOrd="0" presId="urn:microsoft.com/office/officeart/2018/2/layout/IconVerticalSolidList"/>
    <dgm:cxn modelId="{BB03ABC2-226B-48C1-9264-A6D1091637C9}" type="presParOf" srcId="{465BF9B3-A389-4DB9-82A5-C0395F31A6B8}" destId="{F47D2EF9-4E37-4B80-9A42-B3534586EAB0}" srcOrd="1" destOrd="0" presId="urn:microsoft.com/office/officeart/2018/2/layout/IconVerticalSolidList"/>
    <dgm:cxn modelId="{FDF36954-B928-4CB4-9C9A-69B28182111D}" type="presParOf" srcId="{465BF9B3-A389-4DB9-82A5-C0395F31A6B8}" destId="{21EBEA47-0588-473A-9D25-955B497EA759}" srcOrd="2" destOrd="0" presId="urn:microsoft.com/office/officeart/2018/2/layout/IconVerticalSolidList"/>
    <dgm:cxn modelId="{2F2D5BB5-B452-4505-9FC7-75136E21CF0F}" type="presParOf" srcId="{465BF9B3-A389-4DB9-82A5-C0395F31A6B8}" destId="{FC88E10A-551C-4DB7-AF38-7AF7DD161705}" srcOrd="3" destOrd="0" presId="urn:microsoft.com/office/officeart/2018/2/layout/IconVerticalSolidList"/>
    <dgm:cxn modelId="{42D1B425-6BA9-4F9F-AEC1-A39068BA751B}" type="presParOf" srcId="{4FBDFCE0-CBCD-4962-A45A-6913442A0801}" destId="{FAA937E4-0648-450A-A3F0-E12B7B5D2091}" srcOrd="7" destOrd="0" presId="urn:microsoft.com/office/officeart/2018/2/layout/IconVerticalSolidList"/>
    <dgm:cxn modelId="{6BF6E37B-B54F-42BD-9A05-850E14EA8CD2}" type="presParOf" srcId="{4FBDFCE0-CBCD-4962-A45A-6913442A0801}" destId="{17B33C01-64FF-4D65-8754-0E335612F948}" srcOrd="8" destOrd="0" presId="urn:microsoft.com/office/officeart/2018/2/layout/IconVerticalSolidList"/>
    <dgm:cxn modelId="{42BF12DC-82FD-450F-81A2-FFF3DEDDB1B5}" type="presParOf" srcId="{17B33C01-64FF-4D65-8754-0E335612F948}" destId="{2261F1DC-C089-4A07-9848-C10A9428E9DD}" srcOrd="0" destOrd="0" presId="urn:microsoft.com/office/officeart/2018/2/layout/IconVerticalSolidList"/>
    <dgm:cxn modelId="{CA0AE59D-DF82-4522-BD06-C0F3288A507A}" type="presParOf" srcId="{17B33C01-64FF-4D65-8754-0E335612F948}" destId="{7E9AAA0F-C77B-45F9-A487-939D137721A7}" srcOrd="1" destOrd="0" presId="urn:microsoft.com/office/officeart/2018/2/layout/IconVerticalSolidList"/>
    <dgm:cxn modelId="{14F33A9D-E18C-4D47-9825-FF8E66F1D91C}" type="presParOf" srcId="{17B33C01-64FF-4D65-8754-0E335612F948}" destId="{F439B80B-2AFC-4D66-BD3B-C6F2FD56E636}" srcOrd="2" destOrd="0" presId="urn:microsoft.com/office/officeart/2018/2/layout/IconVerticalSolidList"/>
    <dgm:cxn modelId="{19061952-98CC-4FD9-AB68-4D0914767771}" type="presParOf" srcId="{17B33C01-64FF-4D65-8754-0E335612F948}" destId="{1630B38A-F841-43E3-85AB-12A56A1727BE}" srcOrd="3" destOrd="0" presId="urn:microsoft.com/office/officeart/2018/2/layout/IconVerticalSolidList"/>
    <dgm:cxn modelId="{A4F3D76B-FCE7-437E-BF6C-B4004D8D5255}" type="presParOf" srcId="{4FBDFCE0-CBCD-4962-A45A-6913442A0801}" destId="{05B6E597-4634-451B-A2EE-CEF100F451FB}" srcOrd="9" destOrd="0" presId="urn:microsoft.com/office/officeart/2018/2/layout/IconVerticalSolidList"/>
    <dgm:cxn modelId="{1AD8557B-2FF6-47E0-BDF8-29A489C7A431}" type="presParOf" srcId="{4FBDFCE0-CBCD-4962-A45A-6913442A0801}" destId="{7A9A7525-E8E8-444D-8F6F-ACB6D0B96F90}" srcOrd="10" destOrd="0" presId="urn:microsoft.com/office/officeart/2018/2/layout/IconVerticalSolidList"/>
    <dgm:cxn modelId="{58CF2FBC-0EFF-4B53-A799-58C56579018B}" type="presParOf" srcId="{7A9A7525-E8E8-444D-8F6F-ACB6D0B96F90}" destId="{67576332-A259-487C-97D5-B99FB2872F8F}" srcOrd="0" destOrd="0" presId="urn:microsoft.com/office/officeart/2018/2/layout/IconVerticalSolidList"/>
    <dgm:cxn modelId="{BB3FE3B4-B6CD-4FBE-B562-DBCDD63907A4}" type="presParOf" srcId="{7A9A7525-E8E8-444D-8F6F-ACB6D0B96F90}" destId="{66CEA03E-BDC7-47B0-B20B-22D29477E1B9}" srcOrd="1" destOrd="0" presId="urn:microsoft.com/office/officeart/2018/2/layout/IconVerticalSolidList"/>
    <dgm:cxn modelId="{C1337384-4659-4E1B-B361-5266A4CCB8E8}" type="presParOf" srcId="{7A9A7525-E8E8-444D-8F6F-ACB6D0B96F90}" destId="{6544CE8F-5243-45E0-9009-ED20654AA7DC}" srcOrd="2" destOrd="0" presId="urn:microsoft.com/office/officeart/2018/2/layout/IconVerticalSolidList"/>
    <dgm:cxn modelId="{B5018058-4B3D-470A-A211-342D6D2E571D}" type="presParOf" srcId="{7A9A7525-E8E8-444D-8F6F-ACB6D0B96F90}" destId="{8F6799F9-4406-4C57-B280-8CADE1E9E7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9A9B8-E39A-43EA-9112-D0408810A0E1}">
      <dsp:nvSpPr>
        <dsp:cNvPr id="0" name=""/>
        <dsp:cNvSpPr/>
      </dsp:nvSpPr>
      <dsp:spPr>
        <a:xfrm>
          <a:off x="0" y="0"/>
          <a:ext cx="6596063" cy="659911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E8BCD3-F667-449C-9A5A-9CF2CF44869A}">
      <dsp:nvSpPr>
        <dsp:cNvPr id="0" name=""/>
        <dsp:cNvSpPr/>
      </dsp:nvSpPr>
      <dsp:spPr>
        <a:xfrm>
          <a:off x="199623" y="152490"/>
          <a:ext cx="363305" cy="3629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D28E-4FBA-4813-BF10-C85CB1F2D6DE}">
      <dsp:nvSpPr>
        <dsp:cNvPr id="0" name=""/>
        <dsp:cNvSpPr/>
      </dsp:nvSpPr>
      <dsp:spPr>
        <a:xfrm>
          <a:off x="762552" y="4010"/>
          <a:ext cx="5821767" cy="680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23" tIns="72023" rIns="72023" bIns="72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latin typeface="+mn-lt"/>
            </a:rPr>
            <a:t>ALLOW US TO WORK WITH YOUR DATABASE TO VALIDATE RESULTS</a:t>
          </a:r>
          <a:endParaRPr lang="en-US" sz="2000" kern="1200">
            <a:latin typeface="+mn-lt"/>
          </a:endParaRPr>
        </a:p>
      </dsp:txBody>
      <dsp:txXfrm>
        <a:off x="762552" y="4010"/>
        <a:ext cx="5821767" cy="680533"/>
      </dsp:txXfrm>
    </dsp:sp>
    <dsp:sp modelId="{3147C7D2-A53D-42BF-B749-C59D6B077B64}">
      <dsp:nvSpPr>
        <dsp:cNvPr id="0" name=""/>
        <dsp:cNvSpPr/>
      </dsp:nvSpPr>
      <dsp:spPr>
        <a:xfrm>
          <a:off x="0" y="854676"/>
          <a:ext cx="6596063" cy="6599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AF5991-2461-48A4-ACC9-BA7E7B503933}">
      <dsp:nvSpPr>
        <dsp:cNvPr id="0" name=""/>
        <dsp:cNvSpPr/>
      </dsp:nvSpPr>
      <dsp:spPr>
        <a:xfrm>
          <a:off x="199623" y="1003156"/>
          <a:ext cx="363305" cy="3629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5CFF2-1548-4F32-8288-B9C9127F3E04}">
      <dsp:nvSpPr>
        <dsp:cNvPr id="0" name=""/>
        <dsp:cNvSpPr/>
      </dsp:nvSpPr>
      <dsp:spPr>
        <a:xfrm>
          <a:off x="762552" y="854676"/>
          <a:ext cx="5821767" cy="680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23" tIns="72023" rIns="72023" bIns="72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latin typeface="+mn-lt"/>
            </a:rPr>
            <a:t>TIMESTAMP USERS INTERACTIONS (LOG-IN TO PURCHASE)</a:t>
          </a:r>
          <a:endParaRPr lang="en-US" sz="1900" kern="1200">
            <a:latin typeface="+mn-lt"/>
          </a:endParaRPr>
        </a:p>
      </dsp:txBody>
      <dsp:txXfrm>
        <a:off x="762552" y="854676"/>
        <a:ext cx="5821767" cy="680533"/>
      </dsp:txXfrm>
    </dsp:sp>
    <dsp:sp modelId="{D30F18E4-FB02-4F9F-9673-F505DDEC7731}">
      <dsp:nvSpPr>
        <dsp:cNvPr id="0" name=""/>
        <dsp:cNvSpPr/>
      </dsp:nvSpPr>
      <dsp:spPr>
        <a:xfrm>
          <a:off x="0" y="1705343"/>
          <a:ext cx="6596063" cy="6599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41376A-1186-449B-8E87-C32AFC67437C}">
      <dsp:nvSpPr>
        <dsp:cNvPr id="0" name=""/>
        <dsp:cNvSpPr/>
      </dsp:nvSpPr>
      <dsp:spPr>
        <a:xfrm>
          <a:off x="199623" y="1853823"/>
          <a:ext cx="363305" cy="3629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35F1A-8E2E-49B6-972F-D7234A3C2E1C}">
      <dsp:nvSpPr>
        <dsp:cNvPr id="0" name=""/>
        <dsp:cNvSpPr/>
      </dsp:nvSpPr>
      <dsp:spPr>
        <a:xfrm>
          <a:off x="762552" y="1705343"/>
          <a:ext cx="5821767" cy="680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23" tIns="72023" rIns="72023" bIns="72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latin typeface="+mn-lt"/>
            </a:rPr>
            <a:t>KPI'S CAN BE DEVELOPPED FROM PREVIOUS POINT</a:t>
          </a:r>
        </a:p>
      </dsp:txBody>
      <dsp:txXfrm>
        <a:off x="762552" y="1705343"/>
        <a:ext cx="5821767" cy="680533"/>
      </dsp:txXfrm>
    </dsp:sp>
    <dsp:sp modelId="{1BF8B05F-0FAB-4A8B-A3FC-4EA000A93502}">
      <dsp:nvSpPr>
        <dsp:cNvPr id="0" name=""/>
        <dsp:cNvSpPr/>
      </dsp:nvSpPr>
      <dsp:spPr>
        <a:xfrm>
          <a:off x="0" y="2556010"/>
          <a:ext cx="6596063" cy="659911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7D2EF9-4E37-4B80-9A42-B3534586EAB0}">
      <dsp:nvSpPr>
        <dsp:cNvPr id="0" name=""/>
        <dsp:cNvSpPr/>
      </dsp:nvSpPr>
      <dsp:spPr>
        <a:xfrm>
          <a:off x="199623" y="2704490"/>
          <a:ext cx="363305" cy="3629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88E10A-551C-4DB7-AF38-7AF7DD161705}">
      <dsp:nvSpPr>
        <dsp:cNvPr id="0" name=""/>
        <dsp:cNvSpPr/>
      </dsp:nvSpPr>
      <dsp:spPr>
        <a:xfrm>
          <a:off x="762552" y="2556010"/>
          <a:ext cx="5821767" cy="680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23" tIns="72023" rIns="72023" bIns="72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latin typeface="+mn-lt"/>
            </a:rPr>
            <a:t>MORE DATA: CLIENT, PROMOTIONS, PRODUCT PRICE/NAME</a:t>
          </a:r>
        </a:p>
      </dsp:txBody>
      <dsp:txXfrm>
        <a:off x="762552" y="2556010"/>
        <a:ext cx="5821767" cy="680533"/>
      </dsp:txXfrm>
    </dsp:sp>
    <dsp:sp modelId="{2261F1DC-C089-4A07-9848-C10A9428E9DD}">
      <dsp:nvSpPr>
        <dsp:cNvPr id="0" name=""/>
        <dsp:cNvSpPr/>
      </dsp:nvSpPr>
      <dsp:spPr>
        <a:xfrm>
          <a:off x="0" y="3406677"/>
          <a:ext cx="6596063" cy="65991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9AAA0F-C77B-45F9-A487-939D137721A7}">
      <dsp:nvSpPr>
        <dsp:cNvPr id="0" name=""/>
        <dsp:cNvSpPr/>
      </dsp:nvSpPr>
      <dsp:spPr>
        <a:xfrm>
          <a:off x="199623" y="3555157"/>
          <a:ext cx="363305" cy="36295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0B38A-F841-43E3-85AB-12A56A1727BE}">
      <dsp:nvSpPr>
        <dsp:cNvPr id="0" name=""/>
        <dsp:cNvSpPr/>
      </dsp:nvSpPr>
      <dsp:spPr>
        <a:xfrm>
          <a:off x="762552" y="3406677"/>
          <a:ext cx="5821767" cy="680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23" tIns="72023" rIns="72023" bIns="72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latin typeface="+mn-lt"/>
            </a:rPr>
            <a:t>SOLVE THE “FIRST TIME CLIENT” PROBLEM</a:t>
          </a:r>
        </a:p>
      </dsp:txBody>
      <dsp:txXfrm>
        <a:off x="762552" y="3406677"/>
        <a:ext cx="5821767" cy="680533"/>
      </dsp:txXfrm>
    </dsp:sp>
    <dsp:sp modelId="{67576332-A259-487C-97D5-B99FB2872F8F}">
      <dsp:nvSpPr>
        <dsp:cNvPr id="0" name=""/>
        <dsp:cNvSpPr/>
      </dsp:nvSpPr>
      <dsp:spPr>
        <a:xfrm>
          <a:off x="0" y="4257344"/>
          <a:ext cx="6596063" cy="6599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EA03E-BDC7-47B0-B20B-22D29477E1B9}">
      <dsp:nvSpPr>
        <dsp:cNvPr id="0" name=""/>
        <dsp:cNvSpPr/>
      </dsp:nvSpPr>
      <dsp:spPr>
        <a:xfrm>
          <a:off x="199623" y="4405824"/>
          <a:ext cx="363305" cy="36295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6799F9-4406-4C57-B280-8CADE1E9E7AB}">
      <dsp:nvSpPr>
        <dsp:cNvPr id="0" name=""/>
        <dsp:cNvSpPr/>
      </dsp:nvSpPr>
      <dsp:spPr>
        <a:xfrm>
          <a:off x="762552" y="4257344"/>
          <a:ext cx="5821767" cy="680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23" tIns="72023" rIns="72023" bIns="72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latin typeface="+mn-lt"/>
            </a:rPr>
            <a:t>CUSTOMIZE SIZE TO APP OR WEB</a:t>
          </a:r>
        </a:p>
      </dsp:txBody>
      <dsp:txXfrm>
        <a:off x="762552" y="4257344"/>
        <a:ext cx="5821767" cy="6805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89A91-6193-4048-BBF3-BC340519A94E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2F065-2A65-46BF-B25C-E1AFE14F8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118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err="1"/>
              <a:t>Bigbasket</a:t>
            </a:r>
            <a:r>
              <a:rPr lang="en-GB"/>
              <a:t> in industry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D2F065-2A65-46BF-B25C-E1AFE14F8F1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359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Same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D2F065-2A65-46BF-B25C-E1AFE14F8F1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0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D2F065-2A65-46BF-B25C-E1AFE14F8F1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570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D2F065-2A65-46BF-B25C-E1AFE14F8F15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076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D2F065-2A65-46BF-B25C-E1AFE14F8F1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936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srgbClr val="111111"/>
                </a:solidFill>
                <a:latin typeface="Roboto"/>
              </a:rPr>
              <a:t>Narrow down the list of options </a:t>
            </a:r>
            <a:r>
              <a:rPr lang="en-GB" err="1">
                <a:solidFill>
                  <a:srgbClr val="111111"/>
                </a:solidFill>
                <a:latin typeface="Roboto"/>
              </a:rPr>
              <a:t>povided</a:t>
            </a:r>
            <a:r>
              <a:rPr lang="en-GB">
                <a:solidFill>
                  <a:srgbClr val="111111"/>
                </a:solidFill>
                <a:latin typeface="Roboto"/>
              </a:rPr>
              <a:t> to a user</a:t>
            </a:r>
            <a:endParaRPr lang="en-GB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D2F065-2A65-46BF-B25C-E1AFE14F8F1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903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Offline evaluation simulates online behaviour and is much cheaper than survey and target groups</a:t>
            </a:r>
          </a:p>
          <a:p>
            <a:r>
              <a:rPr lang="en-GB"/>
              <a:t>Random Monte-</a:t>
            </a:r>
            <a:r>
              <a:rPr lang="en-GB" err="1"/>
              <a:t>carlo</a:t>
            </a:r>
            <a:r>
              <a:rPr lang="en-GB"/>
              <a:t> approach ensures its as close to real buying scenario with NO bias)</a:t>
            </a:r>
          </a:p>
          <a:p>
            <a:r>
              <a:rPr lang="en-GB"/>
              <a:t>5 different ways = 5 splits (different percent for cut-off)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D2F065-2A65-46BF-B25C-E1AFE14F8F1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876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HOW MANY RECOMMENDATIONS WERE USEFUL (TOTAL GOOD/TOTAL RECOMMENDATIONS)HOW MUCH RECOMMENDATIONS AFFECTED USERS` CHOICE (TOTAL GOOD/TOTAL BASKET)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/>
              <a:t>F1 summarizes the precision-recall curve</a:t>
            </a:r>
            <a:endParaRPr lang="en-GB" sz="1200" b="1">
              <a:cs typeface="Calibri"/>
            </a:endParaRPr>
          </a:p>
          <a:p>
            <a:pPr>
              <a:defRPr/>
            </a:pPr>
            <a:r>
              <a:rPr lang="en-GB">
                <a:cs typeface="Calibri"/>
              </a:rPr>
              <a:t>Precision – result relevancy           Recall – success of prediction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D2F065-2A65-46BF-B25C-E1AFE14F8F1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438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D2F065-2A65-46BF-B25C-E1AFE14F8F1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574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D2F065-2A65-46BF-B25C-E1AFE14F8F1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05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m99030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D2F065-2A65-46BF-B25C-E1AFE14F8F1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102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D2F065-2A65-46BF-B25C-E1AFE14F8F1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757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CEADD17-CBAC-4223-8F74-06D65057BF52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BA3E-5D41-42DF-83FF-B50513A8631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45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DD17-CBAC-4223-8F74-06D65057BF52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BA3E-5D41-42DF-83FF-B50513A86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99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DD17-CBAC-4223-8F74-06D65057BF52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BA3E-5D41-42DF-83FF-B50513A86316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9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DD17-CBAC-4223-8F74-06D65057BF52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3173" y="6041362"/>
            <a:ext cx="6978120" cy="816638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BA3E-5D41-42DF-83FF-B50513A86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08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DD17-CBAC-4223-8F74-06D65057BF52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BA3E-5D41-42DF-83FF-B50513A86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75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DD17-CBAC-4223-8F74-06D65057BF52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BA3E-5D41-42DF-83FF-B50513A8631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7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DD17-CBAC-4223-8F74-06D65057BF52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BA3E-5D41-42DF-83FF-B50513A86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06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DD17-CBAC-4223-8F74-06D65057BF52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BA3E-5D41-42DF-83FF-B50513A86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674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DD17-CBAC-4223-8F74-06D65057BF52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BA3E-5D41-42DF-83FF-B50513A86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03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DD17-CBAC-4223-8F74-06D65057BF52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BA3E-5D41-42DF-83FF-B50513A86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06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DD17-CBAC-4223-8F74-06D65057BF52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BA3E-5D41-42DF-83FF-B50513A86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05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DD17-CBAC-4223-8F74-06D65057BF52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BA3E-5D41-42DF-83FF-B50513A8631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27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CEADD17-CBAC-4223-8F74-06D65057BF52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B70BA3E-5D41-42DF-83FF-B50513A86316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shirt&#10;&#10;Description automatically generated">
            <a:extLst>
              <a:ext uri="{FF2B5EF4-FFF2-40B4-BE49-F238E27FC236}">
                <a16:creationId xmlns:a16="http://schemas.microsoft.com/office/drawing/2014/main" id="{A8BF848D-0D9F-4BAE-A410-40FF357108A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0" y="5448300"/>
            <a:ext cx="1961092" cy="195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9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chboomers.com/best-grocery-list-app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bbyhasissues.com/2017/07/10/the-ten-commandments-of-grocery-shopping/" TargetMode="Externa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30.jpe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hyperlink" Target="http://holyordinary.blogspot.com/2007_02_01_archive.html" TargetMode="External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sv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awpixel.com/image/74639/premium-photo-image-castle-china-ancient" TargetMode="Externa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ighteouszero6586.wikidot.com/blog:_start/date/2015.3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www.flickr.com/photos/robbertjnoordzij/22257890101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8/09/learn-new-things-during-online-shopping/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martmoney.startupitalia.eu/e-commerce/48694-20150420-login-unico-ecommer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06A8E-7CA8-4A03-A7FC-11F217F18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3" y="1048453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en-GB" sz="4800">
                <a:solidFill>
                  <a:srgbClr val="FFFFFF"/>
                </a:solidFill>
              </a:rPr>
              <a:t>Business Case 5: recommender system for online grocery cart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6079A-508B-40C6-A223-BF4195346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 fontScale="92500" lnSpcReduction="10000"/>
          </a:bodyPr>
          <a:lstStyle/>
          <a:p>
            <a:pPr lvl="6">
              <a:spcBef>
                <a:spcPts val="0"/>
              </a:spcBef>
            </a:pPr>
            <a:r>
              <a:rPr lang="en-GB" sz="2000" b="1">
                <a:solidFill>
                  <a:srgbClr val="FFFFFF"/>
                </a:solidFill>
              </a:rPr>
              <a:t>Analysis Paralysis</a:t>
            </a:r>
          </a:p>
          <a:p>
            <a:pPr>
              <a:spcBef>
                <a:spcPts val="0"/>
              </a:spcBef>
            </a:pPr>
            <a:r>
              <a:rPr lang="en-GB">
                <a:solidFill>
                  <a:srgbClr val="FFFFFF"/>
                </a:solidFill>
              </a:rPr>
              <a:t>Alexandra Ordina</a:t>
            </a:r>
          </a:p>
          <a:p>
            <a:pPr>
              <a:spcBef>
                <a:spcPts val="0"/>
              </a:spcBef>
            </a:pPr>
            <a:r>
              <a:rPr lang="en-GB" err="1">
                <a:solidFill>
                  <a:srgbClr val="FFFFFF"/>
                </a:solidFill>
              </a:rPr>
              <a:t>Bojan</a:t>
            </a:r>
            <a:r>
              <a:rPr lang="en-GB">
                <a:solidFill>
                  <a:srgbClr val="FFFFFF"/>
                </a:solidFill>
              </a:rPr>
              <a:t> </a:t>
            </a:r>
            <a:r>
              <a:rPr lang="en-GB" err="1">
                <a:solidFill>
                  <a:srgbClr val="FFFFFF"/>
                </a:solidFill>
              </a:rPr>
              <a:t>Stavrikj</a:t>
            </a:r>
            <a:endParaRPr lang="en-GB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</a:pPr>
            <a:r>
              <a:rPr lang="en-GB">
                <a:solidFill>
                  <a:srgbClr val="FFFFFF"/>
                </a:solidFill>
              </a:rPr>
              <a:t>Henrique </a:t>
            </a:r>
            <a:r>
              <a:rPr lang="pt-BR">
                <a:solidFill>
                  <a:srgbClr val="FFFFFF"/>
                </a:solidFill>
              </a:rPr>
              <a:t>Januário</a:t>
            </a:r>
            <a:endParaRPr lang="en-GB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</a:pPr>
            <a:r>
              <a:rPr lang="en-GB">
                <a:solidFill>
                  <a:srgbClr val="FFFFFF"/>
                </a:solidFill>
              </a:rPr>
              <a:t>Hugo </a:t>
            </a:r>
            <a:r>
              <a:rPr lang="en-GB" err="1">
                <a:solidFill>
                  <a:srgbClr val="FFFFFF"/>
                </a:solidFill>
              </a:rPr>
              <a:t>Mentzingen</a:t>
            </a:r>
            <a:endParaRPr lang="en-GB">
              <a:solidFill>
                <a:srgbClr val="FFFFFF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6B68A9-0670-40DB-997B-DA569DBE331B}"/>
              </a:ext>
            </a:extLst>
          </p:cNvPr>
          <p:cNvSpPr/>
          <p:nvPr/>
        </p:nvSpPr>
        <p:spPr>
          <a:xfrm>
            <a:off x="1056684" y="-2348"/>
            <a:ext cx="1701367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Graphic 31" descr="Shopping cart">
            <a:extLst>
              <a:ext uri="{FF2B5EF4-FFF2-40B4-BE49-F238E27FC236}">
                <a16:creationId xmlns:a16="http://schemas.microsoft.com/office/drawing/2014/main" id="{5391A751-6407-4D79-BD52-549419F5E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9123" y="4959817"/>
            <a:ext cx="1134584" cy="1198131"/>
          </a:xfrm>
          <a:prstGeom prst="rect">
            <a:avLst/>
          </a:prstGeom>
        </p:spPr>
      </p:pic>
      <p:pic>
        <p:nvPicPr>
          <p:cNvPr id="46" name="Graphic 45" descr="Shopping cart">
            <a:extLst>
              <a:ext uri="{FF2B5EF4-FFF2-40B4-BE49-F238E27FC236}">
                <a16:creationId xmlns:a16="http://schemas.microsoft.com/office/drawing/2014/main" id="{62541379-E57D-4D0A-AA2B-5E4495DCB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337523" y="3214128"/>
            <a:ext cx="1124179" cy="1215850"/>
          </a:xfrm>
          <a:prstGeom prst="rect">
            <a:avLst/>
          </a:prstGeom>
        </p:spPr>
      </p:pic>
      <p:pic>
        <p:nvPicPr>
          <p:cNvPr id="48" name="Graphic 47" descr="Shopping cart">
            <a:extLst>
              <a:ext uri="{FF2B5EF4-FFF2-40B4-BE49-F238E27FC236}">
                <a16:creationId xmlns:a16="http://schemas.microsoft.com/office/drawing/2014/main" id="{2D2D2145-04B5-424E-90D5-3B13F3D1F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5149" y="1492315"/>
            <a:ext cx="1126553" cy="1189650"/>
          </a:xfrm>
          <a:prstGeom prst="rect">
            <a:avLst/>
          </a:prstGeom>
        </p:spPr>
      </p:pic>
      <p:sp>
        <p:nvSpPr>
          <p:cNvPr id="7" name="Circle: Hollow 6">
            <a:extLst>
              <a:ext uri="{FF2B5EF4-FFF2-40B4-BE49-F238E27FC236}">
                <a16:creationId xmlns:a16="http://schemas.microsoft.com/office/drawing/2014/main" id="{C93EE8FA-9732-4484-B4C8-A1E70C359C38}"/>
              </a:ext>
            </a:extLst>
          </p:cNvPr>
          <p:cNvSpPr/>
          <p:nvPr/>
        </p:nvSpPr>
        <p:spPr>
          <a:xfrm>
            <a:off x="1058999" y="1204029"/>
            <a:ext cx="1690688" cy="1710978"/>
          </a:xfrm>
          <a:prstGeom prst="donut">
            <a:avLst>
              <a:gd name="adj" fmla="val 75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1" name="Circle: Hollow 50">
            <a:extLst>
              <a:ext uri="{FF2B5EF4-FFF2-40B4-BE49-F238E27FC236}">
                <a16:creationId xmlns:a16="http://schemas.microsoft.com/office/drawing/2014/main" id="{730704F6-5B37-4CE3-9908-BF1C6F818F3D}"/>
              </a:ext>
            </a:extLst>
          </p:cNvPr>
          <p:cNvSpPr/>
          <p:nvPr/>
        </p:nvSpPr>
        <p:spPr>
          <a:xfrm>
            <a:off x="1084368" y="2975893"/>
            <a:ext cx="1690688" cy="1687687"/>
          </a:xfrm>
          <a:prstGeom prst="donut">
            <a:avLst>
              <a:gd name="adj" fmla="val 75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2" name="Circle: Hollow 51">
            <a:extLst>
              <a:ext uri="{FF2B5EF4-FFF2-40B4-BE49-F238E27FC236}">
                <a16:creationId xmlns:a16="http://schemas.microsoft.com/office/drawing/2014/main" id="{856B8F6F-E8D8-417B-BB51-A4E398929DBB}"/>
              </a:ext>
            </a:extLst>
          </p:cNvPr>
          <p:cNvSpPr/>
          <p:nvPr/>
        </p:nvSpPr>
        <p:spPr>
          <a:xfrm>
            <a:off x="1044469" y="4694403"/>
            <a:ext cx="1709360" cy="1740554"/>
          </a:xfrm>
          <a:prstGeom prst="donut">
            <a:avLst>
              <a:gd name="adj" fmla="val 75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50AEFB75-725A-4A61-9B4E-C856532137AB}"/>
              </a:ext>
            </a:extLst>
          </p:cNvPr>
          <p:cNvSpPr/>
          <p:nvPr/>
        </p:nvSpPr>
        <p:spPr>
          <a:xfrm rot="21401579" flipV="1">
            <a:off x="1136308" y="32215"/>
            <a:ext cx="1502904" cy="1155237"/>
          </a:xfrm>
          <a:prstGeom prst="blockArc">
            <a:avLst>
              <a:gd name="adj1" fmla="val 10800000"/>
              <a:gd name="adj2" fmla="val 21261926"/>
              <a:gd name="adj3" fmla="val 111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CF9682-06DD-44E5-A52B-690885E347D8}"/>
              </a:ext>
            </a:extLst>
          </p:cNvPr>
          <p:cNvSpPr/>
          <p:nvPr/>
        </p:nvSpPr>
        <p:spPr>
          <a:xfrm>
            <a:off x="0" y="6213883"/>
            <a:ext cx="12192000" cy="644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Graphic 18" descr="Shopping cart">
            <a:extLst>
              <a:ext uri="{FF2B5EF4-FFF2-40B4-BE49-F238E27FC236}">
                <a16:creationId xmlns:a16="http://schemas.microsoft.com/office/drawing/2014/main" id="{24D6CC03-1BBE-4397-BBC0-3F17464DD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263440" y="-185875"/>
            <a:ext cx="1269970" cy="11896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690FE7-56BD-4B54-A6D2-E71BC77D6268}"/>
              </a:ext>
            </a:extLst>
          </p:cNvPr>
          <p:cNvSpPr/>
          <p:nvPr/>
        </p:nvSpPr>
        <p:spPr>
          <a:xfrm>
            <a:off x="3274" y="0"/>
            <a:ext cx="12188726" cy="619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17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3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34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6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25CCD64A-7294-410D-8B63-DF3CFA302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spc="200">
                <a:solidFill>
                  <a:srgbClr val="FFFFFF"/>
                </a:solidFill>
              </a:rPr>
              <a:t>Do people buy what</a:t>
            </a:r>
            <a:br>
              <a:rPr lang="en-US" sz="4400" spc="200">
                <a:solidFill>
                  <a:srgbClr val="FFFFFF"/>
                </a:solidFill>
              </a:rPr>
            </a:br>
            <a:r>
              <a:rPr lang="en-US" sz="4400" spc="200">
                <a:solidFill>
                  <a:srgbClr val="FFFFFF"/>
                </a:solidFill>
              </a:rPr>
              <a:t>we recommend?…</a:t>
            </a:r>
            <a:endParaRPr lang="en-US" sz="4400" kern="1200" cap="all" spc="20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4" name="Straight Connector 38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8CE7980-321F-43F2-912D-2C14FED78949}"/>
              </a:ext>
            </a:extLst>
          </p:cNvPr>
          <p:cNvSpPr txBox="1"/>
          <p:nvPr/>
        </p:nvSpPr>
        <p:spPr>
          <a:xfrm>
            <a:off x="5974457" y="679494"/>
            <a:ext cx="5651643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b="1">
              <a:solidFill>
                <a:schemeClr val="tx2"/>
              </a:solidFill>
            </a:endParaRPr>
          </a:p>
          <a:p>
            <a:r>
              <a:rPr lang="en-GB" sz="3600" b="1">
                <a:solidFill>
                  <a:schemeClr val="tx2"/>
                </a:solidFill>
                <a:latin typeface="+mj-lt"/>
              </a:rPr>
              <a:t>			SMART BASKET</a:t>
            </a:r>
          </a:p>
          <a:p>
            <a:endParaRPr lang="en-GB" sz="2400" b="1">
              <a:solidFill>
                <a:schemeClr val="tx2"/>
              </a:solidFill>
            </a:endParaRPr>
          </a:p>
          <a:p>
            <a:endParaRPr lang="en-GB" sz="2400" b="1">
              <a:solidFill>
                <a:schemeClr val="tx2"/>
              </a:solidFill>
            </a:endParaRPr>
          </a:p>
          <a:p>
            <a:r>
              <a:rPr lang="en-GB" sz="2400" b="1">
                <a:solidFill>
                  <a:schemeClr val="tx2"/>
                </a:solidFill>
              </a:rPr>
              <a:t>			</a:t>
            </a:r>
          </a:p>
          <a:p>
            <a:endParaRPr lang="en-GB" sz="2400" b="1">
              <a:solidFill>
                <a:srgbClr val="FF0000"/>
              </a:solidFill>
            </a:endParaRPr>
          </a:p>
          <a:p>
            <a:endParaRPr lang="en-GB" sz="2400" b="1">
              <a:solidFill>
                <a:srgbClr val="FF0000"/>
              </a:solidFill>
            </a:endParaRPr>
          </a:p>
          <a:p>
            <a:r>
              <a:rPr lang="en-GB" sz="2400" b="1">
                <a:solidFill>
                  <a:schemeClr val="tx2"/>
                </a:solidFill>
              </a:rPr>
              <a:t>50% of clients use </a:t>
            </a:r>
            <a:r>
              <a:rPr lang="en-GB" sz="2600" b="1">
                <a:solidFill>
                  <a:schemeClr val="tx2"/>
                </a:solidFill>
              </a:rPr>
              <a:t>3 out of 10 </a:t>
            </a:r>
            <a:r>
              <a:rPr lang="en-GB" sz="2400" b="1">
                <a:solidFill>
                  <a:schemeClr val="tx2"/>
                </a:solidFill>
              </a:rPr>
              <a:t>recommendations</a:t>
            </a:r>
          </a:p>
          <a:p>
            <a:endParaRPr lang="en-GB" sz="2400" b="1">
              <a:solidFill>
                <a:schemeClr val="tx2"/>
              </a:solidFill>
            </a:endParaRPr>
          </a:p>
          <a:p>
            <a:endParaRPr lang="en-GB" sz="2400" b="1">
              <a:solidFill>
                <a:schemeClr val="tx2"/>
              </a:solidFill>
            </a:endParaRPr>
          </a:p>
          <a:p>
            <a:r>
              <a:rPr lang="en-GB" sz="2400" b="1">
                <a:solidFill>
                  <a:schemeClr val="tx2"/>
                </a:solidFill>
              </a:rPr>
              <a:t>10% of clients fill half of basket based on recommendations </a:t>
            </a:r>
          </a:p>
          <a:p>
            <a:endParaRPr lang="en-GB" sz="2400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</p:txBody>
      </p:sp>
      <p:pic>
        <p:nvPicPr>
          <p:cNvPr id="16" name="Graphic 15" descr="Shopping cart">
            <a:extLst>
              <a:ext uri="{FF2B5EF4-FFF2-40B4-BE49-F238E27FC236}">
                <a16:creationId xmlns:a16="http://schemas.microsoft.com/office/drawing/2014/main" id="{E5B62AC9-883F-4010-8506-04346161D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44657" y="4977393"/>
            <a:ext cx="1880607" cy="188060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8D1115-3063-4DB5-B336-F5853F52EEEF}"/>
              </a:ext>
            </a:extLst>
          </p:cNvPr>
          <p:cNvSpPr/>
          <p:nvPr/>
        </p:nvSpPr>
        <p:spPr>
          <a:xfrm>
            <a:off x="7320394" y="2157508"/>
            <a:ext cx="2719137" cy="52322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sz="2800" b="1">
                <a:solidFill>
                  <a:schemeClr val="tx2"/>
                </a:solidFill>
                <a:latin typeface="+mj-lt"/>
              </a:rPr>
              <a:t>Mean F1 score 0.25</a:t>
            </a:r>
            <a:endParaRPr lang="en-GB" sz="28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3689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86BE877-8405-42B2-A8E4-BF4224E0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4916F3-5270-48BF-8D54-7990F611B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0178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9244C8-BD6D-4309-8235-706CBF26E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06857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person, cellphone, phone, food&#10;&#10;Description automatically generated">
            <a:extLst>
              <a:ext uri="{FF2B5EF4-FFF2-40B4-BE49-F238E27FC236}">
                <a16:creationId xmlns:a16="http://schemas.microsoft.com/office/drawing/2014/main" id="{DAC5BC66-97F4-4033-8ABA-3E513D744D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8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32869"/>
          <a:stretch/>
        </p:blipFill>
        <p:spPr>
          <a:xfrm>
            <a:off x="4708" y="-2003"/>
            <a:ext cx="672229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B39B4D-F4FC-4599-ADE2-0FE6025B8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2647" y="764061"/>
            <a:ext cx="5015765" cy="1499616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example SMART BASKET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28D22-235B-4D74-BFEE-D848CA9D0B24}"/>
              </a:ext>
            </a:extLst>
          </p:cNvPr>
          <p:cNvSpPr txBox="1"/>
          <p:nvPr/>
        </p:nvSpPr>
        <p:spPr>
          <a:xfrm>
            <a:off x="7208335" y="2833466"/>
            <a:ext cx="48619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400"/>
          </a:p>
          <a:p>
            <a:r>
              <a:rPr lang="en-GB" sz="2400" b="1">
                <a:solidFill>
                  <a:schemeClr val="bg1"/>
                </a:solidFill>
              </a:rPr>
              <a:t>WE PROPOSE 5 ITEMS AT CHECK-IN:</a:t>
            </a:r>
          </a:p>
          <a:p>
            <a:endParaRPr lang="en-GB" sz="2400">
              <a:solidFill>
                <a:schemeClr val="bg1"/>
              </a:solidFill>
            </a:endParaRPr>
          </a:p>
          <a:p>
            <a:r>
              <a:rPr lang="en-GB" sz="2400">
                <a:solidFill>
                  <a:schemeClr val="bg1"/>
                </a:solidFill>
              </a:rPr>
              <a:t>USER SELECTS </a:t>
            </a:r>
            <a:r>
              <a:rPr lang="en-GB" sz="2400" b="1">
                <a:solidFill>
                  <a:schemeClr val="bg1"/>
                </a:solidFill>
              </a:rPr>
              <a:t>4 ITEMS </a:t>
            </a:r>
          </a:p>
          <a:p>
            <a:endParaRPr lang="en-GB" sz="2400" b="1">
              <a:solidFill>
                <a:schemeClr val="bg1"/>
              </a:solidFill>
            </a:endParaRPr>
          </a:p>
          <a:p>
            <a:r>
              <a:rPr lang="en-GB" sz="2400">
                <a:solidFill>
                  <a:schemeClr val="bg1"/>
                </a:solidFill>
              </a:rPr>
              <a:t>				ADDS ANOTHER 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0C5FB-BA6B-4EF8-9AEB-852A542DCB0F}"/>
              </a:ext>
            </a:extLst>
          </p:cNvPr>
          <p:cNvSpPr/>
          <p:nvPr/>
        </p:nvSpPr>
        <p:spPr>
          <a:xfrm>
            <a:off x="7957625" y="1741251"/>
            <a:ext cx="30303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>
                <a:solidFill>
                  <a:schemeClr val="bg1"/>
                </a:solidFill>
              </a:rPr>
              <a:t>AVERAGE BASKET : 8 ITEMS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D72E2-FA18-4F51-96B6-CB8DE2DC5237}"/>
              </a:ext>
            </a:extLst>
          </p:cNvPr>
          <p:cNvSpPr txBox="1"/>
          <p:nvPr/>
        </p:nvSpPr>
        <p:spPr>
          <a:xfrm>
            <a:off x="4401732" y="322162"/>
            <a:ext cx="1962653" cy="129266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600" b="1">
                <a:solidFill>
                  <a:schemeClr val="tx2"/>
                </a:solidFill>
              </a:rPr>
              <a:t>Precision 0.7</a:t>
            </a:r>
          </a:p>
          <a:p>
            <a:r>
              <a:rPr lang="en-GB" sz="2600" b="1">
                <a:solidFill>
                  <a:schemeClr val="tx2"/>
                </a:solidFill>
              </a:rPr>
              <a:t>Recall 0.5</a:t>
            </a:r>
          </a:p>
          <a:p>
            <a:r>
              <a:rPr lang="en-GB" sz="2600" b="1">
                <a:solidFill>
                  <a:schemeClr val="tx2"/>
                </a:solidFill>
              </a:rPr>
              <a:t>F1 0.55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674F1F-6027-4F71-B9BC-C6008654F001}"/>
              </a:ext>
            </a:extLst>
          </p:cNvPr>
          <p:cNvSpPr/>
          <p:nvPr/>
        </p:nvSpPr>
        <p:spPr>
          <a:xfrm>
            <a:off x="8813089" y="407729"/>
            <a:ext cx="1112805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b="1">
                <a:solidFill>
                  <a:schemeClr val="tx2"/>
                </a:solidFill>
              </a:rPr>
              <a:t>CLIENT </a:t>
            </a:r>
            <a:r>
              <a:rPr lang="en-GB" sz="2400" b="1">
                <a:solidFill>
                  <a:schemeClr val="tx2"/>
                </a:solidFill>
              </a:rPr>
              <a:t>X</a:t>
            </a:r>
            <a:endParaRPr lang="en-GB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396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3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34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6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25CCD64A-7294-410D-8B63-DF3CFA302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spc="200">
                <a:solidFill>
                  <a:srgbClr val="FFFFFF"/>
                </a:solidFill>
              </a:rPr>
              <a:t>DID YOU FORGET?…</a:t>
            </a:r>
            <a:endParaRPr lang="en-US" sz="4400" kern="1200" cap="all" spc="20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4" name="Straight Connector 38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Shopping cart">
            <a:extLst>
              <a:ext uri="{FF2B5EF4-FFF2-40B4-BE49-F238E27FC236}">
                <a16:creationId xmlns:a16="http://schemas.microsoft.com/office/drawing/2014/main" id="{E5B62AC9-883F-4010-8506-04346161D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44657" y="4977393"/>
            <a:ext cx="1880607" cy="18806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641987-BA30-4326-9EBA-F444044E4DCC}"/>
              </a:ext>
            </a:extLst>
          </p:cNvPr>
          <p:cNvSpPr txBox="1"/>
          <p:nvPr/>
        </p:nvSpPr>
        <p:spPr>
          <a:xfrm>
            <a:off x="6049223" y="1130148"/>
            <a:ext cx="5955595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>
                <a:solidFill>
                  <a:schemeClr val="tx2"/>
                </a:solidFill>
                <a:latin typeface="+mj-lt"/>
              </a:rPr>
              <a:t>		DID YOU FORGET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>
              <a:solidFill>
                <a:schemeClr val="tx2"/>
              </a:solidFill>
            </a:endParaRPr>
          </a:p>
          <a:p>
            <a:endParaRPr lang="en-GB" sz="2400" b="1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>
              <a:solidFill>
                <a:schemeClr val="tx2"/>
              </a:solidFill>
            </a:endParaRPr>
          </a:p>
          <a:p>
            <a:r>
              <a:rPr lang="en-GB" sz="2400" b="1">
                <a:solidFill>
                  <a:schemeClr val="tx2"/>
                </a:solidFill>
              </a:rPr>
              <a:t>Optimal number of “forgotten” items is</a:t>
            </a:r>
            <a:r>
              <a:rPr lang="en-GB" sz="2800" b="1">
                <a:solidFill>
                  <a:schemeClr val="tx2"/>
                </a:solidFill>
              </a:rPr>
              <a:t> 3</a:t>
            </a:r>
            <a:endParaRPr lang="en-GB" sz="2400" b="1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>
              <a:solidFill>
                <a:srgbClr val="FF0000"/>
              </a:solidFill>
            </a:endParaRPr>
          </a:p>
          <a:p>
            <a:r>
              <a:rPr lang="en-GB" sz="2400" b="1">
                <a:solidFill>
                  <a:schemeClr val="tx2"/>
                </a:solidFill>
              </a:rPr>
              <a:t>Most clients find </a:t>
            </a:r>
            <a:r>
              <a:rPr lang="en-GB" sz="2800" b="1">
                <a:solidFill>
                  <a:schemeClr val="tx2"/>
                </a:solidFill>
              </a:rPr>
              <a:t>at least 1 </a:t>
            </a:r>
            <a:r>
              <a:rPr lang="en-GB" sz="2400" b="1">
                <a:solidFill>
                  <a:schemeClr val="tx2"/>
                </a:solidFill>
              </a:rPr>
              <a:t>forgotten product on “</a:t>
            </a:r>
            <a:r>
              <a:rPr lang="en-GB" sz="2400" b="1" i="1">
                <a:solidFill>
                  <a:schemeClr val="tx2"/>
                </a:solidFill>
              </a:rPr>
              <a:t>Did you forget</a:t>
            </a:r>
            <a:r>
              <a:rPr lang="en-GB" sz="2400" b="1">
                <a:solidFill>
                  <a:schemeClr val="tx2"/>
                </a:solidFill>
              </a:rPr>
              <a:t>”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06664C-6674-4F13-A9E9-6D0A2809CB62}"/>
              </a:ext>
            </a:extLst>
          </p:cNvPr>
          <p:cNvSpPr/>
          <p:nvPr/>
        </p:nvSpPr>
        <p:spPr>
          <a:xfrm>
            <a:off x="7531647" y="2024390"/>
            <a:ext cx="2593980" cy="523220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GB" sz="2800" b="1">
                <a:solidFill>
                  <a:schemeClr val="tx2"/>
                </a:solidFill>
                <a:latin typeface="+mj-lt"/>
              </a:rPr>
              <a:t>Mean F1 score 0.28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AAC430-7527-46C3-9D67-5BAE2008BA5A}"/>
              </a:ext>
            </a:extLst>
          </p:cNvPr>
          <p:cNvSpPr/>
          <p:nvPr/>
        </p:nvSpPr>
        <p:spPr>
          <a:xfrm>
            <a:off x="7290270" y="2842620"/>
            <a:ext cx="3265638" cy="523220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GB" sz="2800" b="1">
                <a:solidFill>
                  <a:schemeClr val="tx2"/>
                </a:solidFill>
                <a:latin typeface="+mj-lt"/>
              </a:rPr>
              <a:t>Mean Precision score 0.3</a:t>
            </a:r>
          </a:p>
        </p:txBody>
      </p:sp>
    </p:spTree>
    <p:extLst>
      <p:ext uri="{BB962C8B-B14F-4D97-AF65-F5344CB8AC3E}">
        <p14:creationId xmlns:p14="http://schemas.microsoft.com/office/powerpoint/2010/main" val="1264094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86BE877-8405-42B2-A8E4-BF4224E0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4916F3-5270-48BF-8D54-7990F611B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0178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9244C8-BD6D-4309-8235-706CBF26E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06857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8B39B4D-F4FC-4599-ADE2-0FE6025B8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2646" y="992961"/>
            <a:ext cx="5025799" cy="1021034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chemeClr val="bg1"/>
                </a:solidFill>
              </a:rPr>
              <a:t>example did you forget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28D22-235B-4D74-BFEE-D848CA9D0B24}"/>
              </a:ext>
            </a:extLst>
          </p:cNvPr>
          <p:cNvSpPr txBox="1"/>
          <p:nvPr/>
        </p:nvSpPr>
        <p:spPr>
          <a:xfrm>
            <a:off x="7092647" y="2800304"/>
            <a:ext cx="5019387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400"/>
          </a:p>
          <a:p>
            <a:r>
              <a:rPr lang="en-GB" sz="2400">
                <a:solidFill>
                  <a:schemeClr val="bg1"/>
                </a:solidFill>
              </a:rPr>
              <a:t>CLIENT HAS </a:t>
            </a:r>
            <a:r>
              <a:rPr lang="en-GB" sz="2400" b="1">
                <a:solidFill>
                  <a:schemeClr val="bg1"/>
                </a:solidFill>
              </a:rPr>
              <a:t>5</a:t>
            </a:r>
            <a:r>
              <a:rPr lang="en-GB" sz="2400">
                <a:solidFill>
                  <a:schemeClr val="bg1"/>
                </a:solidFill>
              </a:rPr>
              <a:t> ITEMS AT CHECK-OUT:</a:t>
            </a:r>
          </a:p>
          <a:p>
            <a:endParaRPr lang="en-GB" sz="2400">
              <a:solidFill>
                <a:schemeClr val="bg1"/>
              </a:solidFill>
            </a:endParaRPr>
          </a:p>
          <a:p>
            <a:r>
              <a:rPr lang="en-GB" sz="2400" b="1">
                <a:solidFill>
                  <a:schemeClr val="bg1"/>
                </a:solidFill>
              </a:rPr>
              <a:t>DID YOU FORGET </a:t>
            </a:r>
            <a:r>
              <a:rPr lang="en-GB" sz="2800" b="1">
                <a:solidFill>
                  <a:schemeClr val="bg1"/>
                </a:solidFill>
              </a:rPr>
              <a:t>3</a:t>
            </a:r>
            <a:r>
              <a:rPr lang="en-GB" sz="2400" b="1">
                <a:solidFill>
                  <a:schemeClr val="bg1"/>
                </a:solidFill>
              </a:rPr>
              <a:t>?</a:t>
            </a:r>
          </a:p>
          <a:p>
            <a:endParaRPr lang="en-GB" sz="2400" b="1">
              <a:solidFill>
                <a:schemeClr val="bg1"/>
              </a:solidFill>
            </a:endParaRPr>
          </a:p>
          <a:p>
            <a:r>
              <a:rPr lang="en-GB" sz="2400">
                <a:solidFill>
                  <a:schemeClr val="bg1"/>
                </a:solidFill>
              </a:rPr>
              <a:t>				CONFIRMS </a:t>
            </a:r>
            <a:r>
              <a:rPr lang="en-GB" sz="2400" b="1">
                <a:solidFill>
                  <a:schemeClr val="bg1"/>
                </a:solidFill>
              </a:rPr>
              <a:t>2</a:t>
            </a:r>
            <a:r>
              <a:rPr lang="en-GB" sz="2400">
                <a:solidFill>
                  <a:schemeClr val="bg1"/>
                </a:solidFill>
              </a:rPr>
              <a:t> AND PAYS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0C5FB-BA6B-4EF8-9AEB-852A542DCB0F}"/>
              </a:ext>
            </a:extLst>
          </p:cNvPr>
          <p:cNvSpPr/>
          <p:nvPr/>
        </p:nvSpPr>
        <p:spPr>
          <a:xfrm>
            <a:off x="7939259" y="1793563"/>
            <a:ext cx="30303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>
                <a:solidFill>
                  <a:schemeClr val="bg1"/>
                </a:solidFill>
              </a:rPr>
              <a:t>AVERAGE BASKET : 8 ITEMS</a:t>
            </a:r>
          </a:p>
        </p:txBody>
      </p:sp>
      <p:pic>
        <p:nvPicPr>
          <p:cNvPr id="9" name="Picture 8" descr="A person in a basket&#10;&#10;Description automatically generated">
            <a:extLst>
              <a:ext uri="{FF2B5EF4-FFF2-40B4-BE49-F238E27FC236}">
                <a16:creationId xmlns:a16="http://schemas.microsoft.com/office/drawing/2014/main" id="{31886CFA-E1B9-480E-8D23-4BFD673442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6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7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26546" r="7618"/>
          <a:stretch/>
        </p:blipFill>
        <p:spPr>
          <a:xfrm>
            <a:off x="-34231" y="0"/>
            <a:ext cx="6763168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45749B-AD1D-4875-978A-6AD88BCD6170}"/>
              </a:ext>
            </a:extLst>
          </p:cNvPr>
          <p:cNvSpPr txBox="1"/>
          <p:nvPr/>
        </p:nvSpPr>
        <p:spPr>
          <a:xfrm>
            <a:off x="4114800" y="359601"/>
            <a:ext cx="2241668" cy="129266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600" b="1">
                <a:solidFill>
                  <a:schemeClr val="tx2"/>
                </a:solidFill>
              </a:rPr>
              <a:t>Precision 0.54</a:t>
            </a:r>
          </a:p>
          <a:p>
            <a:r>
              <a:rPr lang="en-GB" sz="2600" b="1">
                <a:solidFill>
                  <a:schemeClr val="tx2"/>
                </a:solidFill>
              </a:rPr>
              <a:t>Recall 0.55</a:t>
            </a:r>
          </a:p>
          <a:p>
            <a:r>
              <a:rPr lang="en-GB" sz="2600" b="1">
                <a:solidFill>
                  <a:schemeClr val="tx2"/>
                </a:solidFill>
              </a:rPr>
              <a:t>F1 0.54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2A2C46-D821-445A-9B6D-F2DFFCB9297E}"/>
              </a:ext>
            </a:extLst>
          </p:cNvPr>
          <p:cNvSpPr/>
          <p:nvPr/>
        </p:nvSpPr>
        <p:spPr>
          <a:xfrm>
            <a:off x="8813089" y="383665"/>
            <a:ext cx="1112805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b="1">
                <a:solidFill>
                  <a:schemeClr val="tx2"/>
                </a:solidFill>
              </a:rPr>
              <a:t>CLIENT </a:t>
            </a:r>
            <a:r>
              <a:rPr lang="en-GB" sz="2400" b="1">
                <a:solidFill>
                  <a:schemeClr val="tx2"/>
                </a:solidFill>
              </a:rPr>
              <a:t>X</a:t>
            </a:r>
            <a:endParaRPr lang="en-GB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477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86BE877-8405-42B2-A8E4-BF4224E0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4916F3-5270-48BF-8D54-7990F611B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0178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25CCD64A-7294-410D-8B63-DF3CFA302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454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spc="200">
                <a:solidFill>
                  <a:srgbClr val="FFFFFF"/>
                </a:solidFill>
              </a:rPr>
              <a:t>Best e-shopping experience achieved!</a:t>
            </a:r>
            <a:endParaRPr lang="en-US" sz="4400" kern="1200" cap="all" spc="20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9244C8-BD6D-4309-8235-706CBF26E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06857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8CD1FE7-D72E-4BC1-BDAC-BDE9C628F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39" y="676681"/>
            <a:ext cx="2857500" cy="1600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A9A6145-CB64-4877-99E6-7D3C98A79F5A}"/>
              </a:ext>
            </a:extLst>
          </p:cNvPr>
          <p:cNvSpPr txBox="1"/>
          <p:nvPr/>
        </p:nvSpPr>
        <p:spPr>
          <a:xfrm>
            <a:off x="1613384" y="1996070"/>
            <a:ext cx="4480979" cy="40934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b="1">
                <a:solidFill>
                  <a:schemeClr val="tx2"/>
                </a:solidFill>
              </a:rPr>
              <a:t>USER-FRIENDLY SHOPPING LIST</a:t>
            </a:r>
          </a:p>
          <a:p>
            <a:endParaRPr lang="en-GB" sz="2000" b="1">
              <a:solidFill>
                <a:schemeClr val="tx2"/>
              </a:solidFill>
            </a:endParaRPr>
          </a:p>
          <a:p>
            <a:r>
              <a:rPr lang="en-GB" sz="2000" b="1">
                <a:solidFill>
                  <a:schemeClr val="tx2"/>
                </a:solidFill>
              </a:rPr>
              <a:t>CUSTOM REMINDER</a:t>
            </a:r>
          </a:p>
          <a:p>
            <a:endParaRPr lang="en-GB" sz="2000" b="1">
              <a:solidFill>
                <a:schemeClr val="tx2"/>
              </a:solidFill>
            </a:endParaRPr>
          </a:p>
          <a:p>
            <a:r>
              <a:rPr lang="en-GB" sz="2000" b="1">
                <a:solidFill>
                  <a:schemeClr val="tx2"/>
                </a:solidFill>
              </a:rPr>
              <a:t>NO MORE ENDLESS BROWSING </a:t>
            </a:r>
          </a:p>
          <a:p>
            <a:endParaRPr lang="en-GB" sz="2000" b="1">
              <a:solidFill>
                <a:schemeClr val="tx2"/>
              </a:solidFill>
            </a:endParaRPr>
          </a:p>
          <a:p>
            <a:r>
              <a:rPr lang="en-GB" sz="2000" b="1">
                <a:solidFill>
                  <a:schemeClr val="tx2"/>
                </a:solidFill>
                <a:ea typeface="+mn-lt"/>
                <a:cs typeface="+mn-lt"/>
              </a:rPr>
              <a:t>TAILORED TO EACH CLIENT</a:t>
            </a:r>
            <a:endParaRPr lang="en-GB" sz="2000">
              <a:solidFill>
                <a:schemeClr val="tx2"/>
              </a:solidFill>
              <a:ea typeface="+mn-lt"/>
              <a:cs typeface="+mn-lt"/>
            </a:endParaRPr>
          </a:p>
          <a:p>
            <a:endParaRPr lang="en-GB" sz="2000" b="1">
              <a:solidFill>
                <a:schemeClr val="tx2"/>
              </a:solidFill>
              <a:ea typeface="+mn-lt"/>
              <a:cs typeface="+mn-lt"/>
            </a:endParaRPr>
          </a:p>
          <a:p>
            <a:r>
              <a:rPr lang="en-GB" sz="2000" b="1">
                <a:solidFill>
                  <a:schemeClr val="tx2"/>
                </a:solidFill>
                <a:ea typeface="+mn-lt"/>
                <a:cs typeface="+mn-lt"/>
              </a:rPr>
              <a:t>STIMULATES BUYING</a:t>
            </a:r>
            <a:endParaRPr lang="en-GB" sz="2000">
              <a:solidFill>
                <a:schemeClr val="tx2"/>
              </a:solidFill>
              <a:ea typeface="+mn-lt"/>
              <a:cs typeface="+mn-lt"/>
            </a:endParaRPr>
          </a:p>
          <a:p>
            <a:endParaRPr lang="en-GB" sz="2000" b="1">
              <a:solidFill>
                <a:schemeClr val="tx2"/>
              </a:solidFill>
              <a:ea typeface="+mn-lt"/>
              <a:cs typeface="+mn-lt"/>
            </a:endParaRPr>
          </a:p>
          <a:p>
            <a:r>
              <a:rPr lang="en-GB" sz="2000" b="1">
                <a:solidFill>
                  <a:schemeClr val="tx2"/>
                </a:solidFill>
                <a:ea typeface="+mn-lt"/>
                <a:cs typeface="+mn-lt"/>
              </a:rPr>
              <a:t>BUILDS CUSTOMER SATISFACTION AND LOYALTY</a:t>
            </a:r>
            <a:endParaRPr lang="en-GB">
              <a:solidFill>
                <a:schemeClr val="tx2"/>
              </a:solidFill>
            </a:endParaRPr>
          </a:p>
          <a:p>
            <a:endParaRPr lang="en-GB" sz="2000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274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 descr="A close up of food&#10;&#10;Description automatically generated">
            <a:extLst>
              <a:ext uri="{FF2B5EF4-FFF2-40B4-BE49-F238E27FC236}">
                <a16:creationId xmlns:a16="http://schemas.microsoft.com/office/drawing/2014/main" id="{2CD084F1-8D66-45F3-938D-2E561A4F224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7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615071" y="1002655"/>
            <a:ext cx="4940447" cy="58553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4096DE-3A67-4D26-91B1-953B1DF5D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3280"/>
            <a:ext cx="4778149" cy="1320800"/>
          </a:xfrm>
        </p:spPr>
        <p:txBody>
          <a:bodyPr>
            <a:normAutofit/>
          </a:bodyPr>
          <a:lstStyle/>
          <a:p>
            <a:pPr algn="ctr"/>
            <a:r>
              <a:rPr lang="en-GB" cap="none">
                <a:solidFill>
                  <a:schemeClr val="accent1"/>
                </a:solidFill>
              </a:rPr>
              <a:t>DEPLOY</a:t>
            </a:r>
            <a:r>
              <a:rPr lang="pt-PT" cap="none">
                <a:solidFill>
                  <a:schemeClr val="accent1"/>
                </a:solidFill>
              </a:rPr>
              <a:t>MENT</a:t>
            </a:r>
            <a:endParaRPr lang="en-GB" cap="none">
              <a:solidFill>
                <a:schemeClr val="accent1"/>
              </a:solidFill>
            </a:endParaRPr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8188FB59-C0A3-43E7-9ACD-531AD47B4BE1}"/>
              </a:ext>
            </a:extLst>
          </p:cNvPr>
          <p:cNvSpPr/>
          <p:nvPr/>
        </p:nvSpPr>
        <p:spPr>
          <a:xfrm>
            <a:off x="1742333" y="1883927"/>
            <a:ext cx="2199484" cy="1288599"/>
          </a:xfrm>
          <a:prstGeom prst="round2SameRect">
            <a:avLst>
              <a:gd name="adj1" fmla="val 8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GB" sz="2200" b="1">
              <a:solidFill>
                <a:schemeClr val="accent1"/>
              </a:solidFill>
            </a:endParaRPr>
          </a:p>
          <a:p>
            <a:r>
              <a:rPr lang="en-GB" sz="2200" b="1">
                <a:solidFill>
                  <a:schemeClr val="accent1"/>
                </a:solidFill>
              </a:rPr>
              <a:t> Website &amp; app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D46DBA-5CC2-40F1-A031-9D9005838966}"/>
              </a:ext>
            </a:extLst>
          </p:cNvPr>
          <p:cNvSpPr/>
          <p:nvPr/>
        </p:nvSpPr>
        <p:spPr>
          <a:xfrm>
            <a:off x="1742333" y="3179431"/>
            <a:ext cx="2199484" cy="554097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GB" sz="2400"/>
              <a:t>IT</a:t>
            </a:r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69CFE091-9A46-4F9C-B532-D3765586F554}"/>
              </a:ext>
            </a:extLst>
          </p:cNvPr>
          <p:cNvSpPr/>
          <p:nvPr/>
        </p:nvSpPr>
        <p:spPr>
          <a:xfrm>
            <a:off x="4649296" y="1872776"/>
            <a:ext cx="2199484" cy="1288599"/>
          </a:xfrm>
          <a:prstGeom prst="round2SameRect">
            <a:avLst>
              <a:gd name="adj1" fmla="val 8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B4E4C4-B813-4318-85BA-A831A40548B8}"/>
              </a:ext>
            </a:extLst>
          </p:cNvPr>
          <p:cNvSpPr/>
          <p:nvPr/>
        </p:nvSpPr>
        <p:spPr>
          <a:xfrm>
            <a:off x="4649296" y="3161375"/>
            <a:ext cx="2199484" cy="554097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GB" sz="2400"/>
              <a:t>Marketing</a:t>
            </a:r>
          </a:p>
        </p:txBody>
      </p:sp>
      <p:sp>
        <p:nvSpPr>
          <p:cNvPr id="38" name="Rectangle: Top Corners Rounded 37">
            <a:extLst>
              <a:ext uri="{FF2B5EF4-FFF2-40B4-BE49-F238E27FC236}">
                <a16:creationId xmlns:a16="http://schemas.microsoft.com/office/drawing/2014/main" id="{2D4671C6-F8CD-43A1-BAD4-E9AD69FFF114}"/>
              </a:ext>
            </a:extLst>
          </p:cNvPr>
          <p:cNvSpPr/>
          <p:nvPr/>
        </p:nvSpPr>
        <p:spPr>
          <a:xfrm rot="10800000">
            <a:off x="4661724" y="4643796"/>
            <a:ext cx="2199484" cy="1288599"/>
          </a:xfrm>
          <a:prstGeom prst="round2SameRect">
            <a:avLst>
              <a:gd name="adj1" fmla="val 8000"/>
              <a:gd name="adj2" fmla="val 0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BE4DC13-13AA-4571-9C66-B3ADEB975A1A}"/>
              </a:ext>
            </a:extLst>
          </p:cNvPr>
          <p:cNvSpPr/>
          <p:nvPr/>
        </p:nvSpPr>
        <p:spPr>
          <a:xfrm>
            <a:off x="4663247" y="4093379"/>
            <a:ext cx="2199484" cy="554097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GB" sz="2400"/>
              <a:t>Finance</a:t>
            </a:r>
          </a:p>
        </p:txBody>
      </p:sp>
      <p:sp>
        <p:nvSpPr>
          <p:cNvPr id="42" name="Rectangle: Top Corners Rounded 41">
            <a:extLst>
              <a:ext uri="{FF2B5EF4-FFF2-40B4-BE49-F238E27FC236}">
                <a16:creationId xmlns:a16="http://schemas.microsoft.com/office/drawing/2014/main" id="{226822D5-9CFC-49E4-BCBB-24511ABD6705}"/>
              </a:ext>
            </a:extLst>
          </p:cNvPr>
          <p:cNvSpPr/>
          <p:nvPr/>
        </p:nvSpPr>
        <p:spPr>
          <a:xfrm rot="10800000">
            <a:off x="1734549" y="4654913"/>
            <a:ext cx="2199484" cy="1288599"/>
          </a:xfrm>
          <a:prstGeom prst="round2SameRect">
            <a:avLst>
              <a:gd name="adj1" fmla="val 8000"/>
              <a:gd name="adj2" fmla="val 0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CC1D34E-4674-4DE2-A03D-C218B063DAE7}"/>
              </a:ext>
            </a:extLst>
          </p:cNvPr>
          <p:cNvSpPr/>
          <p:nvPr/>
        </p:nvSpPr>
        <p:spPr>
          <a:xfrm>
            <a:off x="1742333" y="4089699"/>
            <a:ext cx="2199484" cy="554097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GB" sz="2400"/>
              <a:t>Procurement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0A51A38-D485-4EB4-A4B1-4FB774582E70}"/>
              </a:ext>
            </a:extLst>
          </p:cNvPr>
          <p:cNvSpPr/>
          <p:nvPr/>
        </p:nvSpPr>
        <p:spPr>
          <a:xfrm>
            <a:off x="3563646" y="3084590"/>
            <a:ext cx="1440597" cy="136478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45" name="Graphic 44" descr="Power">
            <a:extLst>
              <a:ext uri="{FF2B5EF4-FFF2-40B4-BE49-F238E27FC236}">
                <a16:creationId xmlns:a16="http://schemas.microsoft.com/office/drawing/2014/main" id="{0E682656-150B-4F61-95BA-7627975048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26744" y="3284343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9E17958-ECF4-4934-B0DC-9EBDBAFAF5BF}"/>
              </a:ext>
            </a:extLst>
          </p:cNvPr>
          <p:cNvSpPr txBox="1"/>
          <p:nvPr/>
        </p:nvSpPr>
        <p:spPr>
          <a:xfrm>
            <a:off x="4860774" y="4934928"/>
            <a:ext cx="19495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b="1">
                <a:solidFill>
                  <a:schemeClr val="accent1"/>
                </a:solidFill>
              </a:rPr>
              <a:t>Project funding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C6A239-E6E8-4B1A-AFAF-B14B96561FBA}"/>
              </a:ext>
            </a:extLst>
          </p:cNvPr>
          <p:cNvSpPr txBox="1"/>
          <p:nvPr/>
        </p:nvSpPr>
        <p:spPr>
          <a:xfrm>
            <a:off x="1938669" y="4858498"/>
            <a:ext cx="18068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>
                <a:solidFill>
                  <a:schemeClr val="accent1"/>
                </a:solidFill>
              </a:rPr>
              <a:t>Stock management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7B3327A-E033-472A-86EC-0A93F5DC886B}"/>
              </a:ext>
            </a:extLst>
          </p:cNvPr>
          <p:cNvSpPr/>
          <p:nvPr/>
        </p:nvSpPr>
        <p:spPr>
          <a:xfrm>
            <a:off x="8565028" y="-7092"/>
            <a:ext cx="361671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4D44B88-44E4-4564-B1C5-F2536B1E9BC9}"/>
              </a:ext>
            </a:extLst>
          </p:cNvPr>
          <p:cNvSpPr/>
          <p:nvPr/>
        </p:nvSpPr>
        <p:spPr>
          <a:xfrm>
            <a:off x="9421834" y="4626346"/>
            <a:ext cx="2226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>
                <a:solidFill>
                  <a:schemeClr val="tx2"/>
                </a:solidFill>
              </a:rPr>
              <a:t>P</a:t>
            </a:r>
            <a:r>
              <a:rPr lang="en-GB" b="1">
                <a:solidFill>
                  <a:schemeClr val="tx2"/>
                </a:solidFill>
              </a:rPr>
              <a:t>ROCESSING POWER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2753590-3A99-46A6-8EF5-07CC70FECAF9}"/>
              </a:ext>
            </a:extLst>
          </p:cNvPr>
          <p:cNvSpPr txBox="1"/>
          <p:nvPr/>
        </p:nvSpPr>
        <p:spPr>
          <a:xfrm>
            <a:off x="9400994" y="2651735"/>
            <a:ext cx="2247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>
                <a:solidFill>
                  <a:schemeClr val="tx2"/>
                </a:solidFill>
              </a:rPr>
              <a:t>OPTIMAL RUN TIME</a:t>
            </a:r>
            <a:r>
              <a:rPr lang="en-GB" b="1">
                <a:solidFill>
                  <a:schemeClr val="tx2"/>
                </a:solidFill>
              </a:rPr>
              <a:t>:</a:t>
            </a:r>
          </a:p>
          <a:p>
            <a:r>
              <a:rPr lang="pt-PT" b="1">
                <a:solidFill>
                  <a:schemeClr val="tx2"/>
                </a:solidFill>
              </a:rPr>
              <a:t>SUNDAY OVERNIGHT</a:t>
            </a:r>
            <a:endParaRPr lang="en-GB" b="1">
              <a:solidFill>
                <a:schemeClr val="tx2"/>
              </a:solidFill>
            </a:endParaRPr>
          </a:p>
        </p:txBody>
      </p:sp>
      <p:pic>
        <p:nvPicPr>
          <p:cNvPr id="57" name="Graphic 56" descr="Clock">
            <a:extLst>
              <a:ext uri="{FF2B5EF4-FFF2-40B4-BE49-F238E27FC236}">
                <a16:creationId xmlns:a16="http://schemas.microsoft.com/office/drawing/2014/main" id="{E8E12607-DB6D-4758-BFBF-BB3325D4C2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4437" y="3411748"/>
            <a:ext cx="914400" cy="9144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AF1AD333-23CF-40FC-A64A-4F3E5DC8BFF0}"/>
              </a:ext>
            </a:extLst>
          </p:cNvPr>
          <p:cNvSpPr/>
          <p:nvPr/>
        </p:nvSpPr>
        <p:spPr>
          <a:xfrm>
            <a:off x="9578550" y="1116633"/>
            <a:ext cx="1556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>
                <a:solidFill>
                  <a:schemeClr val="tx2"/>
                </a:solidFill>
              </a:rPr>
              <a:t>WEEKLY RUNS</a:t>
            </a:r>
          </a:p>
        </p:txBody>
      </p:sp>
      <p:pic>
        <p:nvPicPr>
          <p:cNvPr id="60" name="Graphic 59" descr="Repeat">
            <a:extLst>
              <a:ext uri="{FF2B5EF4-FFF2-40B4-BE49-F238E27FC236}">
                <a16:creationId xmlns:a16="http://schemas.microsoft.com/office/drawing/2014/main" id="{D4E1FD3F-CDCF-4D73-95C2-964F3A3448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31812" y="1577345"/>
            <a:ext cx="914400" cy="91440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9D99D3F8-2372-4BEF-9281-84EAD8ECFC63}"/>
              </a:ext>
            </a:extLst>
          </p:cNvPr>
          <p:cNvSpPr/>
          <p:nvPr/>
        </p:nvSpPr>
        <p:spPr>
          <a:xfrm>
            <a:off x="4806238" y="2094344"/>
            <a:ext cx="1755823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 algn="ctr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GB" sz="2200" b="1">
                <a:solidFill>
                  <a:schemeClr val="accent1"/>
                </a:solidFill>
              </a:rPr>
              <a:t>Strategy &amp; client satisfaction</a:t>
            </a:r>
          </a:p>
        </p:txBody>
      </p:sp>
      <p:pic>
        <p:nvPicPr>
          <p:cNvPr id="74" name="Graphic 73" descr="Server">
            <a:extLst>
              <a:ext uri="{FF2B5EF4-FFF2-40B4-BE49-F238E27FC236}">
                <a16:creationId xmlns:a16="http://schemas.microsoft.com/office/drawing/2014/main" id="{AA05894E-3239-4246-A62A-98A89C07DE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944437" y="515037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13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DCE1-0974-4F3D-8011-683342713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en-GB" cap="none">
                <a:solidFill>
                  <a:schemeClr val="accent2"/>
                </a:solidFill>
              </a:rPr>
              <a:t>FUTURE IMPROVEMENTS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984540-A225-4B9E-B2E0-71BBB2289C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747294"/>
              </p:ext>
            </p:extLst>
          </p:nvPr>
        </p:nvGraphicFramePr>
        <p:xfrm>
          <a:off x="942975" y="933450"/>
          <a:ext cx="6596063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7428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70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5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156" name="Straight Connector 74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157" name="Rectangle 76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8" name="Rectangle 78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09641-9340-419B-A5D5-FC193CB29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  <a:br>
              <a:rPr lang="en-US" sz="5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5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5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Contact us:</a:t>
            </a:r>
          </a:p>
        </p:txBody>
      </p:sp>
      <p:cxnSp>
        <p:nvCxnSpPr>
          <p:cNvPr id="6159" name="Straight Connector 80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ícone máscara, vestindo, avatar, homem, covid19, reservatórios, ar, poluição">
            <a:extLst>
              <a:ext uri="{FF2B5EF4-FFF2-40B4-BE49-F238E27FC236}">
                <a16:creationId xmlns:a16="http://schemas.microsoft.com/office/drawing/2014/main" id="{22D657EE-8CF9-4459-8AF4-B5C373724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363" y="699265"/>
            <a:ext cx="5459470" cy="545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Graphic 29" descr="Envelope">
            <a:extLst>
              <a:ext uri="{FF2B5EF4-FFF2-40B4-BE49-F238E27FC236}">
                <a16:creationId xmlns:a16="http://schemas.microsoft.com/office/drawing/2014/main" id="{FD8F93EC-2FED-4B6B-B700-24077B0BD2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530" y="4066402"/>
            <a:ext cx="641866" cy="641866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F141741-BA5D-428A-8243-75147211CD64}"/>
              </a:ext>
            </a:extLst>
          </p:cNvPr>
          <p:cNvSpPr/>
          <p:nvPr/>
        </p:nvSpPr>
        <p:spPr>
          <a:xfrm>
            <a:off x="942396" y="420266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	Alexandra</a:t>
            </a:r>
          </a:p>
        </p:txBody>
      </p:sp>
      <p:pic>
        <p:nvPicPr>
          <p:cNvPr id="32" name="Graphic 31" descr="Envelope">
            <a:extLst>
              <a:ext uri="{FF2B5EF4-FFF2-40B4-BE49-F238E27FC236}">
                <a16:creationId xmlns:a16="http://schemas.microsoft.com/office/drawing/2014/main" id="{6B79B932-9E81-4F95-904D-7C0B191C2C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0530" y="4574234"/>
            <a:ext cx="641866" cy="641866"/>
          </a:xfrm>
          <a:prstGeom prst="rect">
            <a:avLst/>
          </a:prstGeom>
        </p:spPr>
      </p:pic>
      <p:pic>
        <p:nvPicPr>
          <p:cNvPr id="33" name="Graphic 32" descr="Envelope">
            <a:extLst>
              <a:ext uri="{FF2B5EF4-FFF2-40B4-BE49-F238E27FC236}">
                <a16:creationId xmlns:a16="http://schemas.microsoft.com/office/drawing/2014/main" id="{088647BE-F948-4CE9-BE5E-5ED3DC4E3C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530" y="4572001"/>
            <a:ext cx="641866" cy="64186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1CFCA1C-8AFF-4DE5-B546-F3A87A14EEE4}"/>
              </a:ext>
            </a:extLst>
          </p:cNvPr>
          <p:cNvSpPr/>
          <p:nvPr/>
        </p:nvSpPr>
        <p:spPr>
          <a:xfrm>
            <a:off x="942396" y="4693475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	</a:t>
            </a:r>
            <a:r>
              <a:rPr lang="en-GB" dirty="0" err="1">
                <a:solidFill>
                  <a:schemeClr val="bg1"/>
                </a:solidFill>
              </a:rPr>
              <a:t>Bojan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5" name="Graphic 34" descr="Envelope">
            <a:extLst>
              <a:ext uri="{FF2B5EF4-FFF2-40B4-BE49-F238E27FC236}">
                <a16:creationId xmlns:a16="http://schemas.microsoft.com/office/drawing/2014/main" id="{E548E69D-9A6F-42C5-B04E-1D8ADDB54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768" y="5077600"/>
            <a:ext cx="641866" cy="64186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0ADB2AF-6C6F-4F23-B144-C8C8125B126E}"/>
              </a:ext>
            </a:extLst>
          </p:cNvPr>
          <p:cNvSpPr/>
          <p:nvPr/>
        </p:nvSpPr>
        <p:spPr>
          <a:xfrm>
            <a:off x="952556" y="5211635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	Henrique</a:t>
            </a:r>
          </a:p>
        </p:txBody>
      </p:sp>
      <p:pic>
        <p:nvPicPr>
          <p:cNvPr id="37" name="Graphic 36" descr="Envelope">
            <a:extLst>
              <a:ext uri="{FF2B5EF4-FFF2-40B4-BE49-F238E27FC236}">
                <a16:creationId xmlns:a16="http://schemas.microsoft.com/office/drawing/2014/main" id="{C7D61894-1FD7-492C-9985-D441255FBE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690" y="5580967"/>
            <a:ext cx="641866" cy="641866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4565740-BBE7-4986-A37E-4CE27828665B}"/>
              </a:ext>
            </a:extLst>
          </p:cNvPr>
          <p:cNvSpPr/>
          <p:nvPr/>
        </p:nvSpPr>
        <p:spPr>
          <a:xfrm>
            <a:off x="962716" y="5648515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	Hugo</a:t>
            </a:r>
          </a:p>
        </p:txBody>
      </p:sp>
    </p:spTree>
    <p:extLst>
      <p:ext uri="{BB962C8B-B14F-4D97-AF65-F5344CB8AC3E}">
        <p14:creationId xmlns:p14="http://schemas.microsoft.com/office/powerpoint/2010/main" val="28524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86BE877-8405-42B2-A8E4-BF4224E0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4916F3-5270-48BF-8D54-7990F611B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0178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25CCD64A-7294-410D-8B63-DF3CFA302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124" y="2958628"/>
            <a:ext cx="4208656" cy="6935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spc="200">
                <a:solidFill>
                  <a:srgbClr val="FFFFFF"/>
                </a:solidFill>
              </a:rPr>
              <a:t>Online groceries</a:t>
            </a:r>
            <a:endParaRPr lang="en-US" sz="4400" kern="1200" cap="all" spc="200" baseline="0">
              <a:solidFill>
                <a:srgbClr val="FFFFFF"/>
              </a:solidFill>
              <a:ea typeface="+mj-ea"/>
              <a:cs typeface="+mj-cs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9244C8-BD6D-4309-8235-706CBF26E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06857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16F43528-91A1-47CB-89E0-27240A727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164" y="563628"/>
            <a:ext cx="1617649" cy="161764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399A38F-CA9E-49A8-8D14-FE26B93F219B}"/>
              </a:ext>
            </a:extLst>
          </p:cNvPr>
          <p:cNvSpPr/>
          <p:nvPr/>
        </p:nvSpPr>
        <p:spPr>
          <a:xfrm>
            <a:off x="1097781" y="2635175"/>
            <a:ext cx="48424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>
                <a:solidFill>
                  <a:srgbClr val="003B55"/>
                </a:solidFill>
                <a:latin typeface="+mj-lt"/>
              </a:rPr>
              <a:t>No clear leader and fierce competition</a:t>
            </a:r>
            <a:endParaRPr lang="en-GB" sz="3200">
              <a:latin typeface="+mj-lt"/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3EF0B0-B3ED-4A49-944A-AF047C80D2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067" y="3800137"/>
            <a:ext cx="3514725" cy="1295400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F06D28C-F30D-4C6C-83F7-E2FACAF3AF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15" y="5009471"/>
            <a:ext cx="2460891" cy="1395606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47807009-77B9-4FA5-BA52-7914ECDA58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56" y="3800137"/>
            <a:ext cx="1866045" cy="1241768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E5CD036-1144-468C-B3C0-9C967975EE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42" y="5236043"/>
            <a:ext cx="2524700" cy="94246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D86EE05-B42C-420D-93F7-F9F2AF407087}"/>
              </a:ext>
            </a:extLst>
          </p:cNvPr>
          <p:cNvSpPr/>
          <p:nvPr/>
        </p:nvSpPr>
        <p:spPr>
          <a:xfrm>
            <a:off x="7368489" y="1639532"/>
            <a:ext cx="4360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003B55"/>
                </a:solidFill>
                <a:latin typeface="+mj-lt"/>
              </a:rPr>
              <a:t>Top-10 food and grocery markets in the world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85927F-EE65-4E02-8FA0-B15AB637E513}"/>
              </a:ext>
            </a:extLst>
          </p:cNvPr>
          <p:cNvSpPr/>
          <p:nvPr/>
        </p:nvSpPr>
        <p:spPr>
          <a:xfrm>
            <a:off x="7712468" y="935485"/>
            <a:ext cx="35416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>
                <a:solidFill>
                  <a:srgbClr val="003B55"/>
                </a:solidFill>
                <a:latin typeface="+mj-lt"/>
              </a:rPr>
              <a:t>An emerging trend with big potential</a:t>
            </a:r>
            <a:endParaRPr lang="en-GB" sz="2400">
              <a:latin typeface="+mj-lt"/>
            </a:endParaRPr>
          </a:p>
        </p:txBody>
      </p:sp>
      <p:sp>
        <p:nvSpPr>
          <p:cNvPr id="25" name="Title 23">
            <a:extLst>
              <a:ext uri="{FF2B5EF4-FFF2-40B4-BE49-F238E27FC236}">
                <a16:creationId xmlns:a16="http://schemas.microsoft.com/office/drawing/2014/main" id="{C02E4AC0-9D89-4ED8-9139-B7C523C3553D}"/>
              </a:ext>
            </a:extLst>
          </p:cNvPr>
          <p:cNvSpPr txBox="1">
            <a:spLocks/>
          </p:cNvSpPr>
          <p:nvPr/>
        </p:nvSpPr>
        <p:spPr>
          <a:xfrm>
            <a:off x="7368489" y="3942781"/>
            <a:ext cx="4208656" cy="693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spc="200" err="1">
                <a:solidFill>
                  <a:srgbClr val="FFFFFF"/>
                </a:solidFill>
              </a:rPr>
              <a:t>india</a:t>
            </a:r>
            <a:endParaRPr lang="en-US" sz="4400" spc="20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460FD1-0434-4EBE-A7E7-684D951A48D3}"/>
              </a:ext>
            </a:extLst>
          </p:cNvPr>
          <p:cNvSpPr/>
          <p:nvPr/>
        </p:nvSpPr>
        <p:spPr>
          <a:xfrm>
            <a:off x="8372245" y="4838448"/>
            <a:ext cx="21307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>
                <a:solidFill>
                  <a:schemeClr val="tx2">
                    <a:lumMod val="75000"/>
                  </a:schemeClr>
                </a:solidFill>
                <a:latin typeface="+mj-lt"/>
              </a:rPr>
              <a:t>INR 40 billion in 2015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BBFC6E-A810-4A2C-B5C3-96109D6BB7F8}"/>
              </a:ext>
            </a:extLst>
          </p:cNvPr>
          <p:cNvSpPr/>
          <p:nvPr/>
        </p:nvSpPr>
        <p:spPr>
          <a:xfrm>
            <a:off x="7601740" y="5516352"/>
            <a:ext cx="4320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>
                <a:solidFill>
                  <a:schemeClr val="tx2">
                    <a:lumMod val="75000"/>
                  </a:schemeClr>
                </a:solidFill>
                <a:latin typeface="+mj-lt"/>
              </a:rPr>
              <a:t>Over 35% compound annual growth rate</a:t>
            </a:r>
          </a:p>
        </p:txBody>
      </p:sp>
    </p:spTree>
    <p:extLst>
      <p:ext uri="{BB962C8B-B14F-4D97-AF65-F5344CB8AC3E}">
        <p14:creationId xmlns:p14="http://schemas.microsoft.com/office/powerpoint/2010/main" val="1452485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86BE877-8405-42B2-A8E4-BF4224E0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4916F3-5270-48BF-8D54-7990F611B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0178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9244C8-BD6D-4309-8235-706CBF26E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06857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35F32A9-E056-4A2C-94BA-CFB082095837}"/>
              </a:ext>
            </a:extLst>
          </p:cNvPr>
          <p:cNvSpPr/>
          <p:nvPr/>
        </p:nvSpPr>
        <p:spPr>
          <a:xfrm>
            <a:off x="2315098" y="4787052"/>
            <a:ext cx="40478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UNDERESTIMATION HAS </a:t>
            </a:r>
          </a:p>
          <a:p>
            <a:r>
              <a:rPr lang="en-US" sz="2800">
                <a:solidFill>
                  <a:schemeClr val="bg1"/>
                </a:solidFill>
              </a:rPr>
              <a:t>RISKS TO REPUTATION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5A6982-263C-456E-8B35-C4399F3DCEFF}"/>
              </a:ext>
            </a:extLst>
          </p:cNvPr>
          <p:cNvSpPr/>
          <p:nvPr/>
        </p:nvSpPr>
        <p:spPr>
          <a:xfrm>
            <a:off x="6720129" y="0"/>
            <a:ext cx="547841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5000">
              <a:solidFill>
                <a:schemeClr val="accent1"/>
              </a:solidFill>
              <a:latin typeface="Tw Cen MT Condensed (Headings)"/>
            </a:endParaRPr>
          </a:p>
          <a:p>
            <a:endParaRPr lang="en-GB" sz="5000">
              <a:solidFill>
                <a:schemeClr val="accent1"/>
              </a:solidFill>
              <a:latin typeface="Tw Cen MT Condensed (Headings)"/>
            </a:endParaRPr>
          </a:p>
          <a:p>
            <a:endParaRPr lang="en-GB" sz="5000">
              <a:solidFill>
                <a:schemeClr val="accent1"/>
              </a:solidFill>
              <a:latin typeface="Tw Cen MT Condensed (Headings)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633A23-B92B-435A-B8EE-743F3EF7EA27}"/>
              </a:ext>
            </a:extLst>
          </p:cNvPr>
          <p:cNvSpPr/>
          <p:nvPr/>
        </p:nvSpPr>
        <p:spPr>
          <a:xfrm>
            <a:off x="6521" y="4123"/>
            <a:ext cx="5685362" cy="6854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800" b="1"/>
          </a:p>
        </p:txBody>
      </p:sp>
      <p:sp>
        <p:nvSpPr>
          <p:cNvPr id="19" name="Title 23">
            <a:extLst>
              <a:ext uri="{FF2B5EF4-FFF2-40B4-BE49-F238E27FC236}">
                <a16:creationId xmlns:a16="http://schemas.microsoft.com/office/drawing/2014/main" id="{7824D7C3-DA07-4C6E-803F-E798CF61B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672" y="1593270"/>
            <a:ext cx="8596668" cy="1320800"/>
          </a:xfrm>
        </p:spPr>
        <p:txBody>
          <a:bodyPr>
            <a:normAutofit/>
          </a:bodyPr>
          <a:lstStyle/>
          <a:p>
            <a:r>
              <a:rPr lang="en-GB" cap="none">
                <a:solidFill>
                  <a:schemeClr val="bg1"/>
                </a:solidFill>
              </a:rPr>
              <a:t>BUSINESS PROBLEMS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2DFE9E-CC7D-4170-A091-8E8DD88ED4D6}"/>
              </a:ext>
            </a:extLst>
          </p:cNvPr>
          <p:cNvSpPr txBox="1"/>
          <p:nvPr/>
        </p:nvSpPr>
        <p:spPr>
          <a:xfrm>
            <a:off x="132476" y="4364122"/>
            <a:ext cx="55715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>
                <a:solidFill>
                  <a:schemeClr val="bg1"/>
                </a:solidFill>
                <a:latin typeface="Tw Cen MT Condensed (Headings)"/>
              </a:rPr>
              <a:t>Full inventory too long to browse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>
                <a:solidFill>
                  <a:schemeClr val="bg1"/>
                </a:solidFill>
                <a:latin typeface="Tw Cen MT Condensed (Headings)"/>
              </a:rPr>
              <a:t>Not fit for smartphone users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>
                <a:solidFill>
                  <a:schemeClr val="bg1"/>
                </a:solidFill>
                <a:latin typeface="Tw Cen MT Condensed (Headings)"/>
              </a:rPr>
              <a:t>Clients lost to competitors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>
              <a:solidFill>
                <a:schemeClr val="bg1"/>
              </a:solidFill>
              <a:latin typeface="Tw Cen MT Condensed (Headings)"/>
            </a:endParaRPr>
          </a:p>
          <a:p>
            <a:endParaRPr lang="en-GB" sz="2800" b="1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EEBD09-F35F-4FC4-83C5-BB4783138832}"/>
              </a:ext>
            </a:extLst>
          </p:cNvPr>
          <p:cNvSpPr/>
          <p:nvPr/>
        </p:nvSpPr>
        <p:spPr>
          <a:xfrm>
            <a:off x="5682917" y="3765314"/>
            <a:ext cx="6506637" cy="31124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5000">
                <a:solidFill>
                  <a:schemeClr val="bg1"/>
                </a:solidFill>
                <a:latin typeface="Tw Cen MT Condensed (Headings)"/>
              </a:rPr>
              <a:t>	Lost revenue when clients buy 	forgotten goods elsewhere</a:t>
            </a:r>
          </a:p>
        </p:txBody>
      </p:sp>
      <p:pic>
        <p:nvPicPr>
          <p:cNvPr id="21" name="Picture 20" descr="A picture containing building, walking, blurry&#10;&#10;Description automatically generated">
            <a:extLst>
              <a:ext uri="{FF2B5EF4-FFF2-40B4-BE49-F238E27FC236}">
                <a16:creationId xmlns:a16="http://schemas.microsoft.com/office/drawing/2014/main" id="{B5CEAEEB-86B2-4932-869F-E5816BD6C1C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6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691856" y="-4907"/>
            <a:ext cx="6520464" cy="3987340"/>
          </a:xfrm>
          <a:prstGeom prst="rect">
            <a:avLst/>
          </a:prstGeom>
          <a:solidFill>
            <a:schemeClr val="bg1">
              <a:alpha val="93000"/>
            </a:schemeClr>
          </a:solidFill>
          <a:effectLst/>
        </p:spPr>
      </p:pic>
    </p:spTree>
    <p:extLst>
      <p:ext uri="{BB962C8B-B14F-4D97-AF65-F5344CB8AC3E}">
        <p14:creationId xmlns:p14="http://schemas.microsoft.com/office/powerpoint/2010/main" val="300163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15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CFD9E6-D179-4323-AE9D-66AD5FA01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r"/>
            <a:r>
              <a:rPr lang="en-US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will make </a:t>
            </a:r>
            <a:r>
              <a:rPr lang="en-US" kern="1200" cap="all" spc="200" baseline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bigbasket</a:t>
            </a:r>
            <a:r>
              <a:rPr lang="en-US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stand out?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keyboard&#10;&#10;Description automatically generated">
            <a:extLst>
              <a:ext uri="{FF2B5EF4-FFF2-40B4-BE49-F238E27FC236}">
                <a16:creationId xmlns:a16="http://schemas.microsoft.com/office/drawing/2014/main" id="{AC8A6248-F151-4D07-934D-2DED01EDB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4363" y="876698"/>
            <a:ext cx="5459470" cy="510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1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7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D82C-F03F-4DEE-9CFF-E84B609C0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91" y="461547"/>
            <a:ext cx="4630442" cy="11386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BUSINESS</a:t>
            </a:r>
            <a:r>
              <a:rPr lang="en-US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cxnSp>
        <p:nvCxnSpPr>
          <p:cNvPr id="32" name="Straight Connector 27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277CD4A-2AFD-40DD-A9D0-234C0775BDB3}"/>
              </a:ext>
            </a:extLst>
          </p:cNvPr>
          <p:cNvSpPr/>
          <p:nvPr/>
        </p:nvSpPr>
        <p:spPr>
          <a:xfrm>
            <a:off x="275174" y="2902949"/>
            <a:ext cx="480926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3600" i="1">
                <a:solidFill>
                  <a:schemeClr val="bg1"/>
                </a:solidFill>
                <a:latin typeface="+mj-lt"/>
              </a:rPr>
              <a:t>“Did you forget” list  at check-out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B6DC8B-CAF3-4249-B277-512A3C69A7FB}"/>
              </a:ext>
            </a:extLst>
          </p:cNvPr>
          <p:cNvSpPr/>
          <p:nvPr/>
        </p:nvSpPr>
        <p:spPr>
          <a:xfrm>
            <a:off x="890664" y="1829795"/>
            <a:ext cx="35410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3600" i="1">
                <a:solidFill>
                  <a:schemeClr val="bg1"/>
                </a:solidFill>
                <a:latin typeface="+mj-lt"/>
              </a:rPr>
              <a:t>Smart basket at check-in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3F81E5-2462-4958-B6AC-62371A603C56}"/>
              </a:ext>
            </a:extLst>
          </p:cNvPr>
          <p:cNvSpPr/>
          <p:nvPr/>
        </p:nvSpPr>
        <p:spPr>
          <a:xfrm>
            <a:off x="6756115" y="1451679"/>
            <a:ext cx="4039888" cy="14003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 cap="all" spc="200">
                <a:solidFill>
                  <a:schemeClr val="tx2"/>
                </a:solidFill>
                <a:latin typeface="+mj-lt"/>
              </a:rPr>
              <a:t>Make it the </a:t>
            </a:r>
            <a:r>
              <a:rPr lang="en-US" sz="4000" cap="all" spc="200">
                <a:solidFill>
                  <a:srgbClr val="FF0000"/>
                </a:solidFill>
                <a:latin typeface="+mj-lt"/>
              </a:rPr>
              <a:t>BEST</a:t>
            </a:r>
          </a:p>
          <a:p>
            <a:pPr algn="ctr">
              <a:spcAft>
                <a:spcPts val="600"/>
              </a:spcAft>
            </a:pPr>
            <a:r>
              <a:rPr lang="en-US" sz="4000" cap="all" spc="200">
                <a:solidFill>
                  <a:schemeClr val="tx2"/>
                </a:solidFill>
                <a:latin typeface="+mj-lt"/>
              </a:rPr>
              <a:t>Shopping experience</a:t>
            </a:r>
            <a:endParaRPr lang="en-GB" sz="4000" cap="all" spc="20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293FDB-8DA4-4ED1-AC00-90BD0CDD161F}"/>
              </a:ext>
            </a:extLst>
          </p:cNvPr>
          <p:cNvCxnSpPr>
            <a:cxnSpLocks/>
          </p:cNvCxnSpPr>
          <p:nvPr/>
        </p:nvCxnSpPr>
        <p:spPr>
          <a:xfrm flipV="1">
            <a:off x="795892" y="2746747"/>
            <a:ext cx="3844038" cy="1"/>
          </a:xfrm>
          <a:prstGeom prst="line">
            <a:avLst/>
          </a:prstGeom>
          <a:ln w="19050">
            <a:solidFill>
              <a:schemeClr val="bg1">
                <a:alpha val="7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F758BD5-CF7A-48E4-8F1D-6BFA05B9CF0F}"/>
              </a:ext>
            </a:extLst>
          </p:cNvPr>
          <p:cNvSpPr/>
          <p:nvPr/>
        </p:nvSpPr>
        <p:spPr>
          <a:xfrm>
            <a:off x="6659905" y="5831548"/>
            <a:ext cx="40110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cap="all" spc="200">
                <a:solidFill>
                  <a:schemeClr val="tx2"/>
                </a:solidFill>
                <a:latin typeface="+mj-lt"/>
              </a:rPr>
              <a:t>shopping</a:t>
            </a:r>
            <a:r>
              <a:rPr lang="en-US" cap="all" spc="200">
                <a:solidFill>
                  <a:schemeClr val="tx2"/>
                </a:solidFill>
              </a:rPr>
              <a:t> </a:t>
            </a:r>
            <a:r>
              <a:rPr lang="en-US" sz="4000" cap="all" spc="200">
                <a:solidFill>
                  <a:schemeClr val="tx2"/>
                </a:solidFill>
                <a:latin typeface="+mj-lt"/>
              </a:rPr>
              <a:t>experience</a:t>
            </a:r>
            <a:endParaRPr lang="en-GB" sz="4000"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EEA402-0634-4DED-8DBB-5CC707A4CBB7}"/>
              </a:ext>
            </a:extLst>
          </p:cNvPr>
          <p:cNvSpPr/>
          <p:nvPr/>
        </p:nvSpPr>
        <p:spPr>
          <a:xfrm>
            <a:off x="290983" y="3925670"/>
            <a:ext cx="458969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3600" i="1">
                <a:solidFill>
                  <a:schemeClr val="bg1"/>
                </a:solidFill>
                <a:latin typeface="+mj-lt"/>
              </a:rPr>
              <a:t>Customer convenience</a:t>
            </a:r>
          </a:p>
        </p:txBody>
      </p:sp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B9B39DA9-CB49-43BC-9B91-B70F5706D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470595" y="3205540"/>
            <a:ext cx="6752639" cy="3652947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D7A621E8-9DA0-42B7-A840-6E770EB47F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844" y="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7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96DE-3A67-4D26-91B1-953B1DF5D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6229" y="67960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GB" cap="none">
                <a:solidFill>
                  <a:schemeClr val="accent1"/>
                </a:solidFill>
              </a:rPr>
              <a:t>APPROACH AND METHODOLOGY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2D107E-C01A-4DBB-8E1D-DB52F4B6AEE6}"/>
              </a:ext>
            </a:extLst>
          </p:cNvPr>
          <p:cNvSpPr/>
          <p:nvPr/>
        </p:nvSpPr>
        <p:spPr>
          <a:xfrm>
            <a:off x="8922659" y="5878345"/>
            <a:ext cx="2497879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sz="2800">
                <a:solidFill>
                  <a:schemeClr val="tx2"/>
                </a:solidFill>
                <a:latin typeface="Tw Cen MT" panose="020B0602020104020603" pitchFamily="34" charset="0"/>
              </a:rPr>
              <a:t>4 years of data</a:t>
            </a:r>
          </a:p>
        </p:txBody>
      </p:sp>
      <p:pic>
        <p:nvPicPr>
          <p:cNvPr id="17" name="Graphic 16" descr="Daily calendar">
            <a:extLst>
              <a:ext uri="{FF2B5EF4-FFF2-40B4-BE49-F238E27FC236}">
                <a16:creationId xmlns:a16="http://schemas.microsoft.com/office/drawing/2014/main" id="{6CF29514-779B-49B7-B7BB-899DF5393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87029" y="4886467"/>
            <a:ext cx="1124573" cy="1124573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E955D1-A636-49F8-9DF9-1C1E52A86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462" y="2155031"/>
            <a:ext cx="9279765" cy="402336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>
                <a:solidFill>
                  <a:schemeClr val="tx2"/>
                </a:solidFill>
              </a:rPr>
              <a:t>2 METHODS: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GB" sz="2000">
                <a:solidFill>
                  <a:schemeClr val="tx2"/>
                </a:solidFill>
              </a:rPr>
              <a:t>CHECK-IN LIST BASED ON PURCHASE HISTORY : </a:t>
            </a:r>
            <a:r>
              <a:rPr lang="en-GB" sz="2000" b="1">
                <a:solidFill>
                  <a:schemeClr val="tx2"/>
                </a:solidFill>
              </a:rPr>
              <a:t>GOOGLE PAGE RANK 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GB" sz="2000">
                <a:solidFill>
                  <a:schemeClr val="tx2"/>
                </a:solidFill>
              </a:rPr>
              <a:t>CHECK-OUT BASED ON SHOPPING CART CONTENTS : </a:t>
            </a:r>
            <a:r>
              <a:rPr lang="en-GB" sz="2000" b="1">
                <a:solidFill>
                  <a:schemeClr val="tx2"/>
                </a:solidFill>
              </a:rPr>
              <a:t>SIMILARITY COEFFICIENT</a:t>
            </a:r>
          </a:p>
          <a:p>
            <a:pPr marL="0" indent="0">
              <a:buNone/>
            </a:pPr>
            <a:r>
              <a:rPr lang="en-GB" sz="2800" b="1">
                <a:solidFill>
                  <a:schemeClr val="tx2"/>
                </a:solidFill>
              </a:rPr>
              <a:t>PERSONALIZED TO EACH USER</a:t>
            </a:r>
          </a:p>
          <a:p>
            <a:pPr marL="0" indent="0">
              <a:buNone/>
            </a:pPr>
            <a:r>
              <a:rPr lang="en-GB" sz="2800" b="1">
                <a:solidFill>
                  <a:schemeClr val="tx2"/>
                </a:solidFill>
              </a:rPr>
              <a:t>MEASURE THE SUCCESS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GB" sz="2000">
                <a:solidFill>
                  <a:schemeClr val="tx2"/>
                </a:solidFill>
              </a:rPr>
              <a:t>OFFLINE EVALUATION: SIMULATES ONLINE BUYING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GB" sz="2000">
                <a:solidFill>
                  <a:schemeClr val="tx2"/>
                </a:solidFill>
              </a:rPr>
              <a:t>MONTE-CARLO VALIDATION : RANDOM SAMPLING</a:t>
            </a:r>
            <a:endParaRPr lang="en-GB"/>
          </a:p>
        </p:txBody>
      </p:sp>
      <p:pic>
        <p:nvPicPr>
          <p:cNvPr id="12" name="Graphic 11" descr="Checklist">
            <a:extLst>
              <a:ext uri="{FF2B5EF4-FFF2-40B4-BE49-F238E27FC236}">
                <a16:creationId xmlns:a16="http://schemas.microsoft.com/office/drawing/2014/main" id="{FA3C5658-7513-4DEC-AD84-8BB7A46B56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58534" y="-145229"/>
            <a:ext cx="5181562" cy="518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124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 descr="Lightbulb and pencil">
            <a:extLst>
              <a:ext uri="{FF2B5EF4-FFF2-40B4-BE49-F238E27FC236}">
                <a16:creationId xmlns:a16="http://schemas.microsoft.com/office/drawing/2014/main" id="{21CDC5AF-B8DB-4922-BBEE-BB99F873B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9079" y="245327"/>
            <a:ext cx="4865869" cy="48075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4096DE-3A67-4D26-91B1-953B1DF5D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6229" y="679609"/>
            <a:ext cx="7018112" cy="1320800"/>
          </a:xfrm>
        </p:spPr>
        <p:txBody>
          <a:bodyPr>
            <a:normAutofit/>
          </a:bodyPr>
          <a:lstStyle/>
          <a:p>
            <a:pPr algn="ctr"/>
            <a:r>
              <a:rPr lang="en-GB" cap="none">
                <a:solidFill>
                  <a:schemeClr val="accent1"/>
                </a:solidFill>
              </a:rPr>
              <a:t>MEASURE THE SUCCESS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E955D1-A636-49F8-9DF9-1C1E52A86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0896" y="1846279"/>
            <a:ext cx="2530659" cy="903463"/>
          </a:xfrm>
        </p:spPr>
        <p:txBody>
          <a:bodyPr>
            <a:normAutofit/>
          </a:bodyPr>
          <a:lstStyle/>
          <a:p>
            <a:pPr marL="173736" lvl="1" indent="0" algn="ctr">
              <a:buNone/>
            </a:pPr>
            <a:r>
              <a:rPr lang="en-GB" sz="2800" b="1"/>
              <a:t>F1 score</a:t>
            </a:r>
          </a:p>
          <a:p>
            <a:pPr marL="457200" indent="-457200" algn="ctr">
              <a:buFont typeface="+mj-lt"/>
              <a:buAutoNum type="arabicPeriod"/>
            </a:pPr>
            <a:endParaRPr lang="en-GB" sz="3200" b="1"/>
          </a:p>
          <a:p>
            <a:pPr marL="457200" indent="-457200" algn="ctr">
              <a:buFont typeface="+mj-lt"/>
              <a:buAutoNum type="arabicPeriod"/>
            </a:pPr>
            <a:endParaRPr lang="en-GB" sz="3200" b="1"/>
          </a:p>
          <a:p>
            <a:pPr marL="0" indent="0" algn="ctr">
              <a:buNone/>
            </a:pPr>
            <a:endParaRPr lang="en-GB"/>
          </a:p>
          <a:p>
            <a:pPr marL="457200" indent="-457200">
              <a:buFont typeface="+mj-lt"/>
              <a:buAutoNum type="arabicPeriod"/>
            </a:pPr>
            <a:endParaRPr lang="en-GB"/>
          </a:p>
          <a:p>
            <a:pPr marL="457200" indent="-457200">
              <a:buFont typeface="+mj-lt"/>
              <a:buAutoNum type="arabicPeriod"/>
            </a:pPr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E6D2E1-F552-4A11-8D25-68C0057B073F}"/>
              </a:ext>
            </a:extLst>
          </p:cNvPr>
          <p:cNvSpPr/>
          <p:nvPr/>
        </p:nvSpPr>
        <p:spPr>
          <a:xfrm>
            <a:off x="752420" y="2020785"/>
            <a:ext cx="6741200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GB" sz="2800" b="1">
                <a:solidFill>
                  <a:schemeClr val="bg1"/>
                </a:solidFill>
              </a:rPr>
              <a:t>GOAL: MAKE USEFUL RECOMMENDATIONS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508002-241B-4AB0-B429-71A959A1DDB9}"/>
              </a:ext>
            </a:extLst>
          </p:cNvPr>
          <p:cNvSpPr/>
          <p:nvPr/>
        </p:nvSpPr>
        <p:spPr>
          <a:xfrm>
            <a:off x="752420" y="2564381"/>
            <a:ext cx="6741199" cy="3234253"/>
          </a:xfrm>
          <a:prstGeom prst="rect">
            <a:avLst/>
          </a:prstGeom>
          <a:solidFill>
            <a:schemeClr val="bg2">
              <a:lumMod val="9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B4D978-8C4C-4DBF-B1DB-6585633A2494}"/>
              </a:ext>
            </a:extLst>
          </p:cNvPr>
          <p:cNvSpPr/>
          <p:nvPr/>
        </p:nvSpPr>
        <p:spPr>
          <a:xfrm>
            <a:off x="4180887" y="2959514"/>
            <a:ext cx="3292391" cy="101566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73355" lvl="1"/>
            <a:r>
              <a:rPr lang="en-GB" sz="2000" b="1">
                <a:solidFill>
                  <a:schemeClr val="accent1"/>
                </a:solidFill>
              </a:rPr>
              <a:t>HOW MUCH RECOMMENDATIONS </a:t>
            </a:r>
            <a:endParaRPr lang="en-US"/>
          </a:p>
          <a:p>
            <a:pPr marL="173355" lvl="1"/>
            <a:r>
              <a:rPr lang="en-GB" sz="2000" b="1">
                <a:solidFill>
                  <a:schemeClr val="accent1"/>
                </a:solidFill>
              </a:rPr>
              <a:t>AFFECTED USERS CHOICE</a:t>
            </a:r>
          </a:p>
        </p:txBody>
      </p:sp>
      <p:pic>
        <p:nvPicPr>
          <p:cNvPr id="19" name="Graphic 18" descr="Shopping basket">
            <a:extLst>
              <a:ext uri="{FF2B5EF4-FFF2-40B4-BE49-F238E27FC236}">
                <a16:creationId xmlns:a16="http://schemas.microsoft.com/office/drawing/2014/main" id="{40F48E92-EC8C-42B7-A768-16C0908637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46273" y="4070205"/>
            <a:ext cx="1595053" cy="159505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701C297-FD34-4680-825D-E317734A4608}"/>
              </a:ext>
            </a:extLst>
          </p:cNvPr>
          <p:cNvSpPr/>
          <p:nvPr/>
        </p:nvSpPr>
        <p:spPr>
          <a:xfrm>
            <a:off x="894994" y="2937555"/>
            <a:ext cx="29087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736" lvl="1"/>
            <a:r>
              <a:rPr lang="en-GB" sz="2000" b="1">
                <a:solidFill>
                  <a:schemeClr val="accent1"/>
                </a:solidFill>
              </a:rPr>
              <a:t>HOW MANY RECOMMENDATIONS WERE USEFUL</a:t>
            </a:r>
          </a:p>
        </p:txBody>
      </p:sp>
      <p:pic>
        <p:nvPicPr>
          <p:cNvPr id="21" name="Graphic 20" descr="Target">
            <a:extLst>
              <a:ext uri="{FF2B5EF4-FFF2-40B4-BE49-F238E27FC236}">
                <a16:creationId xmlns:a16="http://schemas.microsoft.com/office/drawing/2014/main" id="{AA3E0A03-B368-420B-951F-CFB8EEDE7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45518" y="4070206"/>
            <a:ext cx="1595053" cy="15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213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3" descr="A person using a computer sitting on top of a table&#10;&#10;Description generated with very high confidence">
            <a:extLst>
              <a:ext uri="{FF2B5EF4-FFF2-40B4-BE49-F238E27FC236}">
                <a16:creationId xmlns:a16="http://schemas.microsoft.com/office/drawing/2014/main" id="{D4104BAD-2AC3-4149-9B02-14D20DFE60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9091" t="181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4FE1B9C8-0443-4506-BBD6-3AF8DE46D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D58CF9D-25A1-4D44-B925-DB0D7C09F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Our analysis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54C29FE-6D99-4083-90D8-9683EA5D4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658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3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34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6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25CCD64A-7294-410D-8B63-DF3CFA302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Value of historic data</a:t>
            </a:r>
          </a:p>
        </p:txBody>
      </p:sp>
      <p:cxnSp>
        <p:nvCxnSpPr>
          <p:cNvPr id="34" name="Straight Connector 38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erson standing in a room&#10;&#10;Description automatically generated">
            <a:extLst>
              <a:ext uri="{FF2B5EF4-FFF2-40B4-BE49-F238E27FC236}">
                <a16:creationId xmlns:a16="http://schemas.microsoft.com/office/drawing/2014/main" id="{2C8EBEB6-5EB5-4B64-9292-0094CF9696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0932"/>
          <a:stretch/>
        </p:blipFill>
        <p:spPr>
          <a:xfrm>
            <a:off x="5468548" y="0"/>
            <a:ext cx="6718785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D3219C-7573-4A94-AB14-BFCCC9C0A11B}"/>
              </a:ext>
            </a:extLst>
          </p:cNvPr>
          <p:cNvSpPr txBox="1"/>
          <p:nvPr/>
        </p:nvSpPr>
        <p:spPr>
          <a:xfrm>
            <a:off x="6114244" y="764025"/>
            <a:ext cx="6061938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sz="2000" b="1">
                <a:solidFill>
                  <a:schemeClr val="bg1"/>
                </a:solidFill>
              </a:rPr>
              <a:t>  CUSTOMER TRAFFIC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1C7CED-5D44-44B9-BA9A-C36609F5E47B}"/>
              </a:ext>
            </a:extLst>
          </p:cNvPr>
          <p:cNvSpPr txBox="1"/>
          <p:nvPr/>
        </p:nvSpPr>
        <p:spPr>
          <a:xfrm>
            <a:off x="6568068" y="4664618"/>
            <a:ext cx="5608114" cy="1015663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tx2"/>
                </a:solidFill>
              </a:rPr>
              <a:t>AVG </a:t>
            </a:r>
            <a:r>
              <a:rPr lang="en-GB" sz="2000" b="1">
                <a:solidFill>
                  <a:schemeClr val="tx2"/>
                </a:solidFill>
              </a:rPr>
              <a:t>6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>
                <a:solidFill>
                  <a:schemeClr val="tx2"/>
                </a:solidFill>
              </a:rPr>
              <a:t>MIN 1 </a:t>
            </a:r>
            <a:r>
              <a:rPr lang="en-GB" sz="2000">
                <a:solidFill>
                  <a:schemeClr val="tx2"/>
                </a:solidFill>
              </a:rPr>
              <a:t>PRODUCT AND </a:t>
            </a:r>
            <a:r>
              <a:rPr lang="en-GB" sz="2000" b="1">
                <a:solidFill>
                  <a:schemeClr val="tx2"/>
                </a:solidFill>
              </a:rPr>
              <a:t>MAX 42</a:t>
            </a:r>
            <a:endParaRPr lang="en-GB" sz="200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>
                <a:solidFill>
                  <a:schemeClr val="tx2"/>
                </a:solidFill>
              </a:rPr>
              <a:t>TOP 3: BEENS, ROOT AND OTHER VEGETABLES</a:t>
            </a:r>
            <a:endParaRPr lang="en-GB" b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4E2C3E-1D70-4A54-BA5B-314AEDA3AA18}"/>
              </a:ext>
            </a:extLst>
          </p:cNvPr>
          <p:cNvSpPr/>
          <p:nvPr/>
        </p:nvSpPr>
        <p:spPr>
          <a:xfrm>
            <a:off x="6568068" y="1323830"/>
            <a:ext cx="5620658" cy="1631216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>
                <a:solidFill>
                  <a:schemeClr val="tx2"/>
                </a:solidFill>
              </a:rPr>
              <a:t>3</a:t>
            </a:r>
            <a:r>
              <a:rPr lang="en-GB" sz="2000">
                <a:solidFill>
                  <a:schemeClr val="tx2"/>
                </a:solidFill>
              </a:rPr>
              <a:t> CUSTOMERS ORDERING EVERY HOUR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>
                <a:solidFill>
                  <a:schemeClr val="tx2"/>
                </a:solidFill>
              </a:rPr>
              <a:t>PEAK HOURS ARE </a:t>
            </a:r>
            <a:r>
              <a:rPr lang="pt-PT" sz="2000" b="1">
                <a:solidFill>
                  <a:schemeClr val="tx2"/>
                </a:solidFill>
              </a:rPr>
              <a:t>9 AM </a:t>
            </a:r>
            <a:r>
              <a:rPr lang="pt-PT" sz="2000">
                <a:solidFill>
                  <a:schemeClr val="tx2"/>
                </a:solidFill>
              </a:rPr>
              <a:t>AND </a:t>
            </a:r>
            <a:r>
              <a:rPr lang="pt-PT" sz="2000" b="1">
                <a:solidFill>
                  <a:schemeClr val="tx2"/>
                </a:solidFill>
              </a:rPr>
              <a:t>19 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tx2"/>
                </a:solidFill>
              </a:rPr>
              <a:t>PEAK DAY</a:t>
            </a:r>
            <a:r>
              <a:rPr lang="en-GB" sz="2000" b="1">
                <a:solidFill>
                  <a:schemeClr val="tx2"/>
                </a:solidFill>
              </a:rPr>
              <a:t>: SUNDAY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tx2"/>
                </a:solidFill>
              </a:rPr>
              <a:t>AVG ORDERS 9 PER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>
                <a:solidFill>
                  <a:schemeClr val="tx2"/>
                </a:solidFill>
              </a:rPr>
              <a:t>MAX 28 </a:t>
            </a:r>
            <a:r>
              <a:rPr lang="en-GB" sz="2000">
                <a:solidFill>
                  <a:schemeClr val="tx2"/>
                </a:solidFill>
              </a:rPr>
              <a:t>ORDERS PER DAY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655319-CD38-4E67-86F1-F4C4B3B839F2}"/>
              </a:ext>
            </a:extLst>
          </p:cNvPr>
          <p:cNvSpPr txBox="1"/>
          <p:nvPr/>
        </p:nvSpPr>
        <p:spPr>
          <a:xfrm>
            <a:off x="6114244" y="4100177"/>
            <a:ext cx="6061938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sz="2000" b="1">
                <a:solidFill>
                  <a:schemeClr val="tx2"/>
                </a:solidFill>
              </a:rPr>
              <a:t>  </a:t>
            </a:r>
            <a:r>
              <a:rPr lang="en-GB" sz="2000" b="1">
                <a:solidFill>
                  <a:schemeClr val="bg1"/>
                </a:solidFill>
              </a:rPr>
              <a:t>SHOPPING BASKET</a:t>
            </a:r>
          </a:p>
        </p:txBody>
      </p:sp>
    </p:spTree>
    <p:extLst>
      <p:ext uri="{BB962C8B-B14F-4D97-AF65-F5344CB8AC3E}">
        <p14:creationId xmlns:p14="http://schemas.microsoft.com/office/powerpoint/2010/main" val="1218337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869CEAE1B09847973536CC247D472E" ma:contentTypeVersion="5" ma:contentTypeDescription="Create a new document." ma:contentTypeScope="" ma:versionID="b4909e25727e652fb882c9c453bc71d1">
  <xsd:schema xmlns:xsd="http://www.w3.org/2001/XMLSchema" xmlns:xs="http://www.w3.org/2001/XMLSchema" xmlns:p="http://schemas.microsoft.com/office/2006/metadata/properties" xmlns:ns3="582ceaa1-528f-41c5-9c67-6dcb4ef3deb8" xmlns:ns4="487efe1f-1634-4e71-8c23-c40fb37b3581" targetNamespace="http://schemas.microsoft.com/office/2006/metadata/properties" ma:root="true" ma:fieldsID="969a817def3fe3d792364abc41850a6f" ns3:_="" ns4:_="">
    <xsd:import namespace="582ceaa1-528f-41c5-9c67-6dcb4ef3deb8"/>
    <xsd:import namespace="487efe1f-1634-4e71-8c23-c40fb37b358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2ceaa1-528f-41c5-9c67-6dcb4ef3de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efe1f-1634-4e71-8c23-c40fb37b358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86C8F4-C3C2-4EC8-B514-9DB2510B62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91384B-4997-4067-9A54-844236E0A87A}">
  <ds:schemaRefs>
    <ds:schemaRef ds:uri="http://schemas.microsoft.com/office/infopath/2007/PartnerControls"/>
    <ds:schemaRef ds:uri="582ceaa1-528f-41c5-9c67-6dcb4ef3deb8"/>
    <ds:schemaRef ds:uri="http://purl.org/dc/elements/1.1/"/>
    <ds:schemaRef ds:uri="http://schemas.microsoft.com/office/2006/metadata/properties"/>
    <ds:schemaRef ds:uri="487efe1f-1634-4e71-8c23-c40fb37b3581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CE11596-A5C5-417E-84AF-A406A9F87E5B}">
  <ds:schemaRefs>
    <ds:schemaRef ds:uri="487efe1f-1634-4e71-8c23-c40fb37b3581"/>
    <ds:schemaRef ds:uri="582ceaa1-528f-41c5-9c67-6dcb4ef3deb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630</Words>
  <Application>Microsoft Office PowerPoint</Application>
  <PresentationFormat>Widescreen</PresentationFormat>
  <Paragraphs>176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Roboto</vt:lpstr>
      <vt:lpstr>Tw Cen MT</vt:lpstr>
      <vt:lpstr>Tw Cen MT Condensed</vt:lpstr>
      <vt:lpstr>Tw Cen MT Condensed (Headings)</vt:lpstr>
      <vt:lpstr>Wingdings 3</vt:lpstr>
      <vt:lpstr>Integral</vt:lpstr>
      <vt:lpstr>Business Case 5: recommender system for online grocery cart</vt:lpstr>
      <vt:lpstr>Online groceries</vt:lpstr>
      <vt:lpstr>BUSINESS PROBLEMS</vt:lpstr>
      <vt:lpstr>What will make bigbasket stand out?</vt:lpstr>
      <vt:lpstr>BUSINESS OBJECTIVES</vt:lpstr>
      <vt:lpstr>APPROACH AND METHODOLOGY</vt:lpstr>
      <vt:lpstr>MEASURE THE SUCCESS</vt:lpstr>
      <vt:lpstr>Our analysis</vt:lpstr>
      <vt:lpstr>Value of historic data</vt:lpstr>
      <vt:lpstr>Do people buy what we recommend?…</vt:lpstr>
      <vt:lpstr>example SMART BASKET</vt:lpstr>
      <vt:lpstr>DID YOU FORGET?…</vt:lpstr>
      <vt:lpstr>example did you forget</vt:lpstr>
      <vt:lpstr>Best e-shopping experience achieved!</vt:lpstr>
      <vt:lpstr>DEPLOYMENT</vt:lpstr>
      <vt:lpstr>FUTURE IMPROVEMENTS</vt:lpstr>
      <vt:lpstr>Thank you!   Contact us: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Case 5: recommender system for online grocery cart</dc:title>
  <dc:creator>Alexandra Ordina</dc:creator>
  <cp:lastModifiedBy>Alexandra Ordina</cp:lastModifiedBy>
  <cp:revision>2</cp:revision>
  <dcterms:created xsi:type="dcterms:W3CDTF">2020-05-27T13:52:57Z</dcterms:created>
  <dcterms:modified xsi:type="dcterms:W3CDTF">2020-07-29T16:38:35Z</dcterms:modified>
</cp:coreProperties>
</file>