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33F540-5035-4280-BAB8-06D8348F0B0B}" type="datetimeFigureOut">
              <a:rPr lang="en-US" smtClean="0"/>
              <a:t>8/7/2020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2446553-BB7A-4D72-A650-E5CEAB979D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F540-5035-4280-BAB8-06D8348F0B0B}"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F540-5035-4280-BAB8-06D8348F0B0B}"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33F540-5035-4280-BAB8-06D8348F0B0B}"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33F540-5035-4280-BAB8-06D8348F0B0B}"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6553-BB7A-4D72-A650-E5CEAB979D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33F540-5035-4280-BAB8-06D8348F0B0B}"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33F540-5035-4280-BAB8-06D8348F0B0B}"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33F540-5035-4280-BAB8-06D8348F0B0B}"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F540-5035-4280-BAB8-06D8348F0B0B}" type="datetimeFigureOut">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33F540-5035-4280-BAB8-06D8348F0B0B}"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6553-BB7A-4D72-A650-E5CEAB979D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33F540-5035-4280-BAB8-06D8348F0B0B}"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2446553-BB7A-4D72-A650-E5CEAB979D3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33F540-5035-4280-BAB8-06D8348F0B0B}" type="datetimeFigureOut">
              <a:rPr lang="en-US" smtClean="0"/>
              <a:t>8/7/2020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446553-BB7A-4D72-A650-E5CEAB979D3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0" y="3071810"/>
            <a:ext cx="8229600" cy="1143000"/>
          </a:xfrm>
        </p:spPr>
        <p:txBody>
          <a:bodyPr>
            <a:normAutofit fontScale="90000"/>
          </a:bodyPr>
          <a:lstStyle/>
          <a:p>
            <a:r>
              <a:rPr lang="en-US" dirty="0" smtClean="0"/>
              <a:t>Optimized Deployment of </a:t>
            </a:r>
            <a:r>
              <a:rPr lang="en-US" dirty="0"/>
              <a:t>P</a:t>
            </a:r>
            <a:r>
              <a:rPr lang="en-US" dirty="0" smtClean="0"/>
              <a:t>olice Resources in Vancouver </a:t>
            </a:r>
            <a:r>
              <a:rPr lang="en-US" dirty="0" err="1" smtClean="0"/>
              <a:t>Neighbourhoods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Obtaining coordinates of all </a:t>
            </a:r>
            <a:r>
              <a:rPr lang="en-US" dirty="0" smtClean="0"/>
              <a:t>the </a:t>
            </a:r>
            <a:r>
              <a:rPr lang="en-US" dirty="0" err="1" smtClean="0"/>
              <a:t>neighbourhoods</a:t>
            </a:r>
            <a:endParaRPr lang="en-US" dirty="0"/>
          </a:p>
        </p:txBody>
      </p:sp>
      <p:pic>
        <p:nvPicPr>
          <p:cNvPr id="7170" name="Picture 2"/>
          <p:cNvPicPr>
            <a:picLocks noChangeAspect="1" noChangeArrowheads="1"/>
          </p:cNvPicPr>
          <p:nvPr/>
        </p:nvPicPr>
        <p:blipFill>
          <a:blip r:embed="rId2"/>
          <a:srcRect/>
          <a:stretch>
            <a:fillRect/>
          </a:stretch>
        </p:blipFill>
        <p:spPr bwMode="auto">
          <a:xfrm>
            <a:off x="2643174" y="2047875"/>
            <a:ext cx="3752850" cy="48101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Master table with all the </a:t>
            </a:r>
            <a:r>
              <a:rPr lang="en-US" dirty="0" err="1" smtClean="0"/>
              <a:t>neighbourhood</a:t>
            </a:r>
            <a:r>
              <a:rPr lang="en-US" dirty="0" smtClean="0"/>
              <a:t> information</a:t>
            </a:r>
            <a:endParaRPr lang="en-US" dirty="0"/>
          </a:p>
        </p:txBody>
      </p:sp>
      <p:pic>
        <p:nvPicPr>
          <p:cNvPr id="8195" name="Picture 3"/>
          <p:cNvPicPr>
            <a:picLocks noChangeAspect="1" noChangeArrowheads="1"/>
          </p:cNvPicPr>
          <p:nvPr/>
        </p:nvPicPr>
        <p:blipFill>
          <a:blip r:embed="rId2"/>
          <a:srcRect/>
          <a:stretch>
            <a:fillRect/>
          </a:stretch>
        </p:blipFill>
        <p:spPr bwMode="auto">
          <a:xfrm>
            <a:off x="500034" y="2714620"/>
            <a:ext cx="8067675" cy="3581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Probability</a:t>
            </a:r>
            <a:endParaRPr lang="en-US" dirty="0"/>
          </a:p>
        </p:txBody>
      </p:sp>
      <p:pic>
        <p:nvPicPr>
          <p:cNvPr id="9218" name="Picture 2"/>
          <p:cNvPicPr>
            <a:picLocks noChangeAspect="1" noChangeArrowheads="1"/>
          </p:cNvPicPr>
          <p:nvPr/>
        </p:nvPicPr>
        <p:blipFill>
          <a:blip r:embed="rId2"/>
          <a:srcRect/>
          <a:stretch>
            <a:fillRect/>
          </a:stretch>
        </p:blipFill>
        <p:spPr bwMode="auto">
          <a:xfrm>
            <a:off x="0" y="2643182"/>
            <a:ext cx="9144000" cy="28670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committed crimes</a:t>
            </a:r>
            <a:endParaRPr lang="en-US" dirty="0"/>
          </a:p>
        </p:txBody>
      </p:sp>
      <p:pic>
        <p:nvPicPr>
          <p:cNvPr id="10242" name="Picture 2"/>
          <p:cNvPicPr>
            <a:picLocks noChangeAspect="1" noChangeArrowheads="1"/>
          </p:cNvPicPr>
          <p:nvPr/>
        </p:nvPicPr>
        <p:blipFill>
          <a:blip r:embed="rId2"/>
          <a:srcRect/>
          <a:stretch>
            <a:fillRect/>
          </a:stretch>
        </p:blipFill>
        <p:spPr bwMode="auto">
          <a:xfrm>
            <a:off x="0" y="2714620"/>
            <a:ext cx="9144000" cy="3362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Formation of clusters</a:t>
            </a:r>
            <a:endParaRPr lang="en-US" dirty="0"/>
          </a:p>
        </p:txBody>
      </p:sp>
      <p:pic>
        <p:nvPicPr>
          <p:cNvPr id="11266" name="Picture 2"/>
          <p:cNvPicPr>
            <a:picLocks noChangeAspect="1" noChangeArrowheads="1"/>
          </p:cNvPicPr>
          <p:nvPr/>
        </p:nvPicPr>
        <p:blipFill>
          <a:blip r:embed="rId2"/>
          <a:srcRect/>
          <a:stretch>
            <a:fillRect/>
          </a:stretch>
        </p:blipFill>
        <p:spPr bwMode="auto">
          <a:xfrm>
            <a:off x="214282" y="1928802"/>
            <a:ext cx="8643966" cy="46958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Depiction of Clusters</a:t>
            </a:r>
            <a:endParaRPr lang="en-US" dirty="0"/>
          </a:p>
        </p:txBody>
      </p:sp>
      <p:pic>
        <p:nvPicPr>
          <p:cNvPr id="12290" name="Picture 2"/>
          <p:cNvPicPr>
            <a:picLocks noChangeAspect="1" noChangeArrowheads="1"/>
          </p:cNvPicPr>
          <p:nvPr/>
        </p:nvPicPr>
        <p:blipFill>
          <a:blip r:embed="rId2"/>
          <a:srcRect/>
          <a:stretch>
            <a:fillRect/>
          </a:stretch>
        </p:blipFill>
        <p:spPr bwMode="auto">
          <a:xfrm>
            <a:off x="428596" y="1928802"/>
            <a:ext cx="8286750" cy="45910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analysis of clusters</a:t>
            </a:r>
            <a:endParaRPr lang="en-US" dirty="0"/>
          </a:p>
        </p:txBody>
      </p:sp>
      <p:pic>
        <p:nvPicPr>
          <p:cNvPr id="13314" name="Picture 2"/>
          <p:cNvPicPr>
            <a:picLocks noChangeAspect="1" noChangeArrowheads="1"/>
          </p:cNvPicPr>
          <p:nvPr/>
        </p:nvPicPr>
        <p:blipFill>
          <a:blip r:embed="rId2"/>
          <a:srcRect/>
          <a:stretch>
            <a:fillRect/>
          </a:stretch>
        </p:blipFill>
        <p:spPr bwMode="auto">
          <a:xfrm>
            <a:off x="0" y="2009775"/>
            <a:ext cx="9144000" cy="48482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Modelling</a:t>
            </a:r>
            <a:endParaRPr lang="en-US" dirty="0"/>
          </a:p>
        </p:txBody>
      </p:sp>
      <p:sp>
        <p:nvSpPr>
          <p:cNvPr id="3" name="TextBox 2"/>
          <p:cNvSpPr txBox="1"/>
          <p:nvPr/>
        </p:nvSpPr>
        <p:spPr>
          <a:xfrm>
            <a:off x="500034" y="2071678"/>
            <a:ext cx="7643865" cy="4247317"/>
          </a:xfrm>
          <a:prstGeom prst="rect">
            <a:avLst/>
          </a:prstGeom>
          <a:noFill/>
        </p:spPr>
        <p:txBody>
          <a:bodyPr wrap="square" rtlCol="0">
            <a:spAutoFit/>
          </a:bodyPr>
          <a:lstStyle/>
          <a:p>
            <a:r>
              <a:rPr lang="en-US" dirty="0" smtClean="0"/>
              <a:t>To help stakeholders choose the right neighborhood within a borough we will be clustering similar neighborhoods using K - means clustering which is a form of unsupervised machine learning algorithm that clusters data based on predefined cluster size.</a:t>
            </a:r>
          </a:p>
          <a:p>
            <a:r>
              <a:rPr lang="en-US" dirty="0" smtClean="0"/>
              <a:t>We will use K-Means clustering to address this problem so as to group data based on existing crimes which will help in the decision making process.</a:t>
            </a:r>
          </a:p>
          <a:p>
            <a:endParaRPr lang="en-US" dirty="0" smtClean="0"/>
          </a:p>
          <a:p>
            <a:r>
              <a:rPr lang="en-US" dirty="0" smtClean="0"/>
              <a:t> - Defining a function to fetch top 10 crimes around a given neighborhood</a:t>
            </a:r>
          </a:p>
          <a:p>
            <a:r>
              <a:rPr lang="en-US" dirty="0" smtClean="0"/>
              <a:t> - Data frame containing crimes for each neighborhood</a:t>
            </a:r>
          </a:p>
          <a:p>
            <a:r>
              <a:rPr lang="en-US" dirty="0" smtClean="0"/>
              <a:t> - crime Count per neighborhood</a:t>
            </a:r>
          </a:p>
          <a:p>
            <a:r>
              <a:rPr lang="en-US" dirty="0" smtClean="0"/>
              <a:t> - One Hot Encoding to Analyze Each Neighborhood</a:t>
            </a:r>
          </a:p>
          <a:p>
            <a:r>
              <a:rPr lang="en-US" dirty="0" smtClean="0"/>
              <a:t> - Top 5 most frequent crimes across neighborhoods</a:t>
            </a:r>
          </a:p>
          <a:p>
            <a:r>
              <a:rPr lang="en-US" dirty="0" smtClean="0"/>
              <a:t> - Creation of a new </a:t>
            </a:r>
            <a:r>
              <a:rPr lang="en-US" dirty="0" err="1" smtClean="0"/>
              <a:t>dataframe</a:t>
            </a:r>
            <a:r>
              <a:rPr lang="en-US" dirty="0" smtClean="0"/>
              <a:t> which displays the top 10 crimes for each neighborhood</a:t>
            </a:r>
          </a:p>
          <a:p>
            <a:r>
              <a:rPr lang="en-US" dirty="0" smtClean="0"/>
              <a:t> - Clustering neighborhoods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Box 2"/>
          <p:cNvSpPr txBox="1"/>
          <p:nvPr/>
        </p:nvSpPr>
        <p:spPr>
          <a:xfrm>
            <a:off x="571472" y="2143116"/>
            <a:ext cx="7715304" cy="4431983"/>
          </a:xfrm>
          <a:prstGeom prst="rect">
            <a:avLst/>
          </a:prstGeom>
          <a:noFill/>
        </p:spPr>
        <p:txBody>
          <a:bodyPr wrap="square" rtlCol="0">
            <a:spAutoFit/>
          </a:bodyPr>
          <a:lstStyle/>
          <a:p>
            <a:r>
              <a:rPr lang="en-US" sz="2200" dirty="0" smtClean="0"/>
              <a:t>- Cluster 1 with </a:t>
            </a:r>
            <a:r>
              <a:rPr lang="en-US" sz="2200" dirty="0" err="1" smtClean="0"/>
              <a:t>Musqueam</a:t>
            </a:r>
            <a:r>
              <a:rPr lang="en-US" sz="2200" dirty="0" smtClean="0"/>
              <a:t> faces the problem of Theft from Vehicle and Break and Enter Residential/Other. Police deployment should be made accordingly</a:t>
            </a:r>
          </a:p>
          <a:p>
            <a:endParaRPr lang="en-US" sz="2200" dirty="0" smtClean="0"/>
          </a:p>
          <a:p>
            <a:endParaRPr lang="en-US" sz="2200" dirty="0" smtClean="0"/>
          </a:p>
          <a:p>
            <a:r>
              <a:rPr lang="en-US" sz="2200" dirty="0" smtClean="0"/>
              <a:t>- Cluster 2 has </a:t>
            </a:r>
            <a:r>
              <a:rPr lang="en-US" sz="2200" dirty="0" err="1" smtClean="0"/>
              <a:t>neighbourhood</a:t>
            </a:r>
            <a:r>
              <a:rPr lang="en-US" sz="2200" dirty="0" smtClean="0"/>
              <a:t> such as 'Hastings-Sunrise', 'Grandview-Woodland', '</a:t>
            </a:r>
            <a:r>
              <a:rPr lang="en-US" sz="2200" dirty="0" err="1" smtClean="0"/>
              <a:t>Strathcona</a:t>
            </a:r>
            <a:r>
              <a:rPr lang="en-US" sz="2200" dirty="0" smtClean="0"/>
              <a:t>', 'Sunset', '</a:t>
            </a:r>
            <a:r>
              <a:rPr lang="en-US" sz="2200" dirty="0" err="1" smtClean="0"/>
              <a:t>Marpole</a:t>
            </a:r>
            <a:r>
              <a:rPr lang="en-US" sz="2200" dirty="0" smtClean="0"/>
              <a:t>', 'Kensington-Cedar Cottage', '</a:t>
            </a:r>
            <a:r>
              <a:rPr lang="en-US" sz="2200" dirty="0" err="1" smtClean="0"/>
              <a:t>Kitsilano</a:t>
            </a:r>
            <a:r>
              <a:rPr lang="en-US" sz="2200" dirty="0" smtClean="0"/>
              <a:t>', 'Victoria-</a:t>
            </a:r>
            <a:r>
              <a:rPr lang="en-US" sz="2200" dirty="0" err="1" smtClean="0"/>
              <a:t>Fraserview</a:t>
            </a:r>
            <a:r>
              <a:rPr lang="en-US" sz="2200" dirty="0" smtClean="0"/>
              <a:t>', 'Riley Park', 'Killarney', 'South </a:t>
            </a:r>
            <a:r>
              <a:rPr lang="en-US" sz="2200" dirty="0" err="1" smtClean="0"/>
              <a:t>Cambie</a:t>
            </a:r>
            <a:r>
              <a:rPr lang="en-US" sz="2200" dirty="0" smtClean="0"/>
              <a:t>' and these areas mostly face the problems of Theft from Vehicle, Mischief, and Break and Enter Residential/Other. Police should work accordingly in this cluster.</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Rectangle 2"/>
          <p:cNvSpPr/>
          <p:nvPr/>
        </p:nvSpPr>
        <p:spPr>
          <a:xfrm>
            <a:off x="428596" y="2357430"/>
            <a:ext cx="8286808" cy="2462213"/>
          </a:xfrm>
          <a:prstGeom prst="rect">
            <a:avLst/>
          </a:prstGeom>
        </p:spPr>
        <p:txBody>
          <a:bodyPr wrap="square">
            <a:spAutoFit/>
          </a:bodyPr>
          <a:lstStyle/>
          <a:p>
            <a:r>
              <a:rPr lang="en-US" sz="2200" dirty="0" smtClean="0"/>
              <a:t>- Stanley Park is a separate cluster 3 and faces the crimes of Vehicle and Bicycle theft as also Vehicle Collision or Pedestrian Struck</a:t>
            </a:r>
          </a:p>
          <a:p>
            <a:endParaRPr lang="en-US" sz="2200" dirty="0" smtClean="0"/>
          </a:p>
          <a:p>
            <a:r>
              <a:rPr lang="en-US" sz="2200" dirty="0" smtClean="0"/>
              <a:t>- Cluster 4 comprises 'West End', 'Central Business District', 'Mount Pleasant', 'Fairview', 'Renfrew-Collingwood'. They bear the issues like Theft from vehicle, other thefts, </a:t>
            </a:r>
            <a:r>
              <a:rPr lang="en-US" sz="2200" dirty="0" err="1" smtClean="0"/>
              <a:t>Michiefs</a:t>
            </a:r>
            <a:r>
              <a:rPr lang="en-US" sz="2200" dirty="0" smtClean="0"/>
              <a:t>, etc. This area thus needs continuous Police patrolling.</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Optimum Police Allocation</a:t>
            </a:r>
            <a:endParaRPr lang="en-US" dirty="0"/>
          </a:p>
        </p:txBody>
      </p:sp>
      <p:sp>
        <p:nvSpPr>
          <p:cNvPr id="3" name="TextBox 2"/>
          <p:cNvSpPr txBox="1"/>
          <p:nvPr/>
        </p:nvSpPr>
        <p:spPr>
          <a:xfrm>
            <a:off x="571472" y="1928802"/>
            <a:ext cx="6948505" cy="4154984"/>
          </a:xfrm>
          <a:prstGeom prst="rect">
            <a:avLst/>
          </a:prstGeom>
          <a:noFill/>
        </p:spPr>
        <p:txBody>
          <a:bodyPr wrap="none" rtlCol="0">
            <a:spAutoFit/>
          </a:bodyPr>
          <a:lstStyle/>
          <a:p>
            <a:pPr lvl="1">
              <a:buFont typeface="Arial" pitchFamily="34" charset="0"/>
              <a:buChar char="•"/>
            </a:pPr>
            <a:r>
              <a:rPr lang="en-US" sz="2400" dirty="0" smtClean="0"/>
              <a:t>Helps in faster police action</a:t>
            </a:r>
          </a:p>
          <a:p>
            <a:pPr lvl="1">
              <a:buFont typeface="Arial" pitchFamily="34" charset="0"/>
              <a:buChar char="•"/>
            </a:pPr>
            <a:endParaRPr lang="en-US" sz="2400" dirty="0" smtClean="0"/>
          </a:p>
          <a:p>
            <a:pPr lvl="1">
              <a:buFont typeface="Arial" pitchFamily="34" charset="0"/>
              <a:buChar char="•"/>
            </a:pPr>
            <a:r>
              <a:rPr lang="en-US" sz="2400" dirty="0" smtClean="0"/>
              <a:t>Helps in better intelligence gathering</a:t>
            </a:r>
          </a:p>
          <a:p>
            <a:pPr lvl="1">
              <a:buFont typeface="Arial" pitchFamily="34" charset="0"/>
              <a:buChar char="•"/>
            </a:pPr>
            <a:endParaRPr lang="en-US" sz="2400" dirty="0" smtClean="0"/>
          </a:p>
          <a:p>
            <a:pPr lvl="1">
              <a:buFont typeface="Arial" pitchFamily="34" charset="0"/>
              <a:buChar char="•"/>
            </a:pPr>
            <a:r>
              <a:rPr lang="en-US" sz="2400" dirty="0" smtClean="0"/>
              <a:t>Improves evidence collection and investigation</a:t>
            </a:r>
          </a:p>
          <a:p>
            <a:pPr lvl="1">
              <a:buFont typeface="Arial" pitchFamily="34" charset="0"/>
              <a:buChar char="•"/>
            </a:pPr>
            <a:endParaRPr lang="en-US" sz="2400" dirty="0" smtClean="0"/>
          </a:p>
          <a:p>
            <a:pPr lvl="1">
              <a:buFont typeface="Arial" pitchFamily="34" charset="0"/>
              <a:buChar char="•"/>
            </a:pPr>
            <a:r>
              <a:rPr lang="en-US" sz="2400" dirty="0" smtClean="0"/>
              <a:t>Enables Police towards a surgical approach</a:t>
            </a:r>
          </a:p>
          <a:p>
            <a:pPr lvl="1">
              <a:buFont typeface="Arial" pitchFamily="34" charset="0"/>
              <a:buChar char="•"/>
            </a:pPr>
            <a:endParaRPr lang="en-US" sz="2400" dirty="0" smtClean="0"/>
          </a:p>
          <a:p>
            <a:pPr lvl="1">
              <a:buFont typeface="Arial" pitchFamily="34" charset="0"/>
              <a:buChar char="•"/>
            </a:pPr>
            <a:r>
              <a:rPr lang="en-US" sz="2400" dirty="0" smtClean="0"/>
              <a:t>Helps optimize public costs</a:t>
            </a:r>
          </a:p>
          <a:p>
            <a:pPr lvl="1">
              <a:buFont typeface="Arial" pitchFamily="34" charset="0"/>
              <a:buChar char="•"/>
            </a:pPr>
            <a:endParaRPr lang="en-US" sz="2400" dirty="0" smtClean="0"/>
          </a:p>
          <a:p>
            <a:pPr lvl="1">
              <a:buFont typeface="Arial" pitchFamily="34" charset="0"/>
              <a:buChar char="•"/>
            </a:pPr>
            <a:r>
              <a:rPr lang="en-US" sz="2400" dirty="0" smtClean="0"/>
              <a:t>Makes </a:t>
            </a:r>
            <a:r>
              <a:rPr lang="en-US" sz="2400" dirty="0" err="1" smtClean="0"/>
              <a:t>neighbourhoods</a:t>
            </a:r>
            <a:r>
              <a:rPr lang="en-US" sz="2400" dirty="0" smtClean="0"/>
              <a:t> safe and secure</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500034" y="2143116"/>
            <a:ext cx="8286808" cy="1200329"/>
          </a:xfrm>
          <a:prstGeom prst="rect">
            <a:avLst/>
          </a:prstGeom>
        </p:spPr>
        <p:txBody>
          <a:bodyPr wrap="square">
            <a:spAutoFit/>
          </a:bodyPr>
          <a:lstStyle/>
          <a:p>
            <a:r>
              <a:rPr lang="en-US" dirty="0" smtClean="0"/>
              <a:t>We have explored the crime data to understand different types of crimes in all neighborhoods of Vancouver and later categorized them into different neighborhoods, which helped us group the neighborhoods into clusters and deploy police depending upon the frequency of crimes in that particular cluster.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a:t>
            </a:r>
            <a:r>
              <a:rPr lang="en-US" dirty="0" smtClean="0"/>
              <a:t>cleaning</a:t>
            </a:r>
            <a:endParaRPr lang="en-US" dirty="0"/>
          </a:p>
        </p:txBody>
      </p:sp>
      <p:sp>
        <p:nvSpPr>
          <p:cNvPr id="3" name="TextBox 2"/>
          <p:cNvSpPr txBox="1"/>
          <p:nvPr/>
        </p:nvSpPr>
        <p:spPr>
          <a:xfrm>
            <a:off x="571472" y="2000240"/>
            <a:ext cx="7929618" cy="4357718"/>
          </a:xfrm>
          <a:prstGeom prst="rect">
            <a:avLst/>
          </a:prstGeom>
          <a:noFill/>
        </p:spPr>
        <p:txBody>
          <a:bodyPr wrap="square" rtlCol="0">
            <a:noAutofit/>
          </a:bodyPr>
          <a:lstStyle/>
          <a:p>
            <a:pPr>
              <a:buFont typeface="Arial" pitchFamily="34" charset="0"/>
              <a:buChar char="•"/>
            </a:pPr>
            <a:r>
              <a:rPr lang="en-US" sz="2000" dirty="0" smtClean="0"/>
              <a:t>Using a real world data set from </a:t>
            </a:r>
            <a:r>
              <a:rPr lang="en-US" sz="2000" dirty="0" err="1" smtClean="0"/>
              <a:t>Kaggle</a:t>
            </a:r>
            <a:r>
              <a:rPr lang="en-US" sz="2000" dirty="0" smtClean="0"/>
              <a:t> containing the Vancouver Crimes from 2003 to 2019]:  A dataset consisting of the crime statistics of each </a:t>
            </a:r>
            <a:r>
              <a:rPr lang="en-US" sz="2000" dirty="0" err="1" smtClean="0"/>
              <a:t>Neighbourhood</a:t>
            </a:r>
            <a:r>
              <a:rPr lang="en-US" sz="2000" dirty="0" smtClean="0"/>
              <a:t> in Vancouver along with type of crime, recorded year, month and hour.</a:t>
            </a:r>
          </a:p>
          <a:p>
            <a:pPr>
              <a:buFont typeface="Arial" pitchFamily="34" charset="0"/>
              <a:buChar char="•"/>
            </a:pPr>
            <a:endParaRPr lang="en-US" sz="2000" dirty="0" smtClean="0"/>
          </a:p>
          <a:p>
            <a:pPr>
              <a:buFont typeface="Arial" pitchFamily="34" charset="0"/>
              <a:buChar char="•"/>
            </a:pPr>
            <a:r>
              <a:rPr lang="en-US" sz="2000" dirty="0" smtClean="0"/>
              <a:t>Gathering additional information of the list of officially categorized boroughs in Vancouver from [Wikipedia]. Borough information will be used to map the existing data where each </a:t>
            </a:r>
            <a:r>
              <a:rPr lang="en-US" sz="2000" dirty="0" err="1" smtClean="0"/>
              <a:t>neighbourhood</a:t>
            </a:r>
            <a:r>
              <a:rPr lang="en-US" sz="2000" dirty="0" smtClean="0"/>
              <a:t> can be assigned with the right borough.</a:t>
            </a:r>
          </a:p>
          <a:p>
            <a:pPr>
              <a:buFont typeface="Arial" pitchFamily="34" charset="0"/>
              <a:buChar char="•"/>
            </a:pPr>
            <a:endParaRPr lang="en-US" sz="2000" dirty="0" smtClean="0"/>
          </a:p>
          <a:p>
            <a:pPr>
              <a:buFont typeface="Arial" pitchFamily="34" charset="0"/>
              <a:buChar char="•"/>
            </a:pPr>
            <a:r>
              <a:rPr lang="en-US" sz="2000" dirty="0" smtClean="0"/>
              <a:t>Creating a new consolidated dataset of the Neighborhoods, along with their boroughs, crime data and the respective </a:t>
            </a:r>
            <a:r>
              <a:rPr lang="en-US" sz="2000" dirty="0" err="1" smtClean="0"/>
              <a:t>Neighbourhood's</a:t>
            </a:r>
            <a:r>
              <a:rPr lang="en-US" sz="2000" dirty="0" smtClean="0"/>
              <a:t> co-ordinates (fetched using </a:t>
            </a:r>
            <a:r>
              <a:rPr lang="en-US" sz="2000" dirty="0" err="1" smtClean="0"/>
              <a:t>OpenCage</a:t>
            </a:r>
            <a:r>
              <a:rPr lang="en-US" sz="2000" dirty="0" smtClean="0"/>
              <a:t> </a:t>
            </a:r>
            <a:r>
              <a:rPr lang="en-US" sz="2000" dirty="0" err="1" smtClean="0"/>
              <a:t>Geocoder</a:t>
            </a:r>
            <a:r>
              <a:rPr lang="en-US" sz="2000"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TextBox 2"/>
          <p:cNvSpPr txBox="1"/>
          <p:nvPr/>
        </p:nvSpPr>
        <p:spPr>
          <a:xfrm>
            <a:off x="500035" y="2285992"/>
            <a:ext cx="8286808" cy="2523768"/>
          </a:xfrm>
          <a:prstGeom prst="rect">
            <a:avLst/>
          </a:prstGeom>
          <a:noFill/>
        </p:spPr>
        <p:txBody>
          <a:bodyPr wrap="square" rtlCol="0">
            <a:spAutoFit/>
          </a:bodyPr>
          <a:lstStyle/>
          <a:p>
            <a:pPr>
              <a:buFont typeface="Arial" pitchFamily="34" charset="0"/>
              <a:buChar char="•"/>
            </a:pPr>
            <a:r>
              <a:rPr lang="en-US" sz="2000" dirty="0" smtClean="0"/>
              <a:t>Creating a new consolidated dataset of the Neighborhoods, boroughs, and the most common crimes and the respective </a:t>
            </a:r>
            <a:r>
              <a:rPr lang="en-US" sz="2000" dirty="0" err="1" smtClean="0"/>
              <a:t>Neighbourhood</a:t>
            </a:r>
            <a:r>
              <a:rPr lang="en-US" sz="2000" dirty="0" smtClean="0"/>
              <a:t> along with co-ordinates.</a:t>
            </a:r>
          </a:p>
          <a:p>
            <a:pPr>
              <a:buFont typeface="Arial" pitchFamily="34" charset="0"/>
              <a:buChar char="•"/>
            </a:pPr>
            <a:endParaRPr lang="en-US" sz="2000" dirty="0" smtClean="0"/>
          </a:p>
          <a:p>
            <a:pPr>
              <a:buFont typeface="Arial" pitchFamily="34" charset="0"/>
              <a:buChar char="•"/>
            </a:pPr>
            <a:r>
              <a:rPr lang="en-US" sz="2000" dirty="0" smtClean="0"/>
              <a:t>To explore the </a:t>
            </a:r>
            <a:r>
              <a:rPr lang="en-US" sz="2000" dirty="0" err="1" smtClean="0"/>
              <a:t>neighbourhood</a:t>
            </a:r>
            <a:r>
              <a:rPr lang="en-US" sz="2000" dirty="0" smtClean="0"/>
              <a:t> crimes and to apply machine learning algorithm to cluster the </a:t>
            </a:r>
            <a:r>
              <a:rPr lang="en-US" sz="2000" dirty="0" err="1" smtClean="0"/>
              <a:t>neighbourhoods</a:t>
            </a:r>
            <a:r>
              <a:rPr lang="en-US" sz="2000" dirty="0" smtClean="0"/>
              <a:t> and present the findings by plotting it on maps using Folium.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Crime Count</a:t>
            </a:r>
            <a:endParaRPr lang="en-US" dirty="0"/>
          </a:p>
        </p:txBody>
      </p:sp>
      <p:pic>
        <p:nvPicPr>
          <p:cNvPr id="2050" name="Picture 2"/>
          <p:cNvPicPr>
            <a:picLocks noChangeAspect="1" noChangeArrowheads="1"/>
          </p:cNvPicPr>
          <p:nvPr/>
        </p:nvPicPr>
        <p:blipFill>
          <a:blip r:embed="rId2"/>
          <a:srcRect/>
          <a:stretch>
            <a:fillRect/>
          </a:stretch>
        </p:blipFill>
        <p:spPr bwMode="auto">
          <a:xfrm>
            <a:off x="2428860" y="2000240"/>
            <a:ext cx="4181475" cy="44672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 table (Crimes in boroughs)</a:t>
            </a:r>
            <a:endParaRPr lang="en-US" dirty="0"/>
          </a:p>
        </p:txBody>
      </p:sp>
      <p:pic>
        <p:nvPicPr>
          <p:cNvPr id="3074" name="Picture 2"/>
          <p:cNvPicPr>
            <a:picLocks noChangeAspect="1" noChangeArrowheads="1"/>
          </p:cNvPicPr>
          <p:nvPr/>
        </p:nvPicPr>
        <p:blipFill>
          <a:blip r:embed="rId2"/>
          <a:srcRect/>
          <a:stretch>
            <a:fillRect/>
          </a:stretch>
        </p:blipFill>
        <p:spPr bwMode="auto">
          <a:xfrm>
            <a:off x="0" y="2500306"/>
            <a:ext cx="8786842" cy="4057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Pivot table (Crimes in </a:t>
            </a:r>
            <a:r>
              <a:rPr lang="en-US" dirty="0" err="1" smtClean="0"/>
              <a:t>Neighbourhoods</a:t>
            </a:r>
            <a:r>
              <a:rPr lang="en-US" dirty="0" smtClean="0"/>
              <a:t>)</a:t>
            </a:r>
            <a:endParaRPr lang="en-US" dirty="0"/>
          </a:p>
        </p:txBody>
      </p:sp>
      <p:pic>
        <p:nvPicPr>
          <p:cNvPr id="4098" name="Picture 2"/>
          <p:cNvPicPr>
            <a:picLocks noChangeAspect="1" noChangeArrowheads="1"/>
          </p:cNvPicPr>
          <p:nvPr/>
        </p:nvPicPr>
        <p:blipFill>
          <a:blip r:embed="rId2"/>
          <a:srcRect/>
          <a:stretch>
            <a:fillRect/>
          </a:stretch>
        </p:blipFill>
        <p:spPr bwMode="auto">
          <a:xfrm>
            <a:off x="0" y="2066947"/>
            <a:ext cx="8858280" cy="45053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686800" cy="1143000"/>
          </a:xfrm>
        </p:spPr>
        <p:txBody>
          <a:bodyPr>
            <a:normAutofit fontScale="90000"/>
          </a:bodyPr>
          <a:lstStyle/>
          <a:p>
            <a:r>
              <a:rPr lang="en-US" dirty="0" smtClean="0"/>
              <a:t>Top 5 Crime-prone </a:t>
            </a:r>
            <a:r>
              <a:rPr lang="en-US" dirty="0" err="1" smtClean="0"/>
              <a:t>Neighbourhoods</a:t>
            </a:r>
            <a:endParaRPr lang="en-US" dirty="0"/>
          </a:p>
        </p:txBody>
      </p:sp>
      <p:pic>
        <p:nvPicPr>
          <p:cNvPr id="5122" name="Picture 2"/>
          <p:cNvPicPr>
            <a:picLocks noChangeAspect="1" noChangeArrowheads="1"/>
          </p:cNvPicPr>
          <p:nvPr/>
        </p:nvPicPr>
        <p:blipFill>
          <a:blip r:embed="rId2"/>
          <a:srcRect/>
          <a:stretch>
            <a:fillRect/>
          </a:stretch>
        </p:blipFill>
        <p:spPr bwMode="auto">
          <a:xfrm>
            <a:off x="1" y="1428737"/>
            <a:ext cx="8715403" cy="310500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319707" y="4510084"/>
            <a:ext cx="3824293" cy="234791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Obtaining coordinates of all the </a:t>
            </a:r>
            <a:r>
              <a:rPr lang="en-US" dirty="0" err="1" smtClean="0"/>
              <a:t>neighbourhoods</a:t>
            </a:r>
            <a:endParaRPr lang="en-US" dirty="0"/>
          </a:p>
        </p:txBody>
      </p:sp>
      <p:pic>
        <p:nvPicPr>
          <p:cNvPr id="6146" name="Picture 2"/>
          <p:cNvPicPr>
            <a:picLocks noChangeAspect="1" noChangeArrowheads="1"/>
          </p:cNvPicPr>
          <p:nvPr/>
        </p:nvPicPr>
        <p:blipFill>
          <a:blip r:embed="rId2"/>
          <a:srcRect/>
          <a:stretch>
            <a:fillRect/>
          </a:stretch>
        </p:blipFill>
        <p:spPr bwMode="auto">
          <a:xfrm>
            <a:off x="1" y="2571744"/>
            <a:ext cx="8929718" cy="36004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597</Words>
  <Application>Microsoft Office PowerPoint</Application>
  <PresentationFormat>On-screen Show (4:3)</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Optimized Deployment of Police Resources in Vancouver Neighbourhoods</vt:lpstr>
      <vt:lpstr>Importance of Optimum Police Allocation</vt:lpstr>
      <vt:lpstr>Data acquisition and cleaning</vt:lpstr>
      <vt:lpstr>Data acquisition and cleaning</vt:lpstr>
      <vt:lpstr>Total Crime Count</vt:lpstr>
      <vt:lpstr>Pivot table (Crimes in boroughs)</vt:lpstr>
      <vt:lpstr>Pivot table (Crimes in Neighbourhoods)</vt:lpstr>
      <vt:lpstr>Top 5 Crime-prone Neighbourhoods</vt:lpstr>
      <vt:lpstr>Obtaining coordinates of all the neighbourhoods</vt:lpstr>
      <vt:lpstr>Obtaining coordinates of all the neighbourhoods</vt:lpstr>
      <vt:lpstr>Master table with all the neighbourhood information</vt:lpstr>
      <vt:lpstr>Crime Probability</vt:lpstr>
      <vt:lpstr>Most committed crimes</vt:lpstr>
      <vt:lpstr>Formation of clusters</vt:lpstr>
      <vt:lpstr>Depiction of Clusters</vt:lpstr>
      <vt:lpstr>Individual analysis of clusters</vt:lpstr>
      <vt:lpstr>Modelling</vt:lpstr>
      <vt:lpstr>Results</vt:lpstr>
      <vt:lpstr>Results</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Deployment of Police Resources in Vancouver Neighbourhoods</dc:title>
  <dc:creator>Dell</dc:creator>
  <cp:lastModifiedBy>Dell</cp:lastModifiedBy>
  <cp:revision>7</cp:revision>
  <dcterms:created xsi:type="dcterms:W3CDTF">2020-08-07T17:30:33Z</dcterms:created>
  <dcterms:modified xsi:type="dcterms:W3CDTF">2020-08-07T18:26:34Z</dcterms:modified>
</cp:coreProperties>
</file>