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10"/>
  </p:handoutMasterIdLst>
  <p:sldIdLst>
    <p:sldId id="260" r:id="rId2"/>
    <p:sldId id="269" r:id="rId3"/>
    <p:sldId id="278" r:id="rId4"/>
    <p:sldId id="277" r:id="rId5"/>
    <p:sldId id="279" r:id="rId6"/>
    <p:sldId id="280" r:id="rId7"/>
    <p:sldId id="28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08D23-C6A6-4C30-881F-CF22D52CCD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407D-3DDD-4BD6-936C-D1E2414D4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A9DC-FE50-4703-9936-54A2F0216E14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18BA-0934-4038-87F3-B568D7B29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9B612-77E1-43D4-91ED-1AB218648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D325-1116-4539-9074-7927C55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17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rk3568-development-board-features-voice-noise-reduction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bauer-power.net/2015/03/beyond-siri-where-will-we-find-voice.html" TargetMode="Externa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30DA6DC-CEE9-4A27-8AEC-FE6D344EF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62816" y="774265"/>
            <a:ext cx="8418712" cy="56453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FF7DF6-F985-449E-B218-5EB79A7D2722}"/>
              </a:ext>
            </a:extLst>
          </p:cNvPr>
          <p:cNvSpPr/>
          <p:nvPr userDrawn="1"/>
        </p:nvSpPr>
        <p:spPr>
          <a:xfrm>
            <a:off x="2503008" y="889455"/>
            <a:ext cx="3475699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Voice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E64F7-F6F9-439D-8288-9E7C8830D2E7}"/>
              </a:ext>
            </a:extLst>
          </p:cNvPr>
          <p:cNvSpPr/>
          <p:nvPr userDrawn="1"/>
        </p:nvSpPr>
        <p:spPr>
          <a:xfrm>
            <a:off x="2503008" y="5980955"/>
            <a:ext cx="3475699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Voice Command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80FE481-06C6-4A10-898D-18C16D8531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6885" y="2583526"/>
            <a:ext cx="1441123" cy="14411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786FE7-D9F0-436C-B466-5F37CCEBDD6E}"/>
              </a:ext>
            </a:extLst>
          </p:cNvPr>
          <p:cNvSpPr/>
          <p:nvPr userDrawn="1"/>
        </p:nvSpPr>
        <p:spPr>
          <a:xfrm>
            <a:off x="71770" y="183872"/>
            <a:ext cx="11621466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0"/>
              <a:t>Build and Deploy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77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900B-44A4-464C-A4D4-0C22E0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D995-5410-4316-BAB4-C391D53A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A1C0-DE00-4AA9-998A-E0299728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A707-93E8-4467-8621-D6F59269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DDC8-7332-4394-ADA1-1A57969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87BBB-77A7-44AD-B770-28E6B71D0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3315-0184-4F3C-AC99-B3B93A2F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CF1F-42A4-4812-8D89-2C49265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95A0-C994-4246-863E-6E379AC3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0E3E-4B04-4574-92B1-A66770D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9269-574A-4C39-8CC0-9FBC86B3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8E57-99F9-4906-928C-6D0A3F80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10E0-94A7-454E-8641-F605AD8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0124-E1E9-41B1-BD89-DE60746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4BFC-8EDC-4E14-8108-3504E8AD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975C-0618-4D20-B2FB-6C4CBDCA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DD43-ABDB-4C67-8F14-26771EE0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D772-0269-4325-807C-7D305D4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B4AF-B8C4-4665-9DE8-F5C26B5E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F370-F2F6-4CF1-8E7E-63DCF39D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B0C4-11F4-447B-9B16-4CABDBE0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A4AA-05BF-432E-8508-1DB0BDFE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BAEE-E696-4706-B87C-9E879839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C240-242F-4A51-B6D2-98EF7ABA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0DB1-BDAE-45A8-8DA9-F75750A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72F2-3252-48DB-AEB8-E3C5F63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55F3-AB29-4E33-A7DD-1F34BAD6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4BAC-2DAD-48DE-9F20-AB8699FA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62A3-33E3-438A-B1DD-5778FCC3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4C68-5FAD-40DC-A1BC-74594E21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99735-6488-4B78-8FA3-769A0EAD0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4C644-87E8-46A1-91A6-10D439C2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E6ED3-636C-48A7-A527-8DF4F5F8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EF21-CDC1-42B7-A3C0-508BDF26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83F-3A67-4FF0-9374-CFE9C15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52CB0-5B5D-44D8-85E1-3FB89F4C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34BE-4F68-4C6E-B925-2B409059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8821-FB7E-49E0-8F55-880F4983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Abstract background of glass molecules">
            <a:extLst>
              <a:ext uri="{FF2B5EF4-FFF2-40B4-BE49-F238E27FC236}">
                <a16:creationId xmlns:a16="http://schemas.microsoft.com/office/drawing/2014/main" id="{622FEA36-EAE9-420A-A1FD-D46C64A57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2" y="151067"/>
            <a:ext cx="11031615" cy="62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8B48-9E9E-48D2-A06B-B49E2EB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F6289-3838-43E4-BFF1-7A08223C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45CE-3CEC-4013-81BA-708C9DB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40DE-7B1B-48EC-99BC-FCF58B68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3F85-C9D7-474B-9AD7-BB2ED1BF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47E4-675A-4D99-AD90-D7B36B21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4F5C-E8B8-436A-90B6-E068A217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08516-5429-4A1E-A067-A226F5B9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A274-8872-4155-8F79-07320AF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3016-5404-4F9D-9C4C-B3B720C6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42B2C-1627-4FDF-9AD9-F71F49324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A1CC8-8CC7-4319-905C-3C470B542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9096-14DF-42AE-AD69-3E8720E9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CD8E-DBE4-470B-B983-F8696FD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928F-A8E9-4CF1-9C67-0D3F046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6E9F3-2A62-4711-A32C-9A282764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028E-A256-4716-9DBD-56FB9D3D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5BD5-8892-4298-A93F-45FF74BD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05F3-78A1-41D3-9F46-C1485D2D7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02C3-CEAF-4CFA-BF4D-1B00F488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7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en/photographer-frog-funny-camera-fun-1080009/" TargetMode="External"/><Relationship Id="rId7" Type="http://schemas.openxmlformats.org/officeDocument/2006/relationships/hyperlink" Target="https://pxhere.com/en/photo/84579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pixabay.com/en/frog-tennis-funny-figure-fun-cute-1212392/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pixabay.com/en/frog-money-euro-bag-money-bag-123478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1CBECBF-1570-475B-A03E-9C99CBFE5183}"/>
              </a:ext>
            </a:extLst>
          </p:cNvPr>
          <p:cNvSpPr/>
          <p:nvPr/>
        </p:nvSpPr>
        <p:spPr>
          <a:xfrm>
            <a:off x="9286175" y="1891681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32A42F4-D980-43D4-9AAF-96D95A19A097}"/>
              </a:ext>
            </a:extLst>
          </p:cNvPr>
          <p:cNvSpPr/>
          <p:nvPr/>
        </p:nvSpPr>
        <p:spPr>
          <a:xfrm>
            <a:off x="9286175" y="2832599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50F04F0-7502-4F66-B795-667A8D2BF494}"/>
              </a:ext>
            </a:extLst>
          </p:cNvPr>
          <p:cNvSpPr/>
          <p:nvPr/>
        </p:nvSpPr>
        <p:spPr>
          <a:xfrm>
            <a:off x="9286175" y="3773517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3A8B5B0-5D7D-437C-9C18-6C6B636C902E}"/>
              </a:ext>
            </a:extLst>
          </p:cNvPr>
          <p:cNvSpPr/>
          <p:nvPr/>
        </p:nvSpPr>
        <p:spPr>
          <a:xfrm>
            <a:off x="9286175" y="4714436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9576D-CF7A-4F46-B5CC-239F186BC80B}"/>
              </a:ext>
            </a:extLst>
          </p:cNvPr>
          <p:cNvSpPr/>
          <p:nvPr/>
        </p:nvSpPr>
        <p:spPr>
          <a:xfrm>
            <a:off x="9300089" y="1018651"/>
            <a:ext cx="2074606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Group 3</a:t>
            </a:r>
            <a:endParaRPr lang="en-IN" sz="2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BD85C4-73BB-44D8-B783-385D75A51E2F}"/>
              </a:ext>
            </a:extLst>
          </p:cNvPr>
          <p:cNvSpPr/>
          <p:nvPr/>
        </p:nvSpPr>
        <p:spPr>
          <a:xfrm>
            <a:off x="205445" y="126903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0"/>
              <a:t>Auto Image captioning</a:t>
            </a:r>
            <a:endParaRPr lang="en-IN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30296-0D97-330A-6E2B-1C79EA8EF440}"/>
              </a:ext>
            </a:extLst>
          </p:cNvPr>
          <p:cNvSpPr/>
          <p:nvPr/>
        </p:nvSpPr>
        <p:spPr>
          <a:xfrm>
            <a:off x="9654938" y="1844747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Sujatha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49E70-D2A4-CE91-4DBA-7240A7D271BC}"/>
              </a:ext>
            </a:extLst>
          </p:cNvPr>
          <p:cNvSpPr/>
          <p:nvPr/>
        </p:nvSpPr>
        <p:spPr>
          <a:xfrm>
            <a:off x="9654938" y="2832598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Monica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93A15-35F2-5D2F-1F3D-DC4140C6E86A}"/>
              </a:ext>
            </a:extLst>
          </p:cNvPr>
          <p:cNvSpPr/>
          <p:nvPr/>
        </p:nvSpPr>
        <p:spPr>
          <a:xfrm>
            <a:off x="9592728" y="3825948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Suhail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CE5FB-C54A-58FB-BAFF-27E8F53FF040}"/>
              </a:ext>
            </a:extLst>
          </p:cNvPr>
          <p:cNvSpPr/>
          <p:nvPr/>
        </p:nvSpPr>
        <p:spPr>
          <a:xfrm>
            <a:off x="9592728" y="4789325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Chaitanya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72C62-E2E0-CB29-93E4-24C7E4955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8636" y="1019581"/>
            <a:ext cx="3208985" cy="2130967"/>
          </a:xfrm>
          <a:prstGeom prst="rect">
            <a:avLst/>
          </a:prstGeom>
        </p:spPr>
      </p:pic>
      <p:pic>
        <p:nvPicPr>
          <p:cNvPr id="24" name="Picture 23" descr="A picture containing grass&#10;&#10;Description automatically generated">
            <a:extLst>
              <a:ext uri="{FF2B5EF4-FFF2-40B4-BE49-F238E27FC236}">
                <a16:creationId xmlns:a16="http://schemas.microsoft.com/office/drawing/2014/main" id="{441DB63B-C8DC-8572-4B50-C07A9F55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5444" y="4124571"/>
            <a:ext cx="3146169" cy="2059757"/>
          </a:xfrm>
          <a:prstGeom prst="rect">
            <a:avLst/>
          </a:prstGeom>
        </p:spPr>
      </p:pic>
      <p:pic>
        <p:nvPicPr>
          <p:cNvPr id="26" name="Picture 25" descr="A picture containing green, toy, colorful, close&#10;&#10;Description automatically generated">
            <a:extLst>
              <a:ext uri="{FF2B5EF4-FFF2-40B4-BE49-F238E27FC236}">
                <a16:creationId xmlns:a16="http://schemas.microsoft.com/office/drawing/2014/main" id="{BBBDE9A9-44AD-707C-73D2-EA6736F0D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5445" y="981375"/>
            <a:ext cx="3146169" cy="2091868"/>
          </a:xfrm>
          <a:prstGeom prst="rect">
            <a:avLst/>
          </a:prstGeom>
        </p:spPr>
      </p:pic>
      <p:pic>
        <p:nvPicPr>
          <p:cNvPr id="28" name="Picture 27" descr="A green frog figurine&#10;&#10;Description automatically generated with medium confidence">
            <a:extLst>
              <a:ext uri="{FF2B5EF4-FFF2-40B4-BE49-F238E27FC236}">
                <a16:creationId xmlns:a16="http://schemas.microsoft.com/office/drawing/2014/main" id="{2DB76963-7926-61F3-B458-5B3911423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86345" y="4124571"/>
            <a:ext cx="3181276" cy="2077771"/>
          </a:xfrm>
          <a:prstGeom prst="rect">
            <a:avLst/>
          </a:prstGeom>
        </p:spPr>
      </p:pic>
      <p:sp>
        <p:nvSpPr>
          <p:cNvPr id="31" name="Callout: Line 30">
            <a:extLst>
              <a:ext uri="{FF2B5EF4-FFF2-40B4-BE49-F238E27FC236}">
                <a16:creationId xmlns:a16="http://schemas.microsoft.com/office/drawing/2014/main" id="{A1DC8176-B338-E10A-CD17-96F0D051822A}"/>
              </a:ext>
            </a:extLst>
          </p:cNvPr>
          <p:cNvSpPr/>
          <p:nvPr/>
        </p:nvSpPr>
        <p:spPr>
          <a:xfrm>
            <a:off x="845655" y="3251970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Yoga for ….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FB4AFFED-A5E5-57BC-BAD9-7BB78B4A96A6}"/>
              </a:ext>
            </a:extLst>
          </p:cNvPr>
          <p:cNvSpPr/>
          <p:nvPr/>
        </p:nvSpPr>
        <p:spPr>
          <a:xfrm>
            <a:off x="4983363" y="3251970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Trick Photography…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595280F1-9202-D50F-B7B9-B150E4498FB1}"/>
              </a:ext>
            </a:extLst>
          </p:cNvPr>
          <p:cNvSpPr/>
          <p:nvPr/>
        </p:nvSpPr>
        <p:spPr>
          <a:xfrm>
            <a:off x="832237" y="6285624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E68667E1-7318-9B28-0AC3-F7B0FAB4032B}"/>
              </a:ext>
            </a:extLst>
          </p:cNvPr>
          <p:cNvSpPr/>
          <p:nvPr/>
        </p:nvSpPr>
        <p:spPr>
          <a:xfrm>
            <a:off x="5104055" y="6328397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5DEC6716-E075-5BD1-368A-F5787F50D192}"/>
              </a:ext>
            </a:extLst>
          </p:cNvPr>
          <p:cNvSpPr/>
          <p:nvPr/>
        </p:nvSpPr>
        <p:spPr>
          <a:xfrm>
            <a:off x="832237" y="6294861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F069DED2-AB86-B155-8BC2-B6E43A90767B}"/>
              </a:ext>
            </a:extLst>
          </p:cNvPr>
          <p:cNvSpPr/>
          <p:nvPr/>
        </p:nvSpPr>
        <p:spPr>
          <a:xfrm>
            <a:off x="5104055" y="6294861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money when…</a:t>
            </a:r>
          </a:p>
        </p:txBody>
      </p:sp>
    </p:spTree>
    <p:extLst>
      <p:ext uri="{BB962C8B-B14F-4D97-AF65-F5344CB8AC3E}">
        <p14:creationId xmlns:p14="http://schemas.microsoft.com/office/powerpoint/2010/main" val="40778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C65E-EE25-409F-9B9C-9F5DB589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47" y="1289498"/>
            <a:ext cx="5627182" cy="5265197"/>
          </a:xfrm>
        </p:spPr>
        <p:txBody>
          <a:bodyPr wrap="square">
            <a:noAutofit/>
          </a:bodyPr>
          <a:lstStyle/>
          <a:p>
            <a:pPr marL="447675" indent="-447675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00B0F0"/>
              </a:solidFill>
            </a:endParaRPr>
          </a:p>
          <a:p>
            <a:pPr marL="447675" indent="-447675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Summary of the Tech paper</a:t>
            </a:r>
            <a:endParaRPr lang="en-IN" sz="2000" b="1" dirty="0"/>
          </a:p>
          <a:p>
            <a:pPr lvl="1"/>
            <a:r>
              <a:rPr lang="en-IN" sz="2000" dirty="0"/>
              <a:t>Problem statement</a:t>
            </a:r>
          </a:p>
          <a:p>
            <a:pPr lvl="1"/>
            <a:r>
              <a:rPr lang="en-IN" sz="2000" dirty="0"/>
              <a:t>Papers Reference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Architecture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/>
              <a:t>CNN + 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A5F206-549E-40CC-8DC4-6A68774A4985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Agenda</a:t>
            </a:r>
            <a:endParaRPr lang="en-IN" sz="3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C8A14C-55E0-40F6-A477-F311BC5CCF2C}"/>
              </a:ext>
            </a:extLst>
          </p:cNvPr>
          <p:cNvSpPr txBox="1">
            <a:spLocks/>
          </p:cNvSpPr>
          <p:nvPr/>
        </p:nvSpPr>
        <p:spPr>
          <a:xfrm>
            <a:off x="7028988" y="1718721"/>
            <a:ext cx="4764904" cy="452807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Solution - Model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/>
              <a:t>Pipeline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b="1" dirty="0"/>
              <a:t>Performance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Key Differentiators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D6F64-E846-47B7-8EB0-B41D6525DADD}"/>
              </a:ext>
            </a:extLst>
          </p:cNvPr>
          <p:cNvCxnSpPr>
            <a:cxnSpLocks/>
          </p:cNvCxnSpPr>
          <p:nvPr/>
        </p:nvCxnSpPr>
        <p:spPr>
          <a:xfrm>
            <a:off x="5669843" y="1476114"/>
            <a:ext cx="0" cy="4641042"/>
          </a:xfrm>
          <a:prstGeom prst="straightConnector1">
            <a:avLst/>
          </a:prstGeom>
          <a:ln w="2857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27FC7-F86C-0A5D-65AD-C411FDA5E5D0}"/>
              </a:ext>
            </a:extLst>
          </p:cNvPr>
          <p:cNvSpPr/>
          <p:nvPr/>
        </p:nvSpPr>
        <p:spPr>
          <a:xfrm>
            <a:off x="1434745" y="1037453"/>
            <a:ext cx="1914946" cy="527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05C4C-068E-4AF4-D00E-A30C19CCCED0}"/>
              </a:ext>
            </a:extLst>
          </p:cNvPr>
          <p:cNvSpPr/>
          <p:nvPr/>
        </p:nvSpPr>
        <p:spPr>
          <a:xfrm>
            <a:off x="697346" y="2677651"/>
            <a:ext cx="3962400" cy="406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2060"/>
                </a:solidFill>
              </a:rPr>
              <a:t>Automated Image Captioning using AIML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C8980-4115-059F-9629-932A21C4C71A}"/>
              </a:ext>
            </a:extLst>
          </p:cNvPr>
          <p:cNvSpPr/>
          <p:nvPr/>
        </p:nvSpPr>
        <p:spPr>
          <a:xfrm>
            <a:off x="697346" y="3959931"/>
            <a:ext cx="3962400" cy="2022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b="1" dirty="0">
                <a:solidFill>
                  <a:srgbClr val="002060"/>
                </a:solidFill>
              </a:rPr>
              <a:t>Key requirements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Identify Object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Derive Object relations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Activities of the objects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Understand the Context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Auto Describe the image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0834680-7D12-40A5-E815-7643045147AF}"/>
              </a:ext>
            </a:extLst>
          </p:cNvPr>
          <p:cNvSpPr/>
          <p:nvPr/>
        </p:nvSpPr>
        <p:spPr>
          <a:xfrm rot="5400000">
            <a:off x="1512452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EEB79FC-ED46-6C45-4228-12C6C7810311}"/>
              </a:ext>
            </a:extLst>
          </p:cNvPr>
          <p:cNvSpPr/>
          <p:nvPr/>
        </p:nvSpPr>
        <p:spPr>
          <a:xfrm rot="5400000">
            <a:off x="2921000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74389A3-4DE0-65FE-408B-7287B57DC051}"/>
              </a:ext>
            </a:extLst>
          </p:cNvPr>
          <p:cNvSpPr/>
          <p:nvPr/>
        </p:nvSpPr>
        <p:spPr>
          <a:xfrm rot="5400000">
            <a:off x="1512452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099A90C-AB03-6089-0540-2ADEB33BC522}"/>
              </a:ext>
            </a:extLst>
          </p:cNvPr>
          <p:cNvSpPr/>
          <p:nvPr/>
        </p:nvSpPr>
        <p:spPr>
          <a:xfrm rot="5400000">
            <a:off x="2921000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7BA3C93-0180-6B60-1A82-F018038E92EB}"/>
              </a:ext>
            </a:extLst>
          </p:cNvPr>
          <p:cNvSpPr/>
          <p:nvPr/>
        </p:nvSpPr>
        <p:spPr>
          <a:xfrm>
            <a:off x="5162328" y="1847461"/>
            <a:ext cx="603681" cy="347461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85683-9A50-D5C5-4C89-3CA2566A8FC2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Understanding the problem</a:t>
            </a:r>
            <a:endParaRPr lang="en-IN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DD16A-31EA-BB2D-C1E7-BCBC3E65B308}"/>
              </a:ext>
            </a:extLst>
          </p:cNvPr>
          <p:cNvSpPr/>
          <p:nvPr/>
        </p:nvSpPr>
        <p:spPr>
          <a:xfrm>
            <a:off x="7885016" y="1138043"/>
            <a:ext cx="1914946" cy="527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Preliminary Solutions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38B71B0-836D-6AAC-BB72-20552318EA82}"/>
              </a:ext>
            </a:extLst>
          </p:cNvPr>
          <p:cNvSpPr/>
          <p:nvPr/>
        </p:nvSpPr>
        <p:spPr>
          <a:xfrm rot="5400000">
            <a:off x="7956596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3F89CE8-00C8-0B89-94AB-7BC6A79B080A}"/>
              </a:ext>
            </a:extLst>
          </p:cNvPr>
          <p:cNvSpPr/>
          <p:nvPr/>
        </p:nvSpPr>
        <p:spPr>
          <a:xfrm rot="5400000">
            <a:off x="9365144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CF79E-85AF-3CD4-CBCD-71A141DD7CCA}"/>
              </a:ext>
            </a:extLst>
          </p:cNvPr>
          <p:cNvSpPr/>
          <p:nvPr/>
        </p:nvSpPr>
        <p:spPr>
          <a:xfrm>
            <a:off x="6268591" y="2328421"/>
            <a:ext cx="5505487" cy="1100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Template based Text Generation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Object detection and phrase building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Image and text in same vector space and ranking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880B6-32CB-A77F-2101-35B8ED33B8F9}"/>
              </a:ext>
            </a:extLst>
          </p:cNvPr>
          <p:cNvSpPr/>
          <p:nvPr/>
        </p:nvSpPr>
        <p:spPr>
          <a:xfrm>
            <a:off x="6285808" y="3959931"/>
            <a:ext cx="5505487" cy="1100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Rigid  and Hand designed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Fail to generate new combination of trained objects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C5400D9-5B5A-A3F9-E906-2972309D1C1B}"/>
              </a:ext>
            </a:extLst>
          </p:cNvPr>
          <p:cNvSpPr/>
          <p:nvPr/>
        </p:nvSpPr>
        <p:spPr>
          <a:xfrm rot="5400000">
            <a:off x="7956596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C33999A-EC2C-4546-4F16-17764854A05C}"/>
              </a:ext>
            </a:extLst>
          </p:cNvPr>
          <p:cNvSpPr/>
          <p:nvPr/>
        </p:nvSpPr>
        <p:spPr>
          <a:xfrm rot="5400000">
            <a:off x="9365144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8F336-1DA3-A7EC-2A7A-EB153A5FCF56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Architecture – Neural Image Caption Generator</a:t>
            </a:r>
            <a:endParaRPr lang="en-IN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B61042-E6CE-DD0D-1D5D-FE939BEB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0" y="1001614"/>
            <a:ext cx="6164548" cy="199364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3FA1E6C-E42E-CB53-65EF-A997AEF7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79" y="1207526"/>
            <a:ext cx="4124831" cy="1581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3C9E5A-BE1F-06B7-E8F0-53602058ADDC}"/>
              </a:ext>
            </a:extLst>
          </p:cNvPr>
          <p:cNvSpPr/>
          <p:nvPr/>
        </p:nvSpPr>
        <p:spPr>
          <a:xfrm>
            <a:off x="6829528" y="1703768"/>
            <a:ext cx="411034" cy="1479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B5F2C-46B4-E61E-1B00-E1151ED54017}"/>
              </a:ext>
            </a:extLst>
          </p:cNvPr>
          <p:cNvSpPr/>
          <p:nvPr/>
        </p:nvSpPr>
        <p:spPr>
          <a:xfrm>
            <a:off x="174711" y="780789"/>
            <a:ext cx="6375380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07445-730C-0877-4492-88D45E7129C1}"/>
              </a:ext>
            </a:extLst>
          </p:cNvPr>
          <p:cNvSpPr/>
          <p:nvPr/>
        </p:nvSpPr>
        <p:spPr>
          <a:xfrm>
            <a:off x="7486792" y="780789"/>
            <a:ext cx="4530497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CED734-DDC7-1B71-00A1-5938856BEAB2}"/>
              </a:ext>
            </a:extLst>
          </p:cNvPr>
          <p:cNvSpPr/>
          <p:nvPr/>
        </p:nvSpPr>
        <p:spPr>
          <a:xfrm>
            <a:off x="6754880" y="1368617"/>
            <a:ext cx="521079" cy="28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E6A7A-9663-E503-4EE0-FB94D33914D8}"/>
              </a:ext>
            </a:extLst>
          </p:cNvPr>
          <p:cNvSpPr/>
          <p:nvPr/>
        </p:nvSpPr>
        <p:spPr>
          <a:xfrm>
            <a:off x="2625282" y="3216079"/>
            <a:ext cx="2756945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</a:rPr>
              <a:t>GoogelNet</a:t>
            </a:r>
            <a:r>
              <a:rPr lang="en-IN" dirty="0">
                <a:solidFill>
                  <a:srgbClr val="002060"/>
                </a:solidFill>
              </a:rPr>
              <a:t> CNN(Encoder)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66F966-B50F-46AA-C078-5537894A476C}"/>
              </a:ext>
            </a:extLst>
          </p:cNvPr>
          <p:cNvSpPr/>
          <p:nvPr/>
        </p:nvSpPr>
        <p:spPr>
          <a:xfrm>
            <a:off x="9014922" y="3216079"/>
            <a:ext cx="1853706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LSTM(Decoder)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077723-6424-F78B-1988-6DC2D8940E59}"/>
              </a:ext>
            </a:extLst>
          </p:cNvPr>
          <p:cNvSpPr/>
          <p:nvPr/>
        </p:nvSpPr>
        <p:spPr>
          <a:xfrm>
            <a:off x="11644388" y="1335959"/>
            <a:ext cx="304355" cy="144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Caption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DDA315-EBB7-FFA0-F59A-F918A3B346E5}"/>
              </a:ext>
            </a:extLst>
          </p:cNvPr>
          <p:cNvSpPr/>
          <p:nvPr/>
        </p:nvSpPr>
        <p:spPr>
          <a:xfrm>
            <a:off x="8236091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6753B-29C5-7EB5-77A9-773F88F52178}"/>
              </a:ext>
            </a:extLst>
          </p:cNvPr>
          <p:cNvSpPr/>
          <p:nvPr/>
        </p:nvSpPr>
        <p:spPr>
          <a:xfrm>
            <a:off x="9518654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77901-365B-B68E-8433-229DCB81A541}"/>
              </a:ext>
            </a:extLst>
          </p:cNvPr>
          <p:cNvSpPr/>
          <p:nvPr/>
        </p:nvSpPr>
        <p:spPr>
          <a:xfrm>
            <a:off x="10714480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8BFFE637-ABFB-36C7-5E63-F1A1CDF7CBAD}"/>
              </a:ext>
            </a:extLst>
          </p:cNvPr>
          <p:cNvSpPr/>
          <p:nvPr/>
        </p:nvSpPr>
        <p:spPr>
          <a:xfrm>
            <a:off x="6623135" y="1802491"/>
            <a:ext cx="800514" cy="1334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4D5236-2419-6F58-0D4D-1DC82EE44E15}"/>
              </a:ext>
            </a:extLst>
          </p:cNvPr>
          <p:cNvSpPr/>
          <p:nvPr/>
        </p:nvSpPr>
        <p:spPr>
          <a:xfrm>
            <a:off x="216098" y="3609862"/>
            <a:ext cx="11761138" cy="2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i="0" u="none" strike="noStrike" baseline="0" dirty="0">
                <a:solidFill>
                  <a:srgbClr val="002060"/>
                </a:solidFill>
                <a:latin typeface="NimbusRomNo9L-Regu"/>
              </a:rPr>
              <a:t>NIC is based end-to-end on a neural network consisting of a vision CNN followed by a language generating 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3EE342-A790-9F75-5A8F-434B8C9267B3}"/>
              </a:ext>
            </a:extLst>
          </p:cNvPr>
          <p:cNvSpPr/>
          <p:nvPr/>
        </p:nvSpPr>
        <p:spPr>
          <a:xfrm>
            <a:off x="229437" y="431514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Text Transitions of RNN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 Encoders converting Text to Rich Vector representation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NimbusRomNo9L-Regu"/>
              </a:rPr>
              <a:t>RNN Decoders generating Target Sentence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DD875-F071-8719-FDE2-4F8C2945280A}"/>
              </a:ext>
            </a:extLst>
          </p:cNvPr>
          <p:cNvSpPr/>
          <p:nvPr/>
        </p:nvSpPr>
        <p:spPr>
          <a:xfrm>
            <a:off x="229437" y="395925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Inspiration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AE51E2-5084-ED7A-485C-10D2C81F93A5}"/>
              </a:ext>
            </a:extLst>
          </p:cNvPr>
          <p:cNvSpPr/>
          <p:nvPr/>
        </p:nvSpPr>
        <p:spPr>
          <a:xfrm>
            <a:off x="229437" y="568201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CNN as Encoder for providing rich Vector representation of image (last hidden layer from a pretrained classifier)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NimbusRomNo9L-Regu"/>
              </a:rPr>
              <a:t>RNN Decoders generating Target Sentence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FDC9D1-AB1F-476A-314A-2FAB920AA89A}"/>
              </a:ext>
            </a:extLst>
          </p:cNvPr>
          <p:cNvSpPr/>
          <p:nvPr/>
        </p:nvSpPr>
        <p:spPr>
          <a:xfrm>
            <a:off x="229437" y="532612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34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A6F6B-07B2-72B7-19B6-04DE2888833C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Model - Neural Image Caption Generator</a:t>
            </a:r>
            <a:endParaRPr lang="en-IN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E977C-2CFC-31E2-069D-29B97848D3E1}"/>
              </a:ext>
            </a:extLst>
          </p:cNvPr>
          <p:cNvSpPr/>
          <p:nvPr/>
        </p:nvSpPr>
        <p:spPr>
          <a:xfrm>
            <a:off x="380268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5F0D4-A04E-0EF1-39DC-AF9565E016AE}"/>
              </a:ext>
            </a:extLst>
          </p:cNvPr>
          <p:cNvSpPr/>
          <p:nvPr/>
        </p:nvSpPr>
        <p:spPr>
          <a:xfrm>
            <a:off x="6975944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855EE-376A-1CD1-DAB1-17542025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" y="1338393"/>
            <a:ext cx="4686300" cy="3467100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F5F4637-C926-E22E-CAAC-1AD1E63C645A}"/>
              </a:ext>
            </a:extLst>
          </p:cNvPr>
          <p:cNvSpPr/>
          <p:nvPr/>
        </p:nvSpPr>
        <p:spPr>
          <a:xfrm>
            <a:off x="4967925" y="1300255"/>
            <a:ext cx="263951" cy="5571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D69B7F-1B2C-58F9-AF2F-7D57A66F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74" y="691544"/>
            <a:ext cx="5114925" cy="23145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2BA1A9-5F27-0B03-9ACD-91298A978024}"/>
              </a:ext>
            </a:extLst>
          </p:cNvPr>
          <p:cNvSpPr/>
          <p:nvPr/>
        </p:nvSpPr>
        <p:spPr>
          <a:xfrm>
            <a:off x="5408824" y="1300255"/>
            <a:ext cx="1076817" cy="5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LSTM Gates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7DEBE-9E99-3BF3-DFA3-49942D2B6AB1}"/>
              </a:ext>
            </a:extLst>
          </p:cNvPr>
          <p:cNvSpPr/>
          <p:nvPr/>
        </p:nvSpPr>
        <p:spPr>
          <a:xfrm>
            <a:off x="10227108" y="810451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Input gate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9EDAF-6B8E-9007-03AB-BB0310FD75F3}"/>
              </a:ext>
            </a:extLst>
          </p:cNvPr>
          <p:cNvSpPr/>
          <p:nvPr/>
        </p:nvSpPr>
        <p:spPr>
          <a:xfrm>
            <a:off x="10227107" y="1167561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Forget 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9576F-E8C2-4550-8B0E-CAAF0DBCE1FD}"/>
              </a:ext>
            </a:extLst>
          </p:cNvPr>
          <p:cNvSpPr/>
          <p:nvPr/>
        </p:nvSpPr>
        <p:spPr>
          <a:xfrm>
            <a:off x="10227107" y="1516804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Output gate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01435C-ADC3-0178-CB17-CD89489BAA82}"/>
              </a:ext>
            </a:extLst>
          </p:cNvPr>
          <p:cNvSpPr/>
          <p:nvPr/>
        </p:nvSpPr>
        <p:spPr>
          <a:xfrm>
            <a:off x="10227105" y="2088985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4B40E-A0EA-00F8-B41D-854232E2AC26}"/>
              </a:ext>
            </a:extLst>
          </p:cNvPr>
          <p:cNvSpPr/>
          <p:nvPr/>
        </p:nvSpPr>
        <p:spPr>
          <a:xfrm>
            <a:off x="8798313" y="2219176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DB476-3248-A360-757D-0AF5B0844E5E}"/>
              </a:ext>
            </a:extLst>
          </p:cNvPr>
          <p:cNvSpPr/>
          <p:nvPr/>
        </p:nvSpPr>
        <p:spPr>
          <a:xfrm>
            <a:off x="10227105" y="2558753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Probability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CAE8CCC-85BB-E552-A078-8733070FF2AE}"/>
              </a:ext>
            </a:extLst>
          </p:cNvPr>
          <p:cNvSpPr/>
          <p:nvPr/>
        </p:nvSpPr>
        <p:spPr>
          <a:xfrm>
            <a:off x="4929222" y="3478546"/>
            <a:ext cx="263951" cy="5571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D585-FA3F-80D0-D069-3D51B5D328E3}"/>
              </a:ext>
            </a:extLst>
          </p:cNvPr>
          <p:cNvSpPr/>
          <p:nvPr/>
        </p:nvSpPr>
        <p:spPr>
          <a:xfrm>
            <a:off x="5370121" y="3478546"/>
            <a:ext cx="1076817" cy="5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End to End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BBF49E-B5C6-F8C7-CF95-6292EFD89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86" y="3089855"/>
            <a:ext cx="4543425" cy="1257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3C41581-FDCE-E237-96B1-C3FD96DAC7FE}"/>
              </a:ext>
            </a:extLst>
          </p:cNvPr>
          <p:cNvSpPr/>
          <p:nvPr/>
        </p:nvSpPr>
        <p:spPr>
          <a:xfrm>
            <a:off x="8946146" y="3132794"/>
            <a:ext cx="1876183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Image Vector from CNN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CB01B0-430B-94ED-1EF1-473A3BFE4FD4}"/>
              </a:ext>
            </a:extLst>
          </p:cNvPr>
          <p:cNvSpPr/>
          <p:nvPr/>
        </p:nvSpPr>
        <p:spPr>
          <a:xfrm>
            <a:off x="10515166" y="3530677"/>
            <a:ext cx="1572157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St - One hot encoding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EDD63A2-02E1-8F25-5C75-318E0FAB7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38" y="4127304"/>
            <a:ext cx="2681688" cy="68273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FED8E9-1AF8-7E8B-7BE6-C794FEE05E62}"/>
              </a:ext>
            </a:extLst>
          </p:cNvPr>
          <p:cNvSpPr/>
          <p:nvPr/>
        </p:nvSpPr>
        <p:spPr>
          <a:xfrm>
            <a:off x="8946146" y="4288187"/>
            <a:ext cx="1572157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Loss function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6D4AAD-9954-A2BF-39E5-B9AF9C8DE197}"/>
              </a:ext>
            </a:extLst>
          </p:cNvPr>
          <p:cNvSpPr/>
          <p:nvPr/>
        </p:nvSpPr>
        <p:spPr>
          <a:xfrm>
            <a:off x="150472" y="691544"/>
            <a:ext cx="11977236" cy="42210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9C6E3-1487-18E5-27B0-A4E08EE5F702}"/>
              </a:ext>
            </a:extLst>
          </p:cNvPr>
          <p:cNvSpPr/>
          <p:nvPr/>
        </p:nvSpPr>
        <p:spPr>
          <a:xfrm>
            <a:off x="380267" y="5618036"/>
            <a:ext cx="2455529" cy="11597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Flickr8k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Flickr30k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MSCOCO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SBU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058843-33F5-5F2A-F48C-CE1769EF8574}"/>
              </a:ext>
            </a:extLst>
          </p:cNvPr>
          <p:cNvSpPr/>
          <p:nvPr/>
        </p:nvSpPr>
        <p:spPr>
          <a:xfrm>
            <a:off x="3805876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BD40D0-C15A-5A79-7432-6E418EF31F0C}"/>
              </a:ext>
            </a:extLst>
          </p:cNvPr>
          <p:cNvSpPr/>
          <p:nvPr/>
        </p:nvSpPr>
        <p:spPr>
          <a:xfrm>
            <a:off x="3740160" y="5557745"/>
            <a:ext cx="2455529" cy="11597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BLEU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solidFill>
                <a:srgbClr val="002060"/>
              </a:solidFill>
            </a:endParaRP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0C5AC7CA-D99C-B98B-215B-6CA2ADA1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4559"/>
              </p:ext>
            </p:extLst>
          </p:nvPr>
        </p:nvGraphicFramePr>
        <p:xfrm>
          <a:off x="6166230" y="5687259"/>
          <a:ext cx="586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82">
                  <a:extLst>
                    <a:ext uri="{9D8B030D-6E8A-4147-A177-3AD203B41FA5}">
                      <a16:colId xmlns:a16="http://schemas.microsoft.com/office/drawing/2014/main" val="3855245252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703599688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2108930487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1663639793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153451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Flickr30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Flickr8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6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6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9298C-3F6B-129B-0961-38B7361D1A57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/>
              <a:t>Architecture – Automatic Image Captioning Based on ResNet50 and LSTM with</a:t>
            </a:r>
            <a:r>
              <a:rPr lang="en-IN" sz="2400" dirty="0"/>
              <a:t>Soft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11FB9-DE88-9899-CF10-78EE8296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1" y="1001614"/>
            <a:ext cx="6164548" cy="1993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4F9105-E704-2652-1B82-3C798BA88263}"/>
              </a:ext>
            </a:extLst>
          </p:cNvPr>
          <p:cNvSpPr/>
          <p:nvPr/>
        </p:nvSpPr>
        <p:spPr>
          <a:xfrm>
            <a:off x="6816189" y="1703768"/>
            <a:ext cx="346611" cy="151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solidFill>
                  <a:srgbClr val="002060"/>
                </a:solidFill>
              </a:rPr>
              <a:t>1D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04A63-9A06-5F85-6810-597099650444}"/>
              </a:ext>
            </a:extLst>
          </p:cNvPr>
          <p:cNvSpPr/>
          <p:nvPr/>
        </p:nvSpPr>
        <p:spPr>
          <a:xfrm>
            <a:off x="161372" y="780789"/>
            <a:ext cx="6375380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D1C50-19DB-FAB6-8F86-E8B5EC2B7477}"/>
              </a:ext>
            </a:extLst>
          </p:cNvPr>
          <p:cNvSpPr/>
          <p:nvPr/>
        </p:nvSpPr>
        <p:spPr>
          <a:xfrm>
            <a:off x="7473453" y="780789"/>
            <a:ext cx="4530497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B078348-FA0F-E9ED-E60C-7C1C0A2ED341}"/>
              </a:ext>
            </a:extLst>
          </p:cNvPr>
          <p:cNvSpPr/>
          <p:nvPr/>
        </p:nvSpPr>
        <p:spPr>
          <a:xfrm>
            <a:off x="6741541" y="1368617"/>
            <a:ext cx="521079" cy="28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323AB-AA51-DB8B-7282-073B3C8DC243}"/>
              </a:ext>
            </a:extLst>
          </p:cNvPr>
          <p:cNvSpPr/>
          <p:nvPr/>
        </p:nvSpPr>
        <p:spPr>
          <a:xfrm>
            <a:off x="2611943" y="3216079"/>
            <a:ext cx="2446193" cy="204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RESNET50(Encoder)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20ADC-B3A5-0C21-9A6B-2CB9D441F916}"/>
              </a:ext>
            </a:extLst>
          </p:cNvPr>
          <p:cNvSpPr/>
          <p:nvPr/>
        </p:nvSpPr>
        <p:spPr>
          <a:xfrm>
            <a:off x="9001583" y="3216079"/>
            <a:ext cx="1853706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LSTM(Decoder)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FD10B-4765-6127-3C7B-984003923ED0}"/>
              </a:ext>
            </a:extLst>
          </p:cNvPr>
          <p:cNvSpPr/>
          <p:nvPr/>
        </p:nvSpPr>
        <p:spPr>
          <a:xfrm>
            <a:off x="11631049" y="1335959"/>
            <a:ext cx="304355" cy="144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Caption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D6B0699-6292-6219-A469-47F42BA19BCA}"/>
              </a:ext>
            </a:extLst>
          </p:cNvPr>
          <p:cNvSpPr/>
          <p:nvPr/>
        </p:nvSpPr>
        <p:spPr>
          <a:xfrm>
            <a:off x="6609796" y="1802491"/>
            <a:ext cx="800514" cy="1334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07C2D3-62A7-FBC3-D605-7F2C4C8E9FD2}"/>
              </a:ext>
            </a:extLst>
          </p:cNvPr>
          <p:cNvSpPr/>
          <p:nvPr/>
        </p:nvSpPr>
        <p:spPr>
          <a:xfrm>
            <a:off x="202759" y="3609862"/>
            <a:ext cx="11761138" cy="2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i="0" u="none" strike="noStrike" baseline="0" dirty="0">
                <a:solidFill>
                  <a:srgbClr val="002060"/>
                </a:solidFill>
                <a:latin typeface="NimbusRomNo9L-Regu"/>
              </a:rPr>
              <a:t>AICRL is based end-to-end on a neural network consisting of a RESNET50 CNN followed by a language generating 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92CE6-7DB0-7C6B-C76F-52546EE64693}"/>
              </a:ext>
            </a:extLst>
          </p:cNvPr>
          <p:cNvSpPr/>
          <p:nvPr/>
        </p:nvSpPr>
        <p:spPr>
          <a:xfrm>
            <a:off x="216098" y="431514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The main drawbacks of the work are the quick model over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VybwjrMinionProRegular"/>
              </a:rPr>
              <a:t>fi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tting, so they use the heavy and expensive </a:t>
            </a:r>
            <a:r>
              <a:rPr lang="en-US" sz="1800" b="0" i="0" u="none" strike="noStrike" baseline="0" dirty="0" err="1">
                <a:solidFill>
                  <a:srgbClr val="002060"/>
                </a:solidFill>
                <a:latin typeface="FcjjyhMinionProRegular"/>
              </a:rPr>
              <a:t>GoogLeNet</a:t>
            </a:r>
            <a:r>
              <a:rPr lang="en-US" dirty="0">
                <a:solidFill>
                  <a:srgbClr val="002060"/>
                </a:solidFill>
                <a:latin typeface="FcjjyhMinionProRegular"/>
              </a:rPr>
              <a:t>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with 22 hidden layers and the absence of attention layer that signi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VybwjrMinionProRegular"/>
              </a:rPr>
              <a:t>fi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cantly improved the description accuracy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5B973-74FD-F42C-63AB-59C004CD36C3}"/>
              </a:ext>
            </a:extLst>
          </p:cNvPr>
          <p:cNvSpPr/>
          <p:nvPr/>
        </p:nvSpPr>
        <p:spPr>
          <a:xfrm>
            <a:off x="216098" y="395925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Inspiration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6CE9F-33B6-7695-5905-B391AAAE6439}"/>
              </a:ext>
            </a:extLst>
          </p:cNvPr>
          <p:cNvSpPr/>
          <p:nvPr/>
        </p:nvSpPr>
        <p:spPr>
          <a:xfrm>
            <a:off x="216098" y="568201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Extract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 visual features, which use ResNet50 network as the </a:t>
            </a:r>
            <a:r>
              <a:rPr lang="en-IN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encoder to generate a one-dimensional vector representation of the input images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FcjjyhMinionProRegular"/>
              </a:rPr>
              <a:t>Soft Attention mechanism</a:t>
            </a:r>
            <a:endParaRPr lang="en-IN" sz="1800" b="0" i="0" u="none" strike="noStrike" baseline="0" dirty="0">
              <a:solidFill>
                <a:srgbClr val="002060"/>
              </a:solidFill>
              <a:latin typeface="FcjjyhMinionProRegular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51826-76AA-5F7B-FC0D-8764CC94AD88}"/>
              </a:ext>
            </a:extLst>
          </p:cNvPr>
          <p:cNvSpPr/>
          <p:nvPr/>
        </p:nvSpPr>
        <p:spPr>
          <a:xfrm>
            <a:off x="216098" y="532612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D3E50A-DC93-894A-00B7-2FE0926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37" y="899167"/>
            <a:ext cx="2495027" cy="219853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C19105-E0A4-AD9B-191D-DA64D3A6EC45}"/>
              </a:ext>
            </a:extLst>
          </p:cNvPr>
          <p:cNvCxnSpPr>
            <a:cxnSpLocks/>
          </p:cNvCxnSpPr>
          <p:nvPr/>
        </p:nvCxnSpPr>
        <p:spPr>
          <a:xfrm>
            <a:off x="7473453" y="2026269"/>
            <a:ext cx="86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6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23514-4381-C64F-6D73-0AD38B5F0B63}"/>
              </a:ext>
            </a:extLst>
          </p:cNvPr>
          <p:cNvSpPr/>
          <p:nvPr/>
        </p:nvSpPr>
        <p:spPr>
          <a:xfrm>
            <a:off x="2460584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Engineering</a:t>
            </a:r>
            <a:endParaRPr lang="en-IN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06E49-F0A3-FE79-A3FD-2071EC4171FB}"/>
              </a:ext>
            </a:extLst>
          </p:cNvPr>
          <p:cNvSpPr/>
          <p:nvPr/>
        </p:nvSpPr>
        <p:spPr>
          <a:xfrm>
            <a:off x="4056211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 Model &amp; Hyper Parameters</a:t>
            </a:r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CABD86-2F05-F082-0171-DBF04265F980}"/>
              </a:ext>
            </a:extLst>
          </p:cNvPr>
          <p:cNvSpPr/>
          <p:nvPr/>
        </p:nvSpPr>
        <p:spPr>
          <a:xfrm>
            <a:off x="568916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Training and Optimization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3B041F-9FA6-B2D3-78DD-E3AE64908F47}"/>
              </a:ext>
            </a:extLst>
          </p:cNvPr>
          <p:cNvSpPr/>
          <p:nvPr/>
        </p:nvSpPr>
        <p:spPr>
          <a:xfrm>
            <a:off x="731278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Model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DCADE9-3457-F719-0C77-42E0D9197B6A}"/>
              </a:ext>
            </a:extLst>
          </p:cNvPr>
          <p:cNvSpPr/>
          <p:nvPr/>
        </p:nvSpPr>
        <p:spPr>
          <a:xfrm>
            <a:off x="10420072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 and Test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13FA01-06FB-10B1-7CB9-EEB1097CACC3}"/>
              </a:ext>
            </a:extLst>
          </p:cNvPr>
          <p:cNvSpPr/>
          <p:nvPr/>
        </p:nvSpPr>
        <p:spPr>
          <a:xfrm>
            <a:off x="8843103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on Server</a:t>
            </a:r>
            <a:endParaRPr lang="en-IN" sz="12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B3DB271-3187-3370-CDE7-91506CA46F30}"/>
              </a:ext>
            </a:extLst>
          </p:cNvPr>
          <p:cNvSpPr/>
          <p:nvPr/>
        </p:nvSpPr>
        <p:spPr>
          <a:xfrm>
            <a:off x="3761439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CA847D0-ABEA-3A2F-0156-067058675CB7}"/>
              </a:ext>
            </a:extLst>
          </p:cNvPr>
          <p:cNvSpPr/>
          <p:nvPr/>
        </p:nvSpPr>
        <p:spPr>
          <a:xfrm>
            <a:off x="5357066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3D1E311-5672-38B7-4DE3-A12F3F6CB974}"/>
              </a:ext>
            </a:extLst>
          </p:cNvPr>
          <p:cNvSpPr/>
          <p:nvPr/>
        </p:nvSpPr>
        <p:spPr>
          <a:xfrm>
            <a:off x="6996620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6ED3504-06BF-354F-549E-C0889DCC1636}"/>
              </a:ext>
            </a:extLst>
          </p:cNvPr>
          <p:cNvSpPr/>
          <p:nvPr/>
        </p:nvSpPr>
        <p:spPr>
          <a:xfrm>
            <a:off x="8538729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C0543BD-A651-C2EA-D918-844DD456F7D6}"/>
              </a:ext>
            </a:extLst>
          </p:cNvPr>
          <p:cNvSpPr/>
          <p:nvPr/>
        </p:nvSpPr>
        <p:spPr>
          <a:xfrm>
            <a:off x="10177696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17578-DD3E-2D79-4D61-DCA156BC126D}"/>
              </a:ext>
            </a:extLst>
          </p:cNvPr>
          <p:cNvSpPr/>
          <p:nvPr/>
        </p:nvSpPr>
        <p:spPr>
          <a:xfrm>
            <a:off x="2385939" y="2117773"/>
            <a:ext cx="1309128" cy="275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Feature extraction using pretrained Resnet50 to a 1D Vector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Soft Attention to extract more relevant feature of the 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DF703-7539-87E9-DF81-FA0D41C05EA7}"/>
              </a:ext>
            </a:extLst>
          </p:cNvPr>
          <p:cNvSpPr/>
          <p:nvPr/>
        </p:nvSpPr>
        <p:spPr>
          <a:xfrm>
            <a:off x="3961516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ResNet50 - 1D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TensorFlow/</a:t>
            </a:r>
            <a:r>
              <a:rPr lang="en-US" sz="1200" dirty="0" err="1">
                <a:solidFill>
                  <a:schemeClr val="tx1"/>
                </a:solidFill>
              </a:rPr>
              <a:t>Pytorch</a:t>
            </a:r>
            <a:r>
              <a:rPr lang="en-US" sz="1200" dirty="0">
                <a:solidFill>
                  <a:schemeClr val="tx1"/>
                </a:solidFill>
              </a:rPr>
              <a:t> based Model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LSTM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Cross Entropy Loss Function , Adam/SGD  Optimizer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Hyper parameters – determined Iteratively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61182-92EA-0150-AC35-A5828E643687}"/>
              </a:ext>
            </a:extLst>
          </p:cNvPr>
          <p:cNvSpPr/>
          <p:nvPr/>
        </p:nvSpPr>
        <p:spPr>
          <a:xfrm>
            <a:off x="5642766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Hyper parameters Learning Rate , Epochs, Batch Size, Drop out derived iteratively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X train = Image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 Train = Caption derived from Pre processing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766214-6877-AB20-DC25-C5B85D4577F7}"/>
              </a:ext>
            </a:extLst>
          </p:cNvPr>
          <p:cNvSpPr/>
          <p:nvPr/>
        </p:nvSpPr>
        <p:spPr>
          <a:xfrm>
            <a:off x="7181762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1000 images (dev) and captions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Captions and ratings provided in 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Rating Standard BLEU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Compare the outcome from LSTM Vs Rated Image caption data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096BC-0AE9-CC70-065D-15E056C54544}"/>
              </a:ext>
            </a:extLst>
          </p:cNvPr>
          <p:cNvSpPr/>
          <p:nvPr/>
        </p:nvSpPr>
        <p:spPr>
          <a:xfrm>
            <a:off x="8815253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FastAPI</a:t>
            </a:r>
            <a:r>
              <a:rPr lang="en-US" sz="1200" dirty="0">
                <a:solidFill>
                  <a:schemeClr val="tx1"/>
                </a:solidFill>
              </a:rPr>
              <a:t>/Heroku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Cloud Computing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Hosting Services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6184E-9A0C-172C-788E-1D6C5B17DFE5}"/>
              </a:ext>
            </a:extLst>
          </p:cNvPr>
          <p:cNvSpPr/>
          <p:nvPr/>
        </p:nvSpPr>
        <p:spPr>
          <a:xfrm>
            <a:off x="10392222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Test model using 1000 test images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the rating of the Test images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User Input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Test the caption generated for image as User input provided on a  Web page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1F89101-E592-6BC3-8DBF-BB4A2B4C9FE6}"/>
              </a:ext>
            </a:extLst>
          </p:cNvPr>
          <p:cNvSpPr/>
          <p:nvPr/>
        </p:nvSpPr>
        <p:spPr>
          <a:xfrm rot="5400000">
            <a:off x="2875039" y="1765104"/>
            <a:ext cx="209081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29DC3B3-4D77-6088-E217-C5ACC557E802}"/>
              </a:ext>
            </a:extLst>
          </p:cNvPr>
          <p:cNvSpPr/>
          <p:nvPr/>
        </p:nvSpPr>
        <p:spPr>
          <a:xfrm rot="5400000">
            <a:off x="4527152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28C3D68-1F42-9977-4B99-DC7046DC45EC}"/>
              </a:ext>
            </a:extLst>
          </p:cNvPr>
          <p:cNvSpPr/>
          <p:nvPr/>
        </p:nvSpPr>
        <p:spPr>
          <a:xfrm rot="5400000">
            <a:off x="6123777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3097E675-798C-4D02-A1E7-BFBD764E05F2}"/>
              </a:ext>
            </a:extLst>
          </p:cNvPr>
          <p:cNvSpPr/>
          <p:nvPr/>
        </p:nvSpPr>
        <p:spPr>
          <a:xfrm rot="5400000">
            <a:off x="7747397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CC24245-B8D7-3503-67E5-E5CBE813587B}"/>
              </a:ext>
            </a:extLst>
          </p:cNvPr>
          <p:cNvSpPr/>
          <p:nvPr/>
        </p:nvSpPr>
        <p:spPr>
          <a:xfrm rot="5400000">
            <a:off x="9277719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D2266DD-2043-9071-1246-4EAAD093E265}"/>
              </a:ext>
            </a:extLst>
          </p:cNvPr>
          <p:cNvSpPr/>
          <p:nvPr/>
        </p:nvSpPr>
        <p:spPr>
          <a:xfrm rot="5400000">
            <a:off x="10749425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FCFEA7-0558-C590-DCFA-1920A9D2D0D6}"/>
              </a:ext>
            </a:extLst>
          </p:cNvPr>
          <p:cNvSpPr/>
          <p:nvPr/>
        </p:nvSpPr>
        <p:spPr>
          <a:xfrm>
            <a:off x="94289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 Processing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B06E3-7ED6-7915-68CD-77F21782790C}"/>
              </a:ext>
            </a:extLst>
          </p:cNvPr>
          <p:cNvSpPr/>
          <p:nvPr/>
        </p:nvSpPr>
        <p:spPr>
          <a:xfrm>
            <a:off x="868245" y="2117773"/>
            <a:ext cx="1309128" cy="275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Annotations and Image data mapping from  Flickr8k_Text to build Input – Image and Corresponding Caption(s)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714EEF09-3E81-E591-07C4-456E0A23F165}"/>
              </a:ext>
            </a:extLst>
          </p:cNvPr>
          <p:cNvSpPr/>
          <p:nvPr/>
        </p:nvSpPr>
        <p:spPr>
          <a:xfrm rot="5400000">
            <a:off x="1357345" y="1765104"/>
            <a:ext cx="209081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D4040DA0-2C08-4715-8476-AF84266FE539}"/>
              </a:ext>
            </a:extLst>
          </p:cNvPr>
          <p:cNvSpPr/>
          <p:nvPr/>
        </p:nvSpPr>
        <p:spPr>
          <a:xfrm>
            <a:off x="2140004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E951A8-998A-A53B-5343-C09EFCB53619}"/>
              </a:ext>
            </a:extLst>
          </p:cNvPr>
          <p:cNvSpPr/>
          <p:nvPr/>
        </p:nvSpPr>
        <p:spPr>
          <a:xfrm>
            <a:off x="868245" y="5064291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tx1"/>
                </a:solidFill>
              </a:rPr>
              <a:t>Files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Flickr8k.token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Flickr_8k.trainImages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1B4B4-8EE3-767C-C0C1-C7000E466A7E}"/>
              </a:ext>
            </a:extLst>
          </p:cNvPr>
          <p:cNvSpPr/>
          <p:nvPr/>
        </p:nvSpPr>
        <p:spPr>
          <a:xfrm>
            <a:off x="2385940" y="5064290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ResNet50 Model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DCB11-C1D9-6A8E-EBD6-FFC22FF799D1}"/>
              </a:ext>
            </a:extLst>
          </p:cNvPr>
          <p:cNvSpPr/>
          <p:nvPr/>
        </p:nvSpPr>
        <p:spPr>
          <a:xfrm>
            <a:off x="263174" y="2336634"/>
            <a:ext cx="182203" cy="1270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Key Steps</a:t>
            </a:r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C57C14CD-D9FF-7711-C04E-973D3BE32E4B}"/>
              </a:ext>
            </a:extLst>
          </p:cNvPr>
          <p:cNvSpPr/>
          <p:nvPr/>
        </p:nvSpPr>
        <p:spPr>
          <a:xfrm>
            <a:off x="587537" y="2853804"/>
            <a:ext cx="182203" cy="2841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7C4770-9B60-FA12-9A4C-962AD462C7AE}"/>
              </a:ext>
            </a:extLst>
          </p:cNvPr>
          <p:cNvSpPr/>
          <p:nvPr/>
        </p:nvSpPr>
        <p:spPr>
          <a:xfrm>
            <a:off x="121094" y="4868349"/>
            <a:ext cx="182203" cy="1270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25EF5F0-3A64-1656-15CD-77DA85A4B3EF}"/>
              </a:ext>
            </a:extLst>
          </p:cNvPr>
          <p:cNvSpPr/>
          <p:nvPr/>
        </p:nvSpPr>
        <p:spPr>
          <a:xfrm>
            <a:off x="587537" y="5314858"/>
            <a:ext cx="182203" cy="2841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70ECD6-773C-5FB5-C758-BECF48AB46E2}"/>
              </a:ext>
            </a:extLst>
          </p:cNvPr>
          <p:cNvSpPr/>
          <p:nvPr/>
        </p:nvSpPr>
        <p:spPr>
          <a:xfrm>
            <a:off x="3977129" y="5055837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IN" sz="1200" dirty="0">
                <a:solidFill>
                  <a:schemeClr val="tx1"/>
                </a:solidFill>
              </a:rPr>
              <a:t>ptimizer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LSTM Implementation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00E2BE-5489-9265-7FED-90EAB76D4597}"/>
              </a:ext>
            </a:extLst>
          </p:cNvPr>
          <p:cNvSpPr/>
          <p:nvPr/>
        </p:nvSpPr>
        <p:spPr>
          <a:xfrm>
            <a:off x="5642766" y="5039802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044473-FEB7-9E5B-61B0-3BDBDEE42F05}"/>
              </a:ext>
            </a:extLst>
          </p:cNvPr>
          <p:cNvSpPr/>
          <p:nvPr/>
        </p:nvSpPr>
        <p:spPr>
          <a:xfrm>
            <a:off x="7195687" y="5039802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47F297-A665-E113-7BAC-9D276D12C9E8}"/>
              </a:ext>
            </a:extLst>
          </p:cNvPr>
          <p:cNvSpPr/>
          <p:nvPr/>
        </p:nvSpPr>
        <p:spPr>
          <a:xfrm>
            <a:off x="8815253" y="5039801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BLEU</a:t>
            </a:r>
            <a:endParaRPr lang="en-IN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921621-B83E-B599-8BC1-A1B3B06C0A71}"/>
              </a:ext>
            </a:extLst>
          </p:cNvPr>
          <p:cNvSpPr/>
          <p:nvPr/>
        </p:nvSpPr>
        <p:spPr>
          <a:xfrm>
            <a:off x="10392222" y="5055836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68FC38-C2F4-47F6-87A9-217C71EB22F2}"/>
              </a:ext>
            </a:extLst>
          </p:cNvPr>
          <p:cNvSpPr/>
          <p:nvPr/>
        </p:nvSpPr>
        <p:spPr>
          <a:xfrm>
            <a:off x="1035697" y="1129004"/>
            <a:ext cx="2799184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You!!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83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559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FcjjyhMinionProRegular</vt:lpstr>
      <vt:lpstr>NimbusRomNo9L-Regu</vt:lpstr>
      <vt:lpstr>VybwjrMinionProRegular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Harkara</dc:creator>
  <cp:lastModifiedBy>Chaitanya Harkara</cp:lastModifiedBy>
  <cp:revision>334</cp:revision>
  <dcterms:created xsi:type="dcterms:W3CDTF">2022-02-19T16:42:01Z</dcterms:created>
  <dcterms:modified xsi:type="dcterms:W3CDTF">2022-06-25T10:45:38Z</dcterms:modified>
</cp:coreProperties>
</file>