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2"/>
    <p:sldMasterId id="2147483673" r:id="rId3"/>
  </p:sldMasterIdLst>
  <p:notesMasterIdLst>
    <p:notesMasterId r:id="rId17"/>
  </p:notesMasterIdLst>
  <p:handoutMasterIdLst>
    <p:handoutMasterId r:id="rId18"/>
  </p:handoutMasterIdLst>
  <p:sldIdLst>
    <p:sldId id="272" r:id="rId4"/>
    <p:sldId id="258" r:id="rId5"/>
    <p:sldId id="298" r:id="rId6"/>
    <p:sldId id="301" r:id="rId7"/>
    <p:sldId id="302" r:id="rId8"/>
    <p:sldId id="303" r:id="rId9"/>
    <p:sldId id="299" r:id="rId10"/>
    <p:sldId id="304" r:id="rId11"/>
    <p:sldId id="305" r:id="rId12"/>
    <p:sldId id="306" r:id="rId13"/>
    <p:sldId id="300" r:id="rId14"/>
    <p:sldId id="283"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047" autoAdjust="0"/>
  </p:normalViewPr>
  <p:slideViewPr>
    <p:cSldViewPr snapToGrid="0">
      <p:cViewPr varScale="1">
        <p:scale>
          <a:sx n="57" d="100"/>
          <a:sy n="57" d="100"/>
        </p:scale>
        <p:origin x="1140" y="5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2.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16/07/2016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16/07/2016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Do đó, việc tổ chức các địa điểm theo một cấu trúc nhất định sẽ giúp quá trình tìm kiếm hiệu quả hơn. Chúng em đề xuất thiết kế lưu trữ theo cấu trúc quadtree (nói tí về quadtree). Cụ thể như sau:</a:t>
            </a:r>
          </a:p>
          <a:p>
            <a:pPr marL="228600" indent="-228600">
              <a:buAutoNum type="arabicPeriod"/>
            </a:pPr>
            <a:r>
              <a:rPr lang="en-US" baseline="0" smtClean="0"/>
              <a:t>Chia nhỏ bản đồ thế giới thành 4 phần,  mỗi phần có cứ thế chia tiếp cho đến khi nút là cuối cùng là đơn vị phần tram của tọa độ (10.77, 106.77). Vì 2 vị trí cách nhau theo đơn vị này là đã trong tầm 1km.</a:t>
            </a:r>
          </a:p>
          <a:p>
            <a:pPr marL="228600" indent="-228600">
              <a:buAutoNum type="arabicPeriod"/>
            </a:pPr>
            <a:r>
              <a:rPr lang="en-US" baseline="0" smtClean="0"/>
              <a:t>Tính ra sẽ được 14 lần phân hoạch kể từ nút gốc là toàn bộ bản đồ. Khi đó, mỗi địa điểm được người dung chia sẻ sẽ được găn với 1 nút lá trên quadtree,</a:t>
            </a:r>
          </a:p>
          <a:p>
            <a:pPr marL="228600" indent="-228600">
              <a:buAutoNum type="arabicPeriod"/>
            </a:pPr>
            <a:r>
              <a:rPr lang="en-US" smtClean="0"/>
              <a:t>Khi đó,</a:t>
            </a:r>
            <a:r>
              <a:rPr lang="en-US" baseline="0" smtClean="0"/>
              <a:t> để tìm kiếm, chỉ cần duyệt theo quadtree và tìm các địa điểm trong đó để hiệu quả hơn.</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163751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Tiếp theo là</a:t>
            </a:r>
            <a:r>
              <a:rPr lang="en-US" baseline="0" smtClean="0"/>
              <a:t> phần demo ứng dụng thực tế.</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2168996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Đây</a:t>
            </a:r>
            <a:r>
              <a:rPr lang="en-US" baseline="0" smtClean="0"/>
              <a:t> là các tài liệu được tham khảo trong quá trình trình bày này</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20639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Chúng</a:t>
            </a:r>
            <a:r>
              <a:rPr lang="en-US" baseline="0" smtClean="0"/>
              <a:t> em đã trình bày xong về đề tài của mình, </a:t>
            </a:r>
            <a:r>
              <a:rPr lang="en-US" smtClean="0"/>
              <a:t>Cảm</a:t>
            </a:r>
            <a:r>
              <a:rPr lang="en-US" baseline="0" smtClean="0"/>
              <a:t> ơn quý thầy cô, các anh chị doanh nghiệp và các bạn sinh viên đã chú ý lắng nghe.</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121131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err="1"/>
              <a:t>gồm</a:t>
            </a:r>
            <a:r>
              <a:rPr lang="en-US"/>
              <a:t> </a:t>
            </a:r>
            <a:r>
              <a:rPr lang="en-US" dirty="0" smtClean="0"/>
              <a:t>4</a:t>
            </a:r>
            <a:r>
              <a:rPr lang="en-US" smtClean="0"/>
              <a:t> </a:t>
            </a:r>
            <a:r>
              <a:rPr lang="en-US" dirty="0" err="1"/>
              <a:t>phần</a:t>
            </a:r>
            <a:endParaRPr lang="en-US" dirty="0"/>
          </a:p>
          <a:p>
            <a:pPr lvl="1"/>
            <a:r>
              <a:rPr lang="en-US" dirty="0"/>
              <a:t>+ </a:t>
            </a:r>
            <a:r>
              <a:rPr lang="en-US" dirty="0" smtClean="0"/>
              <a:t>1</a:t>
            </a:r>
            <a:r>
              <a:rPr lang="en-US" smtClean="0"/>
              <a:t>.  giới</a:t>
            </a:r>
            <a:r>
              <a:rPr lang="en-US" baseline="0" smtClean="0"/>
              <a:t> thiệu bài toán</a:t>
            </a:r>
            <a:r>
              <a:rPr lang="en-US" smtClean="0"/>
              <a:t>: </a:t>
            </a:r>
            <a:r>
              <a:rPr lang="en-US" err="1"/>
              <a:t>trình</a:t>
            </a:r>
            <a:r>
              <a:rPr lang="en-US"/>
              <a:t> </a:t>
            </a:r>
            <a:r>
              <a:rPr lang="en-US" smtClean="0"/>
              <a:t>bày</a:t>
            </a:r>
            <a:r>
              <a:rPr lang="en-US" baseline="0"/>
              <a:t> </a:t>
            </a:r>
            <a:r>
              <a:rPr lang="en-US" baseline="0" smtClean="0"/>
              <a:t>nhu cầu sử dụng dựa trên địa điểm</a:t>
            </a:r>
            <a:endParaRPr lang="en-US" dirty="0"/>
          </a:p>
          <a:p>
            <a:pPr lvl="1"/>
            <a:r>
              <a:rPr lang="en-US" dirty="0"/>
              <a:t>+ </a:t>
            </a:r>
            <a:r>
              <a:rPr lang="en-US" dirty="0" smtClean="0"/>
              <a:t>2</a:t>
            </a:r>
            <a:r>
              <a:rPr lang="en-US" smtClean="0"/>
              <a:t>. </a:t>
            </a:r>
            <a:r>
              <a:rPr lang="en-US" baseline="0" smtClean="0"/>
              <a:t> xây dựng ứng dụng:</a:t>
            </a:r>
            <a:r>
              <a:rPr lang="en-US" smtClean="0"/>
              <a:t> trình</a:t>
            </a:r>
            <a:r>
              <a:rPr lang="en-US" baseline="0" smtClean="0"/>
              <a:t> bày về các chức năng chính mà ứng dụng muốn hướng đến cho người dùng</a:t>
            </a:r>
            <a:r>
              <a:rPr lang="en-US" smtClean="0"/>
              <a:t>.</a:t>
            </a:r>
            <a:endParaRPr lang="en-US" dirty="0"/>
          </a:p>
          <a:p>
            <a:pPr lvl="1"/>
            <a:r>
              <a:rPr lang="en-US" dirty="0"/>
              <a:t>+ </a:t>
            </a:r>
            <a:r>
              <a:rPr lang="en-US" dirty="0" smtClean="0"/>
              <a:t>3</a:t>
            </a:r>
            <a:r>
              <a:rPr lang="en-US" smtClean="0"/>
              <a:t>.  khó</a:t>
            </a:r>
            <a:r>
              <a:rPr lang="en-US" baseline="0" smtClean="0"/>
              <a:t> khăn và giải pháp</a:t>
            </a:r>
            <a:r>
              <a:rPr lang="en-US" smtClean="0"/>
              <a:t>:</a:t>
            </a:r>
            <a:r>
              <a:rPr lang="en-US" baseline="0" smtClean="0"/>
              <a:t> nêu ra các bài toán cần phải giải quyết khi xây dựng mạng xã hội và giải pháp tương ứng.</a:t>
            </a:r>
            <a:endParaRPr lang="en-US" dirty="0"/>
          </a:p>
          <a:p>
            <a:pPr lvl="1"/>
            <a:r>
              <a:rPr lang="en-US" dirty="0"/>
              <a:t>+ </a:t>
            </a:r>
            <a:r>
              <a:rPr lang="en-US" dirty="0" smtClean="0"/>
              <a:t>4.  </a:t>
            </a:r>
            <a:r>
              <a:rPr lang="en-US" smtClean="0"/>
              <a:t>Demo.</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Tiếp</a:t>
            </a:r>
            <a:r>
              <a:rPr lang="en-US" baseline="0" smtClean="0"/>
              <a:t> theo của phần trình bày, chúng em sẽ  giới thiệu về các chức năng chính mà ứng dụng mang lại cho người dung.</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3332964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chức năng đầu tiên mà chúng em sẽ trình bày chính là chức năng nhắc nhở các địa điểm dựa trên vị trí.</a:t>
            </a:r>
          </a:p>
          <a:p>
            <a:pPr marL="171450" indent="-171450">
              <a:buFontTx/>
              <a:buChar char="-"/>
            </a:pPr>
            <a:r>
              <a:rPr lang="en-US" baseline="0" smtClean="0"/>
              <a:t>Với mỗi địa điểm mà chúng ta đi qua, đâu đó cũng là những nơi có những kỷ niệm tuyệt vời hay có một phong cảnh đẹp. Vậy nên hệ thống của em ngoài xây dựng các chức năng để chia sẻ cho bạn bè về địa điểm đó thì còn có khả năng nhắc nhở mỗi lần vô tình đi qua nơi đó. </a:t>
            </a:r>
          </a:p>
          <a:p>
            <a:pPr marL="171450" indent="-171450">
              <a:buFontTx/>
              <a:buChar char="-"/>
            </a:pPr>
            <a:r>
              <a:rPr lang="en-US" baseline="0" smtClean="0"/>
              <a:t>Người dung ko cần phải tìm kiếm, hay cố nhớ những địa điểm xa lạ mà chỉ cần 1 lần đi qua các địa điểm đã được bạn bè chia sẻ trước đó sẽ được thông báo đến  ứng dụng. Có thể khám phá thêm được các địa điểm mới mà không phải tốn nhiều công sức tìm kiếm….</a:t>
            </a:r>
          </a:p>
          <a:p>
            <a:pPr marL="171450" indent="-171450">
              <a:buFontTx/>
              <a:buChar char="-"/>
            </a:pPr>
            <a:r>
              <a:rPr lang="en-US" baseline="0" smtClean="0"/>
              <a:t>Cũng như với những khoảng khắc kỷ niệm của bản thân thì một thời gian sau khi đi đến ứng dụng sẽ thông báo nhắc nhở về sự kiện đó, dù cho là mấy năm về trước hay lâu rồi không ghé qua cũng có thể giúp kỷ niệm được ùa về.</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3892288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Ngoài ra, chúng em cụ thể hóa các địa điểm thành một chức năng chia sẻ hành trình cụ thể.</a:t>
            </a:r>
          </a:p>
          <a:p>
            <a:pPr marL="171450" indent="-171450">
              <a:buFontTx/>
              <a:buChar char="-"/>
            </a:pPr>
            <a:r>
              <a:rPr lang="en-US" baseline="0" smtClean="0"/>
              <a:t>Khi bắt đầu 1 chuyến đi du dịch hay đi khám phá những vùng đất mới, người dung sẽ không cần phải dừng tay cầm điện thoại lên và check in. thay vào đó, ứng dụng sẽ lưu vết lại các địa điểm thú vị trong chuyến hành trình đó. Khi đến điểm dừng, có thể chỉnh sửa hoặc thay đổi các điểm dừng bên trong đó.</a:t>
            </a:r>
          </a:p>
          <a:p>
            <a:pPr marL="171450" indent="-171450">
              <a:buFontTx/>
              <a:buChar char="-"/>
            </a:pPr>
            <a:r>
              <a:rPr lang="en-US" baseline="0" smtClean="0"/>
              <a:t>Với bạn bè, thay vì phải khám phá, thì có thể ở nhà nắm bắt được các địa điểm thú vị trên một hành trình đó, cũng như có được thông tin cụ thể chuyến đi. Từ đó có thể xác định được một hành trình mới cho mình dựa trên các địa điểm mình mong muốn.</a:t>
            </a:r>
          </a:p>
          <a:p>
            <a:pPr marL="171450" indent="-171450">
              <a:buFontTx/>
              <a:buChar char="-"/>
            </a:pPr>
            <a:r>
              <a:rPr lang="en-US" baseline="0" smtClean="0"/>
              <a:t>Thay vì chỉ có một địa điểm cần chú ý, người dung có thể lưu lại ký ức cho mình thành một chuyến đi thú vị và chia sẻ nó cho bạn bè.</a:t>
            </a:r>
            <a:endParaRPr lang="en-US" baseline="0" dirty="0" smtClean="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1451140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Bên</a:t>
            </a:r>
            <a:r>
              <a:rPr lang="en-US" baseline="0" smtClean="0"/>
              <a:t> cạnh đó, người dung có thể chủ động tìm kiếm các địa điểm thông qua chức năng tìm kiếm,</a:t>
            </a:r>
          </a:p>
          <a:p>
            <a:r>
              <a:rPr lang="en-US" baseline="0" smtClean="0"/>
              <a:t>Với chức năng này, không phải là phải duyệt, đọc qua các bài viết và tìm địa điểm gắn với bài viết đó, chức năng này được xây dựng trực quan trên bản đồ.</a:t>
            </a:r>
            <a:endParaRPr lang="en-US" baseline="0" dirty="0" smtClean="0"/>
          </a:p>
          <a:p>
            <a:r>
              <a:rPr lang="en-US" baseline="0" smtClean="0"/>
              <a:t>Người dung chỉ cần chọn trên bản đồ, ứng dụng sẽ khoanh vùng tìm kiếm các địa điểm xung quanh vị trí mà người dung chọn, có thể là địa điểm hiện tại hoặc là một địa điểm nào đó tùy ý.</a:t>
            </a:r>
          </a:p>
          <a:p>
            <a:r>
              <a:rPr lang="en-US" baseline="0" smtClean="0"/>
              <a:t>Với chức năng này, có thể sử dụng khi người dung đang ở 1 nơi nào đó, muốn xem thử xung quanh đây có nơi nào đẹp nữa không mà bạn bè đã chia sẻ. Hoặc tìm được nhiều địa điểm cho một chuyến đi đến một vùng nào đó. Thay vì chỉ có một ý tưởng cho chuyến đi, người dung sẽ có nhiều lựa chọn hơn khám phá được các địa điểm thú vị mà không phải tốn thêm thời gian di chuyển đến đó một lần nữa.</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62951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Khi xây</a:t>
            </a:r>
            <a:r>
              <a:rPr lang="en-US" baseline="0" smtClean="0"/>
              <a:t> dựng hệ thống chúng em tìm hiểu và gặp phải những khó khan nhất định. Chủ yếu là các khó khan, các bài toán cần được giải quyết khi xây dựng mạng xã hội.  Và để hoàn thiện được nó chúng em sẽ trình bày một số giải pháp mà chúng em sử dụng trong đề tài này.</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312472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smtClean="0">
                <a:solidFill>
                  <a:schemeClr val="tx1"/>
                </a:solidFill>
                <a:effectLst/>
                <a:latin typeface="+mn-lt"/>
                <a:ea typeface="+mn-ea"/>
                <a:cs typeface="+mn-cs"/>
              </a:rPr>
              <a:t>Vấn đề tổ chức cơ sở dữ liệu luôn là bài toán đặt ra hàng đầu của bất kỳ hệ thống nào. Với mạng xã hội, quá trình liên kết người dùng phải được quản lý một cách tối ưu, chính xác. Cụ thể</a:t>
            </a:r>
            <a:r>
              <a:rPr lang="en-US" sz="1200" kern="1200" baseline="0" smtClean="0">
                <a:solidFill>
                  <a:schemeClr val="tx1"/>
                </a:solidFill>
                <a:effectLst/>
                <a:latin typeface="+mn-lt"/>
                <a:ea typeface="+mn-ea"/>
                <a:cs typeface="+mn-cs"/>
              </a:rPr>
              <a:t> như sau</a:t>
            </a:r>
          </a:p>
          <a:p>
            <a:pPr marL="228600" indent="-228600">
              <a:buAutoNum type="arabicPeriod"/>
            </a:pPr>
            <a:r>
              <a:rPr lang="en-US" sz="1200" kern="1200" baseline="0" smtClean="0">
                <a:solidFill>
                  <a:schemeClr val="tx1"/>
                </a:solidFill>
                <a:effectLst/>
                <a:latin typeface="+mn-lt"/>
                <a:ea typeface="+mn-ea"/>
                <a:cs typeface="+mn-cs"/>
              </a:rPr>
              <a:t>Với csdl quan hệ để lưu trữ tài khoản có thể dung như sau:</a:t>
            </a:r>
          </a:p>
          <a:p>
            <a:pPr marL="228600" indent="-228600">
              <a:buAutoNum type="arabicPeriod"/>
            </a:pPr>
            <a:r>
              <a:rPr lang="en-US" sz="1200" kern="1200" baseline="0" smtClean="0">
                <a:solidFill>
                  <a:schemeClr val="tx1"/>
                </a:solidFill>
                <a:effectLst/>
                <a:latin typeface="+mn-lt"/>
                <a:ea typeface="+mn-ea"/>
                <a:cs typeface="+mn-cs"/>
              </a:rPr>
              <a:t>Khi đó, để thể hiện mối quan hệ giữa 2 tài khoản theo quan hệ nhiều-nhiều và xây dựng thêm các bảng khác để lưu trữ giá trị đó.</a:t>
            </a:r>
          </a:p>
          <a:p>
            <a:pPr marL="228600" indent="-228600">
              <a:buAutoNum type="arabicPeriod"/>
            </a:pPr>
            <a:r>
              <a:rPr lang="en-US" sz="1200" kern="1200" baseline="0" smtClean="0">
                <a:solidFill>
                  <a:schemeClr val="tx1"/>
                </a:solidFill>
                <a:effectLst/>
                <a:latin typeface="+mn-lt"/>
                <a:ea typeface="+mn-ea"/>
                <a:cs typeface="+mn-cs"/>
              </a:rPr>
              <a:t>Do đó, với các truy vấn sâu, phải kết nhiều bảng, hoặc một bảng nhiều lần sẽ tốn rất nhiều chi phí, thậm chí còn không hiệu quả.</a:t>
            </a:r>
          </a:p>
          <a:p>
            <a:pPr marL="228600" indent="-228600">
              <a:buAutoNum type="arabicPeriod"/>
            </a:pPr>
            <a:r>
              <a:rPr lang="en-US" baseline="0" smtClean="0"/>
              <a:t>Do đó, để thể hiện được các truy vấn sâu một cách hiệu quả, thì csdl đồ thị sẽ là một sự lựa chọn hiệu quả</a:t>
            </a:r>
          </a:p>
          <a:p>
            <a:pPr marL="228600" indent="-228600">
              <a:buAutoNum type="arabicPeriod"/>
            </a:pPr>
            <a:r>
              <a:rPr lang="en-US" baseline="0" smtClean="0"/>
              <a:t>Các tài khoản sẽ được thể hiện thành các đỉnh trong một đồ thị, mỗi đỉnh đại diện cho một người dung.</a:t>
            </a:r>
          </a:p>
          <a:p>
            <a:pPr marL="228600" indent="-228600">
              <a:buAutoNum type="arabicPeriod"/>
            </a:pPr>
            <a:r>
              <a:rPr lang="en-US" baseline="0" smtClean="0"/>
              <a:t>Khi đó, dùng các cạnh để thể hiện mối quan hệ giữa các đỉnh đó. Quá trình tìm kiếm, sẽ trở thành quá trình duyệt độ thì và sẽ không còn các phép kết như csdl quan hệ.</a:t>
            </a:r>
          </a:p>
          <a:p>
            <a:pPr marL="228600" indent="-228600">
              <a:buAutoNum type="arabicPeriod"/>
            </a:pPr>
            <a:r>
              <a:rPr lang="en-US" smtClean="0"/>
              <a:t>Ví</a:t>
            </a:r>
            <a:r>
              <a:rPr lang="en-US" baseline="0" smtClean="0"/>
              <a:t> dụ, bạn chung giữa A và B, xuất phát từ đỉnh A duyệt đến các đỉnh bạn của A và từ đó duyệt thêm 1 lần nữa nếu gặp B thì đó sẽ là câu trả lời. Có thể nhận thấy, quá trình tìm duyệt chỉ tập trung ban đầu vào A và các cạnh liên quan đến A, không phụ thuộc vào số lượng người dùng khác.</a:t>
            </a:r>
          </a:p>
          <a:p>
            <a:pPr marL="228600" indent="-228600">
              <a:buAutoNum type="arabicPeriod"/>
            </a:pPr>
            <a:r>
              <a:rPr lang="en-US" baseline="0" smtClean="0"/>
              <a:t>A thông qua ai để biết Z, ở đây có thể dung thuật toán tìm đường đi ngắn nhất trên đồ thị.</a:t>
            </a:r>
          </a:p>
          <a:p>
            <a:pPr marL="228600" indent="-228600">
              <a:buAutoNum type="arabicPeriod"/>
            </a:pPr>
            <a:r>
              <a:rPr lang="en-US" baseline="0" smtClean="0"/>
              <a:t>Có thể dựa vào số bạn chung giữa  A và bạn của bạn của A (a-&gt;b-&gt;c)  từ đó thể quyết định.</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1392367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3018462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90FFA83-D569-49A0-A2C3-3F8ECA55B50F}" type="datetime1">
              <a:rPr lang="en-US" smtClean="0"/>
              <a:t>16/07/2016</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71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3F9265-4549-477A-8573-FA1B5B6C8AAA}" type="datetime1">
              <a:rPr lang="en-US" smtClean="0"/>
              <a:t>16/07/2016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38418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C9AA89-F6F0-481F-B7A3-6B6B45C86026}" type="datetime1">
              <a:rPr lang="en-US" smtClean="0"/>
              <a:t>16/07/2016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85030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83B8F3-91FC-46F8-8E52-D9DB4908E819}" type="datetime1">
              <a:rPr lang="en-US" smtClean="0"/>
              <a:t>16/07/2016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3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81023-C287-4652-892C-4B98AA525693}" type="datetime1">
              <a:rPr lang="en-US" smtClean="0"/>
              <a:t>16/07/2016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9717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76CB6-3D45-4F9B-8CB7-EF1DC2104D18}" type="datetime1">
              <a:rPr lang="en-US" smtClean="0"/>
              <a:t>16/07/2016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56273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67E93-0D50-4481-94EA-3BD9BDCCEF82}" type="datetime1">
              <a:rPr lang="en-US" smtClean="0"/>
              <a:t>16/07/2016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06EF73-9DB8-4763-865F-2F88181A4732}" type="slidenum">
              <a:rPr lang="en-US" smtClean="0"/>
              <a:t>‹#›</a:t>
            </a:fld>
            <a:endParaRPr lang="en-US"/>
          </a:p>
        </p:txBody>
      </p:sp>
    </p:spTree>
    <p:extLst>
      <p:ext uri="{BB962C8B-B14F-4D97-AF65-F5344CB8AC3E}">
        <p14:creationId xmlns:p14="http://schemas.microsoft.com/office/powerpoint/2010/main" val="30116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ED7A5-FDF2-4439-8F67-D28AB2397D0A}" type="datetime1">
              <a:rPr lang="en-US" smtClean="0"/>
              <a:t>16/07/2016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13424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496535-C439-4D76-96E5-F84AB4D0F990}" type="datetime1">
              <a:rPr lang="en-US" smtClean="0"/>
              <a:t>16/07/2016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02877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082C1-7A22-484A-B57D-7EB98161B62B}" type="datetime1">
              <a:rPr lang="en-US" smtClean="0"/>
              <a:t>16/07/2016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514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5D7F5-AADF-46B2-B025-F0333CAD8122}" type="datetime1">
              <a:rPr lang="en-US" smtClean="0"/>
              <a:t>16/07/2016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8321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2FA61-B1FD-45A8-8738-2E3BC687E41D}" type="datetime1">
              <a:rPr lang="en-US" smtClean="0"/>
              <a:t>16/07/2016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95252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471C3-D915-40D2-9723-F70B040007D1}" type="datetime1">
              <a:rPr lang="en-US" smtClean="0"/>
              <a:t>16/07/2016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6006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6139B0-9DB1-471C-BBF8-BD4A016CA0DD}" type="datetime1">
              <a:rPr lang="en-US" smtClean="0"/>
              <a:t>16/07/2016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83569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DEDC2-1016-4456-B32A-3191CDD1750B}" type="datetime1">
              <a:rPr lang="en-US" smtClean="0"/>
              <a:t>16/07/2016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47697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FE27FC0-8BE9-4A64-9D0F-D9A44AA9EC55}" type="datetime1">
              <a:rPr lang="en-US" smtClean="0"/>
              <a:t>16/07/2016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48836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56A23B-5DB8-4EDB-9593-2F672A9E6770}" type="datetime1">
              <a:rPr lang="en-US" smtClean="0"/>
              <a:t>16/07/2016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1178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E214C2-F179-43C1-848E-51B02B80AA27}" type="datetime1">
              <a:rPr lang="en-US" smtClean="0"/>
              <a:t>16/07/2016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8506720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EF5D0-8C19-407F-9AFF-EF9D85BFC984}" type="datetime1">
              <a:rPr lang="en-US" smtClean="0"/>
              <a:t>16/07/2016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7144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3F4D2-D3D9-4E96-8A3D-9A6452AB8E28}" type="datetime1">
              <a:rPr lang="en-US" smtClean="0"/>
              <a:t>16/07/2016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819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A66B35-6D3C-46DC-BB11-134BE83FB2FC}" type="datetime1">
              <a:rPr lang="en-US" smtClean="0"/>
              <a:t>16/07/2016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16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241E8A-491F-4CD4-B868-6A2BB9719E6A}" type="datetime1">
              <a:rPr lang="en-US" smtClean="0"/>
              <a:t>16/07/2016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6EF73-9DB8-4763-865F-2F88181A4732}" type="slidenum">
              <a:rPr lang="en-US" smtClean="0"/>
              <a:t>‹#›</a:t>
            </a:fld>
            <a:endParaRPr lang="en-US"/>
          </a:p>
        </p:txBody>
      </p:sp>
    </p:spTree>
    <p:extLst>
      <p:ext uri="{BB962C8B-B14F-4D97-AF65-F5344CB8AC3E}">
        <p14:creationId xmlns:p14="http://schemas.microsoft.com/office/powerpoint/2010/main" val="312351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5C3641-DF3B-4EB2-9406-C8D352410A30}" type="datetime1">
              <a:rPr lang="en-US" smtClean="0"/>
              <a:t>16/07/2016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17608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C576D8-DBEF-4705-AEDA-A812D04CC312}" type="datetime1">
              <a:rPr lang="en-US" smtClean="0"/>
              <a:t>16/07/2016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54510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83FD9-88BF-4A79-89F4-5413783D4215}" type="datetime1">
              <a:rPr lang="en-US" smtClean="0"/>
              <a:t>16/07/2016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15150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45D070-454E-4501-A262-E85B49C98F7E}" type="datetime1">
              <a:rPr lang="en-US" smtClean="0"/>
              <a:t>16/07/2016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5038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F8AB7-3610-4AA6-85B1-ACE5A7704E74}" type="datetime1">
              <a:rPr lang="en-US" smtClean="0"/>
              <a:t>16/07/2016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09678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D4EFCCA-FAD4-49B4-8ED1-E163AC216631}" type="datetime1">
              <a:rPr lang="en-US" smtClean="0"/>
              <a:t>16/07/2016</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38183080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16E60C-48F7-4375-B12E-0E874881402A}" type="datetime1">
              <a:rPr lang="en-US" smtClean="0"/>
              <a:t>16/07/2016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7455588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i.msdn.microsoft.com/dynimg/IC96238.jp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hyperlink" Target="http://rethinkrealestatenj.com/wp-content/uploads/2015/08/Ask-The-Right-Questions-.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hyperlink" Target="http://i.stack.imgur.com/EMCvY.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hyperlink" Target="http://blog.enbake.com/files/2010/07/1234.jpg"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smtClean="0">
                <a:solidFill>
                  <a:srgbClr val="0000FF"/>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a:solidFill>
                <a:srgbClr val="0000FF"/>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336150" y="4221290"/>
            <a:ext cx="3069979" cy="1754326"/>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Sinh viên thực hiện:</a:t>
            </a:r>
          </a:p>
          <a:p>
            <a:r>
              <a:rPr lang="en-US" smtClean="0">
                <a:latin typeface="Times New Roman" panose="02020603050405020304" pitchFamily="18" charset="0"/>
                <a:cs typeface="Times New Roman" panose="02020603050405020304" pitchFamily="18" charset="0"/>
              </a:rPr>
              <a:t>1212264 – Hoàng Văn Ngọc</a:t>
            </a:r>
          </a:p>
          <a:p>
            <a:r>
              <a:rPr lang="en-US" smtClean="0">
                <a:latin typeface="Times New Roman" panose="02020603050405020304" pitchFamily="18" charset="0"/>
                <a:cs typeface="Times New Roman" panose="02020603050405020304" pitchFamily="18" charset="0"/>
              </a:rPr>
              <a:t>1212501 – Nguyễn Văn Tường </a:t>
            </a:r>
          </a:p>
          <a:p>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Giáo viên hướng dẫn:</a:t>
            </a:r>
          </a:p>
          <a:p>
            <a:r>
              <a:rPr lang="en-US" smtClean="0">
                <a:latin typeface="Times New Roman" panose="02020603050405020304" pitchFamily="18" charset="0"/>
                <a:cs typeface="Times New Roman" panose="02020603050405020304" pitchFamily="18" charset="0"/>
              </a:rPr>
              <a:t>TS. Đinh Bá Tiến</a:t>
            </a:r>
            <a:endParaRPr lang="en-US">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41186" y="640898"/>
            <a:ext cx="6492124"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Khó khăn và giải pháp</a:t>
            </a:r>
            <a:endParaRPr lang="en-US" sz="4800" b="1">
              <a:solidFill>
                <a:srgbClr val="0000FF"/>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10</a:t>
            </a:fld>
            <a:endParaRPr lang="en-US"/>
          </a:p>
        </p:txBody>
      </p:sp>
      <p:pic>
        <p:nvPicPr>
          <p:cNvPr id="1026" name="Picture 2" descr="http://i.msdn.microsoft.com/dynimg/IC96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5" y="2165583"/>
            <a:ext cx="6948229" cy="4070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69281" y="6415547"/>
            <a:ext cx="6522719" cy="369332"/>
          </a:xfrm>
          <a:prstGeom prst="rect">
            <a:avLst/>
          </a:prstGeom>
          <a:noFill/>
        </p:spPr>
        <p:txBody>
          <a:bodyPr wrap="square" rtlCol="0">
            <a:spAutoFit/>
          </a:bodyPr>
          <a:lstStyle/>
          <a:p>
            <a:r>
              <a:rPr lang="en-US" smtClean="0"/>
              <a:t>Nguồn: </a:t>
            </a:r>
            <a:r>
              <a:rPr lang="en-US" smtClean="0">
                <a:hlinkClick r:id="rId4"/>
              </a:rPr>
              <a:t>http</a:t>
            </a:r>
            <a:r>
              <a:rPr lang="en-US">
                <a:hlinkClick r:id="rId4"/>
              </a:rPr>
              <a:t>://</a:t>
            </a:r>
            <a:r>
              <a:rPr lang="en-US" smtClean="0">
                <a:hlinkClick r:id="rId4"/>
              </a:rPr>
              <a:t>i.msdn.microsoft.com/dynimg/IC96238.jpg</a:t>
            </a:r>
            <a:endParaRPr lang="en-US" smtClean="0"/>
          </a:p>
        </p:txBody>
      </p:sp>
      <p:sp>
        <p:nvSpPr>
          <p:cNvPr id="11" name="TextBox 10"/>
          <p:cNvSpPr txBox="1"/>
          <p:nvPr/>
        </p:nvSpPr>
        <p:spPr>
          <a:xfrm>
            <a:off x="1205471" y="1617081"/>
            <a:ext cx="4729816"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Thiết kế lưu trữ địa điểm:</a:t>
            </a:r>
          </a:p>
        </p:txBody>
      </p:sp>
    </p:spTree>
    <p:extLst>
      <p:ext uri="{BB962C8B-B14F-4D97-AF65-F5344CB8AC3E}">
        <p14:creationId xmlns:p14="http://schemas.microsoft.com/office/powerpoint/2010/main" val="44874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11</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Demo.</a:t>
            </a:r>
            <a:endParaRPr lang="en-US" sz="3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25498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Tài liệu tham khảo:</a:t>
            </a:r>
          </a:p>
          <a:p>
            <a:endParaRPr lang="en-US">
              <a:solidFill>
                <a:srgbClr val="0000FF"/>
              </a:solidFill>
            </a:endParaRPr>
          </a:p>
        </p:txBody>
      </p:sp>
    </p:spTree>
    <p:extLst>
      <p:ext uri="{BB962C8B-B14F-4D97-AF65-F5344CB8AC3E}">
        <p14:creationId xmlns:p14="http://schemas.microsoft.com/office/powerpoint/2010/main" val="386427724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8787" y="2004848"/>
            <a:ext cx="9966960" cy="2926080"/>
          </a:xfrm>
        </p:spPr>
        <p:txBody>
          <a:bodyPr/>
          <a:lstStyle/>
          <a:p>
            <a:r>
              <a:rPr lang="en-US" smtClean="0"/>
              <a:t>Cảm ơn quý thầy cô và các bạn đã chú ý lắng nghe</a:t>
            </a:r>
            <a:br>
              <a:rPr lang="en-US" smtClean="0"/>
            </a:br>
            <a:endParaRPr lang="en-US"/>
          </a:p>
        </p:txBody>
      </p:sp>
      <p:pic>
        <p:nvPicPr>
          <p:cNvPr id="1026" name="Picture 2" descr="http://threatgeek.typepad.com/.a/6a0147e41f3c0a970b01b8d078f0b4970c-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944" y="4280564"/>
            <a:ext cx="3186140" cy="212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Giới thiệu đề tài.</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3</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Xây dựng ứng dụng.</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82940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5759" y="591022"/>
            <a:ext cx="5994084"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2</a:t>
            </a:r>
            <a:r>
              <a:rPr lang="en-US" sz="4800" smtClean="0">
                <a:solidFill>
                  <a:srgbClr val="0000FF"/>
                </a:solidFill>
                <a:latin typeface="Times New Roman" panose="02020603050405020304" pitchFamily="18" charset="0"/>
                <a:cs typeface="Times New Roman" panose="02020603050405020304" pitchFamily="18" charset="0"/>
              </a:rPr>
              <a:t>. Xây dựng ứng dụng:</a:t>
            </a:r>
            <a:endParaRPr lang="en-US" sz="4800" b="1" dirty="0">
              <a:solidFill>
                <a:srgbClr val="0000FF"/>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4</a:t>
            </a:fld>
            <a:endParaRPr lang="en-US"/>
          </a:p>
        </p:txBody>
      </p:sp>
      <p:pic>
        <p:nvPicPr>
          <p:cNvPr id="1026" name="Picture 2" descr="http://rethinkrealestatenj.com/wp-content/uploads/2015/08/Ask-The-Right-Question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113" y="1894080"/>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5471" y="1617081"/>
            <a:ext cx="456356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Chức năng nhắc nhở:</a:t>
            </a:r>
          </a:p>
        </p:txBody>
      </p:sp>
      <p:sp>
        <p:nvSpPr>
          <p:cNvPr id="8" name="TextBox 7"/>
          <p:cNvSpPr txBox="1"/>
          <p:nvPr/>
        </p:nvSpPr>
        <p:spPr>
          <a:xfrm>
            <a:off x="1205471" y="6428468"/>
            <a:ext cx="11118336" cy="369332"/>
          </a:xfrm>
          <a:prstGeom prst="rect">
            <a:avLst/>
          </a:prstGeom>
          <a:noFill/>
        </p:spPr>
        <p:txBody>
          <a:bodyPr wrap="square" rtlCol="0">
            <a:spAutoFit/>
          </a:bodyPr>
          <a:lstStyle/>
          <a:p>
            <a:r>
              <a:rPr lang="en-US" smtClean="0"/>
              <a:t>Nguồn: </a:t>
            </a:r>
            <a:r>
              <a:rPr lang="en-US">
                <a:hlinkClick r:id="rId4"/>
              </a:rPr>
              <a:t>http://rethinkrealestatenj.com/wp-content/uploads/2015/08/Ask-The-Right-Questions-.</a:t>
            </a:r>
            <a:r>
              <a:rPr lang="en-US" smtClean="0">
                <a:hlinkClick r:id="rId4"/>
              </a:rPr>
              <a:t>jpg</a:t>
            </a:r>
            <a:endParaRPr lang="en-US" smtClean="0"/>
          </a:p>
        </p:txBody>
      </p:sp>
      <p:sp>
        <p:nvSpPr>
          <p:cNvPr id="3" name="Rectangle 2"/>
          <p:cNvSpPr/>
          <p:nvPr/>
        </p:nvSpPr>
        <p:spPr>
          <a:xfrm rot="1762093">
            <a:off x="7070920" y="3084181"/>
            <a:ext cx="3063659"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TIME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0" name="Rectangle 9"/>
          <p:cNvSpPr/>
          <p:nvPr/>
        </p:nvSpPr>
        <p:spPr>
          <a:xfrm rot="1762093">
            <a:off x="5659423" y="4182951"/>
            <a:ext cx="5229317"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REMEMBER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1" name="Rectangle 10"/>
          <p:cNvSpPr/>
          <p:nvPr/>
        </p:nvSpPr>
        <p:spPr>
          <a:xfrm rot="1762093">
            <a:off x="7543345" y="2242756"/>
            <a:ext cx="3905236"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WHERE ???</a:t>
            </a:r>
            <a:endParaRPr lang="en-US" sz="5400" b="0" cap="none" spc="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8352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2</a:t>
            </a:r>
            <a:r>
              <a:rPr lang="en-US" sz="4800" smtClean="0">
                <a:solidFill>
                  <a:srgbClr val="0000FF"/>
                </a:solidFill>
                <a:latin typeface="Times New Roman" panose="02020603050405020304" pitchFamily="18" charset="0"/>
                <a:cs typeface="Times New Roman" panose="02020603050405020304" pitchFamily="18" charset="0"/>
              </a:rPr>
              <a:t>. Xây dựng ứng dụng:</a:t>
            </a:r>
            <a:endParaRPr lang="en-US" sz="4800" b="1" dirty="0">
              <a:solidFill>
                <a:srgbClr val="0000FF"/>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5</a:t>
            </a:fld>
            <a:endParaRPr lang="en-US"/>
          </a:p>
        </p:txBody>
      </p:sp>
      <p:sp>
        <p:nvSpPr>
          <p:cNvPr id="7" name="TextBox 6"/>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Chức năng chia sẻ hành trình:</a:t>
            </a:r>
          </a:p>
        </p:txBody>
      </p:sp>
      <p:pic>
        <p:nvPicPr>
          <p:cNvPr id="3074" name="Picture 2" descr="http://i.stack.imgur.com/EMCv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861" y="2171079"/>
            <a:ext cx="5380701" cy="39452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000562" y="6394336"/>
            <a:ext cx="5340863" cy="369332"/>
          </a:xfrm>
          <a:prstGeom prst="rect">
            <a:avLst/>
          </a:prstGeom>
          <a:noFill/>
        </p:spPr>
        <p:txBody>
          <a:bodyPr wrap="square" rtlCol="0">
            <a:spAutoFit/>
          </a:bodyPr>
          <a:lstStyle/>
          <a:p>
            <a:r>
              <a:rPr lang="en-US" smtClean="0"/>
              <a:t>Nguồn: </a:t>
            </a:r>
            <a:r>
              <a:rPr lang="en-US">
                <a:hlinkClick r:id="rId4"/>
              </a:rPr>
              <a:t>http://</a:t>
            </a:r>
            <a:r>
              <a:rPr lang="en-US" smtClean="0">
                <a:hlinkClick r:id="rId4"/>
              </a:rPr>
              <a:t>i.stack.imgur.com/EMCvY.png</a:t>
            </a:r>
            <a:endParaRPr lang="en-US" smtClean="0"/>
          </a:p>
        </p:txBody>
      </p:sp>
      <p:pic>
        <p:nvPicPr>
          <p:cNvPr id="11" name="Ảnh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297" y="4224934"/>
            <a:ext cx="952500" cy="914400"/>
          </a:xfrm>
          <a:prstGeom prst="rect">
            <a:avLst/>
          </a:prstGeom>
        </p:spPr>
      </p:pic>
      <p:sp>
        <p:nvSpPr>
          <p:cNvPr id="12" name="Rectangle 11"/>
          <p:cNvSpPr/>
          <p:nvPr/>
        </p:nvSpPr>
        <p:spPr>
          <a:xfrm>
            <a:off x="6890089" y="2449076"/>
            <a:ext cx="4669868"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Lộ trình cụ thể</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6890089" y="3763269"/>
            <a:ext cx="5170005"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Địa điểm nổi bật</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66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2</a:t>
            </a:r>
            <a:r>
              <a:rPr lang="en-US" sz="4800" smtClean="0">
                <a:solidFill>
                  <a:srgbClr val="0000FF"/>
                </a:solidFill>
                <a:latin typeface="Times New Roman" panose="02020603050405020304" pitchFamily="18" charset="0"/>
                <a:cs typeface="Times New Roman" panose="02020603050405020304" pitchFamily="18" charset="0"/>
              </a:rPr>
              <a:t>. Xây dựng ứng dụng:</a:t>
            </a:r>
            <a:endParaRPr lang="en-US" sz="4800" b="1" dirty="0">
              <a:solidFill>
                <a:srgbClr val="0000FF"/>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sp>
        <p:nvSpPr>
          <p:cNvPr id="8" name="TextBox 7"/>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Chức năng tìm kiếm địa điểm:</a:t>
            </a:r>
          </a:p>
        </p:txBody>
      </p:sp>
      <p:pic>
        <p:nvPicPr>
          <p:cNvPr id="10" name="Picture 9"/>
          <p:cNvPicPr>
            <a:picLocks noChangeAspect="1"/>
          </p:cNvPicPr>
          <p:nvPr/>
        </p:nvPicPr>
        <p:blipFill>
          <a:blip r:embed="rId3"/>
          <a:stretch>
            <a:fillRect/>
          </a:stretch>
        </p:blipFill>
        <p:spPr>
          <a:xfrm>
            <a:off x="1586841" y="2171079"/>
            <a:ext cx="5828112" cy="4041893"/>
          </a:xfrm>
          <a:prstGeom prst="rect">
            <a:avLst/>
          </a:prstGeom>
        </p:spPr>
      </p:pic>
      <p:pic>
        <p:nvPicPr>
          <p:cNvPr id="11" name="Ảnh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582" y="3277625"/>
            <a:ext cx="952500" cy="914400"/>
          </a:xfrm>
          <a:prstGeom prst="rect">
            <a:avLst/>
          </a:prstGeom>
        </p:spPr>
      </p:pic>
      <p:sp>
        <p:nvSpPr>
          <p:cNvPr id="12" name="Rectangle 11"/>
          <p:cNvSpPr/>
          <p:nvPr/>
        </p:nvSpPr>
        <p:spPr>
          <a:xfrm>
            <a:off x="7360132" y="2415851"/>
            <a:ext cx="43140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hiện tại</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7414953" y="3541979"/>
            <a:ext cx="39934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bất kỳ</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5831442" y="6409315"/>
            <a:ext cx="6683432" cy="369332"/>
          </a:xfrm>
          <a:prstGeom prst="rect">
            <a:avLst/>
          </a:prstGeom>
          <a:noFill/>
        </p:spPr>
        <p:txBody>
          <a:bodyPr wrap="square" rtlCol="0">
            <a:spAutoFit/>
          </a:bodyPr>
          <a:lstStyle/>
          <a:p>
            <a:r>
              <a:rPr lang="en-US" smtClean="0"/>
              <a:t>Nguồn: </a:t>
            </a:r>
            <a:r>
              <a:rPr lang="en-US">
                <a:hlinkClick r:id="rId5"/>
              </a:rPr>
              <a:t>http://</a:t>
            </a:r>
            <a:r>
              <a:rPr lang="en-US" smtClean="0">
                <a:hlinkClick r:id="rId5"/>
              </a:rPr>
              <a:t>blog.enbake.com/files/2010/07/1234.jpg</a:t>
            </a:r>
            <a:endParaRPr lang="en-US" smtClean="0"/>
          </a:p>
        </p:txBody>
      </p:sp>
    </p:spTree>
    <p:extLst>
      <p:ext uri="{BB962C8B-B14F-4D97-AF65-F5344CB8AC3E}">
        <p14:creationId xmlns:p14="http://schemas.microsoft.com/office/powerpoint/2010/main" val="1710445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7</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Các vấn đề khó khăn và giải pháp.</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69782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1186" y="640898"/>
            <a:ext cx="6492124"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Khó khăn và giải pháp</a:t>
            </a:r>
            <a:endParaRPr lang="en-US" sz="4800" b="1">
              <a:solidFill>
                <a:srgbClr val="0000FF"/>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latin typeface="Times New Roman" panose="02020603050405020304" pitchFamily="18" charset="0"/>
                <a:cs typeface="Times New Roman" panose="02020603050405020304" pitchFamily="18" charset="0"/>
              </a:rPr>
              <a:t>8</a:t>
            </a:fld>
            <a:endParaRPr lang="en-US" sz="1600">
              <a:latin typeface="Times New Roman" panose="02020603050405020304" pitchFamily="18" charset="0"/>
              <a:cs typeface="Times New Roman" panose="02020603050405020304" pitchFamily="18" charset="0"/>
            </a:endParaRPr>
          </a:p>
        </p:txBody>
      </p:sp>
      <p:sp>
        <p:nvSpPr>
          <p:cNvPr id="4" name="TextBox 3"/>
          <p:cNvSpPr txBox="1"/>
          <p:nvPr/>
        </p:nvSpPr>
        <p:spPr>
          <a:xfrm>
            <a:off x="1205471" y="1617081"/>
            <a:ext cx="364395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p:txBody>
      </p:sp>
      <p:graphicFrame>
        <p:nvGraphicFramePr>
          <p:cNvPr id="3" name="Table 2"/>
          <p:cNvGraphicFramePr>
            <a:graphicFrameLocks noGrp="1"/>
          </p:cNvGraphicFramePr>
          <p:nvPr>
            <p:extLst>
              <p:ext uri="{D42A27DB-BD31-4B8C-83A1-F6EECF244321}">
                <p14:modId xmlns:p14="http://schemas.microsoft.com/office/powerpoint/2010/main" val="2435025776"/>
              </p:ext>
            </p:extLst>
          </p:nvPr>
        </p:nvGraphicFramePr>
        <p:xfrm>
          <a:off x="4313745" y="2944011"/>
          <a:ext cx="1991360" cy="2239665"/>
        </p:xfrm>
        <a:graphic>
          <a:graphicData uri="http://schemas.openxmlformats.org/drawingml/2006/table">
            <a:tbl>
              <a:tblPr firstRow="1" bandRow="1">
                <a:tableStyleId>{B301B821-A1FF-4177-AEE7-76D212191A09}</a:tableStyleId>
              </a:tblPr>
              <a:tblGrid>
                <a:gridCol w="913130"/>
                <a:gridCol w="1078230"/>
              </a:tblGrid>
              <a:tr h="447933">
                <a:tc>
                  <a:txBody>
                    <a:bodyPr/>
                    <a:lstStyle/>
                    <a:p>
                      <a:r>
                        <a:rPr lang="en-US" b="0" smtClean="0">
                          <a:solidFill>
                            <a:schemeClr val="tx1"/>
                          </a:solidFill>
                          <a:latin typeface="Times New Roman" panose="02020603050405020304" pitchFamily="18" charset="0"/>
                          <a:cs typeface="Times New Roman" panose="02020603050405020304" pitchFamily="18" charset="0"/>
                        </a:rPr>
                        <a:t>UserID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latin typeface="Times New Roman" panose="02020603050405020304" pitchFamily="18" charset="0"/>
                          <a:cs typeface="Times New Roman" panose="02020603050405020304" pitchFamily="18" charset="0"/>
                        </a:rPr>
                        <a:t>FriendID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D</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Y</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Z</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89911388"/>
              </p:ext>
            </p:extLst>
          </p:nvPr>
        </p:nvGraphicFramePr>
        <p:xfrm>
          <a:off x="1690709" y="2805173"/>
          <a:ext cx="1934956" cy="2743248"/>
        </p:xfrm>
        <a:graphic>
          <a:graphicData uri="http://schemas.openxmlformats.org/drawingml/2006/table">
            <a:tbl>
              <a:tblPr firstRow="1" bandRow="1">
                <a:tableStyleId>{B301B821-A1FF-4177-AEE7-76D212191A09}</a:tableStyleId>
              </a:tblPr>
              <a:tblGrid>
                <a:gridCol w="767080"/>
                <a:gridCol w="1167876"/>
              </a:tblGrid>
              <a:tr h="457208">
                <a:tc>
                  <a:txBody>
                    <a:bodyPr/>
                    <a:lstStyle/>
                    <a:p>
                      <a:r>
                        <a:rPr lang="en-US" sz="2400" b="0" smtClean="0">
                          <a:solidFill>
                            <a:schemeClr val="tx1"/>
                          </a:solidFill>
                          <a:latin typeface="Times New Roman" panose="02020603050405020304" pitchFamily="18" charset="0"/>
                          <a:cs typeface="Times New Roman" panose="02020603050405020304" pitchFamily="18" charset="0"/>
                        </a:rPr>
                        <a:t>Key</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0" smtClean="0">
                          <a:solidFill>
                            <a:schemeClr val="tx1"/>
                          </a:solidFill>
                          <a:latin typeface="Times New Roman" panose="02020603050405020304" pitchFamily="18" charset="0"/>
                          <a:cs typeface="Times New Roman" panose="02020603050405020304" pitchFamily="18" charset="0"/>
                        </a:rPr>
                        <a:t>Value</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Tường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B</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Ngọc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Hoàng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Z</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Nguyễn</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ight Arrow 7"/>
          <p:cNvSpPr/>
          <p:nvPr/>
        </p:nvSpPr>
        <p:spPr>
          <a:xfrm>
            <a:off x="3690851" y="3773978"/>
            <a:ext cx="498764" cy="257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6469155" y="1129300"/>
            <a:ext cx="3291840" cy="1496290"/>
          </a:xfrm>
          <a:prstGeom prst="cloudCallout">
            <a:avLst>
              <a:gd name="adj1" fmla="val -69519"/>
              <a:gd name="adj2" fmla="val 53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A không quen Z. A cần thông qua ai để biết Z.</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6700298"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8115075"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6700298"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E</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6700298" y="550209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I</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9496599"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D</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Oval 16"/>
          <p:cNvSpPr/>
          <p:nvPr/>
        </p:nvSpPr>
        <p:spPr>
          <a:xfrm>
            <a:off x="8115075" y="407816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a:t>
            </a:r>
            <a:endParaRPr lang="en-US">
              <a:solidFill>
                <a:schemeClr val="tx1"/>
              </a:solidFill>
              <a:latin typeface="Times New Roman" panose="02020603050405020304" pitchFamily="18" charset="0"/>
              <a:cs typeface="Times New Roman" panose="02020603050405020304" pitchFamily="18" charset="0"/>
            </a:endParaRPr>
          </a:p>
        </p:txBody>
      </p:sp>
      <p:sp>
        <p:nvSpPr>
          <p:cNvPr id="18" name="Oval 17"/>
          <p:cNvSpPr/>
          <p:nvPr/>
        </p:nvSpPr>
        <p:spPr>
          <a:xfrm>
            <a:off x="9534630" y="264222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Oval 18"/>
          <p:cNvSpPr/>
          <p:nvPr/>
        </p:nvSpPr>
        <p:spPr>
          <a:xfrm>
            <a:off x="9482764" y="550209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a:t>
            </a:r>
            <a:endParaRPr lang="en-US">
              <a:solidFill>
                <a:schemeClr val="tx1"/>
              </a:solidFill>
              <a:latin typeface="Times New Roman" panose="02020603050405020304" pitchFamily="18" charset="0"/>
              <a:cs typeface="Times New Roman" panose="02020603050405020304" pitchFamily="18" charset="0"/>
            </a:endParaRPr>
          </a:p>
        </p:txBody>
      </p:sp>
      <p:sp>
        <p:nvSpPr>
          <p:cNvPr id="20" name="Oval 19"/>
          <p:cNvSpPr/>
          <p:nvPr/>
        </p:nvSpPr>
        <p:spPr>
          <a:xfrm>
            <a:off x="8115075" y="550209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U</a:t>
            </a:r>
            <a:endParaRPr lang="en-US">
              <a:solidFill>
                <a:schemeClr val="tx1"/>
              </a:solidFill>
              <a:latin typeface="Times New Roman" panose="02020603050405020304" pitchFamily="18" charset="0"/>
              <a:cs typeface="Times New Roman" panose="02020603050405020304" pitchFamily="18" charset="0"/>
            </a:endParaRPr>
          </a:p>
        </p:txBody>
      </p:sp>
      <p:sp>
        <p:nvSpPr>
          <p:cNvPr id="21" name="Oval 20"/>
          <p:cNvSpPr/>
          <p:nvPr/>
        </p:nvSpPr>
        <p:spPr>
          <a:xfrm>
            <a:off x="11263301" y="490234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22" name="Oval 21"/>
          <p:cNvSpPr/>
          <p:nvPr/>
        </p:nvSpPr>
        <p:spPr>
          <a:xfrm>
            <a:off x="11263301" y="3175712"/>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0563852" y="4074367"/>
            <a:ext cx="792743"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4" name="Straight Connector 23"/>
          <p:cNvCxnSpPr>
            <a:stCxn id="12" idx="6"/>
            <a:endCxn id="13" idx="2"/>
          </p:cNvCxnSpPr>
          <p:nvPr/>
        </p:nvCxnSpPr>
        <p:spPr>
          <a:xfrm>
            <a:off x="7431818" y="2996353"/>
            <a:ext cx="683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6"/>
            <a:endCxn id="17" idx="2"/>
          </p:cNvCxnSpPr>
          <p:nvPr/>
        </p:nvCxnSpPr>
        <p:spPr>
          <a:xfrm>
            <a:off x="7431818" y="4424085"/>
            <a:ext cx="683257" cy="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5"/>
          </p:cNvCxnSpPr>
          <p:nvPr/>
        </p:nvCxnSpPr>
        <p:spPr>
          <a:xfrm>
            <a:off x="7324689" y="3243640"/>
            <a:ext cx="1014024" cy="85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6"/>
            <a:endCxn id="20" idx="2"/>
          </p:cNvCxnSpPr>
          <p:nvPr/>
        </p:nvCxnSpPr>
        <p:spPr>
          <a:xfrm flipV="1">
            <a:off x="7431818" y="5851816"/>
            <a:ext cx="683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7"/>
            <a:endCxn id="17" idx="3"/>
          </p:cNvCxnSpPr>
          <p:nvPr/>
        </p:nvCxnSpPr>
        <p:spPr>
          <a:xfrm flipV="1">
            <a:off x="7324689" y="4675173"/>
            <a:ext cx="897515" cy="92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6"/>
            <a:endCxn id="18" idx="2"/>
          </p:cNvCxnSpPr>
          <p:nvPr/>
        </p:nvCxnSpPr>
        <p:spPr>
          <a:xfrm flipV="1">
            <a:off x="8846595" y="2991943"/>
            <a:ext cx="688035" cy="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6"/>
            <a:endCxn id="19" idx="1"/>
          </p:cNvCxnSpPr>
          <p:nvPr/>
        </p:nvCxnSpPr>
        <p:spPr>
          <a:xfrm>
            <a:off x="8846595" y="4427886"/>
            <a:ext cx="743298" cy="117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6"/>
            <a:endCxn id="16" idx="4"/>
          </p:cNvCxnSpPr>
          <p:nvPr/>
        </p:nvCxnSpPr>
        <p:spPr>
          <a:xfrm flipV="1">
            <a:off x="8846595" y="4773802"/>
            <a:ext cx="1015764" cy="107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6"/>
            <a:endCxn id="16" idx="1"/>
          </p:cNvCxnSpPr>
          <p:nvPr/>
        </p:nvCxnSpPr>
        <p:spPr>
          <a:xfrm>
            <a:off x="7431818" y="2996353"/>
            <a:ext cx="2171910" cy="118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5"/>
            <a:endCxn id="23" idx="1"/>
          </p:cNvCxnSpPr>
          <p:nvPr/>
        </p:nvCxnSpPr>
        <p:spPr>
          <a:xfrm>
            <a:off x="10159021" y="3239230"/>
            <a:ext cx="404831" cy="11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7"/>
            <a:endCxn id="23" idx="1"/>
          </p:cNvCxnSpPr>
          <p:nvPr/>
        </p:nvCxnSpPr>
        <p:spPr>
          <a:xfrm flipV="1">
            <a:off x="10107155" y="4351366"/>
            <a:ext cx="456697" cy="125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1"/>
          </p:cNvCxnSpPr>
          <p:nvPr/>
        </p:nvCxnSpPr>
        <p:spPr>
          <a:xfrm flipV="1">
            <a:off x="10563852" y="3795298"/>
            <a:ext cx="864524" cy="55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4"/>
            <a:endCxn id="21" idx="0"/>
          </p:cNvCxnSpPr>
          <p:nvPr/>
        </p:nvCxnSpPr>
        <p:spPr>
          <a:xfrm>
            <a:off x="11629061" y="3875147"/>
            <a:ext cx="0" cy="102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3" idx="5"/>
            <a:endCxn id="16" idx="0"/>
          </p:cNvCxnSpPr>
          <p:nvPr/>
        </p:nvCxnSpPr>
        <p:spPr>
          <a:xfrm>
            <a:off x="8739466" y="3243640"/>
            <a:ext cx="1122893" cy="83072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ight Arrow 39"/>
          <p:cNvSpPr/>
          <p:nvPr/>
        </p:nvSpPr>
        <p:spPr>
          <a:xfrm>
            <a:off x="6343138" y="3763151"/>
            <a:ext cx="540689" cy="268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156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par>
                                <p:cTn id="98" presetID="16" presetClass="entr" presetSubtype="21"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arn(inVertical)">
                                      <p:cBhvr>
                                        <p:cTn id="100" dur="500"/>
                                        <p:tgtEl>
                                          <p:spTgt spid="35"/>
                                        </p:tgtEl>
                                      </p:cBhvr>
                                    </p:animEffect>
                                  </p:childTnLst>
                                </p:cTn>
                              </p:par>
                              <p:par>
                                <p:cTn id="101" presetID="16" presetClass="entr" presetSubtype="21"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barn(inVertical)">
                                      <p:cBhvr>
                                        <p:cTn id="103" dur="500"/>
                                        <p:tgtEl>
                                          <p:spTgt spid="36"/>
                                        </p:tgtEl>
                                      </p:cBhvr>
                                    </p:animEffect>
                                  </p:childTnLst>
                                </p:cTn>
                              </p:par>
                              <p:par>
                                <p:cTn id="104" presetID="16" presetClass="entr" presetSubtype="21" fill="hold"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barn(inVertical)">
                                      <p:cBhvr>
                                        <p:cTn id="106" dur="500"/>
                                        <p:tgtEl>
                                          <p:spTgt spid="3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barn(inVertical)">
                                      <p:cBhvr>
                                        <p:cTn id="10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Khó khăn và giải pháp</a:t>
            </a:r>
            <a:endParaRPr lang="en-US" sz="4800" b="1">
              <a:solidFill>
                <a:srgbClr val="0000FF"/>
              </a:solidFill>
            </a:endParaRPr>
          </a:p>
        </p:txBody>
      </p:sp>
      <p:sp>
        <p:nvSpPr>
          <p:cNvPr id="14" name="TextBox 13"/>
          <p:cNvSpPr txBox="1"/>
          <p:nvPr/>
        </p:nvSpPr>
        <p:spPr>
          <a:xfrm>
            <a:off x="1205471" y="1617081"/>
            <a:ext cx="5777220"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Quản lý các kết nối đến máy chủ:</a:t>
            </a:r>
          </a:p>
        </p:txBody>
      </p:sp>
      <p:sp>
        <p:nvSpPr>
          <p:cNvPr id="2" name="Slide Number Placeholder 1"/>
          <p:cNvSpPr>
            <a:spLocks noGrp="1"/>
          </p:cNvSpPr>
          <p:nvPr>
            <p:ph type="sldNum" sz="quarter" idx="12"/>
          </p:nvPr>
        </p:nvSpPr>
        <p:spPr/>
        <p:txBody>
          <a:bodyPr/>
          <a:lstStyle/>
          <a:p>
            <a:fld id="{CA8D9AD5-F248-4919-864A-CFD76CC027D6}" type="slidenum">
              <a:rPr lang="en-US" smtClean="0"/>
              <a:t>9</a:t>
            </a:fld>
            <a:endParaRPr lang="en-US"/>
          </a:p>
        </p:txBody>
      </p:sp>
    </p:spTree>
    <p:extLst>
      <p:ext uri="{BB962C8B-B14F-4D97-AF65-F5344CB8AC3E}">
        <p14:creationId xmlns:p14="http://schemas.microsoft.com/office/powerpoint/2010/main" val="1673298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1754</Words>
  <Application>Microsoft Office PowerPoint</Application>
  <PresentationFormat>Widescreen</PresentationFormat>
  <Paragraphs>153</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Century Gothic</vt:lpstr>
      <vt:lpstr>Corbel</vt:lpstr>
      <vt:lpstr>Times New Roman</vt:lpstr>
      <vt:lpstr>Wingdings</vt:lpstr>
      <vt:lpstr>Wingdings 3</vt:lpstr>
      <vt:lpstr>Basis</vt:lpstr>
      <vt:lpstr>Wisp</vt:lpstr>
      <vt:lpstr>PowerPoint Presentation</vt:lpstr>
      <vt:lpstr>PowerPoint Presentation</vt:lpstr>
      <vt:lpstr>PowerPoint Presentation</vt:lpstr>
      <vt:lpstr>2. Xây dựng ứng dụng:</vt:lpstr>
      <vt:lpstr>2. Xây dựng ứng dụng:</vt:lpstr>
      <vt:lpstr>2. Xây dựng ứng dụng:</vt:lpstr>
      <vt:lpstr>PowerPoint Presentation</vt:lpstr>
      <vt:lpstr>3. Khó khăn và giải pháp</vt:lpstr>
      <vt:lpstr>3. Khó khăn và giải pháp</vt:lpstr>
      <vt:lpstr>3. Khó khăn và giải pháp</vt:lpstr>
      <vt:lpstr>PowerPoint Presentation</vt:lpstr>
      <vt:lpstr>PowerPoint Presentation</vt:lpstr>
      <vt:lpstr>Cảm ơn quý thầy cô và các bạn đã chú ý lắng nghe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2016-07-16T02:24:52Z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