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6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72" r:id="rId3"/>
    <p:sldId id="258" r:id="rId4"/>
    <p:sldId id="273" r:id="rId5"/>
    <p:sldId id="285" r:id="rId6"/>
    <p:sldId id="275" r:id="rId7"/>
    <p:sldId id="278" r:id="rId8"/>
    <p:sldId id="274" r:id="rId9"/>
    <p:sldId id="279" r:id="rId10"/>
    <p:sldId id="276" r:id="rId11"/>
    <p:sldId id="277" r:id="rId12"/>
    <p:sldId id="284" r:id="rId13"/>
    <p:sldId id="288" r:id="rId14"/>
    <p:sldId id="289" r:id="rId15"/>
    <p:sldId id="290" r:id="rId16"/>
    <p:sldId id="291" r:id="rId17"/>
    <p:sldId id="287" r:id="rId18"/>
    <p:sldId id="286" r:id="rId19"/>
    <p:sldId id="283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Tác giả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047" autoAdjust="0"/>
  </p:normalViewPr>
  <p:slideViewPr>
    <p:cSldViewPr snapToGrid="0">
      <p:cViewPr varScale="1">
        <p:scale>
          <a:sx n="58" d="100"/>
          <a:sy n="58" d="100"/>
        </p:scale>
        <p:origin x="1218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THESIS_GIT\Document\test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nal%20Bachelor's%20essay\Document\experiments\test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nal%20Bachelor's%20essay\Document\experiments\test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nal%20Bachelor's%20essay\Document\experiments\testin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nal%20Bachelor's%20essay\Document\experiments\testin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nal%20Bachelor's%20essay\Document\experiments\feed%20back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nal%20Bachelor's%20essay\Document\experiments\feed%20back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nal%20Bachelor's%20essay\Document\experiments\feed%20back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Trang_tính1!$D$2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Trang_tính1!$C$3:$C$6</c:f>
              <c:numCache>
                <c:formatCode>General</c:formatCode>
                <c:ptCount val="4"/>
                <c:pt idx="0">
                  <c:v>100</c:v>
                </c:pt>
                <c:pt idx="1">
                  <c:v>300</c:v>
                </c:pt>
                <c:pt idx="2">
                  <c:v>500</c:v>
                </c:pt>
                <c:pt idx="3">
                  <c:v>1000</c:v>
                </c:pt>
              </c:numCache>
            </c:numRef>
          </c:cat>
          <c:val>
            <c:numRef>
              <c:f>Trang_tính1!$D$3:$D$6</c:f>
              <c:numCache>
                <c:formatCode>General</c:formatCode>
                <c:ptCount val="4"/>
                <c:pt idx="0">
                  <c:v>400</c:v>
                </c:pt>
                <c:pt idx="1">
                  <c:v>974</c:v>
                </c:pt>
                <c:pt idx="2">
                  <c:v>1987</c:v>
                </c:pt>
                <c:pt idx="3">
                  <c:v>4266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Trang_tính1!$E$2</c:f>
              <c:strCache>
                <c:ptCount val="1"/>
                <c:pt idx="0">
                  <c:v>Max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Trang_tính1!$C$3:$C$6</c:f>
              <c:numCache>
                <c:formatCode>General</c:formatCode>
                <c:ptCount val="4"/>
                <c:pt idx="0">
                  <c:v>100</c:v>
                </c:pt>
                <c:pt idx="1">
                  <c:v>300</c:v>
                </c:pt>
                <c:pt idx="2">
                  <c:v>500</c:v>
                </c:pt>
                <c:pt idx="3">
                  <c:v>1000</c:v>
                </c:pt>
              </c:numCache>
            </c:numRef>
          </c:cat>
          <c:val>
            <c:numRef>
              <c:f>Trang_tính1!$E$3:$E$6</c:f>
              <c:numCache>
                <c:formatCode>General</c:formatCode>
                <c:ptCount val="4"/>
                <c:pt idx="0">
                  <c:v>586</c:v>
                </c:pt>
                <c:pt idx="1">
                  <c:v>1373</c:v>
                </c:pt>
                <c:pt idx="2">
                  <c:v>3074</c:v>
                </c:pt>
                <c:pt idx="3">
                  <c:v>7835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3327936"/>
        <c:axId val="253329112"/>
      </c:lineChart>
      <c:catAx>
        <c:axId val="253327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500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lượng kết nối đồng thời</a:t>
                </a:r>
                <a:endParaRPr lang="en-US" sz="15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33894313210848642"/>
              <c:y val="0.877892971711869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329112"/>
        <c:crosses val="autoZero"/>
        <c:auto val="1"/>
        <c:lblAlgn val="ctr"/>
        <c:lblOffset val="100"/>
        <c:noMultiLvlLbl val="0"/>
      </c:catAx>
      <c:valAx>
        <c:axId val="253329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1500" baseline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gian phản hồi (ms)</a:t>
                </a:r>
                <a:endParaRPr lang="en-US" sz="150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327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Trang_tính1!$G$2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Trang_tính1!$F$3:$F$6</c:f>
              <c:numCache>
                <c:formatCode>General</c:formatCode>
                <c:ptCount val="4"/>
                <c:pt idx="0">
                  <c:v>100</c:v>
                </c:pt>
                <c:pt idx="1">
                  <c:v>300</c:v>
                </c:pt>
                <c:pt idx="2">
                  <c:v>500</c:v>
                </c:pt>
                <c:pt idx="3">
                  <c:v>1000</c:v>
                </c:pt>
              </c:numCache>
            </c:numRef>
          </c:cat>
          <c:val>
            <c:numRef>
              <c:f>Trang_tính1!$G$3:$G$6</c:f>
              <c:numCache>
                <c:formatCode>General</c:formatCode>
                <c:ptCount val="4"/>
                <c:pt idx="0">
                  <c:v>896</c:v>
                </c:pt>
                <c:pt idx="1">
                  <c:v>2067</c:v>
                </c:pt>
                <c:pt idx="2">
                  <c:v>2671</c:v>
                </c:pt>
                <c:pt idx="3">
                  <c:v>5216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Trang_tính1!$H$2</c:f>
              <c:strCache>
                <c:ptCount val="1"/>
                <c:pt idx="0">
                  <c:v>Max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Trang_tính1!$F$3:$F$6</c:f>
              <c:numCache>
                <c:formatCode>General</c:formatCode>
                <c:ptCount val="4"/>
                <c:pt idx="0">
                  <c:v>100</c:v>
                </c:pt>
                <c:pt idx="1">
                  <c:v>300</c:v>
                </c:pt>
                <c:pt idx="2">
                  <c:v>500</c:v>
                </c:pt>
                <c:pt idx="3">
                  <c:v>1000</c:v>
                </c:pt>
              </c:numCache>
            </c:numRef>
          </c:cat>
          <c:val>
            <c:numRef>
              <c:f>Trang_tính1!$H$3:$H$6</c:f>
              <c:numCache>
                <c:formatCode>General</c:formatCode>
                <c:ptCount val="4"/>
                <c:pt idx="0">
                  <c:v>1475</c:v>
                </c:pt>
                <c:pt idx="1">
                  <c:v>3276</c:v>
                </c:pt>
                <c:pt idx="2">
                  <c:v>3987</c:v>
                </c:pt>
                <c:pt idx="3">
                  <c:v>8725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3328328"/>
        <c:axId val="253329504"/>
      </c:lineChart>
      <c:catAx>
        <c:axId val="253328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500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lượng kết nối đồng thời</a:t>
                </a:r>
                <a:endParaRPr lang="en-US" sz="15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329504"/>
        <c:crosses val="autoZero"/>
        <c:auto val="1"/>
        <c:lblAlgn val="ctr"/>
        <c:lblOffset val="100"/>
        <c:noMultiLvlLbl val="0"/>
      </c:catAx>
      <c:valAx>
        <c:axId val="253329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Thơig</a:t>
                </a:r>
                <a:r>
                  <a:rPr lang="en-US" sz="1500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gian phản hồi (ms)</a:t>
                </a:r>
                <a:endParaRPr lang="en-US" sz="15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328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Trang_tính1!$J$2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Trang_tính1!$I$3:$I$6</c:f>
              <c:numCache>
                <c:formatCode>General</c:formatCode>
                <c:ptCount val="4"/>
                <c:pt idx="0">
                  <c:v>100</c:v>
                </c:pt>
                <c:pt idx="1">
                  <c:v>300</c:v>
                </c:pt>
                <c:pt idx="2">
                  <c:v>500</c:v>
                </c:pt>
                <c:pt idx="3">
                  <c:v>1000</c:v>
                </c:pt>
              </c:numCache>
            </c:numRef>
          </c:cat>
          <c:val>
            <c:numRef>
              <c:f>Trang_tính1!$J$3:$J$6</c:f>
              <c:numCache>
                <c:formatCode>General</c:formatCode>
                <c:ptCount val="4"/>
                <c:pt idx="0">
                  <c:v>1984</c:v>
                </c:pt>
                <c:pt idx="1">
                  <c:v>6106</c:v>
                </c:pt>
                <c:pt idx="2">
                  <c:v>7207</c:v>
                </c:pt>
                <c:pt idx="3">
                  <c:v>13814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Trang_tính1!$K$2</c:f>
              <c:strCache>
                <c:ptCount val="1"/>
                <c:pt idx="0">
                  <c:v>Max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Trang_tính1!$I$3:$I$6</c:f>
              <c:numCache>
                <c:formatCode>General</c:formatCode>
                <c:ptCount val="4"/>
                <c:pt idx="0">
                  <c:v>100</c:v>
                </c:pt>
                <c:pt idx="1">
                  <c:v>300</c:v>
                </c:pt>
                <c:pt idx="2">
                  <c:v>500</c:v>
                </c:pt>
                <c:pt idx="3">
                  <c:v>1000</c:v>
                </c:pt>
              </c:numCache>
            </c:numRef>
          </c:cat>
          <c:val>
            <c:numRef>
              <c:f>Trang_tính1!$K$3:$K$6</c:f>
              <c:numCache>
                <c:formatCode>General</c:formatCode>
                <c:ptCount val="4"/>
                <c:pt idx="0">
                  <c:v>3695</c:v>
                </c:pt>
                <c:pt idx="1">
                  <c:v>10827</c:v>
                </c:pt>
                <c:pt idx="2">
                  <c:v>15271</c:v>
                </c:pt>
                <c:pt idx="3">
                  <c:v>27617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3330680"/>
        <c:axId val="253327152"/>
      </c:lineChart>
      <c:catAx>
        <c:axId val="253330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500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lượng kết nối đồng thời</a:t>
                </a:r>
                <a:endParaRPr lang="en-US" sz="15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327152"/>
        <c:crosses val="autoZero"/>
        <c:auto val="1"/>
        <c:lblAlgn val="ctr"/>
        <c:lblOffset val="100"/>
        <c:noMultiLvlLbl val="0"/>
      </c:catAx>
      <c:valAx>
        <c:axId val="25332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1500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gian phản hồi (ms)</a:t>
                </a:r>
                <a:endParaRPr lang="en-US" sz="15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330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Trang_tính1!$M$2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Trang_tính1!$L$3:$L$6</c:f>
              <c:numCache>
                <c:formatCode>General</c:formatCode>
                <c:ptCount val="4"/>
                <c:pt idx="0">
                  <c:v>100</c:v>
                </c:pt>
                <c:pt idx="1">
                  <c:v>300</c:v>
                </c:pt>
                <c:pt idx="2">
                  <c:v>500</c:v>
                </c:pt>
                <c:pt idx="3">
                  <c:v>1000</c:v>
                </c:pt>
              </c:numCache>
            </c:numRef>
          </c:cat>
          <c:val>
            <c:numRef>
              <c:f>Trang_tính1!$M$3:$M$6</c:f>
              <c:numCache>
                <c:formatCode>General</c:formatCode>
                <c:ptCount val="4"/>
                <c:pt idx="0">
                  <c:v>2406</c:v>
                </c:pt>
                <c:pt idx="1">
                  <c:v>7015</c:v>
                </c:pt>
                <c:pt idx="2">
                  <c:v>8465</c:v>
                </c:pt>
                <c:pt idx="3">
                  <c:v>15646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Trang_tính1!$N$2</c:f>
              <c:strCache>
                <c:ptCount val="1"/>
                <c:pt idx="0">
                  <c:v>Max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Trang_tính1!$L$3:$L$6</c:f>
              <c:numCache>
                <c:formatCode>General</c:formatCode>
                <c:ptCount val="4"/>
                <c:pt idx="0">
                  <c:v>100</c:v>
                </c:pt>
                <c:pt idx="1">
                  <c:v>300</c:v>
                </c:pt>
                <c:pt idx="2">
                  <c:v>500</c:v>
                </c:pt>
                <c:pt idx="3">
                  <c:v>1000</c:v>
                </c:pt>
              </c:numCache>
            </c:numRef>
          </c:cat>
          <c:val>
            <c:numRef>
              <c:f>Trang_tính1!$N$3:$N$6</c:f>
              <c:numCache>
                <c:formatCode>General</c:formatCode>
                <c:ptCount val="4"/>
                <c:pt idx="0">
                  <c:v>4385</c:v>
                </c:pt>
                <c:pt idx="1">
                  <c:v>12612</c:v>
                </c:pt>
                <c:pt idx="2">
                  <c:v>15982</c:v>
                </c:pt>
                <c:pt idx="3">
                  <c:v>29878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4931480"/>
        <c:axId val="314930696"/>
      </c:lineChart>
      <c:catAx>
        <c:axId val="314931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500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lượng kết nối đồng thời</a:t>
                </a:r>
                <a:endParaRPr lang="en-US" sz="15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930696"/>
        <c:crosses val="autoZero"/>
        <c:auto val="1"/>
        <c:lblAlgn val="ctr"/>
        <c:lblOffset val="100"/>
        <c:noMultiLvlLbl val="0"/>
      </c:catAx>
      <c:valAx>
        <c:axId val="314930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1500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giản phản hồi (ms)</a:t>
                </a:r>
                <a:endParaRPr lang="en-US" sz="15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931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Trang_tính1!$P$2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Trang_tính1!$O$3:$O$6</c:f>
              <c:numCache>
                <c:formatCode>General</c:formatCode>
                <c:ptCount val="4"/>
                <c:pt idx="0">
                  <c:v>100</c:v>
                </c:pt>
                <c:pt idx="1">
                  <c:v>300</c:v>
                </c:pt>
                <c:pt idx="2">
                  <c:v>500</c:v>
                </c:pt>
                <c:pt idx="3">
                  <c:v>1000</c:v>
                </c:pt>
              </c:numCache>
            </c:numRef>
          </c:cat>
          <c:val>
            <c:numRef>
              <c:f>Trang_tính1!$P$3:$P$6</c:f>
              <c:numCache>
                <c:formatCode>General</c:formatCode>
                <c:ptCount val="4"/>
                <c:pt idx="0">
                  <c:v>1091</c:v>
                </c:pt>
                <c:pt idx="1">
                  <c:v>2864</c:v>
                </c:pt>
                <c:pt idx="2">
                  <c:v>3406</c:v>
                </c:pt>
                <c:pt idx="3">
                  <c:v>6054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Trang_tính1!$Q$2</c:f>
              <c:strCache>
                <c:ptCount val="1"/>
                <c:pt idx="0">
                  <c:v>Max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Trang_tính1!$O$3:$O$6</c:f>
              <c:numCache>
                <c:formatCode>General</c:formatCode>
                <c:ptCount val="4"/>
                <c:pt idx="0">
                  <c:v>100</c:v>
                </c:pt>
                <c:pt idx="1">
                  <c:v>300</c:v>
                </c:pt>
                <c:pt idx="2">
                  <c:v>500</c:v>
                </c:pt>
                <c:pt idx="3">
                  <c:v>1000</c:v>
                </c:pt>
              </c:numCache>
            </c:numRef>
          </c:cat>
          <c:val>
            <c:numRef>
              <c:f>Trang_tính1!$Q$3:$Q$6</c:f>
              <c:numCache>
                <c:formatCode>General</c:formatCode>
                <c:ptCount val="4"/>
                <c:pt idx="0">
                  <c:v>1865</c:v>
                </c:pt>
                <c:pt idx="1">
                  <c:v>5308</c:v>
                </c:pt>
                <c:pt idx="2">
                  <c:v>6819</c:v>
                </c:pt>
                <c:pt idx="3">
                  <c:v>11667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4931872"/>
        <c:axId val="314929128"/>
      </c:lineChart>
      <c:catAx>
        <c:axId val="314931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500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lượng kết nối đồng thời</a:t>
                </a:r>
                <a:endParaRPr lang="en-US" sz="15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929128"/>
        <c:crosses val="autoZero"/>
        <c:auto val="1"/>
        <c:lblAlgn val="ctr"/>
        <c:lblOffset val="100"/>
        <c:noMultiLvlLbl val="0"/>
      </c:catAx>
      <c:valAx>
        <c:axId val="314929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1500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gian phản hồi (ms)</a:t>
                </a:r>
                <a:endParaRPr lang="en-US" sz="15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931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091666666666665"/>
          <c:y val="4.1666666666666664E-2"/>
          <c:w val="0.68855555555555559"/>
          <c:h val="0.74746937882764652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Trang_tính1!$B$3:$B$7</c:f>
              <c:strCache>
                <c:ptCount val="5"/>
                <c:pt idx="0">
                  <c:v>Độ hữu ích</c:v>
                </c:pt>
                <c:pt idx="1">
                  <c:v>Giao diện</c:v>
                </c:pt>
                <c:pt idx="2">
                  <c:v>Dễ sử dụng</c:v>
                </c:pt>
                <c:pt idx="3">
                  <c:v>Tốc độ xử lý</c:v>
                </c:pt>
                <c:pt idx="4">
                  <c:v>Tiềm năng</c:v>
                </c:pt>
              </c:strCache>
            </c:strRef>
          </c:cat>
          <c:val>
            <c:numRef>
              <c:f>Trang_tính1!$C$3:$C$7</c:f>
              <c:numCache>
                <c:formatCode>General</c:formatCode>
                <c:ptCount val="5"/>
                <c:pt idx="0">
                  <c:v>9.6666666666666661</c:v>
                </c:pt>
                <c:pt idx="1">
                  <c:v>7.4722222222222223</c:v>
                </c:pt>
                <c:pt idx="2">
                  <c:v>8.9444444444444446</c:v>
                </c:pt>
                <c:pt idx="3">
                  <c:v>6.6388888888888893</c:v>
                </c:pt>
                <c:pt idx="4">
                  <c:v>9.7222222222222214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14932264"/>
        <c:axId val="314933440"/>
      </c:barChart>
      <c:catAx>
        <c:axId val="314932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14933440"/>
        <c:crosses val="autoZero"/>
        <c:auto val="1"/>
        <c:lblAlgn val="ctr"/>
        <c:lblOffset val="100"/>
        <c:noMultiLvlLbl val="0"/>
      </c:catAx>
      <c:valAx>
        <c:axId val="314933440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Mức</a:t>
                </a:r>
                <a:r>
                  <a:rPr lang="en-US" sz="1500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độ đánh giá</a:t>
                </a:r>
                <a:endParaRPr lang="en-US" sz="15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932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Trang_tính1!$B$10:$B$14</c:f>
              <c:strCache>
                <c:ptCount val="5"/>
                <c:pt idx="0">
                  <c:v>Độ hữu ích</c:v>
                </c:pt>
                <c:pt idx="1">
                  <c:v>Giao diện</c:v>
                </c:pt>
                <c:pt idx="2">
                  <c:v>Dễ sử dụng</c:v>
                </c:pt>
                <c:pt idx="3">
                  <c:v>Tốc độ xử lý</c:v>
                </c:pt>
                <c:pt idx="4">
                  <c:v>Tiềm năng</c:v>
                </c:pt>
              </c:strCache>
            </c:strRef>
          </c:cat>
          <c:val>
            <c:numRef>
              <c:f>Trang_tính1!$C$10:$C$14</c:f>
              <c:numCache>
                <c:formatCode>General</c:formatCode>
                <c:ptCount val="5"/>
                <c:pt idx="0">
                  <c:v>7.1538461538461542</c:v>
                </c:pt>
                <c:pt idx="1">
                  <c:v>8.2307692307692299</c:v>
                </c:pt>
                <c:pt idx="2">
                  <c:v>8.9230769230769234</c:v>
                </c:pt>
                <c:pt idx="3">
                  <c:v>6.7692307692307692</c:v>
                </c:pt>
                <c:pt idx="4">
                  <c:v>6.7692307692307692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14929912"/>
        <c:axId val="314930304"/>
      </c:barChart>
      <c:catAx>
        <c:axId val="314929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14930304"/>
        <c:crosses val="autoZero"/>
        <c:auto val="1"/>
        <c:lblAlgn val="ctr"/>
        <c:lblOffset val="100"/>
        <c:noMultiLvlLbl val="0"/>
      </c:catAx>
      <c:valAx>
        <c:axId val="314930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Mức độ đánh giá</a:t>
                </a:r>
              </a:p>
            </c:rich>
          </c:tx>
          <c:layout>
            <c:manualLayout>
              <c:xMode val="edge"/>
              <c:yMode val="edge"/>
              <c:x val="0.47302777777777777"/>
              <c:y val="0.927129629629629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14929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Trang_tính1!$B$18:$B$22</c:f>
              <c:strCache>
                <c:ptCount val="5"/>
                <c:pt idx="0">
                  <c:v>Chức năng tìm kiếm địa điểm</c:v>
                </c:pt>
                <c:pt idx="1">
                  <c:v>Chức năng nhắc nhở địa điểm</c:v>
                </c:pt>
                <c:pt idx="2">
                  <c:v>Chức năng theo dõi hành trình</c:v>
                </c:pt>
                <c:pt idx="3">
                  <c:v>Tính năng chia sẻ địa điểm</c:v>
                </c:pt>
                <c:pt idx="4">
                  <c:v>Độ xác thực của địa điểm</c:v>
                </c:pt>
              </c:strCache>
            </c:strRef>
          </c:cat>
          <c:val>
            <c:numRef>
              <c:f>Trang_tính1!$C$18:$C$22</c:f>
              <c:numCache>
                <c:formatCode>General</c:formatCode>
                <c:ptCount val="5"/>
                <c:pt idx="0">
                  <c:v>9.1428571428571423</c:v>
                </c:pt>
                <c:pt idx="1">
                  <c:v>9.4285714285714288</c:v>
                </c:pt>
                <c:pt idx="2">
                  <c:v>9.387755102040817</c:v>
                </c:pt>
                <c:pt idx="3">
                  <c:v>9.4285714285714288</c:v>
                </c:pt>
                <c:pt idx="4">
                  <c:v>9.4489795918367339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14934616"/>
        <c:axId val="314934224"/>
      </c:barChart>
      <c:catAx>
        <c:axId val="314934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14934224"/>
        <c:crosses val="autoZero"/>
        <c:auto val="1"/>
        <c:lblAlgn val="ctr"/>
        <c:lblOffset val="100"/>
        <c:noMultiLvlLbl val="0"/>
      </c:catAx>
      <c:valAx>
        <c:axId val="314934224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Mức</a:t>
                </a:r>
                <a:r>
                  <a:rPr lang="en-US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độ đánh giá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934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7/14/2016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7/14/2016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Xin chào</a:t>
            </a:r>
            <a:r>
              <a:rPr lang="en-US" baseline="0" smtClean="0"/>
              <a:t> quý thầy cô và các bạn,</a:t>
            </a:r>
          </a:p>
          <a:p>
            <a:r>
              <a:rPr lang="en-US" baseline="0" smtClean="0"/>
              <a:t>Em tên là … cùng bạn …. Dưới sự hướng dẫn của TS. Đinh bá tiến, hôm nay chúng em xin bày về chủ đề……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96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96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47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16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02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43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77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20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mtClean="0"/>
              <a:t>Đây</a:t>
            </a:r>
            <a:r>
              <a:rPr lang="en-US" baseline="0" smtClean="0"/>
              <a:t> là các tài liệu được tham khảo trong quá trình trình bày này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smtClean="0"/>
              <a:t>5 </a:t>
            </a:r>
            <a:r>
              <a:rPr lang="en-US" dirty="0" err="1"/>
              <a:t>phần</a:t>
            </a:r>
            <a:endParaRPr lang="en-US" dirty="0"/>
          </a:p>
          <a:p>
            <a:pPr lvl="1"/>
            <a:r>
              <a:rPr lang="en-US" dirty="0"/>
              <a:t>+ </a:t>
            </a:r>
            <a:r>
              <a:rPr lang="en-US" dirty="0" smtClean="0"/>
              <a:t>1. 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/>
              <a:t>quan</a:t>
            </a:r>
            <a:r>
              <a:rPr lang="en-US" dirty="0"/>
              <a:t>: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+ </a:t>
            </a:r>
            <a:r>
              <a:rPr lang="en-US" dirty="0" smtClean="0"/>
              <a:t>2. 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tưởng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sẻ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+ </a:t>
            </a:r>
            <a:r>
              <a:rPr lang="en-US" dirty="0" smtClean="0"/>
              <a:t>3. 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dirty="0" smtClean="0"/>
              <a:t>: </a:t>
            </a:r>
            <a:r>
              <a:rPr lang="en-US" dirty="0" err="1"/>
              <a:t>nêu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,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.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dirty="0" smtClean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.</a:t>
            </a:r>
            <a:endParaRPr lang="en-US" dirty="0"/>
          </a:p>
          <a:p>
            <a:pPr lvl="1"/>
            <a:r>
              <a:rPr lang="en-US" dirty="0"/>
              <a:t>+ </a:t>
            </a:r>
            <a:r>
              <a:rPr lang="en-US" dirty="0" smtClean="0"/>
              <a:t>4.  Demo.</a:t>
            </a:r>
          </a:p>
          <a:p>
            <a:pPr lvl="1"/>
            <a:r>
              <a:rPr lang="en-US" dirty="0" smtClean="0"/>
              <a:t>+ 5.  </a:t>
            </a:r>
            <a:r>
              <a:rPr lang="en-US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9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Ngày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đâu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hay website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sẻ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.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51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sẻ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Android,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lịch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, chia </a:t>
            </a:r>
            <a:r>
              <a:rPr lang="en-US" baseline="0" dirty="0" err="1" smtClean="0"/>
              <a:t>sẻ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dõi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21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Đòi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.</a:t>
            </a:r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39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: VD Facebook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350 </a:t>
            </a:r>
            <a:r>
              <a:rPr lang="en-US" baseline="0" dirty="0" err="1" smtClean="0"/>
              <a:t>triệu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+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+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nhanh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+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+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7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mtClean="0"/>
              <a:t>Nội</a:t>
            </a:r>
            <a:r>
              <a:rPr lang="en-US" baseline="0" smtClean="0"/>
              <a:t> dung phần tiếp theo sẽ tập trung vào ứng dụng, các giải pháp được lựa chọn cho hệ thống ứng dụng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28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Sau</a:t>
            </a:r>
            <a:r>
              <a:rPr lang="en-US" baseline="0" smtClean="0"/>
              <a:t> đây em xin trình bày demo một số chức năng chính, nổi bật của ứng dụng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19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Trong</a:t>
            </a:r>
            <a:r>
              <a:rPr lang="en-US" baseline="0" smtClean="0"/>
              <a:t> quá trình xây dựng, chúng em đã tiến hành thực nghiệm đánh giá trên  một số bạn, kết quả của quá trình đánh giá được tổng kết như sau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9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88825" cy="713232"/>
            <a:chOff x="0" y="0"/>
            <a:chExt cx="12188825" cy="713232"/>
          </a:xfrm>
        </p:grpSpPr>
        <p:sp>
          <p:nvSpPr>
            <p:cNvPr id="7" name="Rectangle 6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0"/>
            <a:ext cx="713232" cy="6858000"/>
            <a:chOff x="0" y="0"/>
            <a:chExt cx="713232" cy="6858000"/>
          </a:xfrm>
        </p:grpSpPr>
        <p:sp>
          <p:nvSpPr>
            <p:cNvPr id="12" name="Rectangle 11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476762" y="0"/>
            <a:ext cx="746886" cy="6858000"/>
            <a:chOff x="11476762" y="0"/>
            <a:chExt cx="746886" cy="6858000"/>
          </a:xfrm>
        </p:grpSpPr>
        <p:sp>
          <p:nvSpPr>
            <p:cNvPr id="15" name="Rectangle 14"/>
            <p:cNvSpPr/>
            <p:nvPr/>
          </p:nvSpPr>
          <p:spPr>
            <a:xfrm flipH="1">
              <a:off x="1147676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H="1">
              <a:off x="1202093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0" y="6144768"/>
            <a:ext cx="12188825" cy="713232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188720"/>
            <a:ext cx="9601200" cy="25146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749040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736" y="0"/>
            <a:ext cx="12188825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188720"/>
            <a:ext cx="9601200" cy="2514600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749040"/>
            <a:ext cx="9601200" cy="9144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05840"/>
            <a:ext cx="72237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640" y="548640"/>
            <a:ext cx="6675120" cy="5760720"/>
          </a:xfrm>
          <a:noFill/>
        </p:spPr>
        <p:txBody>
          <a:bodyPr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7772400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 flipV="1">
            <a:off x="0" y="6309360"/>
            <a:ext cx="7772400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 rot="5400000" flipV="1">
            <a:off x="-3154680" y="3154680"/>
            <a:ext cx="6858000" cy="548640"/>
            <a:chOff x="0" y="0"/>
            <a:chExt cx="12188825" cy="713232"/>
          </a:xfrm>
        </p:grpSpPr>
        <p:sp>
          <p:nvSpPr>
            <p:cNvPr id="15" name="Rectangle 14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rot="16200000" flipH="1" flipV="1">
            <a:off x="4069079" y="3154681"/>
            <a:ext cx="6858000" cy="548640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auto"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 bwMode="auto"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 bwMode="auto"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73352"/>
            <a:ext cx="95097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391656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391656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391656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40938" y="851670"/>
            <a:ext cx="6701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KHOA HỌC TỰ NHIÊN</a:t>
            </a:r>
          </a:p>
          <a:p>
            <a:pPr algn="ctr"/>
            <a:r>
              <a:rPr lang="en-US" sz="200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</a:t>
            </a:r>
            <a:r>
              <a:rPr lang="en-US" sz="200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TIN</a:t>
            </a:r>
          </a:p>
          <a:p>
            <a:pPr algn="ctr"/>
            <a:r>
              <a:rPr lang="en-US" sz="200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LỚP CỬ NHÂN TÀI NĂNG 2012</a:t>
            </a:r>
            <a:endParaRPr lang="en-US" sz="200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83102" y="2382593"/>
            <a:ext cx="8523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 XÃ HỘI CHIA SẺ ĐỊA ĐIỂM TRÊN THIẾT BỊ ANDROID </a:t>
            </a:r>
            <a:endParaRPr lang="en-US" sz="4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36150" y="4221290"/>
            <a:ext cx="30699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hiện: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1212264 – Hoàng Văn Ngọc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1212501 – Nguyễn Văn Tường 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 viên hướng dẫn: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TS. Đinh Bá Tiến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54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600" smtClean="0"/>
              <a:t>10</a:t>
            </a:fld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2027743" y="1019604"/>
            <a:ext cx="5691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dung:</a:t>
            </a:r>
          </a:p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7714" y="2127600"/>
            <a:ext cx="80431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 toán mạng xã hội chia sẻ địa điểm.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dựng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dụng, các giải pháp đề xuất.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kết đánh giá.</a:t>
            </a:r>
            <a:endPara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67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600" smtClean="0"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4065" y="674149"/>
            <a:ext cx="5311717" cy="97618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4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Tổng kết đánh giá</a:t>
            </a:r>
            <a:endParaRPr lang="en-US" sz="4800" b="1">
              <a:solidFill>
                <a:srgbClr val="0000FF"/>
              </a:solidFill>
            </a:endParaRPr>
          </a:p>
        </p:txBody>
      </p:sp>
      <p:graphicFrame>
        <p:nvGraphicFramePr>
          <p:cNvPr id="7" name="Biểu đồ 6"/>
          <p:cNvGraphicFramePr/>
          <p:nvPr>
            <p:extLst>
              <p:ext uri="{D42A27DB-BD31-4B8C-83A1-F6EECF244321}">
                <p14:modId xmlns:p14="http://schemas.microsoft.com/office/powerpoint/2010/main" val="1229496832"/>
              </p:ext>
            </p:extLst>
          </p:nvPr>
        </p:nvGraphicFramePr>
        <p:xfrm>
          <a:off x="1981200" y="1650332"/>
          <a:ext cx="822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66490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600" smtClean="0"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4065" y="674149"/>
            <a:ext cx="5311717" cy="97618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4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Tổng kết đánh giá</a:t>
            </a:r>
            <a:endParaRPr lang="en-US" sz="4800" b="1">
              <a:solidFill>
                <a:srgbClr val="0000FF"/>
              </a:solidFill>
            </a:endParaRPr>
          </a:p>
        </p:txBody>
      </p:sp>
      <p:graphicFrame>
        <p:nvGraphicFramePr>
          <p:cNvPr id="6" name="Chart 209"/>
          <p:cNvGraphicFramePr/>
          <p:nvPr>
            <p:extLst>
              <p:ext uri="{D42A27DB-BD31-4B8C-83A1-F6EECF244321}">
                <p14:modId xmlns:p14="http://schemas.microsoft.com/office/powerpoint/2010/main" val="3751589238"/>
              </p:ext>
            </p:extLst>
          </p:nvPr>
        </p:nvGraphicFramePr>
        <p:xfrm>
          <a:off x="1981200" y="1819656"/>
          <a:ext cx="822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06949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600" smtClean="0"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4065" y="674149"/>
            <a:ext cx="5311717" cy="97618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4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Tổng kết đánh giá</a:t>
            </a:r>
            <a:endParaRPr lang="en-US" sz="4800" b="1">
              <a:solidFill>
                <a:srgbClr val="0000FF"/>
              </a:solidFill>
            </a:endParaRPr>
          </a:p>
        </p:txBody>
      </p:sp>
      <p:graphicFrame>
        <p:nvGraphicFramePr>
          <p:cNvPr id="7" name="Chart 211"/>
          <p:cNvGraphicFramePr/>
          <p:nvPr>
            <p:extLst>
              <p:ext uri="{D42A27DB-BD31-4B8C-83A1-F6EECF244321}">
                <p14:modId xmlns:p14="http://schemas.microsoft.com/office/powerpoint/2010/main" val="1173523799"/>
              </p:ext>
            </p:extLst>
          </p:nvPr>
        </p:nvGraphicFramePr>
        <p:xfrm>
          <a:off x="1981200" y="1650332"/>
          <a:ext cx="822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79722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600" smtClean="0"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4065" y="674149"/>
            <a:ext cx="5311717" cy="97618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4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Tổng kết đánh giá</a:t>
            </a:r>
            <a:endParaRPr lang="en-US" sz="4800" b="1">
              <a:solidFill>
                <a:srgbClr val="0000FF"/>
              </a:solidFill>
            </a:endParaRPr>
          </a:p>
        </p:txBody>
      </p:sp>
      <p:graphicFrame>
        <p:nvGraphicFramePr>
          <p:cNvPr id="6" name="Chart 212"/>
          <p:cNvGraphicFramePr/>
          <p:nvPr>
            <p:extLst>
              <p:ext uri="{D42A27DB-BD31-4B8C-83A1-F6EECF244321}">
                <p14:modId xmlns:p14="http://schemas.microsoft.com/office/powerpoint/2010/main" val="4253283964"/>
              </p:ext>
            </p:extLst>
          </p:nvPr>
        </p:nvGraphicFramePr>
        <p:xfrm>
          <a:off x="1981200" y="1819656"/>
          <a:ext cx="822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9575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600" smtClean="0"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4065" y="674149"/>
            <a:ext cx="5311717" cy="97618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4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Tổng kết đánh giá</a:t>
            </a:r>
            <a:endParaRPr lang="en-US" sz="4800" b="1">
              <a:solidFill>
                <a:srgbClr val="0000FF"/>
              </a:solidFill>
            </a:endParaRPr>
          </a:p>
        </p:txBody>
      </p:sp>
      <p:graphicFrame>
        <p:nvGraphicFramePr>
          <p:cNvPr id="7" name="Chart 213"/>
          <p:cNvGraphicFramePr/>
          <p:nvPr>
            <p:extLst>
              <p:ext uri="{D42A27DB-BD31-4B8C-83A1-F6EECF244321}">
                <p14:modId xmlns:p14="http://schemas.microsoft.com/office/powerpoint/2010/main" val="1214752097"/>
              </p:ext>
            </p:extLst>
          </p:nvPr>
        </p:nvGraphicFramePr>
        <p:xfrm>
          <a:off x="1981200" y="1650332"/>
          <a:ext cx="822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2431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600" smtClean="0"/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4065" y="674149"/>
            <a:ext cx="5311717" cy="97618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4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Tổng kết đánh giá</a:t>
            </a:r>
            <a:endParaRPr lang="en-US" sz="4800" b="1">
              <a:solidFill>
                <a:srgbClr val="0000FF"/>
              </a:solidFill>
            </a:endParaRPr>
          </a:p>
        </p:txBody>
      </p:sp>
      <p:graphicFrame>
        <p:nvGraphicFramePr>
          <p:cNvPr id="4" name="Chart 215"/>
          <p:cNvGraphicFramePr/>
          <p:nvPr>
            <p:extLst>
              <p:ext uri="{D42A27DB-BD31-4B8C-83A1-F6EECF244321}">
                <p14:modId xmlns:p14="http://schemas.microsoft.com/office/powerpoint/2010/main" val="2363767035"/>
              </p:ext>
            </p:extLst>
          </p:nvPr>
        </p:nvGraphicFramePr>
        <p:xfrm>
          <a:off x="1163782" y="243978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216"/>
          <p:cNvGraphicFramePr/>
          <p:nvPr>
            <p:extLst>
              <p:ext uri="{D42A27DB-BD31-4B8C-83A1-F6EECF244321}">
                <p14:modId xmlns:p14="http://schemas.microsoft.com/office/powerpoint/2010/main" val="3436718725"/>
              </p:ext>
            </p:extLst>
          </p:nvPr>
        </p:nvGraphicFramePr>
        <p:xfrm>
          <a:off x="6519950" y="243978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19044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600" smtClean="0"/>
              <a:t>17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4065" y="674149"/>
            <a:ext cx="5311717" cy="97618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4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Tổng kết đánh giá</a:t>
            </a:r>
            <a:endParaRPr lang="en-US" sz="4800" b="1">
              <a:solidFill>
                <a:srgbClr val="0000FF"/>
              </a:solidFill>
            </a:endParaRPr>
          </a:p>
        </p:txBody>
      </p:sp>
      <p:graphicFrame>
        <p:nvGraphicFramePr>
          <p:cNvPr id="7" name="Chart 218"/>
          <p:cNvGraphicFramePr/>
          <p:nvPr>
            <p:extLst>
              <p:ext uri="{D42A27DB-BD31-4B8C-83A1-F6EECF244321}">
                <p14:modId xmlns:p14="http://schemas.microsoft.com/office/powerpoint/2010/main" val="62333000"/>
              </p:ext>
            </p:extLst>
          </p:nvPr>
        </p:nvGraphicFramePr>
        <p:xfrm>
          <a:off x="2301298" y="1650332"/>
          <a:ext cx="7909502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9578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600" smtClean="0"/>
              <a:t>18</a:t>
            </a:fld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2027743" y="1019604"/>
            <a:ext cx="5691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khảo:</a:t>
            </a:r>
          </a:p>
          <a:p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277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600" smtClean="0"/>
              <a:t>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Thanks you here</a:t>
            </a:r>
            <a:br>
              <a:rPr lang="en-US" smtClean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75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600" smtClean="0"/>
              <a:t>2</a:t>
            </a:fld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2027743" y="1019604"/>
            <a:ext cx="5691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dung:</a:t>
            </a:r>
          </a:p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7714" y="2127600"/>
            <a:ext cx="80431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quan.</a:t>
            </a:r>
            <a:endPara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 toán mạng xã hội chia sẻ địa điểm.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dựng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dụng, các giải pháp đề xuất.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kết đánh giá.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137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600" smtClean="0"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5758" y="591022"/>
            <a:ext cx="6251171" cy="976183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8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4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648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600" smtClean="0"/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5758" y="591022"/>
            <a:ext cx="6251171" cy="976183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8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4800" b="1" dirty="0">
              <a:solidFill>
                <a:srgbClr val="0000FF"/>
              </a:solidFill>
            </a:endParaRPr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65" y="1689587"/>
            <a:ext cx="2967789" cy="4572000"/>
          </a:xfrm>
          <a:prstGeom prst="rect">
            <a:avLst/>
          </a:prstGeom>
        </p:spPr>
      </p:pic>
      <p:pic>
        <p:nvPicPr>
          <p:cNvPr id="4" name="Ảnh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078" y="1689587"/>
            <a:ext cx="300129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20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600" smtClean="0"/>
              <a:t>5</a:t>
            </a:fld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2027743" y="1019604"/>
            <a:ext cx="5691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dung:</a:t>
            </a:r>
          </a:p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7714" y="2127600"/>
            <a:ext cx="80431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0572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600" smtClean="0"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41185" y="640898"/>
            <a:ext cx="10781491" cy="97618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4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8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4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4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4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48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4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4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4800" b="1" dirty="0">
              <a:solidFill>
                <a:srgbClr val="0000FF"/>
              </a:solidFill>
            </a:endParaRPr>
          </a:p>
        </p:txBody>
      </p:sp>
      <p:sp>
        <p:nvSpPr>
          <p:cNvPr id="8" name="Hộp Văn bản 7"/>
          <p:cNvSpPr txBox="1"/>
          <p:nvPr/>
        </p:nvSpPr>
        <p:spPr>
          <a:xfrm>
            <a:off x="1928554" y="1786763"/>
            <a:ext cx="3291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9" name="Hộp Văn bản 8"/>
          <p:cNvSpPr txBox="1"/>
          <p:nvPr/>
        </p:nvSpPr>
        <p:spPr>
          <a:xfrm>
            <a:off x="1928554" y="2510444"/>
            <a:ext cx="427274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995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600" smtClean="0"/>
              <a:t>7</a:t>
            </a:fld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2027743" y="1019604"/>
            <a:ext cx="5691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dung:</a:t>
            </a:r>
          </a:p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7714" y="2127600"/>
            <a:ext cx="80431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 toán mạng xã hội chia sẻ địa điểm.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dựng</a:t>
            </a: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dụng, các giải pháp đề xuất.</a:t>
            </a:r>
            <a:endPara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kết đánh giá.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532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600" smtClean="0"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41185" y="640898"/>
            <a:ext cx="11529637" cy="976183"/>
          </a:xfrm>
        </p:spPr>
        <p:txBody>
          <a:bodyPr>
            <a:normAutofit/>
          </a:bodyPr>
          <a:lstStyle/>
          <a:p>
            <a:r>
              <a:rPr lang="en-US" sz="4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Xây dựng ứng dụng, các giải pháp đề xuất</a:t>
            </a:r>
            <a:endParaRPr lang="en-US" sz="48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07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z="1600" smtClean="0"/>
              <a:t>9</a:t>
            </a:fld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2027743" y="1019604"/>
            <a:ext cx="5691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dung:</a:t>
            </a:r>
          </a:p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7714" y="2127600"/>
            <a:ext cx="80431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 toán mạng xã hội chia sẻ địa điểm.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dựng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dụng, các giải pháp đề xuất.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Demo.</a:t>
            </a:r>
            <a:endPara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kết đánh giá.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61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eer Green 16x9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C5747AC-80AD-4ABE-94D9-19832B174F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Sheer green border design presentation (widescreen)</Template>
  <TotalTime>0</TotalTime>
  <Words>1127</Words>
  <Application>Microsoft Office PowerPoint</Application>
  <PresentationFormat>Màn hình rộng</PresentationFormat>
  <Paragraphs>138</Paragraphs>
  <Slides>19</Slides>
  <Notes>17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Times New Roman</vt:lpstr>
      <vt:lpstr>Wingdings</vt:lpstr>
      <vt:lpstr>Sheer Green 16x9</vt:lpstr>
      <vt:lpstr>Bản trình bày PowerPoint</vt:lpstr>
      <vt:lpstr>Bản trình bày PowerPoint</vt:lpstr>
      <vt:lpstr>1. Giới thiệu tổng quan</vt:lpstr>
      <vt:lpstr>1. Giới thiệu tổng quan</vt:lpstr>
      <vt:lpstr>Bản trình bày PowerPoint</vt:lpstr>
      <vt:lpstr>2. Bài toán mạng xã hội chia sẻ địa điểm</vt:lpstr>
      <vt:lpstr>Bản trình bày PowerPoint</vt:lpstr>
      <vt:lpstr>3. Xây dựng ứng dụng, các giải pháp đề xuất</vt:lpstr>
      <vt:lpstr>Bản trình bày PowerPoint</vt:lpstr>
      <vt:lpstr>Bản trình bày PowerPoint</vt:lpstr>
      <vt:lpstr>5. Tổng kết đánh giá</vt:lpstr>
      <vt:lpstr>5. Tổng kết đánh giá</vt:lpstr>
      <vt:lpstr>5. Tổng kết đánh giá</vt:lpstr>
      <vt:lpstr>5. Tổng kết đánh giá</vt:lpstr>
      <vt:lpstr>5. Tổng kết đánh giá</vt:lpstr>
      <vt:lpstr>5. Tổng kết đánh giá</vt:lpstr>
      <vt:lpstr>5. Tổng kết đánh giá</vt:lpstr>
      <vt:lpstr>Bản trình bày PowerPoint</vt:lpstr>
      <vt:lpstr>Thanks you here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2016-07-12T04:06:31Z</dcterms:created>
  <dcterms:modified xsi:type="dcterms:W3CDTF">2016-07-14T02:04:53Z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TC029208979991</vt:lpwstr>
  </property>
</Properties>
</file>