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2.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27"/>
  </p:notesMasterIdLst>
  <p:handoutMasterIdLst>
    <p:handoutMasterId r:id="rId28"/>
  </p:handoutMasterIdLst>
  <p:sldIdLst>
    <p:sldId id="272" r:id="rId3"/>
    <p:sldId id="258" r:id="rId4"/>
    <p:sldId id="273" r:id="rId5"/>
    <p:sldId id="285" r:id="rId6"/>
    <p:sldId id="275" r:id="rId7"/>
    <p:sldId id="278" r:id="rId8"/>
    <p:sldId id="274" r:id="rId9"/>
    <p:sldId id="292" r:id="rId10"/>
    <p:sldId id="293" r:id="rId11"/>
    <p:sldId id="294" r:id="rId12"/>
    <p:sldId id="295" r:id="rId13"/>
    <p:sldId id="296" r:id="rId14"/>
    <p:sldId id="297" r:id="rId15"/>
    <p:sldId id="276" r:id="rId16"/>
    <p:sldId id="277" r:id="rId17"/>
    <p:sldId id="284" r:id="rId18"/>
    <p:sldId id="288" r:id="rId19"/>
    <p:sldId id="289" r:id="rId20"/>
    <p:sldId id="290" r:id="rId21"/>
    <p:sldId id="291" r:id="rId22"/>
    <p:sldId id="287" r:id="rId23"/>
    <p:sldId id="286" r:id="rId24"/>
    <p:sldId id="283"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301B821-A1FF-4177-AEE7-76D212191A0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2047" autoAdjust="0"/>
  </p:normalViewPr>
  <p:slideViewPr>
    <p:cSldViewPr snapToGrid="0">
      <p:cViewPr varScale="1">
        <p:scale>
          <a:sx n="57" d="100"/>
          <a:sy n="57" d="100"/>
        </p:scale>
        <p:origin x="1140" y="5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oleObject" Target="file:///F:\THESIS_GIT\Document\testing.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Final%20Bachelor's%20essay\Document\experiments\testin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Final%20Bachelor's%20essay\Document\experiments\testing.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Final%20Bachelor's%20essay\Document\experiments\testing.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Final%20Bachelor's%20essay\Document\experiments\testing.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Final%20Bachelor's%20essay\Document\experiments\feed%20back.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Final%20Bachelor's%20essay\Document\experiments\feed%20back.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Final%20Bachelor's%20essay\Document\experiments\feed%20back.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Trang_tính1!$D$2</c:f>
              <c:strCache>
                <c:ptCount val="1"/>
                <c:pt idx="0">
                  <c:v>Average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Trang_tính1!$C$3:$C$6</c:f>
              <c:numCache>
                <c:formatCode>General</c:formatCode>
                <c:ptCount val="4"/>
                <c:pt idx="0">
                  <c:v>100</c:v>
                </c:pt>
                <c:pt idx="1">
                  <c:v>300</c:v>
                </c:pt>
                <c:pt idx="2">
                  <c:v>500</c:v>
                </c:pt>
                <c:pt idx="3">
                  <c:v>1000</c:v>
                </c:pt>
              </c:numCache>
            </c:numRef>
          </c:cat>
          <c:val>
            <c:numRef>
              <c:f>Trang_tính1!$D$3:$D$6</c:f>
              <c:numCache>
                <c:formatCode>General</c:formatCode>
                <c:ptCount val="4"/>
                <c:pt idx="0">
                  <c:v>400</c:v>
                </c:pt>
                <c:pt idx="1">
                  <c:v>974</c:v>
                </c:pt>
                <c:pt idx="2">
                  <c:v>1987</c:v>
                </c:pt>
                <c:pt idx="3">
                  <c:v>4266</c:v>
                </c:pt>
              </c:numCache>
            </c:numRef>
          </c:val>
          <c:smooth val="0"/>
        </c:ser>
        <c:ser>
          <c:idx val="1"/>
          <c:order val="1"/>
          <c:tx>
            <c:strRef>
              <c:f>Trang_tính1!$E$2</c:f>
              <c:strCache>
                <c:ptCount val="1"/>
                <c:pt idx="0">
                  <c:v>Max</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Trang_tính1!$C$3:$C$6</c:f>
              <c:numCache>
                <c:formatCode>General</c:formatCode>
                <c:ptCount val="4"/>
                <c:pt idx="0">
                  <c:v>100</c:v>
                </c:pt>
                <c:pt idx="1">
                  <c:v>300</c:v>
                </c:pt>
                <c:pt idx="2">
                  <c:v>500</c:v>
                </c:pt>
                <c:pt idx="3">
                  <c:v>1000</c:v>
                </c:pt>
              </c:numCache>
            </c:numRef>
          </c:cat>
          <c:val>
            <c:numRef>
              <c:f>Trang_tính1!$E$3:$E$6</c:f>
              <c:numCache>
                <c:formatCode>General</c:formatCode>
                <c:ptCount val="4"/>
                <c:pt idx="0">
                  <c:v>586</c:v>
                </c:pt>
                <c:pt idx="1">
                  <c:v>1373</c:v>
                </c:pt>
                <c:pt idx="2">
                  <c:v>3074</c:v>
                </c:pt>
                <c:pt idx="3">
                  <c:v>7835</c:v>
                </c:pt>
              </c:numCache>
            </c:numRef>
          </c:val>
          <c:smooth val="0"/>
        </c:ser>
        <c:dLbls>
          <c:showLegendKey val="0"/>
          <c:showVal val="0"/>
          <c:showCatName val="0"/>
          <c:showSerName val="0"/>
          <c:showPercent val="0"/>
          <c:showBubbleSize val="0"/>
        </c:dLbls>
        <c:marker val="1"/>
        <c:smooth val="0"/>
        <c:axId val="-1931621184"/>
        <c:axId val="-1976401200"/>
      </c:lineChart>
      <c:catAx>
        <c:axId val="-1931621184"/>
        <c:scaling>
          <c:orientation val="minMax"/>
        </c:scaling>
        <c:delete val="0"/>
        <c:axPos val="b"/>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Số</a:t>
                </a:r>
                <a:r>
                  <a:rPr lang="en-US" sz="1500" baseline="0">
                    <a:latin typeface="Times New Roman" panose="02020603050405020304" pitchFamily="18" charset="0"/>
                    <a:cs typeface="Times New Roman" panose="02020603050405020304" pitchFamily="18" charset="0"/>
                  </a:rPr>
                  <a:t> lượng kết nối đồng thời</a:t>
                </a:r>
                <a:endParaRPr lang="en-US" sz="1500">
                  <a:latin typeface="Times New Roman" panose="02020603050405020304" pitchFamily="18" charset="0"/>
                  <a:cs typeface="Times New Roman" panose="02020603050405020304" pitchFamily="18" charset="0"/>
                </a:endParaRPr>
              </a:p>
            </c:rich>
          </c:tx>
          <c:layout>
            <c:manualLayout>
              <c:xMode val="edge"/>
              <c:yMode val="edge"/>
              <c:x val="0.33894313210848642"/>
              <c:y val="0.87789297171186931"/>
            </c:manualLayout>
          </c:layout>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976401200"/>
        <c:crosses val="autoZero"/>
        <c:auto val="1"/>
        <c:lblAlgn val="ctr"/>
        <c:lblOffset val="100"/>
        <c:noMultiLvlLbl val="0"/>
      </c:catAx>
      <c:valAx>
        <c:axId val="-19764012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solidFill>
                      <a:schemeClr val="bg1">
                        <a:lumMod val="50000"/>
                      </a:schemeClr>
                    </a:solidFill>
                    <a:latin typeface="Times New Roman" panose="02020603050405020304" pitchFamily="18" charset="0"/>
                    <a:cs typeface="Times New Roman" panose="02020603050405020304" pitchFamily="18" charset="0"/>
                  </a:rPr>
                  <a:t>Thời</a:t>
                </a:r>
                <a:r>
                  <a:rPr lang="en-US" sz="1500" baseline="0">
                    <a:solidFill>
                      <a:schemeClr val="bg1">
                        <a:lumMod val="50000"/>
                      </a:schemeClr>
                    </a:solidFill>
                    <a:latin typeface="Times New Roman" panose="02020603050405020304" pitchFamily="18" charset="0"/>
                    <a:cs typeface="Times New Roman" panose="02020603050405020304" pitchFamily="18" charset="0"/>
                  </a:rPr>
                  <a:t> gian phản hồi (ms)</a:t>
                </a:r>
                <a:endParaRPr lang="en-US" sz="1500">
                  <a:solidFill>
                    <a:schemeClr val="bg1">
                      <a:lumMod val="50000"/>
                    </a:schemeClr>
                  </a:solidFill>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9316211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Trang_tính1!$G$2</c:f>
              <c:strCache>
                <c:ptCount val="1"/>
                <c:pt idx="0">
                  <c:v>Average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Trang_tính1!$F$3:$F$6</c:f>
              <c:numCache>
                <c:formatCode>General</c:formatCode>
                <c:ptCount val="4"/>
                <c:pt idx="0">
                  <c:v>100</c:v>
                </c:pt>
                <c:pt idx="1">
                  <c:v>300</c:v>
                </c:pt>
                <c:pt idx="2">
                  <c:v>500</c:v>
                </c:pt>
                <c:pt idx="3">
                  <c:v>1000</c:v>
                </c:pt>
              </c:numCache>
            </c:numRef>
          </c:cat>
          <c:val>
            <c:numRef>
              <c:f>Trang_tính1!$G$3:$G$6</c:f>
              <c:numCache>
                <c:formatCode>General</c:formatCode>
                <c:ptCount val="4"/>
                <c:pt idx="0">
                  <c:v>896</c:v>
                </c:pt>
                <c:pt idx="1">
                  <c:v>2067</c:v>
                </c:pt>
                <c:pt idx="2">
                  <c:v>2671</c:v>
                </c:pt>
                <c:pt idx="3">
                  <c:v>5216</c:v>
                </c:pt>
              </c:numCache>
            </c:numRef>
          </c:val>
          <c:smooth val="0"/>
        </c:ser>
        <c:ser>
          <c:idx val="1"/>
          <c:order val="1"/>
          <c:tx>
            <c:strRef>
              <c:f>Trang_tính1!$H$2</c:f>
              <c:strCache>
                <c:ptCount val="1"/>
                <c:pt idx="0">
                  <c:v>Max</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Trang_tính1!$F$3:$F$6</c:f>
              <c:numCache>
                <c:formatCode>General</c:formatCode>
                <c:ptCount val="4"/>
                <c:pt idx="0">
                  <c:v>100</c:v>
                </c:pt>
                <c:pt idx="1">
                  <c:v>300</c:v>
                </c:pt>
                <c:pt idx="2">
                  <c:v>500</c:v>
                </c:pt>
                <c:pt idx="3">
                  <c:v>1000</c:v>
                </c:pt>
              </c:numCache>
            </c:numRef>
          </c:cat>
          <c:val>
            <c:numRef>
              <c:f>Trang_tính1!$H$3:$H$6</c:f>
              <c:numCache>
                <c:formatCode>General</c:formatCode>
                <c:ptCount val="4"/>
                <c:pt idx="0">
                  <c:v>1475</c:v>
                </c:pt>
                <c:pt idx="1">
                  <c:v>3276</c:v>
                </c:pt>
                <c:pt idx="2">
                  <c:v>3987</c:v>
                </c:pt>
                <c:pt idx="3">
                  <c:v>8725</c:v>
                </c:pt>
              </c:numCache>
            </c:numRef>
          </c:val>
          <c:smooth val="0"/>
        </c:ser>
        <c:dLbls>
          <c:showLegendKey val="0"/>
          <c:showVal val="0"/>
          <c:showCatName val="0"/>
          <c:showSerName val="0"/>
          <c:showPercent val="0"/>
          <c:showBubbleSize val="0"/>
        </c:dLbls>
        <c:marker val="1"/>
        <c:smooth val="0"/>
        <c:axId val="-1976395760"/>
        <c:axId val="-1976399568"/>
      </c:lineChart>
      <c:catAx>
        <c:axId val="-1976395760"/>
        <c:scaling>
          <c:orientation val="minMax"/>
        </c:scaling>
        <c:delete val="0"/>
        <c:axPos val="b"/>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Số</a:t>
                </a:r>
                <a:r>
                  <a:rPr lang="en-US" sz="1500" baseline="0">
                    <a:latin typeface="Times New Roman" panose="02020603050405020304" pitchFamily="18" charset="0"/>
                    <a:cs typeface="Times New Roman" panose="02020603050405020304" pitchFamily="18" charset="0"/>
                  </a:rPr>
                  <a:t> lượng kết nối đồng thời</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976399568"/>
        <c:crosses val="autoZero"/>
        <c:auto val="1"/>
        <c:lblAlgn val="ctr"/>
        <c:lblOffset val="100"/>
        <c:noMultiLvlLbl val="0"/>
      </c:catAx>
      <c:valAx>
        <c:axId val="-19763995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Thơig</a:t>
                </a:r>
                <a:r>
                  <a:rPr lang="en-US" sz="1500" baseline="0">
                    <a:latin typeface="Times New Roman" panose="02020603050405020304" pitchFamily="18" charset="0"/>
                    <a:cs typeface="Times New Roman" panose="02020603050405020304" pitchFamily="18" charset="0"/>
                  </a:rPr>
                  <a:t> gian phản hồi (ms)</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9763957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Trang_tính1!$J$2</c:f>
              <c:strCache>
                <c:ptCount val="1"/>
                <c:pt idx="0">
                  <c:v>Average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Trang_tính1!$I$3:$I$6</c:f>
              <c:numCache>
                <c:formatCode>General</c:formatCode>
                <c:ptCount val="4"/>
                <c:pt idx="0">
                  <c:v>100</c:v>
                </c:pt>
                <c:pt idx="1">
                  <c:v>300</c:v>
                </c:pt>
                <c:pt idx="2">
                  <c:v>500</c:v>
                </c:pt>
                <c:pt idx="3">
                  <c:v>1000</c:v>
                </c:pt>
              </c:numCache>
            </c:numRef>
          </c:cat>
          <c:val>
            <c:numRef>
              <c:f>Trang_tính1!$J$3:$J$6</c:f>
              <c:numCache>
                <c:formatCode>General</c:formatCode>
                <c:ptCount val="4"/>
                <c:pt idx="0">
                  <c:v>1984</c:v>
                </c:pt>
                <c:pt idx="1">
                  <c:v>6106</c:v>
                </c:pt>
                <c:pt idx="2">
                  <c:v>7207</c:v>
                </c:pt>
                <c:pt idx="3">
                  <c:v>13814</c:v>
                </c:pt>
              </c:numCache>
            </c:numRef>
          </c:val>
          <c:smooth val="0"/>
        </c:ser>
        <c:ser>
          <c:idx val="1"/>
          <c:order val="1"/>
          <c:tx>
            <c:strRef>
              <c:f>Trang_tính1!$K$2</c:f>
              <c:strCache>
                <c:ptCount val="1"/>
                <c:pt idx="0">
                  <c:v>Max</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Trang_tính1!$I$3:$I$6</c:f>
              <c:numCache>
                <c:formatCode>General</c:formatCode>
                <c:ptCount val="4"/>
                <c:pt idx="0">
                  <c:v>100</c:v>
                </c:pt>
                <c:pt idx="1">
                  <c:v>300</c:v>
                </c:pt>
                <c:pt idx="2">
                  <c:v>500</c:v>
                </c:pt>
                <c:pt idx="3">
                  <c:v>1000</c:v>
                </c:pt>
              </c:numCache>
            </c:numRef>
          </c:cat>
          <c:val>
            <c:numRef>
              <c:f>Trang_tính1!$K$3:$K$6</c:f>
              <c:numCache>
                <c:formatCode>General</c:formatCode>
                <c:ptCount val="4"/>
                <c:pt idx="0">
                  <c:v>3695</c:v>
                </c:pt>
                <c:pt idx="1">
                  <c:v>10827</c:v>
                </c:pt>
                <c:pt idx="2">
                  <c:v>15271</c:v>
                </c:pt>
                <c:pt idx="3">
                  <c:v>27617</c:v>
                </c:pt>
              </c:numCache>
            </c:numRef>
          </c:val>
          <c:smooth val="0"/>
        </c:ser>
        <c:dLbls>
          <c:showLegendKey val="0"/>
          <c:showVal val="0"/>
          <c:showCatName val="0"/>
          <c:showSerName val="0"/>
          <c:showPercent val="0"/>
          <c:showBubbleSize val="0"/>
        </c:dLbls>
        <c:marker val="1"/>
        <c:smooth val="0"/>
        <c:axId val="-1976400656"/>
        <c:axId val="-1976397936"/>
      </c:lineChart>
      <c:catAx>
        <c:axId val="-1976400656"/>
        <c:scaling>
          <c:orientation val="minMax"/>
        </c:scaling>
        <c:delete val="0"/>
        <c:axPos val="b"/>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Số</a:t>
                </a:r>
                <a:r>
                  <a:rPr lang="en-US" sz="1500" baseline="0">
                    <a:latin typeface="Times New Roman" panose="02020603050405020304" pitchFamily="18" charset="0"/>
                    <a:cs typeface="Times New Roman" panose="02020603050405020304" pitchFamily="18" charset="0"/>
                  </a:rPr>
                  <a:t> lượng kết nối đồng thời</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976397936"/>
        <c:crosses val="autoZero"/>
        <c:auto val="1"/>
        <c:lblAlgn val="ctr"/>
        <c:lblOffset val="100"/>
        <c:noMultiLvlLbl val="0"/>
      </c:catAx>
      <c:valAx>
        <c:axId val="-19763979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Thời</a:t>
                </a:r>
                <a:r>
                  <a:rPr lang="en-US" sz="1500" baseline="0">
                    <a:latin typeface="Times New Roman" panose="02020603050405020304" pitchFamily="18" charset="0"/>
                    <a:cs typeface="Times New Roman" panose="02020603050405020304" pitchFamily="18" charset="0"/>
                  </a:rPr>
                  <a:t> gian phản hồi (ms)</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9764006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Trang_tính1!$M$2</c:f>
              <c:strCache>
                <c:ptCount val="1"/>
                <c:pt idx="0">
                  <c:v>Average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Trang_tính1!$L$3:$L$6</c:f>
              <c:numCache>
                <c:formatCode>General</c:formatCode>
                <c:ptCount val="4"/>
                <c:pt idx="0">
                  <c:v>100</c:v>
                </c:pt>
                <c:pt idx="1">
                  <c:v>300</c:v>
                </c:pt>
                <c:pt idx="2">
                  <c:v>500</c:v>
                </c:pt>
                <c:pt idx="3">
                  <c:v>1000</c:v>
                </c:pt>
              </c:numCache>
            </c:numRef>
          </c:cat>
          <c:val>
            <c:numRef>
              <c:f>Trang_tính1!$M$3:$M$6</c:f>
              <c:numCache>
                <c:formatCode>General</c:formatCode>
                <c:ptCount val="4"/>
                <c:pt idx="0">
                  <c:v>2406</c:v>
                </c:pt>
                <c:pt idx="1">
                  <c:v>7015</c:v>
                </c:pt>
                <c:pt idx="2">
                  <c:v>8465</c:v>
                </c:pt>
                <c:pt idx="3">
                  <c:v>15646</c:v>
                </c:pt>
              </c:numCache>
            </c:numRef>
          </c:val>
          <c:smooth val="0"/>
        </c:ser>
        <c:ser>
          <c:idx val="1"/>
          <c:order val="1"/>
          <c:tx>
            <c:strRef>
              <c:f>Trang_tính1!$N$2</c:f>
              <c:strCache>
                <c:ptCount val="1"/>
                <c:pt idx="0">
                  <c:v>Max</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Trang_tính1!$L$3:$L$6</c:f>
              <c:numCache>
                <c:formatCode>General</c:formatCode>
                <c:ptCount val="4"/>
                <c:pt idx="0">
                  <c:v>100</c:v>
                </c:pt>
                <c:pt idx="1">
                  <c:v>300</c:v>
                </c:pt>
                <c:pt idx="2">
                  <c:v>500</c:v>
                </c:pt>
                <c:pt idx="3">
                  <c:v>1000</c:v>
                </c:pt>
              </c:numCache>
            </c:numRef>
          </c:cat>
          <c:val>
            <c:numRef>
              <c:f>Trang_tính1!$N$3:$N$6</c:f>
              <c:numCache>
                <c:formatCode>General</c:formatCode>
                <c:ptCount val="4"/>
                <c:pt idx="0">
                  <c:v>4385</c:v>
                </c:pt>
                <c:pt idx="1">
                  <c:v>12612</c:v>
                </c:pt>
                <c:pt idx="2">
                  <c:v>15982</c:v>
                </c:pt>
                <c:pt idx="3">
                  <c:v>29878</c:v>
                </c:pt>
              </c:numCache>
            </c:numRef>
          </c:val>
          <c:smooth val="0"/>
        </c:ser>
        <c:dLbls>
          <c:showLegendKey val="0"/>
          <c:showVal val="0"/>
          <c:showCatName val="0"/>
          <c:showSerName val="0"/>
          <c:showPercent val="0"/>
          <c:showBubbleSize val="0"/>
        </c:dLbls>
        <c:marker val="1"/>
        <c:smooth val="0"/>
        <c:axId val="-1976402288"/>
        <c:axId val="-1976398480"/>
      </c:lineChart>
      <c:catAx>
        <c:axId val="-1976402288"/>
        <c:scaling>
          <c:orientation val="minMax"/>
        </c:scaling>
        <c:delete val="0"/>
        <c:axPos val="b"/>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Số</a:t>
                </a:r>
                <a:r>
                  <a:rPr lang="en-US" sz="1500" baseline="0">
                    <a:latin typeface="Times New Roman" panose="02020603050405020304" pitchFamily="18" charset="0"/>
                    <a:cs typeface="Times New Roman" panose="02020603050405020304" pitchFamily="18" charset="0"/>
                  </a:rPr>
                  <a:t> lượng kết nối đồng thời</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976398480"/>
        <c:crosses val="autoZero"/>
        <c:auto val="1"/>
        <c:lblAlgn val="ctr"/>
        <c:lblOffset val="100"/>
        <c:noMultiLvlLbl val="0"/>
      </c:catAx>
      <c:valAx>
        <c:axId val="-197639848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Thời</a:t>
                </a:r>
                <a:r>
                  <a:rPr lang="en-US" sz="1500" baseline="0">
                    <a:latin typeface="Times New Roman" panose="02020603050405020304" pitchFamily="18" charset="0"/>
                    <a:cs typeface="Times New Roman" panose="02020603050405020304" pitchFamily="18" charset="0"/>
                  </a:rPr>
                  <a:t> giản phản hồi (ms)</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97640228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Trang_tính1!$P$2</c:f>
              <c:strCache>
                <c:ptCount val="1"/>
                <c:pt idx="0">
                  <c:v>Average</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Trang_tính1!$O$3:$O$6</c:f>
              <c:numCache>
                <c:formatCode>General</c:formatCode>
                <c:ptCount val="4"/>
                <c:pt idx="0">
                  <c:v>100</c:v>
                </c:pt>
                <c:pt idx="1">
                  <c:v>300</c:v>
                </c:pt>
                <c:pt idx="2">
                  <c:v>500</c:v>
                </c:pt>
                <c:pt idx="3">
                  <c:v>1000</c:v>
                </c:pt>
              </c:numCache>
            </c:numRef>
          </c:cat>
          <c:val>
            <c:numRef>
              <c:f>Trang_tính1!$P$3:$P$6</c:f>
              <c:numCache>
                <c:formatCode>General</c:formatCode>
                <c:ptCount val="4"/>
                <c:pt idx="0">
                  <c:v>1091</c:v>
                </c:pt>
                <c:pt idx="1">
                  <c:v>2864</c:v>
                </c:pt>
                <c:pt idx="2">
                  <c:v>3406</c:v>
                </c:pt>
                <c:pt idx="3">
                  <c:v>6054</c:v>
                </c:pt>
              </c:numCache>
            </c:numRef>
          </c:val>
          <c:smooth val="0"/>
        </c:ser>
        <c:ser>
          <c:idx val="1"/>
          <c:order val="1"/>
          <c:tx>
            <c:strRef>
              <c:f>Trang_tính1!$Q$2</c:f>
              <c:strCache>
                <c:ptCount val="1"/>
                <c:pt idx="0">
                  <c:v>Max</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Trang_tính1!$O$3:$O$6</c:f>
              <c:numCache>
                <c:formatCode>General</c:formatCode>
                <c:ptCount val="4"/>
                <c:pt idx="0">
                  <c:v>100</c:v>
                </c:pt>
                <c:pt idx="1">
                  <c:v>300</c:v>
                </c:pt>
                <c:pt idx="2">
                  <c:v>500</c:v>
                </c:pt>
                <c:pt idx="3">
                  <c:v>1000</c:v>
                </c:pt>
              </c:numCache>
            </c:numRef>
          </c:cat>
          <c:val>
            <c:numRef>
              <c:f>Trang_tính1!$Q$3:$Q$6</c:f>
              <c:numCache>
                <c:formatCode>General</c:formatCode>
                <c:ptCount val="4"/>
                <c:pt idx="0">
                  <c:v>1865</c:v>
                </c:pt>
                <c:pt idx="1">
                  <c:v>5308</c:v>
                </c:pt>
                <c:pt idx="2">
                  <c:v>6819</c:v>
                </c:pt>
                <c:pt idx="3">
                  <c:v>11667</c:v>
                </c:pt>
              </c:numCache>
            </c:numRef>
          </c:val>
          <c:smooth val="0"/>
        </c:ser>
        <c:dLbls>
          <c:showLegendKey val="0"/>
          <c:showVal val="0"/>
          <c:showCatName val="0"/>
          <c:showSerName val="0"/>
          <c:showPercent val="0"/>
          <c:showBubbleSize val="0"/>
        </c:dLbls>
        <c:marker val="1"/>
        <c:smooth val="0"/>
        <c:axId val="-1926795824"/>
        <c:axId val="-1926792560"/>
      </c:lineChart>
      <c:catAx>
        <c:axId val="-1926795824"/>
        <c:scaling>
          <c:orientation val="minMax"/>
        </c:scaling>
        <c:delete val="0"/>
        <c:axPos val="b"/>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Số</a:t>
                </a:r>
                <a:r>
                  <a:rPr lang="en-US" sz="1500" baseline="0">
                    <a:latin typeface="Times New Roman" panose="02020603050405020304" pitchFamily="18" charset="0"/>
                    <a:cs typeface="Times New Roman" panose="02020603050405020304" pitchFamily="18" charset="0"/>
                  </a:rPr>
                  <a:t> lượng kết nối đồng thời</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926792560"/>
        <c:crosses val="autoZero"/>
        <c:auto val="1"/>
        <c:lblAlgn val="ctr"/>
        <c:lblOffset val="100"/>
        <c:noMultiLvlLbl val="0"/>
      </c:catAx>
      <c:valAx>
        <c:axId val="-19267925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Thời</a:t>
                </a:r>
                <a:r>
                  <a:rPr lang="en-US" sz="1500" baseline="0">
                    <a:latin typeface="Times New Roman" panose="02020603050405020304" pitchFamily="18" charset="0"/>
                    <a:cs typeface="Times New Roman" panose="02020603050405020304" pitchFamily="18" charset="0"/>
                  </a:rPr>
                  <a:t> gian phản hồi (ms)</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54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9267958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8091666666666665"/>
          <c:y val="4.1666666666666664E-2"/>
          <c:w val="0.68855555555555559"/>
          <c:h val="0.74746937882764652"/>
        </c:manualLayout>
      </c:layout>
      <c:barChart>
        <c:barDir val="bar"/>
        <c:grouping val="clustered"/>
        <c:varyColors val="0"/>
        <c:ser>
          <c:idx val="0"/>
          <c:order val="0"/>
          <c:spPr>
            <a:solidFill>
              <a:schemeClr val="accent1"/>
            </a:solidFill>
            <a:ln>
              <a:noFill/>
            </a:ln>
            <a:effectLst/>
          </c:spPr>
          <c:invertIfNegative val="0"/>
          <c:cat>
            <c:strRef>
              <c:f>Trang_tính1!$B$3:$B$7</c:f>
              <c:strCache>
                <c:ptCount val="5"/>
                <c:pt idx="0">
                  <c:v>Độ hữu ích</c:v>
                </c:pt>
                <c:pt idx="1">
                  <c:v>Giao diện</c:v>
                </c:pt>
                <c:pt idx="2">
                  <c:v>Dễ sử dụng</c:v>
                </c:pt>
                <c:pt idx="3">
                  <c:v>Tốc độ xử lý</c:v>
                </c:pt>
                <c:pt idx="4">
                  <c:v>Tiềm năng</c:v>
                </c:pt>
              </c:strCache>
            </c:strRef>
          </c:cat>
          <c:val>
            <c:numRef>
              <c:f>Trang_tính1!$C$3:$C$7</c:f>
              <c:numCache>
                <c:formatCode>General</c:formatCode>
                <c:ptCount val="5"/>
                <c:pt idx="0">
                  <c:v>9.6666666666666661</c:v>
                </c:pt>
                <c:pt idx="1">
                  <c:v>7.4722222222222223</c:v>
                </c:pt>
                <c:pt idx="2">
                  <c:v>8.9444444444444446</c:v>
                </c:pt>
                <c:pt idx="3">
                  <c:v>6.6388888888888893</c:v>
                </c:pt>
                <c:pt idx="4">
                  <c:v>9.7222222222222214</c:v>
                </c:pt>
              </c:numCache>
            </c:numRef>
          </c:val>
        </c:ser>
        <c:dLbls>
          <c:showLegendKey val="0"/>
          <c:showVal val="0"/>
          <c:showCatName val="0"/>
          <c:showSerName val="0"/>
          <c:showPercent val="0"/>
          <c:showBubbleSize val="0"/>
        </c:dLbls>
        <c:gapWidth val="182"/>
        <c:axId val="-1926789840"/>
        <c:axId val="-1926792016"/>
      </c:barChart>
      <c:catAx>
        <c:axId val="-1926789840"/>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926792016"/>
        <c:crosses val="autoZero"/>
        <c:auto val="1"/>
        <c:lblAlgn val="ctr"/>
        <c:lblOffset val="100"/>
        <c:noMultiLvlLbl val="0"/>
      </c:catAx>
      <c:valAx>
        <c:axId val="-1926792016"/>
        <c:scaling>
          <c:orientation val="minMax"/>
          <c:max val="1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Mức</a:t>
                </a:r>
                <a:r>
                  <a:rPr lang="en-US" sz="1500" baseline="0">
                    <a:latin typeface="Times New Roman" panose="02020603050405020304" pitchFamily="18" charset="0"/>
                    <a:cs typeface="Times New Roman" panose="02020603050405020304" pitchFamily="18" charset="0"/>
                  </a:rPr>
                  <a:t> độ đánh giá</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9267898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strRef>
              <c:f>Trang_tính1!$B$10:$B$14</c:f>
              <c:strCache>
                <c:ptCount val="5"/>
                <c:pt idx="0">
                  <c:v>Độ hữu ích</c:v>
                </c:pt>
                <c:pt idx="1">
                  <c:v>Giao diện</c:v>
                </c:pt>
                <c:pt idx="2">
                  <c:v>Dễ sử dụng</c:v>
                </c:pt>
                <c:pt idx="3">
                  <c:v>Tốc độ xử lý</c:v>
                </c:pt>
                <c:pt idx="4">
                  <c:v>Tiềm năng</c:v>
                </c:pt>
              </c:strCache>
            </c:strRef>
          </c:cat>
          <c:val>
            <c:numRef>
              <c:f>Trang_tính1!$C$10:$C$14</c:f>
              <c:numCache>
                <c:formatCode>General</c:formatCode>
                <c:ptCount val="5"/>
                <c:pt idx="0">
                  <c:v>7.1538461538461542</c:v>
                </c:pt>
                <c:pt idx="1">
                  <c:v>8.2307692307692299</c:v>
                </c:pt>
                <c:pt idx="2">
                  <c:v>8.9230769230769234</c:v>
                </c:pt>
                <c:pt idx="3">
                  <c:v>6.7692307692307692</c:v>
                </c:pt>
                <c:pt idx="4">
                  <c:v>6.7692307692307692</c:v>
                </c:pt>
              </c:numCache>
            </c:numRef>
          </c:val>
        </c:ser>
        <c:dLbls>
          <c:showLegendKey val="0"/>
          <c:showVal val="0"/>
          <c:showCatName val="0"/>
          <c:showSerName val="0"/>
          <c:showPercent val="0"/>
          <c:showBubbleSize val="0"/>
        </c:dLbls>
        <c:gapWidth val="182"/>
        <c:axId val="-1926791472"/>
        <c:axId val="-1926788752"/>
      </c:barChart>
      <c:catAx>
        <c:axId val="-192679147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926788752"/>
        <c:crosses val="autoZero"/>
        <c:auto val="1"/>
        <c:lblAlgn val="ctr"/>
        <c:lblOffset val="100"/>
        <c:noMultiLvlLbl val="0"/>
      </c:catAx>
      <c:valAx>
        <c:axId val="-192678875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t>Mức độ đánh giá</a:t>
                </a:r>
              </a:p>
            </c:rich>
          </c:tx>
          <c:layout>
            <c:manualLayout>
              <c:xMode val="edge"/>
              <c:yMode val="edge"/>
              <c:x val="0.47302777777777777"/>
              <c:y val="0.92712962962962964"/>
            </c:manualLayout>
          </c:layout>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926791472"/>
        <c:crosses val="autoZero"/>
        <c:crossBetween val="between"/>
      </c:valAx>
      <c:spPr>
        <a:noFill/>
        <a:ln>
          <a:noFill/>
        </a:ln>
        <a:effectLst/>
      </c:spPr>
    </c:plotArea>
    <c:plotVisOnly val="1"/>
    <c:dispBlanksAs val="gap"/>
    <c:showDLblsOverMax val="0"/>
  </c:chart>
  <c:spPr>
    <a:noFill/>
    <a:ln>
      <a:noFill/>
    </a:ln>
    <a:effectLst/>
  </c:spPr>
  <c:txPr>
    <a:bodyPr/>
    <a:lstStyle/>
    <a:p>
      <a:pPr>
        <a:defRPr sz="1500">
          <a:latin typeface="Times New Roman" panose="02020603050405020304" pitchFamily="18" charset="0"/>
          <a:cs typeface="Times New Roman" panose="02020603050405020304" pitchFamily="18"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spPr>
            <a:solidFill>
              <a:schemeClr val="accent1"/>
            </a:solidFill>
            <a:ln>
              <a:noFill/>
            </a:ln>
            <a:effectLst/>
          </c:spPr>
          <c:invertIfNegative val="0"/>
          <c:cat>
            <c:strRef>
              <c:f>Trang_tính1!$B$18:$B$22</c:f>
              <c:strCache>
                <c:ptCount val="5"/>
                <c:pt idx="0">
                  <c:v>Chức năng tìm kiếm địa điểm</c:v>
                </c:pt>
                <c:pt idx="1">
                  <c:v>Chức năng nhắc nhở địa điểm</c:v>
                </c:pt>
                <c:pt idx="2">
                  <c:v>Chức năng theo dõi hành trình</c:v>
                </c:pt>
                <c:pt idx="3">
                  <c:v>Tính năng chia sẻ địa điểm</c:v>
                </c:pt>
                <c:pt idx="4">
                  <c:v>Độ xác thực của địa điểm</c:v>
                </c:pt>
              </c:strCache>
            </c:strRef>
          </c:cat>
          <c:val>
            <c:numRef>
              <c:f>Trang_tính1!$C$18:$C$22</c:f>
              <c:numCache>
                <c:formatCode>General</c:formatCode>
                <c:ptCount val="5"/>
                <c:pt idx="0">
                  <c:v>9.1428571428571423</c:v>
                </c:pt>
                <c:pt idx="1">
                  <c:v>9.4285714285714288</c:v>
                </c:pt>
                <c:pt idx="2">
                  <c:v>9.387755102040817</c:v>
                </c:pt>
                <c:pt idx="3">
                  <c:v>9.4285714285714288</c:v>
                </c:pt>
                <c:pt idx="4">
                  <c:v>9.4489795918367339</c:v>
                </c:pt>
              </c:numCache>
            </c:numRef>
          </c:val>
        </c:ser>
        <c:dLbls>
          <c:showLegendKey val="0"/>
          <c:showVal val="0"/>
          <c:showCatName val="0"/>
          <c:showSerName val="0"/>
          <c:showPercent val="0"/>
          <c:showBubbleSize val="0"/>
        </c:dLbls>
        <c:gapWidth val="182"/>
        <c:axId val="-1926794192"/>
        <c:axId val="-1926178368"/>
      </c:barChart>
      <c:catAx>
        <c:axId val="-192679419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926178368"/>
        <c:crosses val="autoZero"/>
        <c:auto val="1"/>
        <c:lblAlgn val="ctr"/>
        <c:lblOffset val="100"/>
        <c:noMultiLvlLbl val="0"/>
      </c:catAx>
      <c:valAx>
        <c:axId val="-1926178368"/>
        <c:scaling>
          <c:orientation val="minMax"/>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r>
                  <a:rPr lang="en-US" sz="1500">
                    <a:latin typeface="Times New Roman" panose="02020603050405020304" pitchFamily="18" charset="0"/>
                    <a:cs typeface="Times New Roman" panose="02020603050405020304" pitchFamily="18" charset="0"/>
                  </a:rPr>
                  <a:t>Mức</a:t>
                </a:r>
                <a:r>
                  <a:rPr lang="en-US" sz="1500" baseline="0">
                    <a:latin typeface="Times New Roman" panose="02020603050405020304" pitchFamily="18" charset="0"/>
                    <a:cs typeface="Times New Roman" panose="02020603050405020304" pitchFamily="18" charset="0"/>
                  </a:rPr>
                  <a:t> độ đánh giá</a:t>
                </a:r>
                <a:endParaRPr lang="en-US" sz="1500">
                  <a:latin typeface="Times New Roman" panose="02020603050405020304" pitchFamily="18" charset="0"/>
                  <a:cs typeface="Times New Roman" panose="02020603050405020304" pitchFamily="18" charset="0"/>
                </a:endParaRPr>
              </a:p>
            </c:rich>
          </c:tx>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crossAx val="-19267941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EA5F0D-C1DC-412F-A146-DDB3A74B588F}" type="datetimeFigureOut">
              <a:rPr lang="en-US"/>
              <a:t>16/07/2016</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AE14B8-3CC9-472D-9BC5-A84D80684DE2}" type="slidenum">
              <a:rPr/>
              <a:t>‹#›</a:t>
            </a:fld>
            <a:endParaRPr/>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CDE508-72C8-4AB5-AA9C-1584D31690E0}" type="datetimeFigureOut">
              <a:rPr lang="en-US"/>
              <a:t>16/07/2016</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B667E1-E601-4AAF-B95C-B25720D70A60}" type="slidenum">
              <a:rPr/>
              <a:t>‹#›</a:t>
            </a:fld>
            <a:endParaRPr/>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Xin chào</a:t>
            </a:r>
            <a:r>
              <a:rPr lang="en-US" baseline="0" smtClean="0"/>
              <a:t> quý thầy cô và các bạn,</a:t>
            </a:r>
          </a:p>
          <a:p>
            <a:r>
              <a:rPr lang="en-US" baseline="0" smtClean="0"/>
              <a:t>Em tên là … cùng bạn …. Dưới sự hướng dẫn của TS. Đinh bá tiến, hôm nay chúng em xin bày về chủ đề……</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a:t>
            </a:fld>
            <a:endParaRPr lang="en-US"/>
          </a:p>
        </p:txBody>
      </p:sp>
    </p:spTree>
    <p:extLst>
      <p:ext uri="{BB962C8B-B14F-4D97-AF65-F5344CB8AC3E}">
        <p14:creationId xmlns:p14="http://schemas.microsoft.com/office/powerpoint/2010/main" val="1742296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với hệ thống dựa trên địa điểm, thì chức năng tìm kiếm xung quanh 1 vị trí phải được cài đặt để đáp ứng nhu cầu của  người dung. Cụ thể, khi người dùng tick vào một vị trí trên bản đồ, thì ứng dụng sẽ tìm ra các địa điểm xung quanh đó để hiện thị thông tin cần thiết.</a:t>
            </a:r>
          </a:p>
          <a:p>
            <a:pPr marL="228600" indent="-228600">
              <a:buAutoNum type="arabicPeriod"/>
            </a:pPr>
            <a:r>
              <a:rPr lang="en-US" baseline="0" smtClean="0"/>
              <a:t>Một cách đơn giản như truyền thống, dễ sử dụng là duyệt  qua các địa điểm mà bản thân, hoặc bạn bè chia sẻ để kiểm tra có gần với vị trí mà người dùng cần tìm hay không.</a:t>
            </a:r>
          </a:p>
          <a:p>
            <a:pPr marL="228600" indent="-228600">
              <a:buAutoNum type="arabicPeriod"/>
            </a:pPr>
            <a:r>
              <a:rPr lang="en-US" baseline="0" smtClean="0"/>
              <a:t>Tuy nhiên, khi số lượng các địa điểm chia sẻ liên quan rất nhiều, thì quá trình duyệt và kiểm tra đó sẽ được thực hiện trên nhiều đối tượng và sẽ tốn rất nhiều chi phí và không hiệu quả. Ví dụ 1 người có 100 bạn. 1 bạn có 100 bài viết thì phải duyệt kiểm tra  tối đa 10000 lần. Và khi các địa điểm được chi sẻ ở tphcm mà cần tìm ở vũng tàu thì quá trình đó trở nên vô nghĩa.</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10</a:t>
            </a:fld>
            <a:endParaRPr lang="en-US"/>
          </a:p>
        </p:txBody>
      </p:sp>
    </p:spTree>
    <p:extLst>
      <p:ext uri="{BB962C8B-B14F-4D97-AF65-F5344CB8AC3E}">
        <p14:creationId xmlns:p14="http://schemas.microsoft.com/office/powerpoint/2010/main" val="308040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Do đó, việc tổ chức các địa điểm theo một cấu trúc nhất định sẽ giúp quá trình tìm kiếm hiệu quả hơn. Chúng em đề xuất thiết kế lưu trữ theo cấu trúc quadtree (nói tí về quadtree). Cụ thể như sau:</a:t>
            </a:r>
          </a:p>
          <a:p>
            <a:pPr marL="228600" indent="-228600">
              <a:buAutoNum type="arabicPeriod"/>
            </a:pPr>
            <a:r>
              <a:rPr lang="en-US" baseline="0" smtClean="0"/>
              <a:t>Chia nhỏ bản đồ thế giới thành 4 phần,  mỗi phần có cứ thế chia tiếp cho đến khi nút là cuối cùng là đơn vị phần tram của tọa độ (10.77, 106.77). Vì 2 vị trí cách nhau theo đơn vị này là đã trong tầm 1km.</a:t>
            </a:r>
          </a:p>
          <a:p>
            <a:pPr marL="228600" indent="-228600">
              <a:buAutoNum type="arabicPeriod"/>
            </a:pPr>
            <a:r>
              <a:rPr lang="en-US" baseline="0" smtClean="0"/>
              <a:t>Tính ra sẽ được 14 lần phân hoạch kể từ nút gốc là toàn bộ bản đồ. Khi đó, mỗi địa điểm được người dung chia sẻ sẽ được găn với 1 nút lá trên quadtree,</a:t>
            </a:r>
          </a:p>
          <a:p>
            <a:pPr marL="228600" indent="-228600">
              <a:buAutoNum type="arabicPeriod"/>
            </a:pPr>
            <a:r>
              <a:rPr lang="en-US" smtClean="0"/>
              <a:t>Khi đó,</a:t>
            </a:r>
            <a:r>
              <a:rPr lang="en-US" baseline="0" smtClean="0"/>
              <a:t> để tìm kiếm, chỉ cần duyệt theo quadtree và tìm các địa điểm trong đó để hiệu quả hơn.</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11</a:t>
            </a:fld>
            <a:endParaRPr lang="en-US"/>
          </a:p>
        </p:txBody>
      </p:sp>
    </p:spTree>
    <p:extLst>
      <p:ext uri="{BB962C8B-B14F-4D97-AF65-F5344CB8AC3E}">
        <p14:creationId xmlns:p14="http://schemas.microsoft.com/office/powerpoint/2010/main" val="21031120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Tuy nhiên, mặc dù quadtree rất tốt … nhưng cũng có một số điểm chưa hiệu quả như sau:</a:t>
            </a:r>
          </a:p>
          <a:p>
            <a:pPr marL="228600" indent="-228600">
              <a:buAutoNum type="arabicPeriod"/>
            </a:pPr>
            <a:r>
              <a:rPr lang="en-US" smtClean="0"/>
              <a:t>Với những</a:t>
            </a:r>
            <a:r>
              <a:rPr lang="en-US" baseline="0" smtClean="0"/>
              <a:t> điểm gần ngoài của giá trị. Ví dụ 10.779 thì các điểm liên quan phải duyệt sang lân cận. Do đó, để tổng quát hóa các trường hợp, cần phải duyệt qua 9 nút lá xung quanh của điểm hiện tại và có thể nó đã nằm trên nhánh khác của quadtree và phải duyệt thêm để có giá trị chính xác. (tốn chi phí)</a:t>
            </a:r>
          </a:p>
          <a:p>
            <a:pPr marL="228600" indent="-228600">
              <a:buAutoNum type="arabicPeriod"/>
            </a:pPr>
            <a:r>
              <a:rPr lang="en-US" baseline="0" smtClean="0"/>
              <a:t>Do đó, sử dụng biến thể của quadtree theo cấu trúc lưới chỉ mục cụ với 2 lần phân hoạch cụ thể như sau: lần 1 180x360 dựa trên tọa độ, lần 2 100x100 dựa trên đơn vị phần trăm. khi đó bla bla…</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12</a:t>
            </a:fld>
            <a:endParaRPr lang="en-US"/>
          </a:p>
        </p:txBody>
      </p:sp>
    </p:spTree>
    <p:extLst>
      <p:ext uri="{BB962C8B-B14F-4D97-AF65-F5344CB8AC3E}">
        <p14:creationId xmlns:p14="http://schemas.microsoft.com/office/powerpoint/2010/main" val="3416993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Thông thường để quản lý các yêu cầu kết nối thì sẽ tạo hang đợi trước server để xử lý lần lượt. Do đó, khi số lượng kết nối đồng thời nhiều đòi hỏi phải tổ chức tốt</a:t>
            </a:r>
          </a:p>
          <a:p>
            <a:pPr marL="228600" indent="-228600">
              <a:buAutoNum type="arabicPeriod"/>
            </a:pPr>
            <a:r>
              <a:rPr lang="en-US" baseline="0" smtClean="0"/>
              <a:t>Mặc khác nhận thấy khi yêu cầu ghi dữ liệu xuống csdl thì hệ quản trị csdl luôn có cơ chế khóa csdl lại sau khi ghi xong mới mở ra và cho ghi tiếp theo.</a:t>
            </a:r>
          </a:p>
          <a:p>
            <a:pPr marL="228600" indent="-228600">
              <a:buAutoNum type="arabicPeriod"/>
            </a:pPr>
            <a:r>
              <a:rPr lang="en-US" baseline="0" smtClean="0"/>
              <a:t>Năm đc đó, chúng em xây dựng cơ chế bất đồng bộ cho máy chủ, cụ thể khi 1 request được gửi đến, thì sẽ tạo được 1 tiểu trình mới và chỉ tạo hàng đợi khi có yêu cầu ghi vào cơ sở dữ liệu hoặc cdls đang bị khóa lại.</a:t>
            </a:r>
          </a:p>
          <a:p>
            <a:pPr marL="228600" indent="-228600">
              <a:buAutoNum type="arabicPeriod"/>
            </a:pPr>
            <a:r>
              <a:rPr lang="en-US" baseline="0" smtClean="0"/>
              <a:t>Khi request nhiều quá, k đủ tài nguyên tạo thread thì mới tổ chức hang đợi trước server hoặc nâng cấp thêm.</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13</a:t>
            </a:fld>
            <a:endParaRPr lang="en-US"/>
          </a:p>
        </p:txBody>
      </p:sp>
    </p:spTree>
    <p:extLst>
      <p:ext uri="{BB962C8B-B14F-4D97-AF65-F5344CB8AC3E}">
        <p14:creationId xmlns:p14="http://schemas.microsoft.com/office/powerpoint/2010/main" val="4263091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Sau</a:t>
            </a:r>
            <a:r>
              <a:rPr lang="en-US" baseline="0" smtClean="0"/>
              <a:t> đây em xin trình bày demo một số chức năng chính, nổi bật của ứng dụng</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14</a:t>
            </a:fld>
            <a:endParaRPr lang="en-US"/>
          </a:p>
        </p:txBody>
      </p:sp>
    </p:spTree>
    <p:extLst>
      <p:ext uri="{BB962C8B-B14F-4D97-AF65-F5344CB8AC3E}">
        <p14:creationId xmlns:p14="http://schemas.microsoft.com/office/powerpoint/2010/main" val="31071191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Trong</a:t>
            </a:r>
            <a:r>
              <a:rPr lang="en-US" baseline="0" smtClean="0"/>
              <a:t> quá trình xây dựng, chúng em đã tiến hành thực nghiệm đánh giá trên  một số bạn, kết quả của quá trình đánh giá được tổng kết như sau</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15</a:t>
            </a:fld>
            <a:endParaRPr lang="en-US"/>
          </a:p>
        </p:txBody>
      </p:sp>
    </p:spTree>
    <p:extLst>
      <p:ext uri="{BB962C8B-B14F-4D97-AF65-F5344CB8AC3E}">
        <p14:creationId xmlns:p14="http://schemas.microsoft.com/office/powerpoint/2010/main" val="3851098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16</a:t>
            </a:fld>
            <a:endParaRPr lang="en-US"/>
          </a:p>
        </p:txBody>
      </p:sp>
    </p:spTree>
    <p:extLst>
      <p:ext uri="{BB962C8B-B14F-4D97-AF65-F5344CB8AC3E}">
        <p14:creationId xmlns:p14="http://schemas.microsoft.com/office/powerpoint/2010/main" val="14890966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17</a:t>
            </a:fld>
            <a:endParaRPr lang="en-US"/>
          </a:p>
        </p:txBody>
      </p:sp>
    </p:spTree>
    <p:extLst>
      <p:ext uri="{BB962C8B-B14F-4D97-AF65-F5344CB8AC3E}">
        <p14:creationId xmlns:p14="http://schemas.microsoft.com/office/powerpoint/2010/main" val="3595447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18</a:t>
            </a:fld>
            <a:endParaRPr lang="en-US"/>
          </a:p>
        </p:txBody>
      </p:sp>
    </p:spTree>
    <p:extLst>
      <p:ext uri="{BB962C8B-B14F-4D97-AF65-F5344CB8AC3E}">
        <p14:creationId xmlns:p14="http://schemas.microsoft.com/office/powerpoint/2010/main" val="2435816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19</a:t>
            </a:fld>
            <a:endParaRPr lang="en-US"/>
          </a:p>
        </p:txBody>
      </p:sp>
    </p:spTree>
    <p:extLst>
      <p:ext uri="{BB962C8B-B14F-4D97-AF65-F5344CB8AC3E}">
        <p14:creationId xmlns:p14="http://schemas.microsoft.com/office/powerpoint/2010/main" val="3541102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Nội</a:t>
            </a:r>
            <a:r>
              <a:rPr lang="en-US" dirty="0"/>
              <a:t> dung </a:t>
            </a:r>
            <a:r>
              <a:rPr lang="en-US" dirty="0" err="1"/>
              <a:t>trình</a:t>
            </a:r>
            <a:r>
              <a:rPr lang="en-US" dirty="0"/>
              <a:t> </a:t>
            </a:r>
            <a:r>
              <a:rPr lang="en-US" dirty="0" err="1"/>
              <a:t>bày</a:t>
            </a:r>
            <a:r>
              <a:rPr lang="en-US" dirty="0"/>
              <a:t> </a:t>
            </a:r>
            <a:r>
              <a:rPr lang="en-US" dirty="0" err="1"/>
              <a:t>của</a:t>
            </a:r>
            <a:r>
              <a:rPr lang="en-US" dirty="0"/>
              <a:t> </a:t>
            </a:r>
            <a:r>
              <a:rPr lang="en-US" dirty="0" err="1"/>
              <a:t>nhóm</a:t>
            </a:r>
            <a:r>
              <a:rPr lang="en-US" dirty="0"/>
              <a:t> </a:t>
            </a:r>
            <a:r>
              <a:rPr lang="en-US" dirty="0" err="1"/>
              <a:t>em</a:t>
            </a:r>
            <a:r>
              <a:rPr lang="en-US" dirty="0"/>
              <a:t> </a:t>
            </a:r>
            <a:r>
              <a:rPr lang="en-US" dirty="0" err="1"/>
              <a:t>gồm</a:t>
            </a:r>
            <a:r>
              <a:rPr lang="en-US" dirty="0"/>
              <a:t> </a:t>
            </a:r>
            <a:r>
              <a:rPr lang="en-US" dirty="0" smtClean="0"/>
              <a:t>5 </a:t>
            </a:r>
            <a:r>
              <a:rPr lang="en-US" dirty="0" err="1"/>
              <a:t>phần</a:t>
            </a:r>
            <a:endParaRPr lang="en-US" dirty="0"/>
          </a:p>
          <a:p>
            <a:pPr lvl="1"/>
            <a:r>
              <a:rPr lang="en-US" dirty="0"/>
              <a:t>+ </a:t>
            </a:r>
            <a:r>
              <a:rPr lang="en-US" dirty="0" smtClean="0"/>
              <a:t>1.  </a:t>
            </a:r>
            <a:r>
              <a:rPr lang="en-US" dirty="0" err="1" smtClean="0"/>
              <a:t>Tổng</a:t>
            </a:r>
            <a:r>
              <a:rPr lang="en-US" dirty="0" smtClean="0"/>
              <a:t> </a:t>
            </a:r>
            <a:r>
              <a:rPr lang="en-US" dirty="0" err="1"/>
              <a:t>quan</a:t>
            </a:r>
            <a:r>
              <a:rPr lang="en-US" dirty="0"/>
              <a:t>: </a:t>
            </a:r>
            <a:r>
              <a:rPr lang="en-US" dirty="0" err="1"/>
              <a:t>trình</a:t>
            </a:r>
            <a:r>
              <a:rPr lang="en-US" dirty="0"/>
              <a:t> </a:t>
            </a:r>
            <a:r>
              <a:rPr lang="en-US" dirty="0" err="1"/>
              <a:t>bày</a:t>
            </a:r>
            <a:r>
              <a:rPr lang="en-US" dirty="0"/>
              <a:t> </a:t>
            </a:r>
            <a:r>
              <a:rPr lang="en-US" dirty="0" err="1"/>
              <a:t>khái</a:t>
            </a:r>
            <a:r>
              <a:rPr lang="en-US" dirty="0"/>
              <a:t> </a:t>
            </a:r>
            <a:r>
              <a:rPr lang="en-US" dirty="0" err="1"/>
              <a:t>quát</a:t>
            </a:r>
            <a:r>
              <a:rPr lang="en-US" dirty="0"/>
              <a:t> </a:t>
            </a:r>
            <a:r>
              <a:rPr lang="en-US" dirty="0" err="1"/>
              <a:t>hiện</a:t>
            </a:r>
            <a:r>
              <a:rPr lang="en-US" dirty="0"/>
              <a:t> </a:t>
            </a:r>
            <a:r>
              <a:rPr lang="en-US" dirty="0" err="1"/>
              <a:t>trạng</a:t>
            </a:r>
            <a:r>
              <a:rPr lang="en-US" dirty="0"/>
              <a:t> </a:t>
            </a:r>
            <a:r>
              <a:rPr lang="en-US" dirty="0" err="1" smtClean="0"/>
              <a:t>các</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đã</a:t>
            </a:r>
            <a:r>
              <a:rPr lang="en-US" baseline="0" dirty="0" smtClean="0"/>
              <a:t> </a:t>
            </a:r>
            <a:r>
              <a:rPr lang="en-US" baseline="0" dirty="0" err="1" smtClean="0"/>
              <a:t>và</a:t>
            </a:r>
            <a:r>
              <a:rPr lang="en-US" baseline="0" dirty="0" smtClean="0"/>
              <a:t> </a:t>
            </a:r>
            <a:r>
              <a:rPr lang="en-US" baseline="0" dirty="0" err="1" smtClean="0"/>
              <a:t>đang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từ</a:t>
            </a:r>
            <a:r>
              <a:rPr lang="en-US" baseline="0" dirty="0" smtClean="0"/>
              <a:t> </a:t>
            </a:r>
            <a:r>
              <a:rPr lang="en-US" baseline="0" dirty="0" err="1" smtClean="0"/>
              <a:t>đó</a:t>
            </a:r>
            <a:r>
              <a:rPr lang="en-US" baseline="0" dirty="0" smtClean="0"/>
              <a:t> </a:t>
            </a:r>
            <a:r>
              <a:rPr lang="en-US" baseline="0" dirty="0" err="1" smtClean="0"/>
              <a:t>xác</a:t>
            </a:r>
            <a:r>
              <a:rPr lang="en-US" baseline="0" dirty="0" smtClean="0"/>
              <a:t> </a:t>
            </a:r>
            <a:r>
              <a:rPr lang="en-US" baseline="0" dirty="0" err="1" smtClean="0"/>
              <a:t>định</a:t>
            </a:r>
            <a:r>
              <a:rPr lang="en-US" baseline="0" dirty="0" smtClean="0"/>
              <a:t> </a:t>
            </a:r>
            <a:r>
              <a:rPr lang="en-US" baseline="0" dirty="0" err="1" smtClean="0"/>
              <a:t>động</a:t>
            </a:r>
            <a:r>
              <a:rPr lang="en-US" baseline="0" dirty="0" smtClean="0"/>
              <a:t> </a:t>
            </a:r>
            <a:r>
              <a:rPr lang="en-US" baseline="0" dirty="0" err="1" smtClean="0"/>
              <a:t>lực</a:t>
            </a:r>
            <a:r>
              <a:rPr lang="en-US" baseline="0" dirty="0" smtClean="0"/>
              <a:t> </a:t>
            </a:r>
            <a:r>
              <a:rPr lang="en-US" baseline="0" dirty="0" err="1" smtClean="0"/>
              <a:t>để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đề</a:t>
            </a:r>
            <a:r>
              <a:rPr lang="en-US" baseline="0" dirty="0" smtClean="0"/>
              <a:t> </a:t>
            </a:r>
            <a:r>
              <a:rPr lang="en-US" baseline="0" dirty="0" err="1" smtClean="0"/>
              <a:t>tài</a:t>
            </a:r>
            <a:r>
              <a:rPr lang="en-US" baseline="0" dirty="0" smtClean="0"/>
              <a:t> </a:t>
            </a:r>
            <a:r>
              <a:rPr lang="en-US" baseline="0" dirty="0" err="1" smtClean="0"/>
              <a:t>này</a:t>
            </a:r>
            <a:r>
              <a:rPr lang="en-US" dirty="0" smtClean="0"/>
              <a:t>.</a:t>
            </a:r>
            <a:endParaRPr lang="en-US" dirty="0"/>
          </a:p>
          <a:p>
            <a:pPr lvl="1"/>
            <a:r>
              <a:rPr lang="en-US" dirty="0"/>
              <a:t>+ </a:t>
            </a:r>
            <a:r>
              <a:rPr lang="en-US" dirty="0" smtClean="0"/>
              <a:t>2. </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a:t>
            </a:r>
            <a:r>
              <a:rPr lang="en-US" dirty="0" smtClean="0"/>
              <a:t> </a:t>
            </a:r>
            <a:r>
              <a:rPr lang="en-US" dirty="0" err="1" smtClean="0"/>
              <a:t>trình</a:t>
            </a:r>
            <a:r>
              <a:rPr lang="en-US" baseline="0" dirty="0" smtClean="0"/>
              <a:t> </a:t>
            </a:r>
            <a:r>
              <a:rPr lang="en-US" baseline="0" dirty="0" err="1" smtClean="0"/>
              <a:t>bày</a:t>
            </a:r>
            <a:r>
              <a:rPr lang="en-US" baseline="0" dirty="0" smtClean="0"/>
              <a:t> </a:t>
            </a:r>
            <a:r>
              <a:rPr lang="en-US" baseline="0" dirty="0" err="1" smtClean="0"/>
              <a:t>về</a:t>
            </a:r>
            <a:r>
              <a:rPr lang="en-US" baseline="0" dirty="0" smtClean="0"/>
              <a:t> ý </a:t>
            </a:r>
            <a:r>
              <a:rPr lang="en-US" baseline="0" dirty="0" err="1" smtClean="0"/>
              <a:t>tưởng</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các</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cần</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khi</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chia </a:t>
            </a:r>
            <a:r>
              <a:rPr lang="en-US" baseline="0" dirty="0" err="1" smtClean="0"/>
              <a:t>sẻ</a:t>
            </a:r>
            <a:r>
              <a:rPr lang="en-US" baseline="0" dirty="0" smtClean="0"/>
              <a:t> </a:t>
            </a:r>
            <a:r>
              <a:rPr lang="en-US" baseline="0" dirty="0" err="1" smtClean="0"/>
              <a:t>địa</a:t>
            </a:r>
            <a:r>
              <a:rPr lang="en-US" baseline="0" dirty="0" smtClean="0"/>
              <a:t> </a:t>
            </a:r>
            <a:r>
              <a:rPr lang="en-US" baseline="0" dirty="0" err="1" smtClean="0"/>
              <a:t>điểm</a:t>
            </a:r>
            <a:r>
              <a:rPr lang="en-US" dirty="0" smtClean="0"/>
              <a:t>.</a:t>
            </a:r>
            <a:endParaRPr lang="en-US" dirty="0"/>
          </a:p>
          <a:p>
            <a:pPr lvl="1"/>
            <a:r>
              <a:rPr lang="en-US" dirty="0"/>
              <a:t>+ </a:t>
            </a:r>
            <a:r>
              <a:rPr lang="en-US" dirty="0" smtClean="0"/>
              <a:t>3.  </a:t>
            </a:r>
            <a:r>
              <a:rPr lang="en-US" dirty="0" err="1" smtClean="0"/>
              <a:t>Xây</a:t>
            </a:r>
            <a:r>
              <a:rPr lang="en-US" dirty="0" smtClean="0"/>
              <a:t> </a:t>
            </a:r>
            <a:r>
              <a:rPr lang="en-US" dirty="0" err="1" smtClean="0"/>
              <a:t>dựng</a:t>
            </a:r>
            <a:r>
              <a:rPr lang="en-US" baseline="0" dirty="0" smtClean="0"/>
              <a:t> </a:t>
            </a:r>
            <a:r>
              <a:rPr lang="en-US" baseline="0" dirty="0" err="1" smtClean="0"/>
              <a:t>ứng</a:t>
            </a:r>
            <a:r>
              <a:rPr lang="en-US" baseline="0" dirty="0" smtClean="0"/>
              <a:t> </a:t>
            </a:r>
            <a:r>
              <a:rPr lang="en-US" baseline="0" dirty="0" err="1" smtClean="0"/>
              <a:t>dụng</a:t>
            </a:r>
            <a:r>
              <a:rPr lang="en-US" dirty="0" smtClean="0"/>
              <a:t>: </a:t>
            </a:r>
            <a:r>
              <a:rPr lang="en-US" dirty="0" err="1"/>
              <a:t>nêu</a:t>
            </a:r>
            <a:r>
              <a:rPr lang="en-US" dirty="0"/>
              <a:t> chi </a:t>
            </a:r>
            <a:r>
              <a:rPr lang="en-US" dirty="0" err="1"/>
              <a:t>tiết</a:t>
            </a:r>
            <a:r>
              <a:rPr lang="en-US" dirty="0"/>
              <a:t> </a:t>
            </a:r>
            <a:r>
              <a:rPr lang="en-US" dirty="0" err="1"/>
              <a:t>cấu</a:t>
            </a:r>
            <a:r>
              <a:rPr lang="en-US" dirty="0"/>
              <a:t> </a:t>
            </a:r>
            <a:r>
              <a:rPr lang="en-US" dirty="0" err="1"/>
              <a:t>trúc</a:t>
            </a:r>
            <a:r>
              <a:rPr lang="en-US" dirty="0"/>
              <a:t> </a:t>
            </a:r>
            <a:r>
              <a:rPr lang="en-US" dirty="0" err="1"/>
              <a:t>hệ</a:t>
            </a:r>
            <a:r>
              <a:rPr lang="en-US" dirty="0"/>
              <a:t> </a:t>
            </a:r>
            <a:r>
              <a:rPr lang="en-US" dirty="0" err="1"/>
              <a:t>thống</a:t>
            </a:r>
            <a:r>
              <a:rPr lang="en-US" dirty="0"/>
              <a:t>, </a:t>
            </a:r>
            <a:r>
              <a:rPr lang="en-US" dirty="0" err="1"/>
              <a:t>nền</a:t>
            </a:r>
            <a:r>
              <a:rPr lang="en-US" dirty="0"/>
              <a:t> </a:t>
            </a:r>
            <a:r>
              <a:rPr lang="en-US" dirty="0" err="1"/>
              <a:t>tảng</a:t>
            </a:r>
            <a:r>
              <a:rPr lang="en-US" dirty="0"/>
              <a:t> </a:t>
            </a:r>
            <a:r>
              <a:rPr lang="en-US" dirty="0" err="1"/>
              <a:t>lập</a:t>
            </a:r>
            <a:r>
              <a:rPr lang="en-US" dirty="0"/>
              <a:t> </a:t>
            </a:r>
            <a:r>
              <a:rPr lang="en-US" dirty="0" err="1"/>
              <a:t>trình</a:t>
            </a:r>
            <a:r>
              <a:rPr lang="en-US" dirty="0"/>
              <a:t> </a:t>
            </a:r>
            <a:r>
              <a:rPr lang="en-US" dirty="0" err="1"/>
              <a:t>lựa</a:t>
            </a:r>
            <a:r>
              <a:rPr lang="en-US" dirty="0"/>
              <a:t> </a:t>
            </a:r>
            <a:r>
              <a:rPr lang="en-US" dirty="0" err="1"/>
              <a:t>chọn</a:t>
            </a:r>
            <a:r>
              <a:rPr lang="en-US" dirty="0"/>
              <a:t>. </a:t>
            </a:r>
            <a:r>
              <a:rPr lang="en-US" dirty="0" err="1"/>
              <a:t>Bên</a:t>
            </a:r>
            <a:r>
              <a:rPr lang="en-US" dirty="0"/>
              <a:t> </a:t>
            </a:r>
            <a:r>
              <a:rPr lang="en-US" dirty="0" err="1"/>
              <a:t>cạnh</a:t>
            </a:r>
            <a:r>
              <a:rPr lang="en-US" dirty="0"/>
              <a:t> </a:t>
            </a:r>
            <a:r>
              <a:rPr lang="en-US" dirty="0" err="1"/>
              <a:t>đó</a:t>
            </a:r>
            <a:r>
              <a:rPr lang="en-US" dirty="0"/>
              <a:t> </a:t>
            </a:r>
            <a:r>
              <a:rPr lang="en-US" dirty="0" err="1" smtClean="0"/>
              <a:t>trình</a:t>
            </a:r>
            <a:r>
              <a:rPr lang="en-US" dirty="0" smtClean="0"/>
              <a:t> </a:t>
            </a:r>
            <a:r>
              <a:rPr lang="en-US" dirty="0" err="1" smtClean="0"/>
              <a:t>bày</a:t>
            </a:r>
            <a:r>
              <a:rPr lang="en-US" dirty="0" smtClean="0"/>
              <a:t> </a:t>
            </a:r>
            <a:r>
              <a:rPr lang="en-US" dirty="0" err="1" smtClean="0"/>
              <a:t>các</a:t>
            </a:r>
            <a:r>
              <a:rPr lang="en-US" baseline="0" dirty="0" smtClean="0"/>
              <a:t> </a:t>
            </a:r>
            <a:r>
              <a:rPr lang="en-US" baseline="0" dirty="0" err="1" smtClean="0"/>
              <a:t>giải</a:t>
            </a:r>
            <a:r>
              <a:rPr lang="en-US" baseline="0" dirty="0" smtClean="0"/>
              <a:t> </a:t>
            </a:r>
            <a:r>
              <a:rPr lang="en-US" baseline="0" dirty="0" err="1" smtClean="0"/>
              <a:t>pháp</a:t>
            </a:r>
            <a:r>
              <a:rPr lang="en-US" dirty="0" smtClean="0"/>
              <a:t> </a:t>
            </a:r>
            <a:r>
              <a:rPr lang="en-US" dirty="0" err="1"/>
              <a:t>trong</a:t>
            </a:r>
            <a:r>
              <a:rPr lang="en-US" dirty="0"/>
              <a:t> </a:t>
            </a:r>
            <a:r>
              <a:rPr lang="en-US" dirty="0" err="1"/>
              <a:t>khi</a:t>
            </a:r>
            <a:r>
              <a:rPr lang="en-US" dirty="0"/>
              <a:t> </a:t>
            </a:r>
            <a:r>
              <a:rPr lang="en-US" dirty="0" err="1"/>
              <a:t>xây</a:t>
            </a:r>
            <a:r>
              <a:rPr lang="en-US" dirty="0"/>
              <a:t> </a:t>
            </a:r>
            <a:r>
              <a:rPr lang="en-US" dirty="0" err="1" smtClean="0"/>
              <a:t>dựng</a:t>
            </a:r>
            <a:r>
              <a:rPr lang="en-US" dirty="0" smtClean="0"/>
              <a:t> </a:t>
            </a:r>
            <a:r>
              <a:rPr lang="en-US" dirty="0" err="1" smtClean="0"/>
              <a:t>và</a:t>
            </a:r>
            <a:r>
              <a:rPr lang="en-US" baseline="0" dirty="0" smtClean="0"/>
              <a:t> </a:t>
            </a:r>
            <a:r>
              <a:rPr lang="en-US" baseline="0" dirty="0" err="1" smtClean="0"/>
              <a:t>phát</a:t>
            </a:r>
            <a:r>
              <a:rPr lang="en-US" baseline="0" dirty="0" smtClean="0"/>
              <a:t> </a:t>
            </a:r>
            <a:r>
              <a:rPr lang="en-US" baseline="0" dirty="0" err="1" smtClean="0"/>
              <a:t>triển</a:t>
            </a:r>
            <a:r>
              <a:rPr lang="en-US" dirty="0" smtClean="0"/>
              <a:t> </a:t>
            </a:r>
            <a:r>
              <a:rPr lang="en-US" dirty="0" err="1" smtClean="0"/>
              <a:t>ứng</a:t>
            </a:r>
            <a:r>
              <a:rPr lang="en-US" baseline="0" dirty="0" smtClean="0"/>
              <a:t> </a:t>
            </a:r>
            <a:r>
              <a:rPr lang="en-US" baseline="0" dirty="0" err="1" smtClean="0"/>
              <a:t>dụng</a:t>
            </a:r>
            <a:r>
              <a:rPr lang="en-US" baseline="0" dirty="0" smtClean="0"/>
              <a:t>.</a:t>
            </a:r>
            <a:endParaRPr lang="en-US" dirty="0"/>
          </a:p>
          <a:p>
            <a:pPr lvl="1"/>
            <a:r>
              <a:rPr lang="en-US" dirty="0"/>
              <a:t>+ </a:t>
            </a:r>
            <a:r>
              <a:rPr lang="en-US" dirty="0" smtClean="0"/>
              <a:t>4.  Demo.</a:t>
            </a:r>
          </a:p>
          <a:p>
            <a:pPr lvl="1"/>
            <a:r>
              <a:rPr lang="en-US" dirty="0" smtClean="0"/>
              <a:t>+ 5.  </a:t>
            </a:r>
            <a:r>
              <a:rPr lang="en-US" dirty="0" err="1" smtClean="0"/>
              <a:t>Tổng</a:t>
            </a:r>
            <a:r>
              <a:rPr lang="en-US" baseline="0" dirty="0" smtClean="0"/>
              <a:t> </a:t>
            </a:r>
            <a:r>
              <a:rPr lang="en-US" baseline="0" dirty="0" err="1" smtClean="0"/>
              <a:t>kết</a:t>
            </a:r>
            <a:r>
              <a:rPr lang="en-US" baseline="0" dirty="0" smtClean="0"/>
              <a:t> </a:t>
            </a:r>
            <a:r>
              <a:rPr lang="en-US" baseline="0" dirty="0" err="1" smtClean="0"/>
              <a:t>đánh</a:t>
            </a:r>
            <a:r>
              <a:rPr lang="en-US" baseline="0" dirty="0" smtClean="0"/>
              <a:t> </a:t>
            </a:r>
            <a:r>
              <a:rPr lang="en-US" baseline="0" dirty="0" err="1" smtClean="0"/>
              <a:t>giá</a:t>
            </a:r>
            <a:r>
              <a:rPr lang="en-US" baseline="0" dirty="0" smtClean="0"/>
              <a:t> </a:t>
            </a:r>
            <a:r>
              <a:rPr lang="en-US" baseline="0" dirty="0" err="1" smtClean="0"/>
              <a:t>từ</a:t>
            </a:r>
            <a:r>
              <a:rPr lang="en-US" baseline="0" dirty="0" smtClean="0"/>
              <a:t> </a:t>
            </a:r>
            <a:r>
              <a:rPr lang="en-US" baseline="0" dirty="0" err="1" smtClean="0"/>
              <a:t>các</a:t>
            </a:r>
            <a:r>
              <a:rPr lang="en-US" baseline="0" dirty="0" smtClean="0"/>
              <a:t> ý </a:t>
            </a:r>
            <a:r>
              <a:rPr lang="en-US" baseline="0" dirty="0" err="1" smtClean="0"/>
              <a:t>kiến</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sau</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thử</a:t>
            </a:r>
            <a:r>
              <a:rPr lang="en-US" baseline="0" dirty="0" smtClean="0"/>
              <a:t>.</a:t>
            </a:r>
            <a:endParaRPr lang="en-US" dirty="0"/>
          </a:p>
          <a:p>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2</a:t>
            </a:fld>
            <a:endParaRPr lang="en-US"/>
          </a:p>
        </p:txBody>
      </p:sp>
    </p:spTree>
    <p:extLst>
      <p:ext uri="{BB962C8B-B14F-4D97-AF65-F5344CB8AC3E}">
        <p14:creationId xmlns:p14="http://schemas.microsoft.com/office/powerpoint/2010/main" val="2988498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20</a:t>
            </a:fld>
            <a:endParaRPr lang="en-US"/>
          </a:p>
        </p:txBody>
      </p:sp>
    </p:spTree>
    <p:extLst>
      <p:ext uri="{BB962C8B-B14F-4D97-AF65-F5344CB8AC3E}">
        <p14:creationId xmlns:p14="http://schemas.microsoft.com/office/powerpoint/2010/main" val="3887543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21</a:t>
            </a:fld>
            <a:endParaRPr lang="en-US"/>
          </a:p>
        </p:txBody>
      </p:sp>
    </p:spTree>
    <p:extLst>
      <p:ext uri="{BB962C8B-B14F-4D97-AF65-F5344CB8AC3E}">
        <p14:creationId xmlns:p14="http://schemas.microsoft.com/office/powerpoint/2010/main" val="3561877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22</a:t>
            </a:fld>
            <a:endParaRPr lang="en-US"/>
          </a:p>
        </p:txBody>
      </p:sp>
    </p:spTree>
    <p:extLst>
      <p:ext uri="{BB962C8B-B14F-4D97-AF65-F5344CB8AC3E}">
        <p14:creationId xmlns:p14="http://schemas.microsoft.com/office/powerpoint/2010/main" val="1610820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Đây</a:t>
            </a:r>
            <a:r>
              <a:rPr lang="en-US" baseline="0" smtClean="0"/>
              <a:t> là các tài liệu được tham khảo trong quá trình trình bày này</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23</a:t>
            </a:fld>
            <a:endParaRPr lang="en-US"/>
          </a:p>
        </p:txBody>
      </p:sp>
    </p:spTree>
    <p:extLst>
      <p:ext uri="{BB962C8B-B14F-4D97-AF65-F5344CB8AC3E}">
        <p14:creationId xmlns:p14="http://schemas.microsoft.com/office/powerpoint/2010/main" val="20639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smtClean="0"/>
              <a:t>Ngày</a:t>
            </a:r>
            <a:r>
              <a:rPr lang="en-US" baseline="0" dirty="0" smtClean="0"/>
              <a:t> nay, </a:t>
            </a:r>
            <a:r>
              <a:rPr lang="en-US" baseline="0" dirty="0" err="1" smtClean="0"/>
              <a:t>dịch</a:t>
            </a:r>
            <a:r>
              <a:rPr lang="en-US" baseline="0" dirty="0" smtClean="0"/>
              <a:t> </a:t>
            </a:r>
            <a:r>
              <a:rPr lang="en-US" baseline="0" dirty="0" err="1" smtClean="0"/>
              <a:t>vụ</a:t>
            </a:r>
            <a:r>
              <a:rPr lang="en-US" baseline="0" dirty="0" smtClean="0"/>
              <a:t> du </a:t>
            </a:r>
            <a:r>
              <a:rPr lang="en-US" baseline="0" dirty="0" err="1" smtClean="0"/>
              <a:t>lịch</a:t>
            </a:r>
            <a:r>
              <a:rPr lang="en-US" baseline="0" dirty="0" smtClean="0"/>
              <a:t> </a:t>
            </a:r>
            <a:r>
              <a:rPr lang="en-US" baseline="0" dirty="0" err="1" smtClean="0"/>
              <a:t>ngày</a:t>
            </a:r>
            <a:r>
              <a:rPr lang="en-US" baseline="0" dirty="0" smtClean="0"/>
              <a:t> </a:t>
            </a:r>
            <a:r>
              <a:rPr lang="en-US" baseline="0" dirty="0" err="1" smtClean="0"/>
              <a:t>càng</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mạnh</a:t>
            </a:r>
            <a:r>
              <a:rPr lang="en-US" baseline="0" dirty="0" smtClean="0"/>
              <a:t> </a:t>
            </a:r>
            <a:r>
              <a:rPr lang="en-US" baseline="0" dirty="0" err="1" smtClean="0"/>
              <a:t>mẽ</a:t>
            </a:r>
            <a:r>
              <a:rPr lang="en-US" baseline="0" dirty="0" smtClean="0"/>
              <a:t> </a:t>
            </a:r>
            <a:r>
              <a:rPr lang="en-US" baseline="0" dirty="0" err="1" smtClean="0"/>
              <a:t>với</a:t>
            </a:r>
            <a:r>
              <a:rPr lang="en-US" baseline="0" dirty="0" smtClean="0"/>
              <a:t> </a:t>
            </a:r>
            <a:r>
              <a:rPr lang="en-US" baseline="0" dirty="0" err="1" smtClean="0"/>
              <a:t>nhiều</a:t>
            </a:r>
            <a:r>
              <a:rPr lang="en-US" baseline="0" dirty="0" smtClean="0"/>
              <a:t> </a:t>
            </a:r>
            <a:r>
              <a:rPr lang="en-US" baseline="0" dirty="0" err="1" smtClean="0"/>
              <a:t>hình</a:t>
            </a:r>
            <a:r>
              <a:rPr lang="en-US" baseline="0" dirty="0" smtClean="0"/>
              <a:t> </a:t>
            </a:r>
            <a:r>
              <a:rPr lang="en-US" baseline="0" dirty="0" err="1" smtClean="0"/>
              <a:t>thức</a:t>
            </a:r>
            <a:r>
              <a:rPr lang="en-US" baseline="0" dirty="0" smtClean="0"/>
              <a:t> </a:t>
            </a:r>
            <a:r>
              <a:rPr lang="en-US" baseline="0" dirty="0" err="1" smtClean="0"/>
              <a:t>đa</a:t>
            </a:r>
            <a:r>
              <a:rPr lang="en-US" baseline="0" dirty="0" smtClean="0"/>
              <a:t> </a:t>
            </a:r>
            <a:r>
              <a:rPr lang="en-US" baseline="0" dirty="0" err="1" smtClean="0"/>
              <a:t>dạng</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có</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mới</a:t>
            </a:r>
            <a:r>
              <a:rPr lang="en-US" baseline="0" dirty="0" smtClean="0"/>
              <a:t> </a:t>
            </a:r>
            <a:r>
              <a:rPr lang="en-US" baseline="0" dirty="0" err="1" smtClean="0"/>
              <a:t>lạ</a:t>
            </a:r>
            <a:r>
              <a:rPr lang="en-US" baseline="0" dirty="0" smtClean="0"/>
              <a:t> </a:t>
            </a:r>
            <a:r>
              <a:rPr lang="en-US" baseline="0" dirty="0" err="1" smtClean="0"/>
              <a:t>để</a:t>
            </a:r>
            <a:r>
              <a:rPr lang="en-US" baseline="0" dirty="0" smtClean="0"/>
              <a:t> </a:t>
            </a:r>
            <a:r>
              <a:rPr lang="en-US" baseline="0" dirty="0" err="1" smtClean="0"/>
              <a:t>khám</a:t>
            </a:r>
            <a:r>
              <a:rPr lang="en-US" baseline="0" dirty="0" smtClean="0"/>
              <a:t> </a:t>
            </a:r>
            <a:r>
              <a:rPr lang="en-US" baseline="0" dirty="0" err="1" smtClean="0"/>
              <a:t>phá</a:t>
            </a:r>
            <a:r>
              <a:rPr lang="en-US" baseline="0" dirty="0" smtClean="0"/>
              <a:t>. </a:t>
            </a:r>
            <a:r>
              <a:rPr lang="en-US" baseline="0" dirty="0" err="1" smtClean="0"/>
              <a:t>Nhưng</a:t>
            </a:r>
            <a:r>
              <a:rPr lang="en-US" baseline="0" dirty="0" smtClean="0"/>
              <a:t> </a:t>
            </a:r>
            <a:r>
              <a:rPr lang="en-US" baseline="0" dirty="0" err="1" smtClean="0"/>
              <a:t>người</a:t>
            </a:r>
            <a:r>
              <a:rPr lang="en-US" baseline="0" dirty="0" smtClean="0"/>
              <a:t> du </a:t>
            </a:r>
            <a:r>
              <a:rPr lang="en-US" baseline="0" dirty="0" err="1" smtClean="0"/>
              <a:t>lịch</a:t>
            </a:r>
            <a:r>
              <a:rPr lang="en-US" baseline="0" dirty="0" smtClean="0"/>
              <a:t> </a:t>
            </a:r>
            <a:r>
              <a:rPr lang="en-US" baseline="0" dirty="0" err="1" smtClean="0"/>
              <a:t>thường</a:t>
            </a:r>
            <a:r>
              <a:rPr lang="en-US" baseline="0" dirty="0" smtClean="0"/>
              <a:t> </a:t>
            </a:r>
            <a:r>
              <a:rPr lang="en-US" baseline="0" dirty="0" err="1" smtClean="0"/>
              <a:t>gặp</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trong</a:t>
            </a:r>
            <a:r>
              <a:rPr lang="en-US" baseline="0" dirty="0" smtClean="0"/>
              <a:t> </a:t>
            </a:r>
            <a:r>
              <a:rPr lang="en-US" baseline="0" dirty="0" err="1" smtClean="0"/>
              <a:t>việc</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không</a:t>
            </a:r>
            <a:r>
              <a:rPr lang="en-US" baseline="0" dirty="0" smtClean="0"/>
              <a:t> </a:t>
            </a:r>
            <a:r>
              <a:rPr lang="en-US" baseline="0" dirty="0" err="1" smtClean="0"/>
              <a:t>biết</a:t>
            </a:r>
            <a:r>
              <a:rPr lang="en-US" baseline="0" dirty="0" smtClean="0"/>
              <a:t> </a:t>
            </a:r>
            <a:r>
              <a:rPr lang="en-US" baseline="0" dirty="0" err="1" smtClean="0"/>
              <a:t>nên</a:t>
            </a:r>
            <a:r>
              <a:rPr lang="en-US" baseline="0" dirty="0" smtClean="0"/>
              <a:t> </a:t>
            </a:r>
            <a:r>
              <a:rPr lang="en-US" baseline="0" dirty="0" err="1" smtClean="0"/>
              <a:t>đi</a:t>
            </a:r>
            <a:r>
              <a:rPr lang="en-US" baseline="0" dirty="0" smtClean="0"/>
              <a:t> </a:t>
            </a:r>
            <a:r>
              <a:rPr lang="en-US" baseline="0" dirty="0" err="1" smtClean="0"/>
              <a:t>đâu</a:t>
            </a:r>
            <a:r>
              <a:rPr lang="en-US" baseline="0" dirty="0" smtClean="0"/>
              <a:t> hay </a:t>
            </a:r>
            <a:r>
              <a:rPr lang="en-US" baseline="0" dirty="0" err="1" smtClean="0"/>
              <a:t>cần</a:t>
            </a:r>
            <a:r>
              <a:rPr lang="en-US" baseline="0" dirty="0" smtClean="0"/>
              <a:t> </a:t>
            </a:r>
            <a:r>
              <a:rPr lang="en-US" baseline="0" dirty="0" err="1" smtClean="0"/>
              <a:t>sự</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lời</a:t>
            </a:r>
            <a:r>
              <a:rPr lang="en-US" baseline="0" dirty="0" smtClean="0"/>
              <a:t> </a:t>
            </a:r>
            <a:r>
              <a:rPr lang="en-US" baseline="0" dirty="0" err="1" smtClean="0"/>
              <a:t>khuyên</a:t>
            </a:r>
            <a:r>
              <a:rPr lang="en-US" baseline="0" dirty="0" smtClean="0"/>
              <a:t> </a:t>
            </a:r>
            <a:r>
              <a:rPr lang="en-US" baseline="0" dirty="0" err="1" smtClean="0"/>
              <a:t>của</a:t>
            </a:r>
            <a:r>
              <a:rPr lang="en-US" baseline="0" dirty="0" smtClean="0"/>
              <a:t> </a:t>
            </a:r>
            <a:r>
              <a:rPr lang="en-US" baseline="0" dirty="0" err="1" smtClean="0"/>
              <a:t>người</a:t>
            </a:r>
            <a:r>
              <a:rPr lang="en-US" baseline="0" dirty="0" smtClean="0"/>
              <a:t> </a:t>
            </a:r>
            <a:r>
              <a:rPr lang="en-US" baseline="0" dirty="0" err="1" smtClean="0"/>
              <a:t>khác</a:t>
            </a:r>
            <a:r>
              <a:rPr lang="en-US" baseline="0" dirty="0" smtClean="0"/>
              <a:t>. </a:t>
            </a:r>
            <a:r>
              <a:rPr lang="en-US" baseline="0" dirty="0" err="1" smtClean="0"/>
              <a:t>Và</a:t>
            </a:r>
            <a:r>
              <a:rPr lang="en-US" baseline="0" dirty="0" smtClean="0"/>
              <a:t> </a:t>
            </a:r>
            <a:r>
              <a:rPr lang="en-US" baseline="0" dirty="0" err="1" smtClean="0"/>
              <a:t>hiện</a:t>
            </a:r>
            <a:r>
              <a:rPr lang="en-US" baseline="0" dirty="0" smtClean="0"/>
              <a:t> </a:t>
            </a:r>
            <a:r>
              <a:rPr lang="en-US" baseline="0" dirty="0" err="1" smtClean="0"/>
              <a:t>tại</a:t>
            </a:r>
            <a:r>
              <a:rPr lang="en-US" baseline="0" dirty="0" smtClean="0"/>
              <a:t> </a:t>
            </a:r>
            <a:r>
              <a:rPr lang="en-US" baseline="0" dirty="0" err="1" smtClean="0"/>
              <a:t>thì</a:t>
            </a:r>
            <a:r>
              <a:rPr lang="en-US" baseline="0" dirty="0" smtClean="0"/>
              <a:t> </a:t>
            </a:r>
            <a:r>
              <a:rPr lang="en-US" baseline="0" dirty="0" err="1" smtClean="0"/>
              <a:t>vẫn</a:t>
            </a:r>
            <a:r>
              <a:rPr lang="en-US" baseline="0" dirty="0" smtClean="0"/>
              <a:t> </a:t>
            </a:r>
            <a:r>
              <a:rPr lang="en-US" baseline="0" dirty="0" err="1" smtClean="0"/>
              <a:t>chưa</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hay website </a:t>
            </a:r>
            <a:r>
              <a:rPr lang="en-US" baseline="0" dirty="0" err="1" smtClean="0"/>
              <a:t>nào</a:t>
            </a:r>
            <a:r>
              <a:rPr lang="en-US" baseline="0" dirty="0" smtClean="0"/>
              <a:t> </a:t>
            </a:r>
            <a:r>
              <a:rPr lang="en-US" baseline="0" dirty="0" err="1" smtClean="0"/>
              <a:t>chuyên</a:t>
            </a:r>
            <a:r>
              <a:rPr lang="en-US" baseline="0" dirty="0" smtClean="0"/>
              <a:t>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các</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du </a:t>
            </a:r>
            <a:r>
              <a:rPr lang="en-US" baseline="0" dirty="0" err="1" smtClean="0"/>
              <a:t>lịch</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ghi</a:t>
            </a:r>
            <a:r>
              <a:rPr lang="en-US" baseline="0" dirty="0" smtClean="0"/>
              <a:t> </a:t>
            </a:r>
            <a:r>
              <a:rPr lang="en-US" baseline="0" dirty="0" err="1" smtClean="0"/>
              <a:t>lại</a:t>
            </a:r>
            <a:r>
              <a:rPr lang="en-US" baseline="0" dirty="0" smtClean="0"/>
              <a:t> </a:t>
            </a:r>
            <a:r>
              <a:rPr lang="en-US" baseline="0" dirty="0" err="1" smtClean="0"/>
              <a:t>những</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về</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đó</a:t>
            </a:r>
            <a:r>
              <a:rPr lang="en-US" baseline="0" dirty="0" smtClean="0"/>
              <a:t> </a:t>
            </a:r>
            <a:r>
              <a:rPr lang="en-US" baseline="0" dirty="0" err="1" smtClean="0"/>
              <a:t>và</a:t>
            </a:r>
            <a:r>
              <a:rPr lang="en-US" baseline="0" dirty="0" smtClean="0"/>
              <a:t> chia </a:t>
            </a:r>
            <a:r>
              <a:rPr lang="en-US" baseline="0" dirty="0" err="1" smtClean="0"/>
              <a:t>sẻ</a:t>
            </a:r>
            <a:r>
              <a:rPr lang="en-US" baseline="0" dirty="0" smtClean="0"/>
              <a:t> </a:t>
            </a:r>
            <a:r>
              <a:rPr lang="en-US" baseline="0" dirty="0" err="1" smtClean="0"/>
              <a:t>đến</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 </a:t>
            </a:r>
            <a:r>
              <a:rPr lang="en-US" baseline="0" dirty="0" err="1" smtClean="0"/>
              <a:t>xung</a:t>
            </a:r>
            <a:r>
              <a:rPr lang="en-US" baseline="0" dirty="0" smtClean="0"/>
              <a:t> </a:t>
            </a:r>
            <a:r>
              <a:rPr lang="en-US" baseline="0" dirty="0" err="1" smtClean="0"/>
              <a:t>quanh</a:t>
            </a:r>
            <a:r>
              <a:rPr lang="en-US" baseline="0" dirty="0" smtClean="0"/>
              <a:t>.</a:t>
            </a:r>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3</a:t>
            </a:fld>
            <a:endParaRPr lang="en-US"/>
          </a:p>
        </p:txBody>
      </p:sp>
    </p:spTree>
    <p:extLst>
      <p:ext uri="{BB962C8B-B14F-4D97-AF65-F5344CB8AC3E}">
        <p14:creationId xmlns:p14="http://schemas.microsoft.com/office/powerpoint/2010/main" val="1695351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baseline="0" dirty="0" err="1" smtClean="0"/>
              <a:t>Với</a:t>
            </a:r>
            <a:r>
              <a:rPr lang="en-US" baseline="0" dirty="0" smtClean="0"/>
              <a:t> </a:t>
            </a:r>
            <a:r>
              <a:rPr lang="en-US" baseline="0" dirty="0" err="1" smtClean="0"/>
              <a:t>động</a:t>
            </a:r>
            <a:r>
              <a:rPr lang="en-US" baseline="0" dirty="0" smtClean="0"/>
              <a:t> </a:t>
            </a:r>
            <a:r>
              <a:rPr lang="en-US" baseline="0" dirty="0" err="1" smtClean="0"/>
              <a:t>lực</a:t>
            </a:r>
            <a:r>
              <a:rPr lang="en-US" baseline="0" dirty="0" smtClean="0"/>
              <a:t> </a:t>
            </a:r>
            <a:r>
              <a:rPr lang="en-US" baseline="0" dirty="0" err="1" smtClean="0"/>
              <a:t>đó</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đề</a:t>
            </a:r>
            <a:r>
              <a:rPr lang="en-US" baseline="0" dirty="0" smtClean="0"/>
              <a:t> </a:t>
            </a:r>
            <a:r>
              <a:rPr lang="en-US" baseline="0" dirty="0" err="1" smtClean="0"/>
              <a:t>xuất</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một</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chia </a:t>
            </a:r>
            <a:r>
              <a:rPr lang="en-US" baseline="0" dirty="0" err="1" smtClean="0"/>
              <a:t>sẻ</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trên</a:t>
            </a:r>
            <a:r>
              <a:rPr lang="en-US" baseline="0" dirty="0" smtClean="0"/>
              <a:t> </a:t>
            </a:r>
            <a:r>
              <a:rPr lang="en-US" baseline="0" dirty="0" err="1" smtClean="0"/>
              <a:t>thiết</a:t>
            </a:r>
            <a:r>
              <a:rPr lang="en-US" baseline="0" dirty="0" smtClean="0"/>
              <a:t> </a:t>
            </a:r>
            <a:r>
              <a:rPr lang="en-US" baseline="0" dirty="0" err="1" smtClean="0"/>
              <a:t>bị</a:t>
            </a:r>
            <a:r>
              <a:rPr lang="en-US" baseline="0" dirty="0" smtClean="0"/>
              <a:t> Android, </a:t>
            </a:r>
            <a:r>
              <a:rPr lang="en-US" baseline="0" dirty="0" err="1" smtClean="0"/>
              <a:t>phục</a:t>
            </a:r>
            <a:r>
              <a:rPr lang="en-US" baseline="0" dirty="0" smtClean="0"/>
              <a:t> </a:t>
            </a:r>
            <a:r>
              <a:rPr lang="en-US" baseline="0" dirty="0" err="1" smtClean="0"/>
              <a:t>vụ</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du </a:t>
            </a:r>
            <a:r>
              <a:rPr lang="en-US" baseline="0" dirty="0" err="1" smtClean="0"/>
              <a:t>lịch</a:t>
            </a:r>
            <a:r>
              <a:rPr lang="en-US" baseline="0" dirty="0" smtClean="0"/>
              <a:t> </a:t>
            </a:r>
            <a:r>
              <a:rPr lang="en-US" baseline="0" dirty="0" err="1" smtClean="0"/>
              <a:t>của</a:t>
            </a:r>
            <a:r>
              <a:rPr lang="en-US" baseline="0" dirty="0" smtClean="0"/>
              <a:t> </a:t>
            </a:r>
            <a:r>
              <a:rPr lang="en-US" baseline="0" dirty="0" err="1" smtClean="0"/>
              <a:t>mọi</a:t>
            </a:r>
            <a:r>
              <a:rPr lang="en-US" baseline="0" dirty="0" smtClean="0"/>
              <a:t> </a:t>
            </a:r>
            <a:r>
              <a:rPr lang="en-US" baseline="0" dirty="0" err="1" smtClean="0"/>
              <a:t>người</a:t>
            </a:r>
            <a:r>
              <a:rPr lang="en-US" baseline="0" dirty="0" smtClean="0"/>
              <a:t>.</a:t>
            </a:r>
          </a:p>
          <a:p>
            <a:endParaRPr lang="en-US" baseline="0" dirty="0" smtClean="0"/>
          </a:p>
          <a:p>
            <a:r>
              <a:rPr lang="en-US" baseline="0" dirty="0" err="1" smtClean="0"/>
              <a:t>Mục</a:t>
            </a:r>
            <a:r>
              <a:rPr lang="en-US" baseline="0" dirty="0" smtClean="0"/>
              <a:t> </a:t>
            </a:r>
            <a:r>
              <a:rPr lang="en-US" baseline="0" dirty="0" err="1" smtClean="0"/>
              <a:t>tiêu</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a:t>
            </a:r>
          </a:p>
          <a:p>
            <a:pPr marL="171450" indent="-171450">
              <a:buFontTx/>
              <a:buChar char="-"/>
            </a:pP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du </a:t>
            </a:r>
            <a:r>
              <a:rPr lang="en-US" baseline="0" dirty="0" err="1" smtClean="0"/>
              <a:t>lịch</a:t>
            </a:r>
            <a:endParaRPr lang="en-US" baseline="0" dirty="0" smtClean="0"/>
          </a:p>
          <a:p>
            <a:pPr marL="171450" indent="-171450">
              <a:buFontTx/>
              <a:buChar char="-"/>
            </a:pPr>
            <a:r>
              <a:rPr lang="en-US" baseline="0" dirty="0" err="1" smtClean="0"/>
              <a:t>Các</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lưu</a:t>
            </a:r>
            <a:r>
              <a:rPr lang="en-US" baseline="0" dirty="0" smtClean="0"/>
              <a:t> </a:t>
            </a:r>
            <a:r>
              <a:rPr lang="en-US" baseline="0" dirty="0" err="1" smtClean="0"/>
              <a:t>giữ</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a:t>
            </a:r>
            <a:r>
              <a:rPr lang="en-US" baseline="0" dirty="0" err="1" smtClean="0"/>
              <a:t>cùng</a:t>
            </a:r>
            <a:r>
              <a:rPr lang="en-US" baseline="0" dirty="0" smtClean="0"/>
              <a:t> </a:t>
            </a:r>
            <a:r>
              <a:rPr lang="en-US" baseline="0" dirty="0" err="1" smtClean="0"/>
              <a:t>với</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chia </a:t>
            </a:r>
            <a:r>
              <a:rPr lang="en-US" baseline="0" dirty="0" err="1" smtClean="0"/>
              <a:t>sẻ</a:t>
            </a:r>
            <a:endParaRPr lang="en-US" baseline="0" dirty="0" smtClean="0"/>
          </a:p>
          <a:p>
            <a:pPr marL="171450" indent="-171450">
              <a:buFontTx/>
              <a:buChar char="-"/>
            </a:pPr>
            <a:r>
              <a:rPr lang="en-US" baseline="0" dirty="0" err="1" smtClean="0"/>
              <a:t>Cung</a:t>
            </a:r>
            <a:r>
              <a:rPr lang="en-US" baseline="0" dirty="0" smtClean="0"/>
              <a:t> </a:t>
            </a:r>
            <a:r>
              <a:rPr lang="en-US" baseline="0" dirty="0" err="1" smtClean="0"/>
              <a:t>cấp</a:t>
            </a:r>
            <a:r>
              <a:rPr lang="en-US" baseline="0" dirty="0" smtClean="0"/>
              <a:t> </a:t>
            </a:r>
            <a:r>
              <a:rPr lang="en-US" baseline="0" dirty="0" err="1" smtClean="0"/>
              <a:t>các</a:t>
            </a:r>
            <a:r>
              <a:rPr lang="en-US" baseline="0" dirty="0" smtClean="0"/>
              <a:t> </a:t>
            </a:r>
            <a:r>
              <a:rPr lang="en-US" baseline="0" dirty="0" err="1" smtClean="0"/>
              <a:t>tính</a:t>
            </a:r>
            <a:r>
              <a:rPr lang="en-US" baseline="0" dirty="0" smtClean="0"/>
              <a:t> </a:t>
            </a:r>
            <a:r>
              <a:rPr lang="en-US" baseline="0" dirty="0" err="1" smtClean="0"/>
              <a:t>năng</a:t>
            </a:r>
            <a:r>
              <a:rPr lang="en-US" baseline="0" dirty="0" smtClean="0"/>
              <a:t> </a:t>
            </a:r>
            <a:r>
              <a:rPr lang="en-US" baseline="0" dirty="0" err="1" smtClean="0"/>
              <a:t>mới</a:t>
            </a:r>
            <a:r>
              <a:rPr lang="en-US" baseline="0" dirty="0" smtClean="0"/>
              <a:t> </a:t>
            </a:r>
            <a:r>
              <a:rPr lang="en-US" baseline="0" dirty="0" err="1" smtClean="0"/>
              <a:t>chuyên</a:t>
            </a:r>
            <a:r>
              <a:rPr lang="en-US" baseline="0" dirty="0" smtClean="0"/>
              <a:t> </a:t>
            </a:r>
            <a:r>
              <a:rPr lang="en-US" baseline="0" dirty="0" err="1" smtClean="0"/>
              <a:t>về</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địa</a:t>
            </a:r>
            <a:r>
              <a:rPr lang="en-US" baseline="0" dirty="0" smtClean="0"/>
              <a:t> </a:t>
            </a:r>
            <a:r>
              <a:rPr lang="en-US" baseline="0" dirty="0" err="1" smtClean="0"/>
              <a:t>điểm</a:t>
            </a:r>
            <a:r>
              <a:rPr lang="en-US" baseline="0" dirty="0" smtClean="0"/>
              <a:t> </a:t>
            </a:r>
            <a:r>
              <a:rPr lang="en-US" baseline="0" dirty="0" err="1" smtClean="0"/>
              <a:t>trên</a:t>
            </a:r>
            <a:r>
              <a:rPr lang="en-US" baseline="0" dirty="0" smtClean="0"/>
              <a:t> </a:t>
            </a:r>
            <a:r>
              <a:rPr lang="en-US" baseline="0" dirty="0" err="1" smtClean="0"/>
              <a:t>bản</a:t>
            </a:r>
            <a:r>
              <a:rPr lang="en-US" baseline="0" dirty="0" smtClean="0"/>
              <a:t> </a:t>
            </a:r>
            <a:r>
              <a:rPr lang="en-US" baseline="0" dirty="0" err="1" smtClean="0"/>
              <a:t>đồ</a:t>
            </a:r>
            <a:r>
              <a:rPr lang="en-US" baseline="0" dirty="0" smtClean="0"/>
              <a:t>, </a:t>
            </a:r>
            <a:r>
              <a:rPr lang="en-US" baseline="0" dirty="0" err="1" smtClean="0"/>
              <a:t>theo</a:t>
            </a:r>
            <a:r>
              <a:rPr lang="en-US" baseline="0" dirty="0" smtClean="0"/>
              <a:t> </a:t>
            </a:r>
            <a:r>
              <a:rPr lang="en-US" baseline="0" dirty="0" err="1" smtClean="0"/>
              <a:t>dõi</a:t>
            </a:r>
            <a:r>
              <a:rPr lang="en-US" baseline="0" dirty="0" smtClean="0"/>
              <a:t> </a:t>
            </a:r>
            <a:r>
              <a:rPr lang="en-US" baseline="0" dirty="0" err="1" smtClean="0"/>
              <a:t>hành</a:t>
            </a:r>
            <a:r>
              <a:rPr lang="en-US" baseline="0" dirty="0" smtClean="0"/>
              <a:t> </a:t>
            </a:r>
            <a:r>
              <a:rPr lang="en-US" baseline="0" dirty="0" err="1" smtClean="0"/>
              <a:t>trình</a:t>
            </a:r>
            <a:r>
              <a:rPr lang="en-US" baseline="0" dirty="0" smtClean="0"/>
              <a:t>.</a:t>
            </a:r>
          </a:p>
          <a:p>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4</a:t>
            </a:fld>
            <a:endParaRPr lang="en-US"/>
          </a:p>
        </p:txBody>
      </p:sp>
    </p:spTree>
    <p:extLst>
      <p:ext uri="{BB962C8B-B14F-4D97-AF65-F5344CB8AC3E}">
        <p14:creationId xmlns:p14="http://schemas.microsoft.com/office/powerpoint/2010/main" val="1828821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Xây</a:t>
            </a:r>
            <a:r>
              <a:rPr lang="en-US" baseline="0" dirty="0" smtClean="0"/>
              <a:t> </a:t>
            </a:r>
            <a:r>
              <a:rPr lang="en-US" baseline="0" dirty="0" err="1" smtClean="0"/>
              <a:t>dựng</a:t>
            </a:r>
            <a:r>
              <a:rPr lang="en-US" baseline="0" dirty="0" smtClean="0"/>
              <a:t> </a:t>
            </a:r>
            <a:r>
              <a:rPr lang="en-US" baseline="0" dirty="0" err="1" smtClean="0"/>
              <a:t>và</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bài</a:t>
            </a:r>
            <a:r>
              <a:rPr lang="en-US" baseline="0" dirty="0" smtClean="0"/>
              <a:t> </a:t>
            </a:r>
            <a:r>
              <a:rPr lang="en-US" baseline="0" dirty="0" err="1" smtClean="0"/>
              <a:t>toán</a:t>
            </a:r>
            <a:r>
              <a:rPr lang="en-US" baseline="0" dirty="0" smtClean="0"/>
              <a:t> </a:t>
            </a:r>
            <a:r>
              <a:rPr lang="en-US" baseline="0" dirty="0" err="1" smtClean="0"/>
              <a:t>khó</a:t>
            </a:r>
            <a:r>
              <a:rPr lang="en-US" baseline="0" dirty="0" smtClean="0"/>
              <a:t>. </a:t>
            </a:r>
            <a:r>
              <a:rPr lang="en-US" baseline="0" dirty="0" err="1" smtClean="0"/>
              <a:t>Đòi</a:t>
            </a:r>
            <a:r>
              <a:rPr lang="en-US" baseline="0" dirty="0" smtClean="0"/>
              <a:t> </a:t>
            </a:r>
            <a:r>
              <a:rPr lang="en-US" baseline="0" dirty="0" err="1" smtClean="0"/>
              <a:t>hỏi</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phải</a:t>
            </a:r>
            <a:r>
              <a:rPr lang="en-US" baseline="0" dirty="0" smtClean="0"/>
              <a:t> </a:t>
            </a:r>
            <a:r>
              <a:rPr lang="en-US" baseline="0" dirty="0" err="1" smtClean="0"/>
              <a:t>được</a:t>
            </a:r>
            <a:r>
              <a:rPr lang="en-US" baseline="0" dirty="0" smtClean="0"/>
              <a:t> </a:t>
            </a:r>
            <a:r>
              <a:rPr lang="en-US" baseline="0" dirty="0" err="1" smtClean="0"/>
              <a:t>thiết</a:t>
            </a:r>
            <a:r>
              <a:rPr lang="en-US" baseline="0" dirty="0" smtClean="0"/>
              <a:t> </a:t>
            </a:r>
            <a:r>
              <a:rPr lang="en-US" baseline="0" dirty="0" err="1" smtClean="0"/>
              <a:t>kế</a:t>
            </a:r>
            <a:r>
              <a:rPr lang="en-US" baseline="0" dirty="0" smtClean="0"/>
              <a:t> </a:t>
            </a:r>
            <a:r>
              <a:rPr lang="en-US" baseline="0" dirty="0" err="1" smtClean="0"/>
              <a:t>tốt</a:t>
            </a:r>
            <a:r>
              <a:rPr lang="en-US" baseline="0" dirty="0" smtClean="0"/>
              <a:t> </a:t>
            </a:r>
            <a:r>
              <a:rPr lang="en-US" baseline="0" dirty="0" err="1" smtClean="0"/>
              <a:t>về</a:t>
            </a:r>
            <a:r>
              <a:rPr lang="en-US" baseline="0" dirty="0" smtClean="0"/>
              <a:t> </a:t>
            </a:r>
            <a:r>
              <a:rPr lang="en-US" baseline="0" dirty="0" err="1" smtClean="0"/>
              <a:t>mặt</a:t>
            </a:r>
            <a:r>
              <a:rPr lang="en-US" baseline="0" dirty="0" smtClean="0"/>
              <a:t> </a:t>
            </a:r>
            <a:r>
              <a:rPr lang="en-US" baseline="0" dirty="0" err="1" smtClean="0"/>
              <a:t>kiến</a:t>
            </a:r>
            <a:r>
              <a:rPr lang="en-US" baseline="0" dirty="0" smtClean="0"/>
              <a:t> </a:t>
            </a:r>
            <a:r>
              <a:rPr lang="en-US" baseline="0" dirty="0" err="1" smtClean="0"/>
              <a:t>trúc</a:t>
            </a:r>
            <a:r>
              <a:rPr lang="en-US" baseline="0" dirty="0" smtClean="0"/>
              <a:t>, </a:t>
            </a:r>
            <a:r>
              <a:rPr lang="en-US" baseline="0" dirty="0" err="1" smtClean="0"/>
              <a:t>các</a:t>
            </a:r>
            <a:r>
              <a:rPr lang="en-US" baseline="0" dirty="0" smtClean="0"/>
              <a:t> </a:t>
            </a:r>
            <a:r>
              <a:rPr lang="en-US" baseline="0" dirty="0" err="1" smtClean="0"/>
              <a:t>giải</a:t>
            </a:r>
            <a:r>
              <a:rPr lang="en-US" baseline="0" dirty="0" smtClean="0"/>
              <a:t> </a:t>
            </a:r>
            <a:r>
              <a:rPr lang="en-US" baseline="0" dirty="0" err="1" smtClean="0"/>
              <a:t>pháp</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phải</a:t>
            </a:r>
            <a:r>
              <a:rPr lang="en-US" baseline="0" dirty="0" smtClean="0"/>
              <a:t> </a:t>
            </a:r>
            <a:r>
              <a:rPr lang="en-US" baseline="0" dirty="0" err="1" smtClean="0"/>
              <a:t>tối</a:t>
            </a:r>
            <a:r>
              <a:rPr lang="en-US" baseline="0" dirty="0" smtClean="0"/>
              <a:t> </a:t>
            </a:r>
            <a:r>
              <a:rPr lang="en-US" baseline="0" dirty="0" err="1" smtClean="0"/>
              <a:t>ưu</a:t>
            </a:r>
            <a:r>
              <a:rPr lang="en-US" baseline="0" dirty="0" smtClean="0"/>
              <a:t> .</a:t>
            </a:r>
            <a:r>
              <a:rPr lang="en-US" dirty="0" err="1" smtClean="0"/>
              <a:t>Tiếp</a:t>
            </a:r>
            <a:r>
              <a:rPr lang="en-US" baseline="0" dirty="0" smtClean="0"/>
              <a:t> </a:t>
            </a:r>
            <a:r>
              <a:rPr lang="en-US" baseline="0" dirty="0" err="1" smtClean="0"/>
              <a:t>theo</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sẽ</a:t>
            </a:r>
            <a:r>
              <a:rPr lang="en-US" baseline="0" dirty="0" smtClean="0"/>
              <a:t> </a:t>
            </a:r>
            <a:r>
              <a:rPr lang="en-US" baseline="0" dirty="0" err="1" smtClean="0"/>
              <a:t>trình</a:t>
            </a:r>
            <a:r>
              <a:rPr lang="en-US" baseline="0" dirty="0" smtClean="0"/>
              <a:t> </a:t>
            </a:r>
            <a:r>
              <a:rPr lang="en-US" baseline="0" dirty="0" err="1" smtClean="0"/>
              <a:t>bày</a:t>
            </a:r>
            <a:r>
              <a:rPr lang="en-US" baseline="0" dirty="0" smtClean="0"/>
              <a:t> </a:t>
            </a:r>
            <a:r>
              <a:rPr lang="en-US" baseline="0" dirty="0" err="1" smtClean="0"/>
              <a:t>các</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cũng</a:t>
            </a:r>
            <a:r>
              <a:rPr lang="en-US" baseline="0" dirty="0" smtClean="0"/>
              <a:t> </a:t>
            </a:r>
            <a:r>
              <a:rPr lang="en-US" baseline="0" dirty="0" err="1" smtClean="0"/>
              <a:t>như</a:t>
            </a:r>
            <a:r>
              <a:rPr lang="en-US" baseline="0" dirty="0" smtClean="0"/>
              <a:t> </a:t>
            </a:r>
            <a:r>
              <a:rPr lang="en-US" baseline="0" dirty="0" err="1" smtClean="0"/>
              <a:t>khó</a:t>
            </a:r>
            <a:r>
              <a:rPr lang="en-US" baseline="0" dirty="0" smtClean="0"/>
              <a:t> </a:t>
            </a:r>
            <a:r>
              <a:rPr lang="en-US" baseline="0" dirty="0" err="1" smtClean="0"/>
              <a:t>khăn</a:t>
            </a:r>
            <a:r>
              <a:rPr lang="en-US" baseline="0" dirty="0" smtClean="0"/>
              <a:t> </a:t>
            </a:r>
            <a:r>
              <a:rPr lang="en-US" baseline="0" dirty="0" err="1" smtClean="0"/>
              <a:t>cần</a:t>
            </a:r>
            <a:r>
              <a:rPr lang="en-US" baseline="0" dirty="0" smtClean="0"/>
              <a:t> </a:t>
            </a:r>
            <a:r>
              <a:rPr lang="en-US" baseline="0" dirty="0" err="1" smtClean="0"/>
              <a:t>được</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khi</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5</a:t>
            </a:fld>
            <a:endParaRPr lang="en-US"/>
          </a:p>
        </p:txBody>
      </p:sp>
    </p:spTree>
    <p:extLst>
      <p:ext uri="{BB962C8B-B14F-4D97-AF65-F5344CB8AC3E}">
        <p14:creationId xmlns:p14="http://schemas.microsoft.com/office/powerpoint/2010/main" val="1835339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smtClean="0"/>
              <a:t>Qua</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nhóm</a:t>
            </a:r>
            <a:r>
              <a:rPr lang="en-US" baseline="0" dirty="0" smtClean="0"/>
              <a:t> </a:t>
            </a:r>
            <a:r>
              <a:rPr lang="en-US" baseline="0" dirty="0" err="1" smtClean="0"/>
              <a:t>chúng</a:t>
            </a:r>
            <a:r>
              <a:rPr lang="en-US" baseline="0" dirty="0" smtClean="0"/>
              <a:t> </a:t>
            </a:r>
            <a:r>
              <a:rPr lang="en-US" baseline="0" dirty="0" err="1" smtClean="0"/>
              <a:t>em</a:t>
            </a:r>
            <a:r>
              <a:rPr lang="en-US" baseline="0" dirty="0" smtClean="0"/>
              <a:t> </a:t>
            </a:r>
            <a:r>
              <a:rPr lang="en-US" baseline="0" dirty="0" err="1" smtClean="0"/>
              <a:t>nhận</a:t>
            </a:r>
            <a:r>
              <a:rPr lang="en-US" baseline="0" dirty="0" smtClean="0"/>
              <a:t> </a:t>
            </a:r>
            <a:r>
              <a:rPr lang="en-US" baseline="0" dirty="0" err="1" smtClean="0"/>
              <a:t>thấy</a:t>
            </a:r>
            <a:r>
              <a:rPr lang="en-US" baseline="0" dirty="0" smtClean="0"/>
              <a:t> </a:t>
            </a:r>
            <a:r>
              <a:rPr lang="en-US" baseline="0" dirty="0" err="1" smtClean="0"/>
              <a:t>có</a:t>
            </a:r>
            <a:r>
              <a:rPr lang="en-US" baseline="0" dirty="0" smtClean="0"/>
              <a:t> 3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được</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khi</a:t>
            </a:r>
            <a:r>
              <a:rPr lang="en-US" baseline="0" dirty="0" smtClean="0"/>
              <a:t> </a:t>
            </a:r>
            <a:r>
              <a:rPr lang="en-US" baseline="0" dirty="0" err="1" smtClean="0"/>
              <a:t>xây</a:t>
            </a:r>
            <a:r>
              <a:rPr lang="en-US" baseline="0" dirty="0" smtClean="0"/>
              <a:t> </a:t>
            </a:r>
            <a:r>
              <a:rPr lang="en-US" baseline="0" dirty="0" err="1" smtClean="0"/>
              <a:t>dựng</a:t>
            </a:r>
            <a:r>
              <a:rPr lang="en-US" baseline="0" dirty="0" smtClean="0"/>
              <a:t> </a:t>
            </a:r>
            <a:r>
              <a:rPr lang="en-US" baseline="0" dirty="0" err="1" smtClean="0"/>
              <a:t>một</a:t>
            </a:r>
            <a:r>
              <a:rPr lang="en-US" baseline="0" dirty="0" smtClean="0"/>
              <a:t> </a:t>
            </a:r>
            <a:r>
              <a:rPr lang="en-US" baseline="0" dirty="0" err="1" smtClean="0"/>
              <a:t>mạng</a:t>
            </a:r>
            <a:r>
              <a:rPr lang="en-US" baseline="0" dirty="0" smtClean="0"/>
              <a:t> </a:t>
            </a:r>
            <a:r>
              <a:rPr lang="en-US" baseline="0" dirty="0" err="1" smtClean="0"/>
              <a:t>xã</a:t>
            </a:r>
            <a:r>
              <a:rPr lang="en-US" baseline="0" dirty="0" smtClean="0"/>
              <a:t> </a:t>
            </a:r>
            <a:r>
              <a:rPr lang="en-US" baseline="0" dirty="0" err="1" smtClean="0"/>
              <a:t>hội</a:t>
            </a:r>
            <a:r>
              <a:rPr lang="en-US" baseline="0" dirty="0" smtClean="0"/>
              <a:t>.</a:t>
            </a:r>
          </a:p>
          <a:p>
            <a:pPr marL="171450" indent="-171450">
              <a:buFontTx/>
              <a:buChar char="-"/>
            </a:pP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lớn</a:t>
            </a:r>
            <a:r>
              <a:rPr lang="en-US" baseline="0" dirty="0" smtClean="0"/>
              <a:t>:</a:t>
            </a:r>
          </a:p>
          <a:p>
            <a:pPr marL="0" indent="0">
              <a:buFontTx/>
              <a:buNone/>
            </a:pPr>
            <a:r>
              <a:rPr lang="en-US" baseline="0" dirty="0" smtClean="0"/>
              <a:t>    +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phải</a:t>
            </a:r>
            <a:r>
              <a:rPr lang="en-US" baseline="0" dirty="0" smtClean="0"/>
              <a:t> </a:t>
            </a:r>
            <a:r>
              <a:rPr lang="en-US" baseline="0" dirty="0" err="1" smtClean="0"/>
              <a:t>đáp</a:t>
            </a:r>
            <a:r>
              <a:rPr lang="en-US" baseline="0" dirty="0" smtClean="0"/>
              <a:t> </a:t>
            </a:r>
            <a:r>
              <a:rPr lang="en-US" baseline="0" dirty="0" err="1" smtClean="0"/>
              <a:t>ứng</a:t>
            </a:r>
            <a:r>
              <a:rPr lang="en-US" baseline="0" dirty="0" smtClean="0"/>
              <a:t> </a:t>
            </a:r>
            <a:r>
              <a:rPr lang="en-US" baseline="0" dirty="0" err="1" smtClean="0"/>
              <a:t>nhu</a:t>
            </a:r>
            <a:r>
              <a:rPr lang="en-US" baseline="0" dirty="0" smtClean="0"/>
              <a:t> </a:t>
            </a:r>
            <a:r>
              <a:rPr lang="en-US" baseline="0" dirty="0" err="1" smtClean="0"/>
              <a:t>cầu</a:t>
            </a:r>
            <a:r>
              <a:rPr lang="en-US" baseline="0" dirty="0" smtClean="0"/>
              <a:t> </a:t>
            </a:r>
            <a:r>
              <a:rPr lang="en-US" baseline="0" dirty="0" err="1" smtClean="0"/>
              <a:t>lưu</a:t>
            </a:r>
            <a:r>
              <a:rPr lang="en-US" baseline="0" dirty="0" smtClean="0"/>
              <a:t> </a:t>
            </a:r>
            <a:r>
              <a:rPr lang="en-US" baseline="0" dirty="0" err="1" smtClean="0"/>
              <a:t>trữ</a:t>
            </a:r>
            <a:r>
              <a:rPr lang="en-US" baseline="0" dirty="0" smtClean="0"/>
              <a:t> </a:t>
            </a:r>
            <a:r>
              <a:rPr lang="en-US" baseline="0" dirty="0" err="1" smtClean="0"/>
              <a:t>khổng</a:t>
            </a:r>
            <a:r>
              <a:rPr lang="en-US" baseline="0" dirty="0" smtClean="0"/>
              <a:t> </a:t>
            </a:r>
            <a:r>
              <a:rPr lang="en-US" baseline="0" dirty="0" err="1" smtClean="0"/>
              <a:t>lồ</a:t>
            </a:r>
            <a:r>
              <a:rPr lang="en-US" baseline="0" dirty="0" smtClean="0"/>
              <a:t> </a:t>
            </a:r>
            <a:r>
              <a:rPr lang="en-US" baseline="0" dirty="0" err="1" smtClean="0"/>
              <a:t>mỗi</a:t>
            </a:r>
            <a:r>
              <a:rPr lang="en-US" baseline="0" dirty="0" smtClean="0"/>
              <a:t> </a:t>
            </a:r>
            <a:r>
              <a:rPr lang="en-US" baseline="0" dirty="0" err="1" smtClean="0"/>
              <a:t>ngày</a:t>
            </a:r>
            <a:r>
              <a:rPr lang="en-US" baseline="0" dirty="0" smtClean="0"/>
              <a:t>: VD Facebook </a:t>
            </a:r>
            <a:r>
              <a:rPr lang="en-US" baseline="0" dirty="0" err="1" smtClean="0"/>
              <a:t>lưu</a:t>
            </a:r>
            <a:r>
              <a:rPr lang="en-US" baseline="0" dirty="0" smtClean="0"/>
              <a:t> </a:t>
            </a:r>
            <a:r>
              <a:rPr lang="en-US" baseline="0" dirty="0" err="1" smtClean="0"/>
              <a:t>trữ</a:t>
            </a:r>
            <a:r>
              <a:rPr lang="en-US" baseline="0" dirty="0" smtClean="0"/>
              <a:t> 350 </a:t>
            </a:r>
            <a:r>
              <a:rPr lang="en-US" baseline="0" dirty="0" err="1" smtClean="0"/>
              <a:t>triệu</a:t>
            </a:r>
            <a:r>
              <a:rPr lang="en-US" baseline="0" dirty="0" smtClean="0"/>
              <a:t> </a:t>
            </a:r>
            <a:r>
              <a:rPr lang="en-US" baseline="0" dirty="0" err="1" smtClean="0"/>
              <a:t>ảnh</a:t>
            </a:r>
            <a:r>
              <a:rPr lang="en-US" baseline="0" dirty="0" smtClean="0"/>
              <a:t> </a:t>
            </a:r>
            <a:r>
              <a:rPr lang="en-US" baseline="0" dirty="0" err="1" smtClean="0"/>
              <a:t>mỗi</a:t>
            </a:r>
            <a:r>
              <a:rPr lang="en-US" baseline="0" dirty="0" smtClean="0"/>
              <a:t> </a:t>
            </a:r>
            <a:r>
              <a:rPr lang="en-US" baseline="0" dirty="0" err="1" smtClean="0"/>
              <a:t>ngày</a:t>
            </a:r>
            <a:r>
              <a:rPr lang="en-US" baseline="0" dirty="0" smtClean="0"/>
              <a:t>.</a:t>
            </a:r>
          </a:p>
          <a:p>
            <a:pPr marL="0" indent="0">
              <a:buFontTx/>
              <a:buNone/>
            </a:pPr>
            <a:r>
              <a:rPr lang="en-US" baseline="0" dirty="0" smtClean="0"/>
              <a:t>    + </a:t>
            </a:r>
            <a:r>
              <a:rPr lang="en-US" baseline="0" dirty="0" err="1" smtClean="0"/>
              <a:t>Có</a:t>
            </a:r>
            <a:r>
              <a:rPr lang="en-US" baseline="0" dirty="0" smtClean="0"/>
              <a:t> </a:t>
            </a:r>
            <a:r>
              <a:rPr lang="en-US" baseline="0" dirty="0" err="1" smtClean="0"/>
              <a:t>khả</a:t>
            </a:r>
            <a:r>
              <a:rPr lang="en-US" baseline="0" dirty="0" smtClean="0"/>
              <a:t> </a:t>
            </a:r>
            <a:r>
              <a:rPr lang="en-US" baseline="0" dirty="0" err="1" smtClean="0"/>
              <a:t>năng</a:t>
            </a:r>
            <a:r>
              <a:rPr lang="en-US" baseline="0" dirty="0" smtClean="0"/>
              <a:t> </a:t>
            </a:r>
            <a:r>
              <a:rPr lang="en-US" baseline="0" dirty="0" err="1" smtClean="0"/>
              <a:t>mở</a:t>
            </a:r>
            <a:r>
              <a:rPr lang="en-US" baseline="0" dirty="0" smtClean="0"/>
              <a:t> </a:t>
            </a:r>
            <a:r>
              <a:rPr lang="en-US" baseline="0" dirty="0" err="1" smtClean="0"/>
              <a:t>rộng</a:t>
            </a:r>
            <a:r>
              <a:rPr lang="en-US" baseline="0" dirty="0" smtClean="0"/>
              <a:t>, </a:t>
            </a:r>
            <a:r>
              <a:rPr lang="en-US" baseline="0" dirty="0" err="1" smtClean="0"/>
              <a:t>phân</a:t>
            </a:r>
            <a:r>
              <a:rPr lang="en-US" baseline="0" dirty="0" smtClean="0"/>
              <a:t> </a:t>
            </a:r>
            <a:r>
              <a:rPr lang="en-US" baseline="0" dirty="0" err="1" smtClean="0"/>
              <a:t>tán</a:t>
            </a:r>
            <a:r>
              <a:rPr lang="en-US" baseline="0" dirty="0" smtClean="0"/>
              <a:t> </a:t>
            </a:r>
            <a:r>
              <a:rPr lang="en-US" baseline="0" dirty="0" err="1" smtClean="0"/>
              <a:t>dễ</a:t>
            </a:r>
            <a:r>
              <a:rPr lang="en-US" baseline="0" dirty="0" smtClean="0"/>
              <a:t> </a:t>
            </a:r>
            <a:r>
              <a:rPr lang="en-US" baseline="0" dirty="0" err="1" smtClean="0"/>
              <a:t>dàng</a:t>
            </a:r>
            <a:r>
              <a:rPr lang="en-US" baseline="0" dirty="0" smtClean="0"/>
              <a:t> </a:t>
            </a:r>
            <a:r>
              <a:rPr lang="en-US" baseline="0" dirty="0" err="1" smtClean="0"/>
              <a:t>khi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lớn</a:t>
            </a:r>
            <a:r>
              <a:rPr lang="en-US" baseline="0" dirty="0" smtClean="0"/>
              <a:t>.</a:t>
            </a:r>
          </a:p>
          <a:p>
            <a:pPr marL="0" indent="0">
              <a:buFontTx/>
              <a:buNone/>
            </a:pPr>
            <a:r>
              <a:rPr lang="en-US" baseline="0" dirty="0" smtClean="0"/>
              <a:t>    +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các</a:t>
            </a:r>
            <a:r>
              <a:rPr lang="en-US" baseline="0" dirty="0" smtClean="0"/>
              <a:t> </a:t>
            </a:r>
            <a:r>
              <a:rPr lang="en-US" baseline="0" dirty="0" err="1" smtClean="0"/>
              <a:t>câu</a:t>
            </a:r>
            <a:r>
              <a:rPr lang="en-US" baseline="0" dirty="0" smtClean="0"/>
              <a:t> </a:t>
            </a:r>
            <a:r>
              <a:rPr lang="en-US" baseline="0" dirty="0" err="1" smtClean="0"/>
              <a:t>truy</a:t>
            </a:r>
            <a:r>
              <a:rPr lang="en-US" baseline="0" dirty="0" smtClean="0"/>
              <a:t> </a:t>
            </a:r>
            <a:r>
              <a:rPr lang="en-US" baseline="0" dirty="0" err="1" smtClean="0"/>
              <a:t>vấn</a:t>
            </a:r>
            <a:r>
              <a:rPr lang="en-US" baseline="0" dirty="0" smtClean="0"/>
              <a:t>.</a:t>
            </a:r>
          </a:p>
          <a:p>
            <a:pPr marL="171450" indent="-171450">
              <a:buFontTx/>
              <a:buChar char="-"/>
            </a:pP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máy</a:t>
            </a:r>
            <a:r>
              <a:rPr lang="en-US" baseline="0" dirty="0" smtClean="0"/>
              <a:t> </a:t>
            </a:r>
            <a:r>
              <a:rPr lang="en-US" baseline="0" dirty="0" err="1" smtClean="0"/>
              <a:t>chủ</a:t>
            </a:r>
            <a:r>
              <a:rPr lang="en-US" baseline="0" dirty="0" smtClean="0"/>
              <a:t>:</a:t>
            </a:r>
          </a:p>
          <a:p>
            <a:pPr marL="171450" indent="-171450">
              <a:buFontTx/>
              <a:buChar char="-"/>
            </a:pPr>
            <a:r>
              <a:rPr lang="en-US" baseline="0" dirty="0" smtClean="0"/>
              <a:t>+ </a:t>
            </a:r>
            <a:r>
              <a:rPr lang="en-US" baseline="0" dirty="0" err="1" smtClean="0"/>
              <a:t>Quản</a:t>
            </a:r>
            <a:r>
              <a:rPr lang="en-US" baseline="0" dirty="0" smtClean="0"/>
              <a:t> </a:t>
            </a:r>
            <a:r>
              <a:rPr lang="en-US" baseline="0" dirty="0" err="1" smtClean="0"/>
              <a:t>lý</a:t>
            </a:r>
            <a:r>
              <a:rPr lang="en-US" baseline="0" dirty="0" smtClean="0"/>
              <a:t> </a:t>
            </a:r>
            <a:r>
              <a:rPr lang="en-US" baseline="0" dirty="0" err="1" smtClean="0"/>
              <a:t>số</a:t>
            </a:r>
            <a:r>
              <a:rPr lang="en-US" baseline="0" dirty="0" smtClean="0"/>
              <a:t> </a:t>
            </a:r>
            <a:r>
              <a:rPr lang="en-US" baseline="0" dirty="0" err="1" smtClean="0"/>
              <a:t>lượng</a:t>
            </a:r>
            <a:r>
              <a:rPr lang="en-US" baseline="0" dirty="0" smtClean="0"/>
              <a:t> </a:t>
            </a:r>
            <a:r>
              <a:rPr lang="en-US" baseline="0" dirty="0" err="1" smtClean="0"/>
              <a:t>lớn</a:t>
            </a:r>
            <a:r>
              <a:rPr lang="en-US" baseline="0" dirty="0" smtClean="0"/>
              <a:t> </a:t>
            </a:r>
            <a:r>
              <a:rPr lang="en-US" baseline="0" dirty="0" err="1" smtClean="0"/>
              <a:t>các</a:t>
            </a:r>
            <a:r>
              <a:rPr lang="en-US" baseline="0" dirty="0" smtClean="0"/>
              <a:t> </a:t>
            </a:r>
            <a:r>
              <a:rPr lang="en-US" baseline="0" dirty="0" err="1" smtClean="0"/>
              <a:t>kết</a:t>
            </a:r>
            <a:r>
              <a:rPr lang="en-US" baseline="0" dirty="0" smtClean="0"/>
              <a:t> </a:t>
            </a:r>
            <a:r>
              <a:rPr lang="en-US" baseline="0" dirty="0" err="1" smtClean="0"/>
              <a:t>nối</a:t>
            </a:r>
            <a:r>
              <a:rPr lang="en-US" baseline="0" dirty="0" smtClean="0"/>
              <a:t> </a:t>
            </a:r>
            <a:r>
              <a:rPr lang="en-US" baseline="0" dirty="0" err="1" smtClean="0"/>
              <a:t>đồng</a:t>
            </a:r>
            <a:r>
              <a:rPr lang="en-US" baseline="0" dirty="0" smtClean="0"/>
              <a:t> </a:t>
            </a:r>
            <a:r>
              <a:rPr lang="en-US" baseline="0" dirty="0" err="1" smtClean="0"/>
              <a:t>thời</a:t>
            </a:r>
            <a:r>
              <a:rPr lang="en-US" baseline="0" dirty="0" smtClean="0"/>
              <a:t>, </a:t>
            </a:r>
            <a:r>
              <a:rPr lang="en-US" baseline="0" dirty="0" err="1" smtClean="0"/>
              <a:t>liên</a:t>
            </a:r>
            <a:r>
              <a:rPr lang="en-US" baseline="0" dirty="0" smtClean="0"/>
              <a:t> </a:t>
            </a:r>
            <a:r>
              <a:rPr lang="en-US" baseline="0" dirty="0" err="1" smtClean="0"/>
              <a:t>tục</a:t>
            </a:r>
            <a:r>
              <a:rPr lang="en-US" baseline="0" dirty="0" smtClean="0"/>
              <a:t>.</a:t>
            </a:r>
          </a:p>
          <a:p>
            <a:pPr marL="171450" indent="-171450">
              <a:buFontTx/>
              <a:buChar char="-"/>
            </a:pPr>
            <a:r>
              <a:rPr lang="en-US" baseline="0" dirty="0" smtClean="0"/>
              <a:t>+ </a:t>
            </a:r>
            <a:r>
              <a:rPr lang="en-US" baseline="0" dirty="0" err="1" smtClean="0"/>
              <a:t>Thời</a:t>
            </a:r>
            <a:r>
              <a:rPr lang="en-US" baseline="0" dirty="0" smtClean="0"/>
              <a:t> </a:t>
            </a:r>
            <a:r>
              <a:rPr lang="en-US" baseline="0" dirty="0" err="1" smtClean="0"/>
              <a:t>gian</a:t>
            </a:r>
            <a:r>
              <a:rPr lang="en-US" baseline="0" dirty="0" smtClean="0"/>
              <a:t> </a:t>
            </a:r>
            <a:r>
              <a:rPr lang="en-US" baseline="0" dirty="0" err="1" smtClean="0"/>
              <a:t>phản</a:t>
            </a:r>
            <a:r>
              <a:rPr lang="en-US" baseline="0" dirty="0" smtClean="0"/>
              <a:t> </a:t>
            </a:r>
            <a:r>
              <a:rPr lang="en-US" baseline="0" dirty="0" err="1" smtClean="0"/>
              <a:t>hồi</a:t>
            </a:r>
            <a:r>
              <a:rPr lang="en-US" baseline="0" dirty="0" smtClean="0"/>
              <a:t> </a:t>
            </a:r>
            <a:r>
              <a:rPr lang="en-US" baseline="0" dirty="0" err="1" smtClean="0"/>
              <a:t>nhanh</a:t>
            </a:r>
            <a:endParaRPr lang="en-US" baseline="0" dirty="0" smtClean="0"/>
          </a:p>
          <a:p>
            <a:pPr marL="171450" indent="-171450">
              <a:buFontTx/>
              <a:buChar char="-"/>
            </a:pP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chức</a:t>
            </a:r>
            <a:r>
              <a:rPr lang="en-US" baseline="0" dirty="0" smtClean="0"/>
              <a:t> </a:t>
            </a:r>
            <a:r>
              <a:rPr lang="en-US" baseline="0" dirty="0" err="1" smtClean="0"/>
              <a:t>năng</a:t>
            </a:r>
            <a:r>
              <a:rPr lang="en-US" baseline="0" dirty="0" smtClean="0"/>
              <a:t> </a:t>
            </a:r>
            <a:r>
              <a:rPr lang="en-US" baseline="0" dirty="0" err="1" smtClean="0"/>
              <a:t>cơ</a:t>
            </a:r>
            <a:r>
              <a:rPr lang="en-US" baseline="0" dirty="0" smtClean="0"/>
              <a:t> </a:t>
            </a:r>
            <a:r>
              <a:rPr lang="en-US" baseline="0" dirty="0" err="1" smtClean="0"/>
              <a:t>bản</a:t>
            </a:r>
            <a:r>
              <a:rPr lang="en-US" baseline="0" dirty="0" smtClean="0"/>
              <a:t> </a:t>
            </a:r>
            <a:r>
              <a:rPr lang="en-US" baseline="0" dirty="0" err="1" smtClean="0"/>
              <a:t>của</a:t>
            </a:r>
            <a:r>
              <a:rPr lang="en-US" baseline="0" dirty="0" smtClean="0"/>
              <a:t> </a:t>
            </a:r>
            <a:r>
              <a:rPr lang="en-US" baseline="0" dirty="0" err="1" smtClean="0"/>
              <a:t>mọi</a:t>
            </a:r>
            <a:r>
              <a:rPr lang="en-US" baseline="0" dirty="0" smtClean="0"/>
              <a:t> </a:t>
            </a:r>
            <a:r>
              <a:rPr lang="en-US" baseline="0" dirty="0" err="1" smtClean="0"/>
              <a:t>ứng</a:t>
            </a:r>
            <a:r>
              <a:rPr lang="en-US" baseline="0" dirty="0" smtClean="0"/>
              <a:t> </a:t>
            </a:r>
            <a:r>
              <a:rPr lang="en-US" baseline="0" dirty="0" err="1" smtClean="0"/>
              <a:t>dụng</a:t>
            </a:r>
            <a:endParaRPr lang="en-US" baseline="0" dirty="0" smtClean="0"/>
          </a:p>
          <a:p>
            <a:pPr marL="171450" indent="-171450">
              <a:buFontTx/>
              <a:buChar char="-"/>
            </a:pP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phải</a:t>
            </a:r>
            <a:r>
              <a:rPr lang="en-US" baseline="0" dirty="0" smtClean="0"/>
              <a:t> </a:t>
            </a:r>
            <a:r>
              <a:rPr lang="en-US" baseline="0" dirty="0" err="1" smtClean="0"/>
              <a:t>đảm</a:t>
            </a:r>
            <a:r>
              <a:rPr lang="en-US" baseline="0" dirty="0" smtClean="0"/>
              <a:t> </a:t>
            </a:r>
            <a:r>
              <a:rPr lang="en-US" baseline="0" dirty="0" err="1" smtClean="0"/>
              <a:t>bảo</a:t>
            </a:r>
            <a:r>
              <a:rPr lang="en-US" baseline="0" dirty="0" smtClean="0"/>
              <a:t> </a:t>
            </a:r>
            <a:r>
              <a:rPr lang="en-US" baseline="0" dirty="0" err="1" smtClean="0"/>
              <a:t>kết</a:t>
            </a:r>
            <a:r>
              <a:rPr lang="en-US" baseline="0" dirty="0" smtClean="0"/>
              <a:t> </a:t>
            </a:r>
            <a:r>
              <a:rPr lang="en-US" baseline="0" dirty="0" err="1" smtClean="0"/>
              <a:t>quả</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chính</a:t>
            </a:r>
            <a:r>
              <a:rPr lang="en-US" baseline="0" dirty="0" smtClean="0"/>
              <a:t> </a:t>
            </a:r>
            <a:r>
              <a:rPr lang="en-US" baseline="0" dirty="0" err="1" smtClean="0"/>
              <a:t>xác</a:t>
            </a:r>
            <a:r>
              <a:rPr lang="en-US" baseline="0" dirty="0" smtClean="0"/>
              <a:t>.</a:t>
            </a:r>
          </a:p>
          <a:p>
            <a:pPr marL="171450" indent="-171450">
              <a:buFontTx/>
              <a:buChar char="-"/>
            </a:pPr>
            <a:r>
              <a:rPr lang="en-US" baseline="0" dirty="0" smtClean="0"/>
              <a:t>+ </a:t>
            </a:r>
            <a:r>
              <a:rPr lang="en-US" baseline="0" dirty="0" err="1" smtClean="0"/>
              <a:t>Thực</a:t>
            </a:r>
            <a:r>
              <a:rPr lang="en-US" baseline="0" dirty="0" smtClean="0"/>
              <a:t> </a:t>
            </a:r>
            <a:r>
              <a:rPr lang="en-US" baseline="0" dirty="0" err="1" smtClean="0"/>
              <a:t>thi</a:t>
            </a:r>
            <a:r>
              <a:rPr lang="en-US" baseline="0" dirty="0" smtClean="0"/>
              <a:t> </a:t>
            </a:r>
            <a:r>
              <a:rPr lang="en-US" baseline="0" dirty="0" err="1" smtClean="0"/>
              <a:t>nhanh</a:t>
            </a:r>
            <a:r>
              <a:rPr lang="en-US" baseline="0" dirty="0" smtClean="0"/>
              <a:t> </a:t>
            </a:r>
            <a:r>
              <a:rPr lang="en-US" baseline="0" dirty="0" err="1" smtClean="0"/>
              <a:t>trên</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lớn</a:t>
            </a:r>
            <a:r>
              <a:rPr lang="en-US" baseline="0" dirty="0" smtClean="0"/>
              <a:t>.</a:t>
            </a:r>
          </a:p>
          <a:p>
            <a:pPr marL="171450" indent="-171450">
              <a:buFontTx/>
              <a:buChar char="-"/>
            </a:pPr>
            <a:endParaRPr lang="en-US" dirty="0"/>
          </a:p>
        </p:txBody>
      </p:sp>
      <p:sp>
        <p:nvSpPr>
          <p:cNvPr id="4" name="Chỗ dành sẵn cho Số hiệu Bản chiếu 3"/>
          <p:cNvSpPr>
            <a:spLocks noGrp="1"/>
          </p:cNvSpPr>
          <p:nvPr>
            <p:ph type="sldNum" sz="quarter" idx="10"/>
          </p:nvPr>
        </p:nvSpPr>
        <p:spPr/>
        <p:txBody>
          <a:bodyPr/>
          <a:lstStyle/>
          <a:p>
            <a:fld id="{7FB667E1-E601-4AAF-B95C-B25720D70A60}" type="slidenum">
              <a:rPr lang="en-US" smtClean="0"/>
              <a:t>6</a:t>
            </a:fld>
            <a:endParaRPr lang="en-US"/>
          </a:p>
        </p:txBody>
      </p:sp>
    </p:spTree>
    <p:extLst>
      <p:ext uri="{BB962C8B-B14F-4D97-AF65-F5344CB8AC3E}">
        <p14:creationId xmlns:p14="http://schemas.microsoft.com/office/powerpoint/2010/main" val="378167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Nội</a:t>
            </a:r>
            <a:r>
              <a:rPr lang="en-US" baseline="0" dirty="0" smtClean="0"/>
              <a:t> dung </a:t>
            </a:r>
            <a:r>
              <a:rPr lang="en-US" baseline="0" dirty="0" err="1" smtClean="0"/>
              <a:t>phần</a:t>
            </a:r>
            <a:r>
              <a:rPr lang="en-US" baseline="0" dirty="0" smtClean="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sẽ</a:t>
            </a:r>
            <a:r>
              <a:rPr lang="en-US" baseline="0" dirty="0" smtClean="0"/>
              <a:t> </a:t>
            </a:r>
            <a:r>
              <a:rPr lang="en-US" baseline="0" dirty="0" err="1" smtClean="0"/>
              <a:t>tập</a:t>
            </a:r>
            <a:r>
              <a:rPr lang="en-US" baseline="0" dirty="0" smtClean="0"/>
              <a:t> </a:t>
            </a:r>
            <a:r>
              <a:rPr lang="en-US" baseline="0" dirty="0" err="1" smtClean="0"/>
              <a:t>trung</a:t>
            </a:r>
            <a:r>
              <a:rPr lang="en-US" baseline="0" dirty="0" smtClean="0"/>
              <a:t> </a:t>
            </a:r>
            <a:r>
              <a:rPr lang="en-US" baseline="0" dirty="0" err="1" smtClean="0"/>
              <a:t>vào</a:t>
            </a:r>
            <a:r>
              <a:rPr lang="en-US" baseline="0" dirty="0" smtClean="0"/>
              <a:t> </a:t>
            </a:r>
            <a:r>
              <a:rPr lang="en-US" baseline="0" dirty="0" err="1" smtClean="0"/>
              <a:t>ứng</a:t>
            </a:r>
            <a:r>
              <a:rPr lang="en-US" baseline="0" dirty="0" smtClean="0"/>
              <a:t> </a:t>
            </a:r>
            <a:r>
              <a:rPr lang="en-US" baseline="0" dirty="0" err="1" smtClean="0"/>
              <a:t>dụng</a:t>
            </a:r>
            <a:r>
              <a:rPr lang="en-US" baseline="0" dirty="0" smtClean="0"/>
              <a:t>, </a:t>
            </a:r>
            <a:r>
              <a:rPr lang="en-US" baseline="0" dirty="0" err="1" smtClean="0"/>
              <a:t>các</a:t>
            </a:r>
            <a:r>
              <a:rPr lang="en-US" baseline="0" dirty="0" smtClean="0"/>
              <a:t> </a:t>
            </a:r>
            <a:r>
              <a:rPr lang="en-US" baseline="0" dirty="0" err="1" smtClean="0"/>
              <a:t>giải</a:t>
            </a:r>
            <a:r>
              <a:rPr lang="en-US" baseline="0" dirty="0" smtClean="0"/>
              <a:t> </a:t>
            </a:r>
            <a:r>
              <a:rPr lang="en-US" baseline="0" dirty="0" err="1" smtClean="0"/>
              <a:t>pháp</a:t>
            </a:r>
            <a:r>
              <a:rPr lang="en-US" baseline="0" dirty="0" smtClean="0"/>
              <a:t> </a:t>
            </a:r>
            <a:r>
              <a:rPr lang="en-US" baseline="0" dirty="0" err="1" smtClean="0"/>
              <a:t>được</a:t>
            </a:r>
            <a:r>
              <a:rPr lang="en-US" baseline="0" dirty="0" smtClean="0"/>
              <a:t> </a:t>
            </a:r>
            <a:r>
              <a:rPr lang="en-US" baseline="0" dirty="0" err="1" smtClean="0"/>
              <a:t>lựa</a:t>
            </a:r>
            <a:r>
              <a:rPr lang="en-US" baseline="0" dirty="0" smtClean="0"/>
              <a:t> </a:t>
            </a:r>
            <a:r>
              <a:rPr lang="en-US" baseline="0" dirty="0" err="1" smtClean="0"/>
              <a:t>chọn</a:t>
            </a:r>
            <a:r>
              <a:rPr lang="en-US" baseline="0" dirty="0" smtClean="0"/>
              <a:t> </a:t>
            </a:r>
            <a:r>
              <a:rPr lang="en-US" baseline="0" dirty="0" err="1" smtClean="0"/>
              <a:t>cho</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ứng</a:t>
            </a:r>
            <a:r>
              <a:rPr lang="en-US" baseline="0" dirty="0" smtClean="0"/>
              <a:t> </a:t>
            </a:r>
            <a:r>
              <a:rPr lang="en-US" baseline="0" dirty="0" err="1" smtClean="0"/>
              <a:t>dụng</a:t>
            </a:r>
            <a:endParaRPr lang="en-US" dirty="0"/>
          </a:p>
        </p:txBody>
      </p:sp>
      <p:sp>
        <p:nvSpPr>
          <p:cNvPr id="4" name="Slide Number Placeholder 3"/>
          <p:cNvSpPr>
            <a:spLocks noGrp="1"/>
          </p:cNvSpPr>
          <p:nvPr>
            <p:ph type="sldNum" sz="quarter" idx="10"/>
          </p:nvPr>
        </p:nvSpPr>
        <p:spPr/>
        <p:txBody>
          <a:bodyPr/>
          <a:lstStyle/>
          <a:p>
            <a:fld id="{7FB667E1-E601-4AAF-B95C-B25720D70A60}" type="slidenum">
              <a:rPr lang="en-US" smtClean="0"/>
              <a:t>7</a:t>
            </a:fld>
            <a:endParaRPr lang="en-US"/>
          </a:p>
        </p:txBody>
      </p:sp>
    </p:spTree>
    <p:extLst>
      <p:ext uri="{BB962C8B-B14F-4D97-AF65-F5344CB8AC3E}">
        <p14:creationId xmlns:p14="http://schemas.microsoft.com/office/powerpoint/2010/main" val="1024828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kern="1200" smtClean="0">
                <a:solidFill>
                  <a:schemeClr val="tx1"/>
                </a:solidFill>
                <a:effectLst/>
                <a:latin typeface="+mn-lt"/>
                <a:ea typeface="+mn-ea"/>
                <a:cs typeface="+mn-cs"/>
              </a:rPr>
              <a:t>Vấn đề tổ chức cơ sở dữ liệu luôn là bài toán đặt ra hàng đầu của bất kỳ hệ thống nào. Với mạng xã hội, quá trình liên kết người dùng phải được quản lý một cách tối ưu, chính xác. Cụ thể</a:t>
            </a:r>
            <a:r>
              <a:rPr lang="en-US" sz="1200" kern="1200" baseline="0" smtClean="0">
                <a:solidFill>
                  <a:schemeClr val="tx1"/>
                </a:solidFill>
                <a:effectLst/>
                <a:latin typeface="+mn-lt"/>
                <a:ea typeface="+mn-ea"/>
                <a:cs typeface="+mn-cs"/>
              </a:rPr>
              <a:t> như sau</a:t>
            </a:r>
          </a:p>
          <a:p>
            <a:pPr marL="228600" indent="-228600">
              <a:buAutoNum type="arabicPeriod"/>
            </a:pPr>
            <a:r>
              <a:rPr lang="en-US" sz="1200" kern="1200" baseline="0" smtClean="0">
                <a:solidFill>
                  <a:schemeClr val="tx1"/>
                </a:solidFill>
                <a:effectLst/>
                <a:latin typeface="+mn-lt"/>
                <a:ea typeface="+mn-ea"/>
                <a:cs typeface="+mn-cs"/>
              </a:rPr>
              <a:t>Với csdl quan hệ để lưu trữ tài khoản có thể dung như sau:</a:t>
            </a:r>
          </a:p>
          <a:p>
            <a:pPr marL="228600" indent="-228600">
              <a:buAutoNum type="arabicPeriod"/>
            </a:pPr>
            <a:r>
              <a:rPr lang="en-US" sz="1200" kern="1200" baseline="0" smtClean="0">
                <a:solidFill>
                  <a:schemeClr val="tx1"/>
                </a:solidFill>
                <a:effectLst/>
                <a:latin typeface="+mn-lt"/>
                <a:ea typeface="+mn-ea"/>
                <a:cs typeface="+mn-cs"/>
              </a:rPr>
              <a:t>Khi đó, để thể hiện mối quan hệ giữa 2 tài khoản theo quan hệ nhiều-nhiều và xây dựng thêm các bảng khác để lưu trữ giá trị đó.</a:t>
            </a:r>
          </a:p>
          <a:p>
            <a:pPr marL="228600" indent="-228600">
              <a:buAutoNum type="arabicPeriod"/>
            </a:pPr>
            <a:r>
              <a:rPr lang="en-US" sz="1200" kern="1200" baseline="0" smtClean="0">
                <a:solidFill>
                  <a:schemeClr val="tx1"/>
                </a:solidFill>
                <a:effectLst/>
                <a:latin typeface="+mn-lt"/>
                <a:ea typeface="+mn-ea"/>
                <a:cs typeface="+mn-cs"/>
              </a:rPr>
              <a:t>Khi đó để trả lời câu hỏi A có là bạn của B hay không thì rất đơn giản. Tuy nhiên, với mạng xã hội không dừng lại ở đó.</a:t>
            </a:r>
          </a:p>
          <a:p>
            <a:pPr marL="228600" indent="-228600">
              <a:buAutoNum type="arabicPeriod"/>
            </a:pPr>
            <a:r>
              <a:rPr lang="en-US" sz="1200" kern="1200" baseline="0" smtClean="0">
                <a:solidFill>
                  <a:schemeClr val="tx1"/>
                </a:solidFill>
                <a:effectLst/>
                <a:latin typeface="+mn-lt"/>
                <a:ea typeface="+mn-ea"/>
                <a:cs typeface="+mn-cs"/>
              </a:rPr>
              <a:t>Bạn chung giữa A và B, khi đó phải thực hiện kết trên bảng friend và có thể có rất nhiều record, tốn thời gia cho việc kết rồi lọc.</a:t>
            </a:r>
          </a:p>
          <a:p>
            <a:pPr marL="228600" indent="-228600">
              <a:buAutoNum type="arabicPeriod"/>
            </a:pPr>
            <a:r>
              <a:rPr lang="en-US" sz="1200" kern="1200" baseline="0" smtClean="0">
                <a:solidFill>
                  <a:schemeClr val="tx1"/>
                </a:solidFill>
                <a:effectLst/>
                <a:latin typeface="+mn-lt"/>
                <a:ea typeface="+mn-ea"/>
                <a:cs typeface="+mn-cs"/>
              </a:rPr>
              <a:t>Do đó, với các truy vấn sâu, phải kết nhiều bảng, hoặc một bảng nhiều lần sẽ tốn rất nhiều chi phí, thậm chí còn không hiệu quả.</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8</a:t>
            </a:fld>
            <a:endParaRPr lang="en-US"/>
          </a:p>
        </p:txBody>
      </p:sp>
    </p:spTree>
    <p:extLst>
      <p:ext uri="{BB962C8B-B14F-4D97-AF65-F5344CB8AC3E}">
        <p14:creationId xmlns:p14="http://schemas.microsoft.com/office/powerpoint/2010/main" val="3762302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aseline="0" smtClean="0"/>
              <a:t>Do đó, để thể hiện được các truy vấn sâu một cách hiệu quả, thì csdl đồ thị sẽ là một sự lựa chọn hiệu quả</a:t>
            </a:r>
          </a:p>
          <a:p>
            <a:pPr marL="228600" indent="-228600">
              <a:buAutoNum type="arabicPeriod"/>
            </a:pPr>
            <a:r>
              <a:rPr lang="en-US" baseline="0" smtClean="0"/>
              <a:t>Các tài khoản sẽ được thể hiện thành các đỉnh trong một đồ thị, mỗi đỉnh đại diện cho một người dung.</a:t>
            </a:r>
          </a:p>
          <a:p>
            <a:pPr marL="228600" indent="-228600">
              <a:buAutoNum type="arabicPeriod"/>
            </a:pPr>
            <a:r>
              <a:rPr lang="en-US" baseline="0" smtClean="0"/>
              <a:t>Khi đó, dùng các cạnh để thể hiện mối quan hệ giữa các đỉnh đó. Quá trình tìm kiếm, sẽ trở thành quá trình duyệt độ thì và sẽ không còn các phép kết như csdl quan hệ.</a:t>
            </a:r>
          </a:p>
          <a:p>
            <a:pPr marL="228600" indent="-228600">
              <a:buAutoNum type="arabicPeriod"/>
            </a:pPr>
            <a:r>
              <a:rPr lang="en-US" smtClean="0"/>
              <a:t>Ví</a:t>
            </a:r>
            <a:r>
              <a:rPr lang="en-US" baseline="0" smtClean="0"/>
              <a:t> dụ, bạn chung giữa A và B, xuất phát từ đỉnh A duyệt đến các đỉnh bạn của A và từ đó duyệt thêm 1 lần nữa nếu gặp B thì đó sẽ là câu trả lời. Có thể nhận thấy, quá trình tìm duyệt chỉ tập trung ban đầu vào A và các cạnh liên quan đến A, không phụ thuộc vào số lượng người dùng khác.</a:t>
            </a:r>
          </a:p>
          <a:p>
            <a:pPr marL="228600" indent="-228600">
              <a:buAutoNum type="arabicPeriod"/>
            </a:pPr>
            <a:r>
              <a:rPr lang="en-US" baseline="0" smtClean="0"/>
              <a:t>A thông qua ai để biết Z, ở đây có thể dung thuật toán tìm đường đi ngắn nhất trên đồ thị.</a:t>
            </a:r>
          </a:p>
          <a:p>
            <a:pPr marL="228600" indent="-228600">
              <a:buAutoNum type="arabicPeriod"/>
            </a:pPr>
            <a:r>
              <a:rPr lang="en-US" baseline="0" smtClean="0"/>
              <a:t>Có thể dựa vào số bạn chung giữa  A và bạn của bạn của A (a-&gt;b-&gt;c)  từ đó thể quyết định.</a:t>
            </a:r>
            <a:endParaRPr lang="en-US"/>
          </a:p>
        </p:txBody>
      </p:sp>
      <p:sp>
        <p:nvSpPr>
          <p:cNvPr id="4" name="Slide Number Placeholder 3"/>
          <p:cNvSpPr>
            <a:spLocks noGrp="1"/>
          </p:cNvSpPr>
          <p:nvPr>
            <p:ph type="sldNum" sz="quarter" idx="10"/>
          </p:nvPr>
        </p:nvSpPr>
        <p:spPr/>
        <p:txBody>
          <a:bodyPr/>
          <a:lstStyle/>
          <a:p>
            <a:fld id="{7FB667E1-E601-4AAF-B95C-B25720D70A60}" type="slidenum">
              <a:rPr lang="en-US" smtClean="0"/>
              <a:t>9</a:t>
            </a:fld>
            <a:endParaRPr lang="en-US"/>
          </a:p>
        </p:txBody>
      </p:sp>
    </p:spTree>
    <p:extLst>
      <p:ext uri="{BB962C8B-B14F-4D97-AF65-F5344CB8AC3E}">
        <p14:creationId xmlns:p14="http://schemas.microsoft.com/office/powerpoint/2010/main" val="1790305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0" y="0"/>
            <a:ext cx="12188825" cy="713232"/>
            <a:chOff x="0" y="0"/>
            <a:chExt cx="12188825" cy="713232"/>
          </a:xfrm>
        </p:grpSpPr>
        <p:sp>
          <p:nvSpPr>
            <p:cNvPr id="7" name="Rectangle 6"/>
            <p:cNvSpPr/>
            <p:nvPr/>
          </p:nvSpPr>
          <p:spPr>
            <a:xfrm flipV="1">
              <a:off x="0" y="73152"/>
              <a:ext cx="12188825" cy="640080"/>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a:off x="0" y="0"/>
            <a:ext cx="713232" cy="6858000"/>
            <a:chOff x="0" y="0"/>
            <a:chExt cx="713232" cy="6858000"/>
          </a:xfrm>
        </p:grpSpPr>
        <p:sp>
          <p:nvSpPr>
            <p:cNvPr id="12" name="Rectangle 11"/>
            <p:cNvSpPr/>
            <p:nvPr/>
          </p:nvSpPr>
          <p:spPr>
            <a:xfrm flipH="1">
              <a:off x="73152" y="0"/>
              <a:ext cx="640080" cy="6858000"/>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H="1">
              <a:off x="0" y="0"/>
              <a:ext cx="202718" cy="6858000"/>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4" name="Group 13"/>
          <p:cNvGrpSpPr/>
          <p:nvPr/>
        </p:nvGrpSpPr>
        <p:grpSpPr>
          <a:xfrm>
            <a:off x="11476762" y="0"/>
            <a:ext cx="746886" cy="6858000"/>
            <a:chOff x="11476762" y="0"/>
            <a:chExt cx="746886" cy="6858000"/>
          </a:xfrm>
        </p:grpSpPr>
        <p:sp>
          <p:nvSpPr>
            <p:cNvPr id="15" name="Rectangle 14"/>
            <p:cNvSpPr/>
            <p:nvPr/>
          </p:nvSpPr>
          <p:spPr>
            <a:xfrm flipH="1">
              <a:off x="11476762" y="0"/>
              <a:ext cx="640080" cy="6858000"/>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flipH="1">
              <a:off x="12020930" y="0"/>
              <a:ext cx="202718" cy="6858000"/>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7" name="Group 16"/>
          <p:cNvGrpSpPr/>
          <p:nvPr/>
        </p:nvGrpSpPr>
        <p:grpSpPr>
          <a:xfrm flipV="1">
            <a:off x="0" y="6144768"/>
            <a:ext cx="12188825" cy="713232"/>
            <a:chOff x="0" y="0"/>
            <a:chExt cx="12188825" cy="713232"/>
          </a:xfrm>
        </p:grpSpPr>
        <p:sp>
          <p:nvSpPr>
            <p:cNvPr id="18" name="Rectangle 17"/>
            <p:cNvSpPr/>
            <p:nvPr/>
          </p:nvSpPr>
          <p:spPr>
            <a:xfrm flipV="1">
              <a:off x="0" y="73152"/>
              <a:ext cx="12188825" cy="640080"/>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295400" y="1188720"/>
            <a:ext cx="9601200" cy="2514600"/>
          </a:xfrm>
        </p:spPr>
        <p:txBody>
          <a:bodyPr anchor="b">
            <a:noAutofit/>
          </a:bodyPr>
          <a:lstStyle>
            <a:lvl1pPr algn="ctr">
              <a:defRPr sz="6000"/>
            </a:lvl1pPr>
          </a:lstStyle>
          <a:p>
            <a:r>
              <a:rPr lang="en-US" smtClean="0"/>
              <a:t>Click to edit Master title style</a:t>
            </a:r>
            <a:endParaRPr/>
          </a:p>
        </p:txBody>
      </p:sp>
      <p:sp>
        <p:nvSpPr>
          <p:cNvPr id="3" name="Subtitle 2"/>
          <p:cNvSpPr>
            <a:spLocks noGrp="1"/>
          </p:cNvSpPr>
          <p:nvPr>
            <p:ph type="subTitle" idx="1"/>
          </p:nvPr>
        </p:nvSpPr>
        <p:spPr>
          <a:xfrm>
            <a:off x="1295400" y="3749040"/>
            <a:ext cx="9601200" cy="914400"/>
          </a:xfrm>
        </p:spPr>
        <p:txBody>
          <a:bodyPr>
            <a:normAutofit/>
          </a:bodyPr>
          <a:lstStyle>
            <a:lvl1pPr marL="0" indent="0" algn="ctr">
              <a:spcBef>
                <a:spcPts val="0"/>
              </a:spcBef>
              <a:buNone/>
              <a:defRPr sz="2400" cap="all" baseline="0"/>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flipV="1">
            <a:off x="0" y="6309360"/>
            <a:ext cx="12188825"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a:off x="16736" y="0"/>
            <a:ext cx="12188825" cy="548640"/>
            <a:chOff x="0" y="0"/>
            <a:chExt cx="12188825" cy="713232"/>
          </a:xfrm>
        </p:grpSpPr>
        <p:sp>
          <p:nvSpPr>
            <p:cNvPr id="12" name="Rectangle 11"/>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A8D9AD5-F248-4919-864A-CFD76CC027D6}" type="slidenum">
              <a:rPr/>
              <a:t>‹#›</a:t>
            </a:fld>
            <a:endParaRPr/>
          </a:p>
        </p:txBody>
      </p:sp>
      <p:sp>
        <p:nvSpPr>
          <p:cNvPr id="2" name="Title 1"/>
          <p:cNvSpPr>
            <a:spLocks noGrp="1"/>
          </p:cNvSpPr>
          <p:nvPr>
            <p:ph type="title"/>
          </p:nvPr>
        </p:nvSpPr>
        <p:spPr>
          <a:xfrm>
            <a:off x="1295400" y="1188720"/>
            <a:ext cx="9601200" cy="2514600"/>
          </a:xfrm>
        </p:spPr>
        <p:txBody>
          <a:bodyPr anchor="b">
            <a:normAutofit/>
          </a:bodyPr>
          <a:lstStyle>
            <a:lvl1pPr algn="ctr">
              <a:defRPr sz="5400" b="0">
                <a:solidFill>
                  <a:schemeClr val="tx1">
                    <a:lumMod val="75000"/>
                  </a:schemeClr>
                </a:solidFill>
              </a:defRPr>
            </a:lvl1pPr>
          </a:lstStyle>
          <a:p>
            <a:r>
              <a:rPr lang="en-US" smtClean="0"/>
              <a:t>Click to edit Master title style</a:t>
            </a:r>
            <a:endParaRPr/>
          </a:p>
        </p:txBody>
      </p:sp>
      <p:sp>
        <p:nvSpPr>
          <p:cNvPr id="3" name="Text Placeholder 2"/>
          <p:cNvSpPr>
            <a:spLocks noGrp="1"/>
          </p:cNvSpPr>
          <p:nvPr>
            <p:ph type="body" idx="1"/>
          </p:nvPr>
        </p:nvSpPr>
        <p:spPr>
          <a:xfrm>
            <a:off x="1295400" y="3749040"/>
            <a:ext cx="9601200" cy="914400"/>
          </a:xfrm>
        </p:spPr>
        <p:txBody>
          <a:bodyPr anchor="t"/>
          <a:lstStyle>
            <a:lvl1pPr marL="0" indent="0" algn="ctr">
              <a:spcBef>
                <a:spcPts val="0"/>
              </a:spcBef>
              <a:buNone/>
              <a:defRPr sz="2000" cap="all"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715843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341120" y="1673352"/>
            <a:ext cx="4572000" cy="4343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278880" y="1673352"/>
            <a:ext cx="4572000" cy="43434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0D06EF73-9DB8-4763-865F-2F88181A4732}" type="slidenum">
              <a:rPr/>
              <a:t>‹#›</a:t>
            </a:fld>
            <a:endParaRPr/>
          </a:p>
        </p:txBody>
      </p:sp>
    </p:spTree>
    <p:extLst>
      <p:ext uri="{BB962C8B-B14F-4D97-AF65-F5344CB8AC3E}">
        <p14:creationId xmlns:p14="http://schemas.microsoft.com/office/powerpoint/2010/main" val="292305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Text Placeholder 2"/>
          <p:cNvSpPr>
            <a:spLocks noGrp="1"/>
          </p:cNvSpPr>
          <p:nvPr>
            <p:ph type="body" idx="1"/>
          </p:nvPr>
        </p:nvSpPr>
        <p:spPr>
          <a:xfrm>
            <a:off x="1341120" y="1600200"/>
            <a:ext cx="4572000" cy="758952"/>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41120" y="2441448"/>
            <a:ext cx="4572000" cy="358444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278880" y="1600200"/>
            <a:ext cx="4572000" cy="758952"/>
          </a:xfrm>
        </p:spPr>
        <p:txBody>
          <a:bodyPr anchor="ctr">
            <a:normAutofit/>
          </a:bodyPr>
          <a:lstStyle>
            <a:lvl1pPr marL="0" indent="0">
              <a:spcBef>
                <a:spcPts val="0"/>
              </a:spcBef>
              <a:buNone/>
              <a:defRPr sz="20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78880" y="2441448"/>
            <a:ext cx="4572000" cy="358444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0" y="0"/>
            <a:ext cx="12188825"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8138160" y="1828800"/>
            <a:ext cx="3657600" cy="2286000"/>
          </a:xfrm>
        </p:spPr>
        <p:txBody>
          <a:bodyPr anchor="b">
            <a:normAutofit/>
          </a:bodyPr>
          <a:lstStyle>
            <a:lvl1pPr>
              <a:defRPr sz="3400" b="0"/>
            </a:lvl1pPr>
          </a:lstStyle>
          <a:p>
            <a:r>
              <a:rPr lang="en-US" smtClean="0"/>
              <a:t>Click to edit Master title style</a:t>
            </a:r>
            <a:endParaRPr/>
          </a:p>
        </p:txBody>
      </p:sp>
      <p:sp>
        <p:nvSpPr>
          <p:cNvPr id="3" name="Content Placeholder 2"/>
          <p:cNvSpPr>
            <a:spLocks noGrp="1"/>
          </p:cNvSpPr>
          <p:nvPr>
            <p:ph idx="1"/>
          </p:nvPr>
        </p:nvSpPr>
        <p:spPr>
          <a:xfrm>
            <a:off x="548640" y="1005840"/>
            <a:ext cx="7223760" cy="49377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8138160" y="4206240"/>
            <a:ext cx="3657600" cy="164592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38160" y="1828800"/>
            <a:ext cx="3657600" cy="2286000"/>
          </a:xfrm>
        </p:spPr>
        <p:txBody>
          <a:bodyPr anchor="b">
            <a:normAutofit/>
          </a:bodyPr>
          <a:lstStyle>
            <a:lvl1pPr>
              <a:defRPr sz="3400" b="0"/>
            </a:lvl1pPr>
          </a:lstStyle>
          <a:p>
            <a:r>
              <a:rPr lang="en-US" smtClean="0"/>
              <a:t>Click to edit Master title style</a:t>
            </a:r>
            <a:endParaRPr/>
          </a:p>
        </p:txBody>
      </p:sp>
      <p:sp>
        <p:nvSpPr>
          <p:cNvPr id="3" name="Picture Placeholder 2"/>
          <p:cNvSpPr>
            <a:spLocks noGrp="1"/>
          </p:cNvSpPr>
          <p:nvPr>
            <p:ph type="pic" idx="1"/>
          </p:nvPr>
        </p:nvSpPr>
        <p:spPr>
          <a:xfrm>
            <a:off x="548640" y="548640"/>
            <a:ext cx="6675120" cy="5760720"/>
          </a:xfrm>
          <a:noFill/>
        </p:spPr>
        <p:txBody>
          <a:bodyPr/>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8138160" y="4206240"/>
            <a:ext cx="3657600" cy="1645920"/>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A8D9AD5-F248-4919-864A-CFD76CC027D6}" type="slidenum">
              <a:rPr/>
              <a:t>‹#›</a:t>
            </a:fld>
            <a:endParaRPr/>
          </a:p>
        </p:txBody>
      </p:sp>
      <p:grpSp>
        <p:nvGrpSpPr>
          <p:cNvPr id="8" name="Group 7"/>
          <p:cNvGrpSpPr/>
          <p:nvPr/>
        </p:nvGrpSpPr>
        <p:grpSpPr>
          <a:xfrm>
            <a:off x="0" y="0"/>
            <a:ext cx="7772400" cy="548640"/>
            <a:chOff x="0" y="0"/>
            <a:chExt cx="12188825" cy="713232"/>
          </a:xfrm>
        </p:grpSpPr>
        <p:sp>
          <p:nvSpPr>
            <p:cNvPr id="9" name="Rectangle 8"/>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1" name="Group 10"/>
          <p:cNvGrpSpPr/>
          <p:nvPr/>
        </p:nvGrpSpPr>
        <p:grpSpPr>
          <a:xfrm flipV="1">
            <a:off x="0" y="6309360"/>
            <a:ext cx="7772400" cy="548640"/>
            <a:chOff x="0" y="0"/>
            <a:chExt cx="12188825" cy="713232"/>
          </a:xfrm>
        </p:grpSpPr>
        <p:sp>
          <p:nvSpPr>
            <p:cNvPr id="12" name="Rectangle 11"/>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4" name="Group 13"/>
          <p:cNvGrpSpPr/>
          <p:nvPr/>
        </p:nvGrpSpPr>
        <p:grpSpPr>
          <a:xfrm rot="5400000" flipV="1">
            <a:off x="-3154680" y="3154680"/>
            <a:ext cx="6858000" cy="548640"/>
            <a:chOff x="0" y="0"/>
            <a:chExt cx="12188825" cy="713232"/>
          </a:xfrm>
        </p:grpSpPr>
        <p:sp>
          <p:nvSpPr>
            <p:cNvPr id="15" name="Rectangle 14"/>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6" name="Rectangle 15"/>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7" name="Group 16"/>
          <p:cNvGrpSpPr/>
          <p:nvPr/>
        </p:nvGrpSpPr>
        <p:grpSpPr>
          <a:xfrm rot="16200000" flipH="1" flipV="1">
            <a:off x="4069079" y="3154681"/>
            <a:ext cx="6858000" cy="548640"/>
            <a:chOff x="0" y="0"/>
            <a:chExt cx="12188825" cy="713232"/>
          </a:xfrm>
        </p:grpSpPr>
        <p:sp>
          <p:nvSpPr>
            <p:cNvPr id="18" name="Rectangle 17"/>
            <p:cNvSpPr/>
            <p:nvPr/>
          </p:nvSpPr>
          <p:spPr>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9" name="Rectangle 18"/>
            <p:cNvSpPr/>
            <p:nvPr/>
          </p:nvSpPr>
          <p:spPr>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bwMode="auto">
          <a:xfrm flipV="1">
            <a:off x="0" y="6309360"/>
            <a:ext cx="12188825" cy="548640"/>
            <a:chOff x="0" y="0"/>
            <a:chExt cx="12188825" cy="713232"/>
          </a:xfrm>
        </p:grpSpPr>
        <p:sp>
          <p:nvSpPr>
            <p:cNvPr id="9" name="Rectangle 8"/>
            <p:cNvSpPr/>
            <p:nvPr/>
          </p:nvSpPr>
          <p:spPr bwMode="auto">
            <a:xfrm flipV="1">
              <a:off x="0" y="59436"/>
              <a:ext cx="12188825" cy="653796"/>
            </a:xfrm>
            <a:prstGeom prst="rect">
              <a:avLst/>
            </a:prstGeom>
            <a:solidFill>
              <a:schemeClr val="accent1">
                <a:alpha val="1686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bwMode="auto">
            <a:xfrm flipV="1">
              <a:off x="0" y="0"/>
              <a:ext cx="12188825" cy="201168"/>
            </a:xfrm>
            <a:prstGeom prst="rect">
              <a:avLst/>
            </a:prstGeom>
            <a:solidFill>
              <a:schemeClr val="accent1">
                <a:alpha val="2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341120" y="438912"/>
            <a:ext cx="9509760" cy="1088136"/>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341120" y="1673352"/>
            <a:ext cx="95097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8875776" y="6391656"/>
            <a:ext cx="960120" cy="237744"/>
          </a:xfrm>
          <a:prstGeom prst="rect">
            <a:avLst/>
          </a:prstGeom>
        </p:spPr>
        <p:txBody>
          <a:bodyPr vert="horz" lIns="91440" tIns="45720" rIns="91440" bIns="45720" rtlCol="0" anchor="ctr"/>
          <a:lstStyle>
            <a:lvl1pPr algn="r">
              <a:defRPr sz="800">
                <a:solidFill>
                  <a:schemeClr val="tx1"/>
                </a:solidFill>
              </a:defRPr>
            </a:lvl1pPr>
          </a:lstStyle>
          <a:p>
            <a:endParaRPr/>
          </a:p>
        </p:txBody>
      </p:sp>
      <p:sp>
        <p:nvSpPr>
          <p:cNvPr id="5" name="Footer Placeholder 4"/>
          <p:cNvSpPr>
            <a:spLocks noGrp="1"/>
          </p:cNvSpPr>
          <p:nvPr>
            <p:ph type="ftr" sz="quarter" idx="3"/>
          </p:nvPr>
        </p:nvSpPr>
        <p:spPr>
          <a:xfrm>
            <a:off x="1341120" y="6391656"/>
            <a:ext cx="7159752" cy="237744"/>
          </a:xfrm>
          <a:prstGeom prst="rect">
            <a:avLst/>
          </a:prstGeom>
        </p:spPr>
        <p:txBody>
          <a:bodyPr vert="horz" lIns="91440" tIns="45720" rIns="91440" bIns="45720" rtlCol="0" anchor="ctr"/>
          <a:lstStyle>
            <a:lvl1pPr algn="l">
              <a:defRPr sz="800" cap="all" baseline="0">
                <a:solidFill>
                  <a:schemeClr val="tx1"/>
                </a:solidFill>
              </a:defRPr>
            </a:lvl1pPr>
          </a:lstStyle>
          <a:p>
            <a:endParaRPr/>
          </a:p>
        </p:txBody>
      </p:sp>
      <p:sp>
        <p:nvSpPr>
          <p:cNvPr id="6" name="Slide Number Placeholder 5"/>
          <p:cNvSpPr>
            <a:spLocks noGrp="1"/>
          </p:cNvSpPr>
          <p:nvPr>
            <p:ph type="sldNum" sz="quarter" idx="4"/>
          </p:nvPr>
        </p:nvSpPr>
        <p:spPr>
          <a:xfrm>
            <a:off x="10210800" y="6391656"/>
            <a:ext cx="640080" cy="237744"/>
          </a:xfrm>
          <a:prstGeom prst="rect">
            <a:avLst/>
          </a:prstGeom>
        </p:spPr>
        <p:txBody>
          <a:bodyPr vert="horz" lIns="91440" tIns="45720" rIns="91440" bIns="45720" rtlCol="0" anchor="ctr"/>
          <a:lstStyle>
            <a:lvl1pPr algn="r">
              <a:defRPr sz="800">
                <a:solidFill>
                  <a:schemeClr val="tx1"/>
                </a:solidFill>
              </a:defRPr>
            </a:lvl1pPr>
          </a:lstStyle>
          <a:p>
            <a:fld id="{CA8D9AD5-F248-4919-864A-CFD76CC027D6}" type="slidenum">
              <a:rPr/>
              <a:pPr/>
              <a:t>‹#›</a:t>
            </a:fld>
            <a:endParaRPr/>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hdr="0" ftr="0" dt="0"/>
  <p:txStyles>
    <p:titleStyle>
      <a:lvl1pPr marL="0" indent="0" algn="l" defTabSz="914400" rtl="0" eaLnBrk="1" latinLnBrk="0" hangingPunct="1">
        <a:lnSpc>
          <a:spcPct val="90000"/>
        </a:lnSpc>
        <a:spcBef>
          <a:spcPct val="0"/>
        </a:spcBef>
        <a:buFont typeface="Arial" pitchFamily="34" charset="0"/>
        <a:buNone/>
        <a:defRPr sz="3400" kern="1200">
          <a:solidFill>
            <a:schemeClr val="tx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8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1000"/>
        </a:spcBef>
        <a:buSzPct val="8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SzPct val="80000"/>
        <a:buFont typeface="Arial" pitchFamily="34" charset="0"/>
        <a:buChar char="•"/>
        <a:defRPr sz="1600" kern="1200">
          <a:solidFill>
            <a:schemeClr val="tx1"/>
          </a:solidFill>
          <a:latin typeface="+mn-lt"/>
          <a:ea typeface="+mn-ea"/>
          <a:cs typeface="+mn-cs"/>
        </a:defRPr>
      </a:lvl3pPr>
      <a:lvl4pPr marL="123444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4pPr>
      <a:lvl5pPr marL="155448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pos="3840" userDrawn="1">
          <p15:clr>
            <a:srgbClr val="F26B43"/>
          </p15:clr>
        </p15:guide>
        <p15:guide id="5"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i.msdn.microsoft.com/dynimg/IC96238.jpg"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blogs.microsoft.co.il/blogs/shair/image_6A07BD44.png"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chart" Target="../charts/chart7.xml"/></Relationships>
</file>

<file path=ppt/slides/_rels/slide2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40938" y="851670"/>
            <a:ext cx="6701051" cy="1015663"/>
          </a:xfrm>
          <a:prstGeom prst="rect">
            <a:avLst/>
          </a:prstGeom>
          <a:noFill/>
        </p:spPr>
        <p:txBody>
          <a:bodyPr wrap="square" rtlCol="0">
            <a:spAutoFit/>
          </a:bodyPr>
          <a:lstStyle/>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TRƯỜNG ĐẠI HỌC KHOA HỌC TỰ NHIÊN</a:t>
            </a:r>
          </a:p>
          <a:p>
            <a:pPr algn="ctr"/>
            <a:r>
              <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KHOA CÔNG NGHỆ THÔNG </a:t>
            </a: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TIN</a:t>
            </a:r>
          </a:p>
          <a:p>
            <a:pPr algn="ctr"/>
            <a:r>
              <a:rPr lang="en-US" sz="2000" smtClean="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rPr>
              <a:t>LỚP CỬ NHÂN TÀI NĂNG 2012</a:t>
            </a:r>
            <a:endParaRPr lang="en-US" sz="2000">
              <a:ln w="0"/>
              <a:solidFill>
                <a:prstClr val="black"/>
              </a:solidFill>
              <a:effectLst>
                <a:outerShdw blurRad="38100" dist="1905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8" name="TextBox 7"/>
          <p:cNvSpPr txBox="1"/>
          <p:nvPr/>
        </p:nvSpPr>
        <p:spPr>
          <a:xfrm>
            <a:off x="1883102" y="2382593"/>
            <a:ext cx="8523027" cy="1323439"/>
          </a:xfrm>
          <a:prstGeom prst="rect">
            <a:avLst/>
          </a:prstGeom>
          <a:noFill/>
        </p:spPr>
        <p:txBody>
          <a:bodyPr wrap="square" rtlCol="0">
            <a:spAutoFit/>
          </a:bodyPr>
          <a:lstStyle/>
          <a:p>
            <a:pPr algn="ctr"/>
            <a:r>
              <a:rPr lang="en-US" sz="4000" b="1" smtClean="0">
                <a:solidFill>
                  <a:srgbClr val="0000FF"/>
                </a:solidFill>
                <a:latin typeface="Times New Roman" panose="02020603050405020304" pitchFamily="18" charset="0"/>
                <a:cs typeface="Times New Roman" panose="02020603050405020304" pitchFamily="18" charset="0"/>
              </a:rPr>
              <a:t>MẠNG XÃ HỘI CHIA SẺ ĐỊA ĐIỂM TRÊN THIẾT BỊ ANDROID </a:t>
            </a:r>
            <a:endParaRPr lang="en-US" sz="4000" b="1">
              <a:solidFill>
                <a:srgbClr val="0000FF"/>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7336150" y="4221290"/>
            <a:ext cx="3069979" cy="1754326"/>
          </a:xfrm>
          <a:prstGeom prst="rect">
            <a:avLst/>
          </a:prstGeom>
          <a:noFill/>
        </p:spPr>
        <p:txBody>
          <a:bodyPr wrap="square" rtlCol="0">
            <a:spAutoFit/>
          </a:bodyPr>
          <a:lstStyle/>
          <a:p>
            <a:r>
              <a:rPr lang="en-US" smtClean="0">
                <a:latin typeface="Times New Roman" panose="02020603050405020304" pitchFamily="18" charset="0"/>
                <a:cs typeface="Times New Roman" panose="02020603050405020304" pitchFamily="18" charset="0"/>
              </a:rPr>
              <a:t>Sinh viên thực hiện:</a:t>
            </a:r>
          </a:p>
          <a:p>
            <a:r>
              <a:rPr lang="en-US" smtClean="0">
                <a:latin typeface="Times New Roman" panose="02020603050405020304" pitchFamily="18" charset="0"/>
                <a:cs typeface="Times New Roman" panose="02020603050405020304" pitchFamily="18" charset="0"/>
              </a:rPr>
              <a:t>1212264 – Hoàng Văn Ngọc</a:t>
            </a:r>
          </a:p>
          <a:p>
            <a:r>
              <a:rPr lang="en-US" smtClean="0">
                <a:latin typeface="Times New Roman" panose="02020603050405020304" pitchFamily="18" charset="0"/>
                <a:cs typeface="Times New Roman" panose="02020603050405020304" pitchFamily="18" charset="0"/>
              </a:rPr>
              <a:t>1212501 – Nguyễn Văn Tường </a:t>
            </a:r>
          </a:p>
          <a:p>
            <a:endParaRPr lang="en-US">
              <a:latin typeface="Times New Roman" panose="02020603050405020304" pitchFamily="18" charset="0"/>
              <a:cs typeface="Times New Roman" panose="02020603050405020304" pitchFamily="18" charset="0"/>
            </a:endParaRPr>
          </a:p>
          <a:p>
            <a:r>
              <a:rPr lang="en-US" smtClean="0">
                <a:latin typeface="Times New Roman" panose="02020603050405020304" pitchFamily="18" charset="0"/>
                <a:cs typeface="Times New Roman" panose="02020603050405020304" pitchFamily="18" charset="0"/>
              </a:rPr>
              <a:t>Giáo viên hướng dẫn:</a:t>
            </a:r>
          </a:p>
          <a:p>
            <a:r>
              <a:rPr lang="en-US" smtClean="0">
                <a:latin typeface="Times New Roman" panose="02020603050405020304" pitchFamily="18" charset="0"/>
                <a:cs typeface="Times New Roman" panose="02020603050405020304" pitchFamily="18" charset="0"/>
              </a:rPr>
              <a:t>TS. Đinh Bá Tiến</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5426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10</a:t>
            </a:fld>
            <a:endParaRPr lang="en-US"/>
          </a:p>
        </p:txBody>
      </p:sp>
      <p:sp>
        <p:nvSpPr>
          <p:cNvPr id="5" name="Title 1"/>
          <p:cNvSpPr>
            <a:spLocks noGrp="1"/>
          </p:cNvSpPr>
          <p:nvPr>
            <p:ph type="title"/>
          </p:nvPr>
        </p:nvSpPr>
        <p:spPr>
          <a:xfrm>
            <a:off x="241185" y="640898"/>
            <a:ext cx="11529637" cy="976183"/>
          </a:xfrm>
        </p:spPr>
        <p:txBody>
          <a:bodyPr>
            <a:normAutofit/>
          </a:bodyPr>
          <a:lstStyle/>
          <a:p>
            <a:r>
              <a:rPr lang="en-US" sz="4800" smtClean="0">
                <a:solidFill>
                  <a:srgbClr val="0000FF"/>
                </a:solidFill>
                <a:latin typeface="Times New Roman" panose="02020603050405020304" pitchFamily="18" charset="0"/>
                <a:cs typeface="Times New Roman" panose="02020603050405020304" pitchFamily="18" charset="0"/>
              </a:rPr>
              <a:t>3. Xây dựng ứng dụng, các giải pháp đề xuất</a:t>
            </a:r>
            <a:endParaRPr lang="en-US" sz="4800" b="1">
              <a:solidFill>
                <a:srgbClr val="0000FF"/>
              </a:solidFill>
            </a:endParaRPr>
          </a:p>
        </p:txBody>
      </p:sp>
      <p:sp>
        <p:nvSpPr>
          <p:cNvPr id="4" name="TextBox 3"/>
          <p:cNvSpPr txBox="1"/>
          <p:nvPr/>
        </p:nvSpPr>
        <p:spPr>
          <a:xfrm>
            <a:off x="1205471" y="1617081"/>
            <a:ext cx="4846194" cy="830997"/>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Thiết kế lưu trữ địa điểm:</a:t>
            </a:r>
          </a:p>
          <a:p>
            <a:endParaRPr lang="en-US"/>
          </a:p>
        </p:txBody>
      </p:sp>
      <p:sp>
        <p:nvSpPr>
          <p:cNvPr id="6" name="Oval 5"/>
          <p:cNvSpPr/>
          <p:nvPr/>
        </p:nvSpPr>
        <p:spPr>
          <a:xfrm>
            <a:off x="1845424" y="3654651"/>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A</a:t>
            </a:r>
            <a:endParaRPr lang="en-US">
              <a:solidFill>
                <a:schemeClr val="tx1"/>
              </a:solidFill>
              <a:latin typeface="Times New Roman" panose="02020603050405020304" pitchFamily="18" charset="0"/>
              <a:cs typeface="Times New Roman" panose="02020603050405020304" pitchFamily="18" charset="0"/>
            </a:endParaRPr>
          </a:p>
        </p:txBody>
      </p:sp>
      <p:sp>
        <p:nvSpPr>
          <p:cNvPr id="7" name="Oval 6"/>
          <p:cNvSpPr/>
          <p:nvPr/>
        </p:nvSpPr>
        <p:spPr>
          <a:xfrm>
            <a:off x="4522124" y="2464397"/>
            <a:ext cx="731520" cy="69943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anose="02020603050405020304" pitchFamily="18" charset="0"/>
                <a:cs typeface="Times New Roman" panose="02020603050405020304" pitchFamily="18" charset="0"/>
              </a:rPr>
              <a:t>X</a:t>
            </a:r>
            <a:endParaRPr lang="en-US">
              <a:solidFill>
                <a:schemeClr val="tx1"/>
              </a:solidFill>
              <a:latin typeface="Times New Roman" panose="02020603050405020304" pitchFamily="18" charset="0"/>
              <a:cs typeface="Times New Roman" panose="02020603050405020304" pitchFamily="18" charset="0"/>
            </a:endParaRPr>
          </a:p>
        </p:txBody>
      </p:sp>
      <p:sp>
        <p:nvSpPr>
          <p:cNvPr id="10" name="Oval 9"/>
          <p:cNvSpPr/>
          <p:nvPr/>
        </p:nvSpPr>
        <p:spPr>
          <a:xfrm>
            <a:off x="4522124" y="4004368"/>
            <a:ext cx="731520" cy="69943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Y</a:t>
            </a:r>
            <a:endParaRPr lang="en-US">
              <a:solidFill>
                <a:schemeClr val="tx1"/>
              </a:solidFill>
              <a:latin typeface="Times New Roman" panose="02020603050405020304" pitchFamily="18" charset="0"/>
              <a:cs typeface="Times New Roman" panose="02020603050405020304" pitchFamily="18" charset="0"/>
            </a:endParaRPr>
          </a:p>
        </p:txBody>
      </p:sp>
      <p:sp>
        <p:nvSpPr>
          <p:cNvPr id="11" name="Oval 10"/>
          <p:cNvSpPr/>
          <p:nvPr/>
        </p:nvSpPr>
        <p:spPr>
          <a:xfrm>
            <a:off x="4548448" y="4997008"/>
            <a:ext cx="731520" cy="69943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Z</a:t>
            </a:r>
            <a:endParaRPr lang="en-US">
              <a:solidFill>
                <a:schemeClr val="tx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4548448" y="3047151"/>
            <a:ext cx="1729048" cy="553998"/>
          </a:xfrm>
          <a:prstGeom prst="rect">
            <a:avLst/>
          </a:prstGeom>
          <a:noFill/>
        </p:spPr>
        <p:txBody>
          <a:bodyPr wrap="square" rtlCol="0">
            <a:spAutoFit/>
          </a:bodyPr>
          <a:lstStyle/>
          <a:p>
            <a:r>
              <a:rPr lang="en-US" sz="3000" smtClean="0">
                <a:latin typeface="Times New Roman" panose="02020603050405020304" pitchFamily="18" charset="0"/>
                <a:cs typeface="Times New Roman" panose="02020603050405020304" pitchFamily="18" charset="0"/>
              </a:rPr>
              <a:t>…</a:t>
            </a:r>
            <a:endParaRPr lang="en-US" sz="3000">
              <a:latin typeface="Times New Roman" panose="02020603050405020304" pitchFamily="18" charset="0"/>
              <a:cs typeface="Times New Roman" panose="02020603050405020304" pitchFamily="18" charset="0"/>
            </a:endParaRPr>
          </a:p>
        </p:txBody>
      </p:sp>
      <p:cxnSp>
        <p:nvCxnSpPr>
          <p:cNvPr id="15" name="Straight Connector 14"/>
          <p:cNvCxnSpPr>
            <a:stCxn id="6" idx="0"/>
            <a:endCxn id="7" idx="2"/>
          </p:cNvCxnSpPr>
          <p:nvPr/>
        </p:nvCxnSpPr>
        <p:spPr>
          <a:xfrm flipV="1">
            <a:off x="2211184" y="2814115"/>
            <a:ext cx="2310940" cy="8405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6"/>
            <a:endCxn id="10" idx="2"/>
          </p:cNvCxnSpPr>
          <p:nvPr/>
        </p:nvCxnSpPr>
        <p:spPr>
          <a:xfrm>
            <a:off x="2576944" y="4004369"/>
            <a:ext cx="1945180" cy="349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6" idx="5"/>
            <a:endCxn id="11" idx="2"/>
          </p:cNvCxnSpPr>
          <p:nvPr/>
        </p:nvCxnSpPr>
        <p:spPr>
          <a:xfrm>
            <a:off x="2469815" y="4251656"/>
            <a:ext cx="2078633" cy="1095070"/>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6613388" y="3209572"/>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anose="02020603050405020304" pitchFamily="18" charset="0"/>
                <a:cs typeface="Times New Roman" panose="02020603050405020304" pitchFamily="18" charset="0"/>
              </a:rPr>
              <a:t>B</a:t>
            </a:r>
            <a:endParaRPr lang="en-US">
              <a:solidFill>
                <a:schemeClr val="tx1"/>
              </a:solidFill>
              <a:latin typeface="Times New Roman" panose="02020603050405020304" pitchFamily="18" charset="0"/>
              <a:cs typeface="Times New Roman" panose="02020603050405020304" pitchFamily="18" charset="0"/>
            </a:endParaRPr>
          </a:p>
        </p:txBody>
      </p:sp>
      <p:sp>
        <p:nvSpPr>
          <p:cNvPr id="21" name="Oval 20"/>
          <p:cNvSpPr/>
          <p:nvPr/>
        </p:nvSpPr>
        <p:spPr>
          <a:xfrm>
            <a:off x="9290088" y="2019318"/>
            <a:ext cx="731520" cy="69943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anose="02020603050405020304" pitchFamily="18" charset="0"/>
                <a:cs typeface="Times New Roman" panose="02020603050405020304" pitchFamily="18" charset="0"/>
              </a:rPr>
              <a:t>X</a:t>
            </a:r>
            <a:endParaRPr lang="en-US">
              <a:solidFill>
                <a:schemeClr val="tx1"/>
              </a:solidFill>
              <a:latin typeface="Times New Roman" panose="02020603050405020304" pitchFamily="18" charset="0"/>
              <a:cs typeface="Times New Roman" panose="02020603050405020304" pitchFamily="18" charset="0"/>
            </a:endParaRPr>
          </a:p>
        </p:txBody>
      </p:sp>
      <p:sp>
        <p:nvSpPr>
          <p:cNvPr id="22" name="Oval 21"/>
          <p:cNvSpPr/>
          <p:nvPr/>
        </p:nvSpPr>
        <p:spPr>
          <a:xfrm>
            <a:off x="9290088" y="3559289"/>
            <a:ext cx="731520" cy="69943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Y</a:t>
            </a:r>
            <a:endParaRPr lang="en-US">
              <a:solidFill>
                <a:schemeClr val="tx1"/>
              </a:solidFill>
              <a:latin typeface="Times New Roman" panose="02020603050405020304" pitchFamily="18" charset="0"/>
              <a:cs typeface="Times New Roman" panose="02020603050405020304" pitchFamily="18" charset="0"/>
            </a:endParaRPr>
          </a:p>
        </p:txBody>
      </p:sp>
      <p:sp>
        <p:nvSpPr>
          <p:cNvPr id="23" name="Oval 22"/>
          <p:cNvSpPr/>
          <p:nvPr/>
        </p:nvSpPr>
        <p:spPr>
          <a:xfrm>
            <a:off x="9316412" y="4551929"/>
            <a:ext cx="731520" cy="699435"/>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Z</a:t>
            </a:r>
            <a:endParaRPr lang="en-US">
              <a:solidFill>
                <a:schemeClr val="tx1"/>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9290088" y="2835924"/>
            <a:ext cx="1729048" cy="553998"/>
          </a:xfrm>
          <a:prstGeom prst="rect">
            <a:avLst/>
          </a:prstGeom>
          <a:noFill/>
        </p:spPr>
        <p:txBody>
          <a:bodyPr wrap="square" rtlCol="0">
            <a:spAutoFit/>
          </a:bodyPr>
          <a:lstStyle/>
          <a:p>
            <a:r>
              <a:rPr lang="en-US" sz="3000" smtClean="0">
                <a:latin typeface="Times New Roman" panose="02020603050405020304" pitchFamily="18" charset="0"/>
                <a:cs typeface="Times New Roman" panose="02020603050405020304" pitchFamily="18" charset="0"/>
              </a:rPr>
              <a:t>…</a:t>
            </a:r>
            <a:endParaRPr lang="en-US" sz="3000">
              <a:latin typeface="Times New Roman" panose="02020603050405020304" pitchFamily="18" charset="0"/>
              <a:cs typeface="Times New Roman" panose="02020603050405020304" pitchFamily="18" charset="0"/>
            </a:endParaRPr>
          </a:p>
        </p:txBody>
      </p:sp>
      <p:cxnSp>
        <p:nvCxnSpPr>
          <p:cNvPr id="25" name="Straight Connector 24"/>
          <p:cNvCxnSpPr>
            <a:stCxn id="20" idx="7"/>
            <a:endCxn id="21" idx="2"/>
          </p:cNvCxnSpPr>
          <p:nvPr/>
        </p:nvCxnSpPr>
        <p:spPr>
          <a:xfrm flipV="1">
            <a:off x="7237779" y="2369036"/>
            <a:ext cx="2052309" cy="942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0" idx="6"/>
            <a:endCxn id="22" idx="2"/>
          </p:cNvCxnSpPr>
          <p:nvPr/>
        </p:nvCxnSpPr>
        <p:spPr>
          <a:xfrm>
            <a:off x="7344908" y="3559290"/>
            <a:ext cx="1945180" cy="349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5"/>
            <a:endCxn id="23" idx="2"/>
          </p:cNvCxnSpPr>
          <p:nvPr/>
        </p:nvCxnSpPr>
        <p:spPr>
          <a:xfrm>
            <a:off x="7237779" y="3806577"/>
            <a:ext cx="2078633" cy="1095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6" idx="7"/>
            <a:endCxn id="20" idx="2"/>
          </p:cNvCxnSpPr>
          <p:nvPr/>
        </p:nvCxnSpPr>
        <p:spPr>
          <a:xfrm flipV="1">
            <a:off x="2469815" y="3559290"/>
            <a:ext cx="4143573" cy="197791"/>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32370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par>
                                <p:cTn id="13" presetID="16" presetClass="entr" presetSubtype="21"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barn(inVertical)">
                                      <p:cBhvr>
                                        <p:cTn id="15" dur="500"/>
                                        <p:tgtEl>
                                          <p:spTgt spid="29"/>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barn(inVertical)">
                                      <p:cBhvr>
                                        <p:cTn id="18" dur="5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par>
                                <p:cTn id="24" presetID="16" presetClass="entr" presetSubtype="21"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barn(inVertical)">
                                      <p:cBhvr>
                                        <p:cTn id="26" dur="500"/>
                                        <p:tgtEl>
                                          <p:spTgt spid="17"/>
                                        </p:tgtEl>
                                      </p:cBhvr>
                                    </p:animEffect>
                                  </p:childTnLst>
                                </p:cTn>
                              </p:par>
                              <p:par>
                                <p:cTn id="27" presetID="16" presetClass="entr" presetSubtype="21"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arn(inVertical)">
                                      <p:cBhvr>
                                        <p:cTn id="29" dur="500"/>
                                        <p:tgtEl>
                                          <p:spTgt spid="19"/>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arn(inVertical)">
                                      <p:cBhvr>
                                        <p:cTn id="35" dur="500"/>
                                        <p:tgtEl>
                                          <p:spTgt spid="7"/>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arn(inVertical)">
                                      <p:cBhvr>
                                        <p:cTn id="38" dur="500"/>
                                        <p:tgtEl>
                                          <p:spTgt spid="10"/>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barn(inVertical)">
                                      <p:cBhvr>
                                        <p:cTn id="41" dur="500"/>
                                        <p:tgtEl>
                                          <p:spTgt spid="11"/>
                                        </p:tgtEl>
                                      </p:cBhvr>
                                    </p:animEffect>
                                  </p:childTnLst>
                                </p:cTn>
                              </p:par>
                              <p:par>
                                <p:cTn id="42" presetID="16" presetClass="entr" presetSubtype="21" fill="hold" grpId="0"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barn(inVertical)">
                                      <p:cBhvr>
                                        <p:cTn id="44" dur="500"/>
                                        <p:tgtEl>
                                          <p:spTgt spid="21"/>
                                        </p:tgtEl>
                                      </p:cBhvr>
                                    </p:animEffect>
                                  </p:childTnLst>
                                </p:cTn>
                              </p:par>
                              <p:par>
                                <p:cTn id="45" presetID="16" presetClass="entr" presetSubtype="21"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arn(inVertical)">
                                      <p:cBhvr>
                                        <p:cTn id="47" dur="500"/>
                                        <p:tgtEl>
                                          <p:spTgt spid="25"/>
                                        </p:tgtEl>
                                      </p:cBhvr>
                                    </p:animEffect>
                                  </p:childTnLst>
                                </p:cTn>
                              </p:par>
                              <p:par>
                                <p:cTn id="48" presetID="16" presetClass="entr" presetSubtype="21"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barn(inVertical)">
                                      <p:cBhvr>
                                        <p:cTn id="50" dur="500"/>
                                        <p:tgtEl>
                                          <p:spTgt spid="24"/>
                                        </p:tgtEl>
                                      </p:cBhvr>
                                    </p:animEffect>
                                  </p:childTnLst>
                                </p:cTn>
                              </p:par>
                              <p:par>
                                <p:cTn id="51" presetID="16" presetClass="entr" presetSubtype="21"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barn(inVertical)">
                                      <p:cBhvr>
                                        <p:cTn id="53" dur="500"/>
                                        <p:tgtEl>
                                          <p:spTgt spid="22"/>
                                        </p:tgtEl>
                                      </p:cBhvr>
                                    </p:animEffect>
                                  </p:childTnLst>
                                </p:cTn>
                              </p:par>
                              <p:par>
                                <p:cTn id="54" presetID="16" presetClass="entr" presetSubtype="21" fill="hold" nodeType="with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barn(inVertical)">
                                      <p:cBhvr>
                                        <p:cTn id="56" dur="500"/>
                                        <p:tgtEl>
                                          <p:spTgt spid="26"/>
                                        </p:tgtEl>
                                      </p:cBhvr>
                                    </p:animEffect>
                                  </p:childTnLst>
                                </p:cTn>
                              </p:par>
                              <p:par>
                                <p:cTn id="57" presetID="16" presetClass="entr" presetSubtype="21"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barn(inVertical)">
                                      <p:cBhvr>
                                        <p:cTn id="59" dur="500"/>
                                        <p:tgtEl>
                                          <p:spTgt spid="27"/>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barn(inVertical)">
                                      <p:cBhvr>
                                        <p:cTn id="6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animBg="1"/>
      <p:bldP spid="10" grpId="0" animBg="1"/>
      <p:bldP spid="11" grpId="0" animBg="1"/>
      <p:bldP spid="12" grpId="0"/>
      <p:bldP spid="20" grpId="0" animBg="1"/>
      <p:bldP spid="21" grpId="0" animBg="1"/>
      <p:bldP spid="22" grpId="0" animBg="1"/>
      <p:bldP spid="23" grpId="0" animBg="1"/>
      <p:bldP spid="2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11</a:t>
            </a:fld>
            <a:endParaRPr lang="en-US"/>
          </a:p>
        </p:txBody>
      </p:sp>
      <p:sp>
        <p:nvSpPr>
          <p:cNvPr id="5" name="Title 1"/>
          <p:cNvSpPr>
            <a:spLocks noGrp="1"/>
          </p:cNvSpPr>
          <p:nvPr>
            <p:ph type="title"/>
          </p:nvPr>
        </p:nvSpPr>
        <p:spPr>
          <a:xfrm>
            <a:off x="241185" y="640898"/>
            <a:ext cx="11529637" cy="976183"/>
          </a:xfrm>
        </p:spPr>
        <p:txBody>
          <a:bodyPr>
            <a:normAutofit/>
          </a:bodyPr>
          <a:lstStyle/>
          <a:p>
            <a:r>
              <a:rPr lang="en-US" sz="4800" smtClean="0">
                <a:solidFill>
                  <a:srgbClr val="0000FF"/>
                </a:solidFill>
                <a:latin typeface="Times New Roman" panose="02020603050405020304" pitchFamily="18" charset="0"/>
                <a:cs typeface="Times New Roman" panose="02020603050405020304" pitchFamily="18" charset="0"/>
              </a:rPr>
              <a:t>3. Xây dựng ứng dụng, các giải pháp đề xuất</a:t>
            </a:r>
            <a:endParaRPr lang="en-US" sz="4800" b="1">
              <a:solidFill>
                <a:srgbClr val="0000FF"/>
              </a:solidFill>
            </a:endParaRPr>
          </a:p>
        </p:txBody>
      </p:sp>
      <p:sp>
        <p:nvSpPr>
          <p:cNvPr id="4" name="TextBox 3"/>
          <p:cNvSpPr txBox="1"/>
          <p:nvPr/>
        </p:nvSpPr>
        <p:spPr>
          <a:xfrm>
            <a:off x="1205471" y="1617081"/>
            <a:ext cx="4846194" cy="830997"/>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Thiết kế lưu trữ địa điểm:</a:t>
            </a:r>
          </a:p>
          <a:p>
            <a:endParaRPr lang="en-US"/>
          </a:p>
        </p:txBody>
      </p:sp>
      <p:pic>
        <p:nvPicPr>
          <p:cNvPr id="1026" name="Picture 2" descr="http://i.msdn.microsoft.com/dynimg/IC9623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0135" y="2165583"/>
            <a:ext cx="6948229" cy="407079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15390" y="6325862"/>
            <a:ext cx="6910647" cy="369332"/>
          </a:xfrm>
          <a:prstGeom prst="rect">
            <a:avLst/>
          </a:prstGeom>
          <a:noFill/>
        </p:spPr>
        <p:txBody>
          <a:bodyPr wrap="square" rtlCol="0">
            <a:spAutoFit/>
          </a:bodyPr>
          <a:lstStyle/>
          <a:p>
            <a:r>
              <a:rPr lang="en-US" smtClean="0"/>
              <a:t>Nguồn: </a:t>
            </a:r>
            <a:r>
              <a:rPr lang="en-US" smtClean="0">
                <a:hlinkClick r:id="rId4"/>
              </a:rPr>
              <a:t>http</a:t>
            </a:r>
            <a:r>
              <a:rPr lang="en-US">
                <a:hlinkClick r:id="rId4"/>
              </a:rPr>
              <a:t>://</a:t>
            </a:r>
            <a:r>
              <a:rPr lang="en-US" smtClean="0">
                <a:hlinkClick r:id="rId4"/>
              </a:rPr>
              <a:t>i.msdn.microsoft.com/dynimg/IC96238.jpg</a:t>
            </a:r>
            <a:endParaRPr lang="en-US" smtClean="0"/>
          </a:p>
        </p:txBody>
      </p:sp>
      <p:sp>
        <p:nvSpPr>
          <p:cNvPr id="7" name="TextBox 6"/>
          <p:cNvSpPr txBox="1"/>
          <p:nvPr/>
        </p:nvSpPr>
        <p:spPr>
          <a:xfrm>
            <a:off x="8801792" y="3417473"/>
            <a:ext cx="1729048" cy="553998"/>
          </a:xfrm>
          <a:prstGeom prst="rect">
            <a:avLst/>
          </a:prstGeom>
          <a:noFill/>
        </p:spPr>
        <p:txBody>
          <a:bodyPr wrap="square" rtlCol="0">
            <a:spAutoFit/>
          </a:bodyPr>
          <a:lstStyle/>
          <a:p>
            <a:r>
              <a:rPr lang="en-US" sz="3000" smtClean="0">
                <a:latin typeface="Times New Roman" panose="02020603050405020304" pitchFamily="18" charset="0"/>
                <a:cs typeface="Times New Roman" panose="02020603050405020304" pitchFamily="18" charset="0"/>
              </a:rPr>
              <a:t>…</a:t>
            </a:r>
            <a:endParaRPr lang="en-US" sz="3000">
              <a:latin typeface="Times New Roman" panose="02020603050405020304" pitchFamily="18" charset="0"/>
              <a:cs typeface="Times New Roman" panose="02020603050405020304" pitchFamily="18" charset="0"/>
            </a:endParaRPr>
          </a:p>
        </p:txBody>
      </p:sp>
      <p:sp>
        <p:nvSpPr>
          <p:cNvPr id="8" name="TextBox 7"/>
          <p:cNvSpPr txBox="1"/>
          <p:nvPr/>
        </p:nvSpPr>
        <p:spPr>
          <a:xfrm>
            <a:off x="9666316" y="3643020"/>
            <a:ext cx="864524" cy="276999"/>
          </a:xfrm>
          <a:prstGeom prst="rect">
            <a:avLst/>
          </a:prstGeom>
          <a:noFill/>
        </p:spPr>
        <p:txBody>
          <a:bodyPr wrap="square" rtlCol="0">
            <a:spAutoFit/>
          </a:bodyPr>
          <a:lstStyle/>
          <a:p>
            <a:r>
              <a:rPr lang="en-US" sz="1200" b="1" smtClean="0">
                <a:latin typeface="Times New Roman" panose="02020603050405020304" pitchFamily="18" charset="0"/>
                <a:cs typeface="Times New Roman" panose="02020603050405020304" pitchFamily="18" charset="0"/>
              </a:rPr>
              <a:t>Level 14</a:t>
            </a:r>
            <a:endParaRPr lang="en-US" sz="12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7091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500"/>
                                        <p:tgtEl>
                                          <p:spTgt spid="8"/>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12</a:t>
            </a:fld>
            <a:endParaRPr lang="en-US"/>
          </a:p>
        </p:txBody>
      </p:sp>
      <p:sp>
        <p:nvSpPr>
          <p:cNvPr id="5" name="Title 1"/>
          <p:cNvSpPr>
            <a:spLocks noGrp="1"/>
          </p:cNvSpPr>
          <p:nvPr>
            <p:ph type="title"/>
          </p:nvPr>
        </p:nvSpPr>
        <p:spPr>
          <a:xfrm>
            <a:off x="241185" y="640898"/>
            <a:ext cx="11529637" cy="976183"/>
          </a:xfrm>
        </p:spPr>
        <p:txBody>
          <a:bodyPr>
            <a:normAutofit/>
          </a:bodyPr>
          <a:lstStyle/>
          <a:p>
            <a:r>
              <a:rPr lang="en-US" sz="4800" smtClean="0">
                <a:solidFill>
                  <a:srgbClr val="0000FF"/>
                </a:solidFill>
                <a:latin typeface="Times New Roman" panose="02020603050405020304" pitchFamily="18" charset="0"/>
                <a:cs typeface="Times New Roman" panose="02020603050405020304" pitchFamily="18" charset="0"/>
              </a:rPr>
              <a:t>3. Xây dựng ứng dụng, các giải pháp đề xuất</a:t>
            </a:r>
            <a:endParaRPr lang="en-US" sz="4800" b="1">
              <a:solidFill>
                <a:srgbClr val="0000FF"/>
              </a:solidFill>
            </a:endParaRPr>
          </a:p>
        </p:txBody>
      </p:sp>
      <p:sp>
        <p:nvSpPr>
          <p:cNvPr id="4" name="TextBox 3"/>
          <p:cNvSpPr txBox="1"/>
          <p:nvPr/>
        </p:nvSpPr>
        <p:spPr>
          <a:xfrm>
            <a:off x="1205471" y="1617081"/>
            <a:ext cx="4846194" cy="830997"/>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Thiết kế lưu trữ địa điểm:</a:t>
            </a:r>
          </a:p>
          <a:p>
            <a:endParaRPr lang="en-US"/>
          </a:p>
        </p:txBody>
      </p:sp>
      <p:sp>
        <p:nvSpPr>
          <p:cNvPr id="6" name="TextBox 5"/>
          <p:cNvSpPr txBox="1"/>
          <p:nvPr/>
        </p:nvSpPr>
        <p:spPr>
          <a:xfrm>
            <a:off x="515390" y="6325862"/>
            <a:ext cx="8063345" cy="369332"/>
          </a:xfrm>
          <a:prstGeom prst="rect">
            <a:avLst/>
          </a:prstGeom>
          <a:noFill/>
        </p:spPr>
        <p:txBody>
          <a:bodyPr wrap="square" rtlCol="0">
            <a:spAutoFit/>
          </a:bodyPr>
          <a:lstStyle/>
          <a:p>
            <a:r>
              <a:rPr lang="en-US"/>
              <a:t>Nguồn</a:t>
            </a:r>
            <a:r>
              <a:rPr lang="en-US" smtClean="0"/>
              <a:t>: </a:t>
            </a:r>
            <a:r>
              <a:rPr lang="en-US" smtClean="0">
                <a:hlinkClick r:id="rId3"/>
              </a:rPr>
              <a:t>http</a:t>
            </a:r>
            <a:r>
              <a:rPr lang="en-US">
                <a:hlinkClick r:id="rId3"/>
              </a:rPr>
              <a:t>://</a:t>
            </a:r>
            <a:r>
              <a:rPr lang="en-US" smtClean="0">
                <a:hlinkClick r:id="rId3"/>
              </a:rPr>
              <a:t>blogs.microsoft.co.il/blogs/shair/image_6A07BD44.png</a:t>
            </a:r>
            <a:endParaRPr lang="en-US" smtClean="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087" y="2125492"/>
            <a:ext cx="8578735" cy="4025926"/>
          </a:xfrm>
          <a:prstGeom prst="rect">
            <a:avLst/>
          </a:prstGeom>
        </p:spPr>
      </p:pic>
      <p:cxnSp>
        <p:nvCxnSpPr>
          <p:cNvPr id="9" name="Straight Arrow Connector 8"/>
          <p:cNvCxnSpPr/>
          <p:nvPr/>
        </p:nvCxnSpPr>
        <p:spPr>
          <a:xfrm>
            <a:off x="2094807" y="3291840"/>
            <a:ext cx="1097280" cy="12469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52973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13</a:t>
            </a:fld>
            <a:endParaRPr lang="en-US"/>
          </a:p>
        </p:txBody>
      </p:sp>
      <p:sp>
        <p:nvSpPr>
          <p:cNvPr id="5" name="Title 1"/>
          <p:cNvSpPr>
            <a:spLocks noGrp="1"/>
          </p:cNvSpPr>
          <p:nvPr>
            <p:ph type="title"/>
          </p:nvPr>
        </p:nvSpPr>
        <p:spPr>
          <a:xfrm>
            <a:off x="241185" y="640898"/>
            <a:ext cx="11529637" cy="976183"/>
          </a:xfrm>
        </p:spPr>
        <p:txBody>
          <a:bodyPr>
            <a:normAutofit/>
          </a:bodyPr>
          <a:lstStyle/>
          <a:p>
            <a:r>
              <a:rPr lang="en-US" sz="4800" smtClean="0">
                <a:solidFill>
                  <a:srgbClr val="0000FF"/>
                </a:solidFill>
                <a:latin typeface="Times New Roman" panose="02020603050405020304" pitchFamily="18" charset="0"/>
                <a:cs typeface="Times New Roman" panose="02020603050405020304" pitchFamily="18" charset="0"/>
              </a:rPr>
              <a:t>3. Xây dựng ứng dụng, các giải pháp đề xuất</a:t>
            </a:r>
            <a:endParaRPr lang="en-US" sz="4800" b="1">
              <a:solidFill>
                <a:srgbClr val="0000FF"/>
              </a:solidFill>
            </a:endParaRPr>
          </a:p>
        </p:txBody>
      </p:sp>
      <p:sp>
        <p:nvSpPr>
          <p:cNvPr id="4" name="TextBox 3"/>
          <p:cNvSpPr txBox="1"/>
          <p:nvPr/>
        </p:nvSpPr>
        <p:spPr>
          <a:xfrm>
            <a:off x="1205470" y="1617081"/>
            <a:ext cx="6026603" cy="830997"/>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Quản lý các kết nối của máy chủ:</a:t>
            </a:r>
          </a:p>
          <a:p>
            <a:endParaRPr lang="en-US"/>
          </a:p>
        </p:txBody>
      </p:sp>
      <p:sp>
        <p:nvSpPr>
          <p:cNvPr id="3" name="Rectangle 2"/>
          <p:cNvSpPr/>
          <p:nvPr/>
        </p:nvSpPr>
        <p:spPr>
          <a:xfrm>
            <a:off x="1188845" y="3341714"/>
            <a:ext cx="2169497" cy="113053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smtClean="0">
                <a:solidFill>
                  <a:schemeClr val="tx1"/>
                </a:solidFill>
                <a:latin typeface="Times New Roman" panose="02020603050405020304" pitchFamily="18" charset="0"/>
                <a:cs typeface="Times New Roman" panose="02020603050405020304" pitchFamily="18" charset="0"/>
              </a:rPr>
              <a:t>Client</a:t>
            </a:r>
            <a:endParaRPr lang="en-US" sz="3600">
              <a:solidFill>
                <a:schemeClr val="tx1"/>
              </a:solidFill>
              <a:latin typeface="Times New Roman" panose="02020603050405020304" pitchFamily="18" charset="0"/>
              <a:cs typeface="Times New Roman" panose="02020603050405020304" pitchFamily="18" charset="0"/>
            </a:endParaRPr>
          </a:p>
        </p:txBody>
      </p:sp>
      <p:sp>
        <p:nvSpPr>
          <p:cNvPr id="6" name="Cloud 5"/>
          <p:cNvSpPr/>
          <p:nvPr/>
        </p:nvSpPr>
        <p:spPr>
          <a:xfrm>
            <a:off x="4335146" y="2859577"/>
            <a:ext cx="3478814" cy="2094807"/>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smtClean="0">
                <a:solidFill>
                  <a:schemeClr val="tx1"/>
                </a:solidFill>
                <a:latin typeface="Times New Roman" panose="02020603050405020304" pitchFamily="18" charset="0"/>
                <a:cs typeface="Times New Roman" panose="02020603050405020304" pitchFamily="18" charset="0"/>
              </a:rPr>
              <a:t>Server</a:t>
            </a:r>
            <a:endParaRPr lang="en-US" sz="5400">
              <a:solidFill>
                <a:schemeClr val="tx1"/>
              </a:solidFill>
              <a:latin typeface="Times New Roman" panose="02020603050405020304" pitchFamily="18" charset="0"/>
              <a:cs typeface="Times New Roman" panose="02020603050405020304" pitchFamily="18" charset="0"/>
            </a:endParaRPr>
          </a:p>
        </p:txBody>
      </p:sp>
      <p:sp>
        <p:nvSpPr>
          <p:cNvPr id="7" name="Can 6"/>
          <p:cNvSpPr/>
          <p:nvPr/>
        </p:nvSpPr>
        <p:spPr>
          <a:xfrm>
            <a:off x="8877993" y="2959337"/>
            <a:ext cx="1972887" cy="1878676"/>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solidFill>
                  <a:schemeClr val="tx1"/>
                </a:solidFill>
                <a:latin typeface="Times New Roman" panose="02020603050405020304" pitchFamily="18" charset="0"/>
                <a:cs typeface="Times New Roman" panose="02020603050405020304" pitchFamily="18" charset="0"/>
              </a:rPr>
              <a:t>Database</a:t>
            </a:r>
            <a:endParaRPr lang="en-US" sz="3200">
              <a:solidFill>
                <a:schemeClr val="tx1"/>
              </a:solidFill>
              <a:latin typeface="Times New Roman" panose="02020603050405020304" pitchFamily="18" charset="0"/>
              <a:cs typeface="Times New Roman" panose="02020603050405020304" pitchFamily="18" charset="0"/>
            </a:endParaRPr>
          </a:p>
        </p:txBody>
      </p:sp>
      <p:cxnSp>
        <p:nvCxnSpPr>
          <p:cNvPr id="9" name="Straight Arrow Connector 8"/>
          <p:cNvCxnSpPr>
            <a:stCxn id="3" idx="3"/>
            <a:endCxn id="6" idx="2"/>
          </p:cNvCxnSpPr>
          <p:nvPr/>
        </p:nvCxnSpPr>
        <p:spPr>
          <a:xfrm>
            <a:off x="3358342" y="3906980"/>
            <a:ext cx="987595" cy="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0"/>
            <a:endCxn id="7" idx="2"/>
          </p:cNvCxnSpPr>
          <p:nvPr/>
        </p:nvCxnSpPr>
        <p:spPr>
          <a:xfrm flipV="1">
            <a:off x="7811061" y="3898675"/>
            <a:ext cx="106693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740727" y="2448078"/>
            <a:ext cx="415637" cy="13092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8344527" y="2506279"/>
            <a:ext cx="415637" cy="13092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9948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in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barn(inVertical)">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arn(inVertical)">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14</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Tổng quan.</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Bài toán mạng xã hội chia sẻ địa điểm.</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err="1" smtClean="0">
                <a:latin typeface="Times New Roman" panose="02020603050405020304" pitchFamily="18" charset="0"/>
                <a:cs typeface="Times New Roman" panose="02020603050405020304" pitchFamily="18" charset="0"/>
              </a:rPr>
              <a:t>Xây</a:t>
            </a:r>
            <a:r>
              <a:rPr lang="en-US" sz="3000" smtClean="0">
                <a:latin typeface="Times New Roman" panose="02020603050405020304" pitchFamily="18" charset="0"/>
                <a:cs typeface="Times New Roman" panose="02020603050405020304" pitchFamily="18" charset="0"/>
              </a:rPr>
              <a:t> dựng</a:t>
            </a:r>
            <a:r>
              <a:rPr lang="en-US" sz="3000">
                <a:latin typeface="Times New Roman" panose="02020603050405020304" pitchFamily="18" charset="0"/>
                <a:cs typeface="Times New Roman" panose="02020603050405020304" pitchFamily="18" charset="0"/>
              </a:rPr>
              <a:t> </a:t>
            </a:r>
            <a:r>
              <a:rPr lang="en-US" sz="3000" smtClean="0">
                <a:latin typeface="Times New Roman" panose="02020603050405020304" pitchFamily="18" charset="0"/>
                <a:cs typeface="Times New Roman" panose="02020603050405020304" pitchFamily="18" charset="0"/>
              </a:rPr>
              <a:t>ứng dụng, các giải pháp đề xuất.</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Demo.</a:t>
            </a:r>
            <a:endParaRPr lang="en-US" sz="30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Tổng kết đánh giá.</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61749"/>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15</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Tổng quan.</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Bài toán mạng xã hội chia sẻ địa điểm.</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err="1" smtClean="0">
                <a:latin typeface="Times New Roman" panose="02020603050405020304" pitchFamily="18" charset="0"/>
                <a:cs typeface="Times New Roman" panose="02020603050405020304" pitchFamily="18" charset="0"/>
              </a:rPr>
              <a:t>Xây</a:t>
            </a:r>
            <a:r>
              <a:rPr lang="en-US" sz="3000" smtClean="0">
                <a:latin typeface="Times New Roman" panose="02020603050405020304" pitchFamily="18" charset="0"/>
                <a:cs typeface="Times New Roman" panose="02020603050405020304" pitchFamily="18" charset="0"/>
              </a:rPr>
              <a:t> dựng</a:t>
            </a:r>
            <a:r>
              <a:rPr lang="en-US" sz="3000">
                <a:latin typeface="Times New Roman" panose="02020603050405020304" pitchFamily="18" charset="0"/>
                <a:cs typeface="Times New Roman" panose="02020603050405020304" pitchFamily="18" charset="0"/>
              </a:rPr>
              <a:t> </a:t>
            </a:r>
            <a:r>
              <a:rPr lang="en-US" sz="3000" smtClean="0">
                <a:latin typeface="Times New Roman" panose="02020603050405020304" pitchFamily="18" charset="0"/>
                <a:cs typeface="Times New Roman" panose="02020603050405020304" pitchFamily="18" charset="0"/>
              </a:rPr>
              <a:t>ứng dụng, các giải pháp đề xuất.</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Demo.</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Tổng kết đánh giá.</a:t>
            </a:r>
            <a:endParaRPr lang="en-US" sz="3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867016"/>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16</a:t>
            </a:fld>
            <a:endParaRPr lang="en-US"/>
          </a:p>
        </p:txBody>
      </p:sp>
      <p:sp>
        <p:nvSpPr>
          <p:cNvPr id="5" name="Title 1"/>
          <p:cNvSpPr>
            <a:spLocks noGrp="1"/>
          </p:cNvSpPr>
          <p:nvPr>
            <p:ph type="title"/>
          </p:nvPr>
        </p:nvSpPr>
        <p:spPr>
          <a:xfrm>
            <a:off x="424065" y="674149"/>
            <a:ext cx="5311717"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5</a:t>
            </a:r>
            <a:r>
              <a:rPr lang="en-US" sz="4800" smtClean="0">
                <a:solidFill>
                  <a:srgbClr val="0000FF"/>
                </a:solidFill>
                <a:latin typeface="Times New Roman" panose="02020603050405020304" pitchFamily="18" charset="0"/>
                <a:cs typeface="Times New Roman" panose="02020603050405020304" pitchFamily="18" charset="0"/>
              </a:rPr>
              <a:t>. Tổng kết đánh giá</a:t>
            </a:r>
            <a:endParaRPr lang="en-US" sz="4800" b="1">
              <a:solidFill>
                <a:srgbClr val="0000FF"/>
              </a:solidFill>
            </a:endParaRPr>
          </a:p>
        </p:txBody>
      </p:sp>
      <p:graphicFrame>
        <p:nvGraphicFramePr>
          <p:cNvPr id="7" name="Biểu đồ 6"/>
          <p:cNvGraphicFramePr/>
          <p:nvPr>
            <p:extLst>
              <p:ext uri="{D42A27DB-BD31-4B8C-83A1-F6EECF244321}">
                <p14:modId xmlns:p14="http://schemas.microsoft.com/office/powerpoint/2010/main" val="1332406191"/>
              </p:ext>
            </p:extLst>
          </p:nvPr>
        </p:nvGraphicFramePr>
        <p:xfrm>
          <a:off x="1981200" y="1650332"/>
          <a:ext cx="822960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3" name="Hộp Văn bản 2"/>
          <p:cNvSpPr txBox="1"/>
          <p:nvPr/>
        </p:nvSpPr>
        <p:spPr>
          <a:xfrm>
            <a:off x="1956262" y="5602778"/>
            <a:ext cx="8279476" cy="477054"/>
          </a:xfrm>
          <a:prstGeom prst="rect">
            <a:avLst/>
          </a:prstGeom>
          <a:noFill/>
        </p:spPr>
        <p:txBody>
          <a:bodyPr wrap="square" rtlCol="0">
            <a:spAutoFit/>
          </a:bodyPr>
          <a:lstStyle/>
          <a:p>
            <a:r>
              <a:rPr lang="en-US" sz="2500" dirty="0" err="1" smtClean="0">
                <a:latin typeface="Times New Roman" panose="02020603050405020304" pitchFamily="18" charset="0"/>
                <a:cs typeface="Times New Roman" panose="02020603050405020304" pitchFamily="18" charset="0"/>
              </a:rPr>
              <a:t>Biểu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đồ</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thực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nghiệm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chức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năng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truy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vấn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thông</a:t>
            </a:r>
            <a:r>
              <a:rPr lang="en-US" sz="2500" dirty="0" smtClean="0">
                <a:latin typeface="Times New Roman" panose="02020603050405020304" pitchFamily="18" charset="0"/>
                <a:cs typeface="Times New Roman" panose="02020603050405020304" pitchFamily="18" charset="0"/>
              </a:rPr>
              <a:t> tin </a:t>
            </a:r>
            <a:r>
              <a:rPr lang="en-US" sz="2500" dirty="0" err="1" smtClean="0">
                <a:latin typeface="Times New Roman" panose="02020603050405020304" pitchFamily="18" charset="0"/>
                <a:cs typeface="Times New Roman" panose="02020603050405020304" pitchFamily="18" charset="0"/>
              </a:rPr>
              <a:t>người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dùng</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6490400"/>
      </p:ext>
    </p:extLst>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17</a:t>
            </a:fld>
            <a:endParaRPr lang="en-US"/>
          </a:p>
        </p:txBody>
      </p:sp>
      <p:sp>
        <p:nvSpPr>
          <p:cNvPr id="5" name="Title 1"/>
          <p:cNvSpPr>
            <a:spLocks noGrp="1"/>
          </p:cNvSpPr>
          <p:nvPr>
            <p:ph type="title"/>
          </p:nvPr>
        </p:nvSpPr>
        <p:spPr>
          <a:xfrm>
            <a:off x="424065" y="674149"/>
            <a:ext cx="5311717"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5</a:t>
            </a:r>
            <a:r>
              <a:rPr lang="en-US" sz="4800" smtClean="0">
                <a:solidFill>
                  <a:srgbClr val="0000FF"/>
                </a:solidFill>
                <a:latin typeface="Times New Roman" panose="02020603050405020304" pitchFamily="18" charset="0"/>
                <a:cs typeface="Times New Roman" panose="02020603050405020304" pitchFamily="18" charset="0"/>
              </a:rPr>
              <a:t>. Tổng kết đánh giá</a:t>
            </a:r>
            <a:endParaRPr lang="en-US" sz="4800" b="1">
              <a:solidFill>
                <a:srgbClr val="0000FF"/>
              </a:solidFill>
            </a:endParaRPr>
          </a:p>
        </p:txBody>
      </p:sp>
      <p:graphicFrame>
        <p:nvGraphicFramePr>
          <p:cNvPr id="6" name="Chart 209"/>
          <p:cNvGraphicFramePr/>
          <p:nvPr>
            <p:extLst>
              <p:ext uri="{D42A27DB-BD31-4B8C-83A1-F6EECF244321}">
                <p14:modId xmlns:p14="http://schemas.microsoft.com/office/powerpoint/2010/main" val="720133659"/>
              </p:ext>
            </p:extLst>
          </p:nvPr>
        </p:nvGraphicFramePr>
        <p:xfrm>
          <a:off x="1981200" y="1819656"/>
          <a:ext cx="822960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7" name="Hộp Văn bản 6"/>
          <p:cNvSpPr txBox="1"/>
          <p:nvPr/>
        </p:nvSpPr>
        <p:spPr>
          <a:xfrm>
            <a:off x="3092335" y="5602778"/>
            <a:ext cx="6007331" cy="477054"/>
          </a:xfrm>
          <a:prstGeom prst="rect">
            <a:avLst/>
          </a:prstGeom>
          <a:noFill/>
        </p:spPr>
        <p:txBody>
          <a:bodyPr wrap="square" rtlCol="0">
            <a:spAutoFit/>
          </a:bodyPr>
          <a:lstStyle/>
          <a:p>
            <a:r>
              <a:rPr lang="en-US" sz="2500" dirty="0" err="1" smtClean="0">
                <a:latin typeface="Times New Roman" panose="02020603050405020304" pitchFamily="18" charset="0"/>
                <a:cs typeface="Times New Roman" panose="02020603050405020304" pitchFamily="18" charset="0"/>
              </a:rPr>
              <a:t>Biểu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đồ</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thực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nghiệm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chức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năng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tìm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kiếm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bạn</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6949192"/>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18</a:t>
            </a:fld>
            <a:endParaRPr lang="en-US"/>
          </a:p>
        </p:txBody>
      </p:sp>
      <p:sp>
        <p:nvSpPr>
          <p:cNvPr id="5" name="Title 1"/>
          <p:cNvSpPr>
            <a:spLocks noGrp="1"/>
          </p:cNvSpPr>
          <p:nvPr>
            <p:ph type="title"/>
          </p:nvPr>
        </p:nvSpPr>
        <p:spPr>
          <a:xfrm>
            <a:off x="424065" y="674149"/>
            <a:ext cx="5311717"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5</a:t>
            </a:r>
            <a:r>
              <a:rPr lang="en-US" sz="4800" smtClean="0">
                <a:solidFill>
                  <a:srgbClr val="0000FF"/>
                </a:solidFill>
                <a:latin typeface="Times New Roman" panose="02020603050405020304" pitchFamily="18" charset="0"/>
                <a:cs typeface="Times New Roman" panose="02020603050405020304" pitchFamily="18" charset="0"/>
              </a:rPr>
              <a:t>. Tổng kết đánh giá</a:t>
            </a:r>
            <a:endParaRPr lang="en-US" sz="4800" b="1">
              <a:solidFill>
                <a:srgbClr val="0000FF"/>
              </a:solidFill>
            </a:endParaRPr>
          </a:p>
        </p:txBody>
      </p:sp>
      <p:graphicFrame>
        <p:nvGraphicFramePr>
          <p:cNvPr id="7" name="Chart 211"/>
          <p:cNvGraphicFramePr/>
          <p:nvPr>
            <p:extLst>
              <p:ext uri="{D42A27DB-BD31-4B8C-83A1-F6EECF244321}">
                <p14:modId xmlns:p14="http://schemas.microsoft.com/office/powerpoint/2010/main" val="2135105751"/>
              </p:ext>
            </p:extLst>
          </p:nvPr>
        </p:nvGraphicFramePr>
        <p:xfrm>
          <a:off x="1981200" y="1650332"/>
          <a:ext cx="822960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6" name="Hộp Văn bản 5"/>
          <p:cNvSpPr txBox="1"/>
          <p:nvPr/>
        </p:nvSpPr>
        <p:spPr>
          <a:xfrm>
            <a:off x="2244437" y="5602778"/>
            <a:ext cx="7703127" cy="477054"/>
          </a:xfrm>
          <a:prstGeom prst="rect">
            <a:avLst/>
          </a:prstGeom>
          <a:noFill/>
        </p:spPr>
        <p:txBody>
          <a:bodyPr wrap="square" rtlCol="0">
            <a:spAutoFit/>
          </a:bodyPr>
          <a:lstStyle/>
          <a:p>
            <a:r>
              <a:rPr lang="en-US" sz="2500" dirty="0" err="1" smtClean="0">
                <a:latin typeface="Times New Roman" panose="02020603050405020304" pitchFamily="18" charset="0"/>
                <a:cs typeface="Times New Roman" panose="02020603050405020304" pitchFamily="18" charset="0"/>
              </a:rPr>
              <a:t>Biểu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đồ</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thực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nghiệm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chức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năng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lấy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danh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sách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bài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viết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mới</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9722476"/>
      </p:ext>
    </p:extLst>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19</a:t>
            </a:fld>
            <a:endParaRPr lang="en-US"/>
          </a:p>
        </p:txBody>
      </p:sp>
      <p:sp>
        <p:nvSpPr>
          <p:cNvPr id="5" name="Title 1"/>
          <p:cNvSpPr>
            <a:spLocks noGrp="1"/>
          </p:cNvSpPr>
          <p:nvPr>
            <p:ph type="title"/>
          </p:nvPr>
        </p:nvSpPr>
        <p:spPr>
          <a:xfrm>
            <a:off x="424065" y="674149"/>
            <a:ext cx="5311717"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5</a:t>
            </a:r>
            <a:r>
              <a:rPr lang="en-US" sz="4800" smtClean="0">
                <a:solidFill>
                  <a:srgbClr val="0000FF"/>
                </a:solidFill>
                <a:latin typeface="Times New Roman" panose="02020603050405020304" pitchFamily="18" charset="0"/>
                <a:cs typeface="Times New Roman" panose="02020603050405020304" pitchFamily="18" charset="0"/>
              </a:rPr>
              <a:t>. Tổng kết đánh giá</a:t>
            </a:r>
            <a:endParaRPr lang="en-US" sz="4800" b="1">
              <a:solidFill>
                <a:srgbClr val="0000FF"/>
              </a:solidFill>
            </a:endParaRPr>
          </a:p>
        </p:txBody>
      </p:sp>
      <p:graphicFrame>
        <p:nvGraphicFramePr>
          <p:cNvPr id="6" name="Chart 212"/>
          <p:cNvGraphicFramePr/>
          <p:nvPr>
            <p:extLst>
              <p:ext uri="{D42A27DB-BD31-4B8C-83A1-F6EECF244321}">
                <p14:modId xmlns:p14="http://schemas.microsoft.com/office/powerpoint/2010/main" val="4200518021"/>
              </p:ext>
            </p:extLst>
          </p:nvPr>
        </p:nvGraphicFramePr>
        <p:xfrm>
          <a:off x="1981200" y="1819656"/>
          <a:ext cx="822960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7" name="Hộp Văn bản 6"/>
          <p:cNvSpPr txBox="1"/>
          <p:nvPr/>
        </p:nvSpPr>
        <p:spPr>
          <a:xfrm>
            <a:off x="1878677" y="5602778"/>
            <a:ext cx="8434647" cy="477054"/>
          </a:xfrm>
          <a:prstGeom prst="rect">
            <a:avLst/>
          </a:prstGeom>
          <a:noFill/>
        </p:spPr>
        <p:txBody>
          <a:bodyPr wrap="square" rtlCol="0">
            <a:spAutoFit/>
          </a:bodyPr>
          <a:lstStyle/>
          <a:p>
            <a:r>
              <a:rPr lang="en-US" sz="2500" dirty="0" err="1" smtClean="0">
                <a:latin typeface="Times New Roman" panose="02020603050405020304" pitchFamily="18" charset="0"/>
                <a:cs typeface="Times New Roman" panose="02020603050405020304" pitchFamily="18" charset="0"/>
              </a:rPr>
              <a:t>Biểu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đồ</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thực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nghiệm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chức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năng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tìm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kiếm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bài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viết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theo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nội</a:t>
            </a:r>
            <a:r>
              <a:rPr lang="en-US" sz="2500" dirty="0" smtClean="0">
                <a:latin typeface="Times New Roman" panose="02020603050405020304" pitchFamily="18" charset="0"/>
                <a:cs typeface="Times New Roman" panose="02020603050405020304" pitchFamily="18" charset="0"/>
              </a:rPr>
              <a:t> dung</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575135"/>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2</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b="1" smtClean="0">
                <a:latin typeface="Times New Roman" panose="02020603050405020304" pitchFamily="18" charset="0"/>
                <a:cs typeface="Times New Roman" panose="02020603050405020304" pitchFamily="18" charset="0"/>
              </a:rPr>
              <a:t>Tổng quan.</a:t>
            </a:r>
            <a:endParaRPr lang="en-US" sz="30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Bài toán mạng xã hội chia sẻ địa điểm.</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err="1" smtClean="0">
                <a:latin typeface="Times New Roman" panose="02020603050405020304" pitchFamily="18" charset="0"/>
                <a:cs typeface="Times New Roman" panose="02020603050405020304" pitchFamily="18" charset="0"/>
              </a:rPr>
              <a:t>Xây</a:t>
            </a:r>
            <a:r>
              <a:rPr lang="en-US" sz="3000" smtClean="0">
                <a:latin typeface="Times New Roman" panose="02020603050405020304" pitchFamily="18" charset="0"/>
                <a:cs typeface="Times New Roman" panose="02020603050405020304" pitchFamily="18" charset="0"/>
              </a:rPr>
              <a:t> dựng</a:t>
            </a:r>
            <a:r>
              <a:rPr lang="en-US" sz="3000">
                <a:latin typeface="Times New Roman" panose="02020603050405020304" pitchFamily="18" charset="0"/>
                <a:cs typeface="Times New Roman" panose="02020603050405020304" pitchFamily="18" charset="0"/>
              </a:rPr>
              <a:t> </a:t>
            </a:r>
            <a:r>
              <a:rPr lang="en-US" sz="3000" smtClean="0">
                <a:latin typeface="Times New Roman" panose="02020603050405020304" pitchFamily="18" charset="0"/>
                <a:cs typeface="Times New Roman" panose="02020603050405020304" pitchFamily="18" charset="0"/>
              </a:rPr>
              <a:t>ứng dụng, các giải pháp đề xuất.</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Demo.</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Tổng kết đánh giá.</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137450"/>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20</a:t>
            </a:fld>
            <a:endParaRPr lang="en-US"/>
          </a:p>
        </p:txBody>
      </p:sp>
      <p:sp>
        <p:nvSpPr>
          <p:cNvPr id="5" name="Title 1"/>
          <p:cNvSpPr>
            <a:spLocks noGrp="1"/>
          </p:cNvSpPr>
          <p:nvPr>
            <p:ph type="title"/>
          </p:nvPr>
        </p:nvSpPr>
        <p:spPr>
          <a:xfrm>
            <a:off x="424065" y="674149"/>
            <a:ext cx="5311717"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5</a:t>
            </a:r>
            <a:r>
              <a:rPr lang="en-US" sz="4800" smtClean="0">
                <a:solidFill>
                  <a:srgbClr val="0000FF"/>
                </a:solidFill>
                <a:latin typeface="Times New Roman" panose="02020603050405020304" pitchFamily="18" charset="0"/>
                <a:cs typeface="Times New Roman" panose="02020603050405020304" pitchFamily="18" charset="0"/>
              </a:rPr>
              <a:t>. Tổng kết đánh giá</a:t>
            </a:r>
            <a:endParaRPr lang="en-US" sz="4800" b="1">
              <a:solidFill>
                <a:srgbClr val="0000FF"/>
              </a:solidFill>
            </a:endParaRPr>
          </a:p>
        </p:txBody>
      </p:sp>
      <p:graphicFrame>
        <p:nvGraphicFramePr>
          <p:cNvPr id="7" name="Chart 213"/>
          <p:cNvGraphicFramePr/>
          <p:nvPr>
            <p:extLst>
              <p:ext uri="{D42A27DB-BD31-4B8C-83A1-F6EECF244321}">
                <p14:modId xmlns:p14="http://schemas.microsoft.com/office/powerpoint/2010/main" val="873196841"/>
              </p:ext>
            </p:extLst>
          </p:nvPr>
        </p:nvGraphicFramePr>
        <p:xfrm>
          <a:off x="1981200" y="1650332"/>
          <a:ext cx="8229600"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6" name="Hộp Văn bản 5"/>
          <p:cNvSpPr txBox="1"/>
          <p:nvPr/>
        </p:nvSpPr>
        <p:spPr>
          <a:xfrm>
            <a:off x="2119746" y="5602778"/>
            <a:ext cx="7952509" cy="477054"/>
          </a:xfrm>
          <a:prstGeom prst="rect">
            <a:avLst/>
          </a:prstGeom>
          <a:noFill/>
        </p:spPr>
        <p:txBody>
          <a:bodyPr wrap="square" rtlCol="0">
            <a:spAutoFit/>
          </a:bodyPr>
          <a:lstStyle/>
          <a:p>
            <a:r>
              <a:rPr lang="en-US" sz="2500" dirty="0" err="1" smtClean="0">
                <a:latin typeface="Times New Roman" panose="02020603050405020304" pitchFamily="18" charset="0"/>
                <a:cs typeface="Times New Roman" panose="02020603050405020304" pitchFamily="18" charset="0"/>
              </a:rPr>
              <a:t>Biểu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đồ</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thực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nghiệm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chức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năng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tìm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kiếm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bài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viết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theo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vị</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trí</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2431384"/>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21</a:t>
            </a:fld>
            <a:endParaRPr lang="en-US"/>
          </a:p>
        </p:txBody>
      </p:sp>
      <p:sp>
        <p:nvSpPr>
          <p:cNvPr id="5" name="Title 1"/>
          <p:cNvSpPr>
            <a:spLocks noGrp="1"/>
          </p:cNvSpPr>
          <p:nvPr>
            <p:ph type="title"/>
          </p:nvPr>
        </p:nvSpPr>
        <p:spPr>
          <a:xfrm>
            <a:off x="424065" y="674149"/>
            <a:ext cx="5311717"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5</a:t>
            </a:r>
            <a:r>
              <a:rPr lang="en-US" sz="4800" smtClean="0">
                <a:solidFill>
                  <a:srgbClr val="0000FF"/>
                </a:solidFill>
                <a:latin typeface="Times New Roman" panose="02020603050405020304" pitchFamily="18" charset="0"/>
                <a:cs typeface="Times New Roman" panose="02020603050405020304" pitchFamily="18" charset="0"/>
              </a:rPr>
              <a:t>. Tổng kết đánh giá</a:t>
            </a:r>
            <a:endParaRPr lang="en-US" sz="4800" b="1">
              <a:solidFill>
                <a:srgbClr val="0000FF"/>
              </a:solidFill>
            </a:endParaRPr>
          </a:p>
        </p:txBody>
      </p:sp>
      <p:graphicFrame>
        <p:nvGraphicFramePr>
          <p:cNvPr id="4" name="Chart 215"/>
          <p:cNvGraphicFramePr/>
          <p:nvPr>
            <p:extLst>
              <p:ext uri="{D42A27DB-BD31-4B8C-83A1-F6EECF244321}">
                <p14:modId xmlns:p14="http://schemas.microsoft.com/office/powerpoint/2010/main" val="1192745789"/>
              </p:ext>
            </p:extLst>
          </p:nvPr>
        </p:nvGraphicFramePr>
        <p:xfrm>
          <a:off x="1163782" y="2024631"/>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216"/>
          <p:cNvGraphicFramePr/>
          <p:nvPr>
            <p:extLst>
              <p:ext uri="{D42A27DB-BD31-4B8C-83A1-F6EECF244321}">
                <p14:modId xmlns:p14="http://schemas.microsoft.com/office/powerpoint/2010/main" val="4225825374"/>
              </p:ext>
            </p:extLst>
          </p:nvPr>
        </p:nvGraphicFramePr>
        <p:xfrm>
          <a:off x="6470074" y="2024631"/>
          <a:ext cx="4572000"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3" name="Hộp Văn bản 2"/>
          <p:cNvSpPr txBox="1"/>
          <p:nvPr/>
        </p:nvSpPr>
        <p:spPr>
          <a:xfrm>
            <a:off x="3229552" y="4866484"/>
            <a:ext cx="1197032"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Nhóm</a:t>
            </a:r>
            <a:r>
              <a:rPr lang="en-US" sz="2000" dirty="0" smtClean="0">
                <a:latin typeface="Times New Roman" panose="02020603050405020304" pitchFamily="18" charset="0"/>
                <a:cs typeface="Times New Roman" panose="02020603050405020304" pitchFamily="18" charset="0"/>
              </a:rPr>
              <a:t> 1</a:t>
            </a:r>
            <a:endParaRPr lang="en-US" sz="2000" dirty="0">
              <a:latin typeface="Times New Roman" panose="02020603050405020304" pitchFamily="18" charset="0"/>
              <a:cs typeface="Times New Roman" panose="02020603050405020304" pitchFamily="18" charset="0"/>
            </a:endParaRPr>
          </a:p>
        </p:txBody>
      </p:sp>
      <p:sp>
        <p:nvSpPr>
          <p:cNvPr id="7" name="Hộp Văn bản 6"/>
          <p:cNvSpPr txBox="1"/>
          <p:nvPr/>
        </p:nvSpPr>
        <p:spPr>
          <a:xfrm>
            <a:off x="8440190" y="4866484"/>
            <a:ext cx="1197032" cy="400110"/>
          </a:xfrm>
          <a:prstGeom prst="rect">
            <a:avLst/>
          </a:prstGeom>
          <a:noFill/>
        </p:spPr>
        <p:txBody>
          <a:bodyPr wrap="square" rtlCol="0">
            <a:spAutoFit/>
          </a:bodyPr>
          <a:lstStyle/>
          <a:p>
            <a:r>
              <a:rPr lang="en-US" sz="2000" dirty="0" err="1" smtClean="0">
                <a:latin typeface="Times New Roman" panose="02020603050405020304" pitchFamily="18" charset="0"/>
                <a:cs typeface="Times New Roman" panose="02020603050405020304" pitchFamily="18" charset="0"/>
              </a:rPr>
              <a:t>Nhóm</a:t>
            </a:r>
            <a:r>
              <a:rPr lang="en-US" sz="2000" dirty="0" smtClean="0">
                <a:latin typeface="Times New Roman" panose="02020603050405020304" pitchFamily="18" charset="0"/>
                <a:cs typeface="Times New Roman" panose="02020603050405020304" pitchFamily="18" charset="0"/>
              </a:rPr>
              <a:t> 2</a:t>
            </a:r>
            <a:endParaRPr lang="en-US" sz="2000" dirty="0">
              <a:latin typeface="Times New Roman" panose="02020603050405020304" pitchFamily="18" charset="0"/>
              <a:cs typeface="Times New Roman" panose="02020603050405020304" pitchFamily="18" charset="0"/>
            </a:endParaRPr>
          </a:p>
        </p:txBody>
      </p:sp>
      <p:sp>
        <p:nvSpPr>
          <p:cNvPr id="8" name="Hộp Văn bản 7"/>
          <p:cNvSpPr txBox="1"/>
          <p:nvPr/>
        </p:nvSpPr>
        <p:spPr>
          <a:xfrm>
            <a:off x="2848495" y="5486400"/>
            <a:ext cx="6561513" cy="477054"/>
          </a:xfrm>
          <a:prstGeom prst="rect">
            <a:avLst/>
          </a:prstGeom>
          <a:noFill/>
        </p:spPr>
        <p:txBody>
          <a:bodyPr wrap="square" rtlCol="0">
            <a:spAutoFit/>
          </a:bodyPr>
          <a:lstStyle/>
          <a:p>
            <a:r>
              <a:rPr lang="en-US" sz="2500" dirty="0" err="1" smtClean="0">
                <a:latin typeface="Times New Roman" panose="02020603050405020304" pitchFamily="18" charset="0"/>
                <a:cs typeface="Times New Roman" panose="02020603050405020304" pitchFamily="18" charset="0"/>
              </a:rPr>
              <a:t>Biểu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đồ</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khảo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sát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đánh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giá</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tổng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quan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về</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ứng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dụng</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904462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22</a:t>
            </a:fld>
            <a:endParaRPr lang="en-US"/>
          </a:p>
        </p:txBody>
      </p:sp>
      <p:sp>
        <p:nvSpPr>
          <p:cNvPr id="5" name="Title 1"/>
          <p:cNvSpPr>
            <a:spLocks noGrp="1"/>
          </p:cNvSpPr>
          <p:nvPr>
            <p:ph type="title"/>
          </p:nvPr>
        </p:nvSpPr>
        <p:spPr>
          <a:xfrm>
            <a:off x="424065" y="674149"/>
            <a:ext cx="5311717" cy="976183"/>
          </a:xfrm>
        </p:spPr>
        <p:txBody>
          <a:bodyPr>
            <a:normAutofit/>
          </a:bodyPr>
          <a:lstStyle/>
          <a:p>
            <a:r>
              <a:rPr lang="en-US" sz="4800">
                <a:solidFill>
                  <a:srgbClr val="0000FF"/>
                </a:solidFill>
                <a:latin typeface="Times New Roman" panose="02020603050405020304" pitchFamily="18" charset="0"/>
                <a:cs typeface="Times New Roman" panose="02020603050405020304" pitchFamily="18" charset="0"/>
              </a:rPr>
              <a:t>5</a:t>
            </a:r>
            <a:r>
              <a:rPr lang="en-US" sz="4800" smtClean="0">
                <a:solidFill>
                  <a:srgbClr val="0000FF"/>
                </a:solidFill>
                <a:latin typeface="Times New Roman" panose="02020603050405020304" pitchFamily="18" charset="0"/>
                <a:cs typeface="Times New Roman" panose="02020603050405020304" pitchFamily="18" charset="0"/>
              </a:rPr>
              <a:t>. Tổng kết đánh giá</a:t>
            </a:r>
            <a:endParaRPr lang="en-US" sz="4800" b="1">
              <a:solidFill>
                <a:srgbClr val="0000FF"/>
              </a:solidFill>
            </a:endParaRPr>
          </a:p>
        </p:txBody>
      </p:sp>
      <p:graphicFrame>
        <p:nvGraphicFramePr>
          <p:cNvPr id="7" name="Chart 218"/>
          <p:cNvGraphicFramePr/>
          <p:nvPr>
            <p:extLst>
              <p:ext uri="{D42A27DB-BD31-4B8C-83A1-F6EECF244321}">
                <p14:modId xmlns:p14="http://schemas.microsoft.com/office/powerpoint/2010/main" val="3833205320"/>
              </p:ext>
            </p:extLst>
          </p:nvPr>
        </p:nvGraphicFramePr>
        <p:xfrm>
          <a:off x="2301298" y="1650332"/>
          <a:ext cx="7909502" cy="3657600"/>
        </p:xfrm>
        <a:graphic>
          <a:graphicData uri="http://schemas.openxmlformats.org/drawingml/2006/chart">
            <c:chart xmlns:c="http://schemas.openxmlformats.org/drawingml/2006/chart" xmlns:r="http://schemas.openxmlformats.org/officeDocument/2006/relationships" r:id="rId3"/>
          </a:graphicData>
        </a:graphic>
      </p:graphicFrame>
      <p:sp>
        <p:nvSpPr>
          <p:cNvPr id="6" name="Hộp Văn bản 5"/>
          <p:cNvSpPr txBox="1"/>
          <p:nvPr/>
        </p:nvSpPr>
        <p:spPr>
          <a:xfrm>
            <a:off x="2637906" y="5602778"/>
            <a:ext cx="6916188" cy="477054"/>
          </a:xfrm>
          <a:prstGeom prst="rect">
            <a:avLst/>
          </a:prstGeom>
          <a:noFill/>
        </p:spPr>
        <p:txBody>
          <a:bodyPr wrap="square" rtlCol="0">
            <a:spAutoFit/>
          </a:bodyPr>
          <a:lstStyle/>
          <a:p>
            <a:r>
              <a:rPr lang="en-US" sz="2500" dirty="0" err="1" smtClean="0">
                <a:latin typeface="Times New Roman" panose="02020603050405020304" pitchFamily="18" charset="0"/>
                <a:cs typeface="Times New Roman" panose="02020603050405020304" pitchFamily="18" charset="0"/>
              </a:rPr>
              <a:t>Biểu</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đồ</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khảo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sát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đánh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giá</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chức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năng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của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ứng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dụng</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578988"/>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23</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Tài liệu tham khảo:</a:t>
            </a:r>
          </a:p>
          <a:p>
            <a:endParaRPr lang="en-US">
              <a:solidFill>
                <a:srgbClr val="0000FF"/>
              </a:solidFill>
            </a:endParaRPr>
          </a:p>
        </p:txBody>
      </p:sp>
    </p:spTree>
    <p:extLst>
      <p:ext uri="{BB962C8B-B14F-4D97-AF65-F5344CB8AC3E}">
        <p14:creationId xmlns:p14="http://schemas.microsoft.com/office/powerpoint/2010/main" val="3864277246"/>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24</a:t>
            </a:fld>
            <a:endParaRPr lang="en-US"/>
          </a:p>
        </p:txBody>
      </p:sp>
      <p:sp>
        <p:nvSpPr>
          <p:cNvPr id="3" name="Title 2"/>
          <p:cNvSpPr>
            <a:spLocks noGrp="1"/>
          </p:cNvSpPr>
          <p:nvPr>
            <p:ph type="title"/>
          </p:nvPr>
        </p:nvSpPr>
        <p:spPr/>
        <p:txBody>
          <a:bodyPr/>
          <a:lstStyle/>
          <a:p>
            <a:r>
              <a:rPr lang="en-US" smtClean="0"/>
              <a:t>Thanks you here</a:t>
            </a:r>
            <a:br>
              <a:rPr lang="en-US" smtClean="0"/>
            </a:br>
            <a:endParaRPr lang="en-US"/>
          </a:p>
        </p:txBody>
      </p:sp>
    </p:spTree>
    <p:extLst>
      <p:ext uri="{BB962C8B-B14F-4D97-AF65-F5344CB8AC3E}">
        <p14:creationId xmlns:p14="http://schemas.microsoft.com/office/powerpoint/2010/main" val="290977578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3</a:t>
            </a:fld>
            <a:endParaRPr lang="en-US"/>
          </a:p>
        </p:txBody>
      </p:sp>
      <p:sp>
        <p:nvSpPr>
          <p:cNvPr id="5" name="Title 1"/>
          <p:cNvSpPr>
            <a:spLocks noGrp="1"/>
          </p:cNvSpPr>
          <p:nvPr>
            <p:ph type="title"/>
          </p:nvPr>
        </p:nvSpPr>
        <p:spPr>
          <a:xfrm>
            <a:off x="365758" y="591022"/>
            <a:ext cx="6251171" cy="976183"/>
          </a:xfrm>
        </p:spPr>
        <p:txBody>
          <a:bodyPr>
            <a:normAutofit/>
          </a:bodyPr>
          <a:lstStyle/>
          <a:p>
            <a:r>
              <a:rPr lang="en-US" sz="4800" dirty="0" smtClean="0">
                <a:solidFill>
                  <a:srgbClr val="0000FF"/>
                </a:solidFill>
                <a:latin typeface="Times New Roman" panose="02020603050405020304" pitchFamily="18" charset="0"/>
                <a:cs typeface="Times New Roman" panose="02020603050405020304" pitchFamily="18" charset="0"/>
              </a:rPr>
              <a:t>1. </a:t>
            </a:r>
            <a:r>
              <a:rPr lang="en-US" sz="4800" dirty="0" err="1" smtClean="0">
                <a:solidFill>
                  <a:srgbClr val="0000FF"/>
                </a:solidFill>
                <a:latin typeface="Times New Roman" panose="02020603050405020304" pitchFamily="18" charset="0"/>
                <a:cs typeface="Times New Roman" panose="02020603050405020304" pitchFamily="18" charset="0"/>
              </a:rPr>
              <a:t>Giới</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thiệu</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tổng</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quan</a:t>
            </a:r>
            <a:endParaRPr lang="en-US" sz="4800" b="1" dirty="0">
              <a:solidFill>
                <a:srgbClr val="0000FF"/>
              </a:solidFill>
            </a:endParaRPr>
          </a:p>
        </p:txBody>
      </p:sp>
      <p:pic>
        <p:nvPicPr>
          <p:cNvPr id="4" name="Ảnh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0500" y="1685284"/>
            <a:ext cx="7191000" cy="4572000"/>
          </a:xfrm>
          <a:prstGeom prst="rect">
            <a:avLst/>
          </a:prstGeom>
        </p:spPr>
      </p:pic>
      <p:pic>
        <p:nvPicPr>
          <p:cNvPr id="6" name="Ảnh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07342" y="2080259"/>
            <a:ext cx="952500" cy="914400"/>
          </a:xfrm>
          <a:prstGeom prst="rect">
            <a:avLst/>
          </a:prstGeom>
        </p:spPr>
      </p:pic>
    </p:spTree>
    <p:extLst>
      <p:ext uri="{BB962C8B-B14F-4D97-AF65-F5344CB8AC3E}">
        <p14:creationId xmlns:p14="http://schemas.microsoft.com/office/powerpoint/2010/main" val="4053648796"/>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4</a:t>
            </a:fld>
            <a:endParaRPr lang="en-US"/>
          </a:p>
        </p:txBody>
      </p:sp>
      <p:sp>
        <p:nvSpPr>
          <p:cNvPr id="5" name="Title 1"/>
          <p:cNvSpPr>
            <a:spLocks noGrp="1"/>
          </p:cNvSpPr>
          <p:nvPr>
            <p:ph type="title"/>
          </p:nvPr>
        </p:nvSpPr>
        <p:spPr>
          <a:xfrm>
            <a:off x="365758" y="591022"/>
            <a:ext cx="6251171" cy="976183"/>
          </a:xfrm>
        </p:spPr>
        <p:txBody>
          <a:bodyPr>
            <a:normAutofit/>
          </a:bodyPr>
          <a:lstStyle/>
          <a:p>
            <a:r>
              <a:rPr lang="en-US" sz="4800" dirty="0" smtClean="0">
                <a:solidFill>
                  <a:srgbClr val="0000FF"/>
                </a:solidFill>
                <a:latin typeface="Times New Roman" panose="02020603050405020304" pitchFamily="18" charset="0"/>
                <a:cs typeface="Times New Roman" panose="02020603050405020304" pitchFamily="18" charset="0"/>
              </a:rPr>
              <a:t>1. </a:t>
            </a:r>
            <a:r>
              <a:rPr lang="en-US" sz="4800" dirty="0" err="1" smtClean="0">
                <a:solidFill>
                  <a:srgbClr val="0000FF"/>
                </a:solidFill>
                <a:latin typeface="Times New Roman" panose="02020603050405020304" pitchFamily="18" charset="0"/>
                <a:cs typeface="Times New Roman" panose="02020603050405020304" pitchFamily="18" charset="0"/>
              </a:rPr>
              <a:t>Giới</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thiệu</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tổng</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quan</a:t>
            </a:r>
            <a:endParaRPr lang="en-US" sz="4800" b="1" dirty="0">
              <a:solidFill>
                <a:srgbClr val="0000FF"/>
              </a:solidFill>
            </a:endParaRPr>
          </a:p>
        </p:txBody>
      </p:sp>
      <p:pic>
        <p:nvPicPr>
          <p:cNvPr id="3" name="Ảnh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0265" y="1689587"/>
            <a:ext cx="2967789" cy="4572000"/>
          </a:xfrm>
          <a:prstGeom prst="rect">
            <a:avLst/>
          </a:prstGeom>
        </p:spPr>
      </p:pic>
      <p:pic>
        <p:nvPicPr>
          <p:cNvPr id="4" name="Ảnh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6078" y="1689587"/>
            <a:ext cx="3001297" cy="4572000"/>
          </a:xfrm>
          <a:prstGeom prst="rect">
            <a:avLst/>
          </a:prstGeom>
        </p:spPr>
      </p:pic>
    </p:spTree>
    <p:extLst>
      <p:ext uri="{BB962C8B-B14F-4D97-AF65-F5344CB8AC3E}">
        <p14:creationId xmlns:p14="http://schemas.microsoft.com/office/powerpoint/2010/main" val="3091720610"/>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5</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Tổng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quan</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b="1" dirty="0" err="1" smtClean="0">
                <a:latin typeface="Times New Roman" panose="02020603050405020304" pitchFamily="18" charset="0"/>
                <a:cs typeface="Times New Roman" panose="02020603050405020304" pitchFamily="18" charset="0"/>
              </a:rPr>
              <a:t>Bài</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toán</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mạng</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xã</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hội</a:t>
            </a:r>
            <a:r>
              <a:rPr lang="en-US" sz="3000" b="1" dirty="0" smtClean="0">
                <a:latin typeface="Times New Roman" panose="02020603050405020304" pitchFamily="18" charset="0"/>
                <a:cs typeface="Times New Roman" panose="02020603050405020304" pitchFamily="18" charset="0"/>
              </a:rPr>
              <a:t> chia </a:t>
            </a:r>
            <a:r>
              <a:rPr lang="en-US" sz="3000" b="1" dirty="0" err="1" smtClean="0">
                <a:latin typeface="Times New Roman" panose="02020603050405020304" pitchFamily="18" charset="0"/>
                <a:cs typeface="Times New Roman" panose="02020603050405020304" pitchFamily="18" charset="0"/>
              </a:rPr>
              <a:t>sẻ</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địa</a:t>
            </a:r>
            <a:r>
              <a:rPr lang="en-US" sz="3000" b="1" dirty="0" smtClean="0">
                <a:latin typeface="Times New Roman" panose="02020603050405020304" pitchFamily="18" charset="0"/>
                <a:cs typeface="Times New Roman" panose="02020603050405020304" pitchFamily="18" charset="0"/>
              </a:rPr>
              <a:t> </a:t>
            </a:r>
            <a:r>
              <a:rPr lang="en-US" sz="3000" b="1" dirty="0" err="1" smtClean="0">
                <a:latin typeface="Times New Roman" panose="02020603050405020304" pitchFamily="18" charset="0"/>
                <a:cs typeface="Times New Roman" panose="02020603050405020304" pitchFamily="18" charset="0"/>
              </a:rPr>
              <a:t>điểm</a:t>
            </a:r>
            <a:r>
              <a:rPr lang="en-US" sz="3000" b="1"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Xây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dựng</a:t>
            </a:r>
            <a:r>
              <a:rPr lang="en-US" sz="3000" dirty="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ứng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dụng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giải</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pháp</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xuất</a:t>
            </a:r>
            <a:r>
              <a:rPr lang="en-US" sz="3000" dirty="0" smtClean="0">
                <a:latin typeface="Times New Roman" panose="02020603050405020304" pitchFamily="18" charset="0"/>
                <a:cs typeface="Times New Roman" panose="02020603050405020304" pitchFamily="18" charset="0"/>
              </a:rPr>
              <a:t>.</a:t>
            </a:r>
          </a:p>
          <a:p>
            <a:pPr marL="342900" indent="-342900">
              <a:buFont typeface="+mj-lt"/>
              <a:buAutoNum type="arabicPeriod"/>
            </a:pPr>
            <a:r>
              <a:rPr lang="en-US" sz="3000" dirty="0" smtClean="0">
                <a:latin typeface="Times New Roman" panose="02020603050405020304" pitchFamily="18" charset="0"/>
                <a:cs typeface="Times New Roman" panose="02020603050405020304" pitchFamily="18" charset="0"/>
              </a:rPr>
              <a:t>Demo.</a:t>
            </a:r>
          </a:p>
          <a:p>
            <a:pPr marL="342900" indent="-342900">
              <a:buFont typeface="+mj-lt"/>
              <a:buAutoNum type="arabicPeriod"/>
            </a:pPr>
            <a:r>
              <a:rPr lang="en-US" sz="3000" dirty="0" err="1" smtClean="0">
                <a:latin typeface="Times New Roman" panose="02020603050405020304" pitchFamily="18" charset="0"/>
                <a:cs typeface="Times New Roman" panose="02020603050405020304" pitchFamily="18" charset="0"/>
              </a:rPr>
              <a:t>Tổng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kết</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đánh</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giá</a:t>
            </a:r>
            <a:r>
              <a:rPr lang="en-US" sz="30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50572364"/>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6</a:t>
            </a:fld>
            <a:endParaRPr lang="en-US"/>
          </a:p>
        </p:txBody>
      </p:sp>
      <p:sp>
        <p:nvSpPr>
          <p:cNvPr id="5" name="Title 1"/>
          <p:cNvSpPr>
            <a:spLocks noGrp="1"/>
          </p:cNvSpPr>
          <p:nvPr>
            <p:ph type="title"/>
          </p:nvPr>
        </p:nvSpPr>
        <p:spPr>
          <a:xfrm>
            <a:off x="241185" y="640898"/>
            <a:ext cx="10781491" cy="976183"/>
          </a:xfrm>
        </p:spPr>
        <p:txBody>
          <a:bodyPr>
            <a:normAutofit/>
          </a:bodyPr>
          <a:lstStyle/>
          <a:p>
            <a:r>
              <a:rPr lang="en-US" sz="4800" dirty="0">
                <a:solidFill>
                  <a:srgbClr val="0000FF"/>
                </a:solidFill>
                <a:latin typeface="Times New Roman" panose="02020603050405020304" pitchFamily="18" charset="0"/>
                <a:cs typeface="Times New Roman" panose="02020603050405020304" pitchFamily="18" charset="0"/>
              </a:rPr>
              <a:t>2</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Bài</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toán</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mạng</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xã</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hội</a:t>
            </a:r>
            <a:r>
              <a:rPr lang="en-US" sz="4800" dirty="0" smtClean="0">
                <a:solidFill>
                  <a:srgbClr val="0000FF"/>
                </a:solidFill>
                <a:latin typeface="Times New Roman" panose="02020603050405020304" pitchFamily="18" charset="0"/>
                <a:cs typeface="Times New Roman" panose="02020603050405020304" pitchFamily="18" charset="0"/>
              </a:rPr>
              <a:t> chia </a:t>
            </a:r>
            <a:r>
              <a:rPr lang="en-US" sz="4800" dirty="0" err="1" smtClean="0">
                <a:solidFill>
                  <a:srgbClr val="0000FF"/>
                </a:solidFill>
                <a:latin typeface="Times New Roman" panose="02020603050405020304" pitchFamily="18" charset="0"/>
                <a:cs typeface="Times New Roman" panose="02020603050405020304" pitchFamily="18" charset="0"/>
              </a:rPr>
              <a:t>sẻ</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địa</a:t>
            </a:r>
            <a:r>
              <a:rPr lang="en-US" sz="4800" dirty="0" smtClean="0">
                <a:solidFill>
                  <a:srgbClr val="0000FF"/>
                </a:solidFill>
                <a:latin typeface="Times New Roman" panose="02020603050405020304" pitchFamily="18" charset="0"/>
                <a:cs typeface="Times New Roman" panose="02020603050405020304" pitchFamily="18" charset="0"/>
              </a:rPr>
              <a:t> </a:t>
            </a:r>
            <a:r>
              <a:rPr lang="en-US" sz="4800" dirty="0" err="1" smtClean="0">
                <a:solidFill>
                  <a:srgbClr val="0000FF"/>
                </a:solidFill>
                <a:latin typeface="Times New Roman" panose="02020603050405020304" pitchFamily="18" charset="0"/>
                <a:cs typeface="Times New Roman" panose="02020603050405020304" pitchFamily="18" charset="0"/>
              </a:rPr>
              <a:t>điểm</a:t>
            </a:r>
            <a:endParaRPr lang="en-US" sz="4800" b="1" dirty="0">
              <a:solidFill>
                <a:srgbClr val="0000FF"/>
              </a:solidFill>
            </a:endParaRPr>
          </a:p>
        </p:txBody>
      </p:sp>
      <p:sp>
        <p:nvSpPr>
          <p:cNvPr id="8" name="Hộp Văn bản 7"/>
          <p:cNvSpPr txBox="1"/>
          <p:nvPr/>
        </p:nvSpPr>
        <p:spPr>
          <a:xfrm>
            <a:off x="1928554" y="1786763"/>
            <a:ext cx="3291840" cy="553998"/>
          </a:xfrm>
          <a:prstGeom prst="rect">
            <a:avLst/>
          </a:prstGeom>
          <a:noFill/>
        </p:spPr>
        <p:txBody>
          <a:bodyPr wrap="square" rtlCol="0">
            <a:spAutoFit/>
          </a:bodyPr>
          <a:lstStyle/>
          <a:p>
            <a:r>
              <a:rPr lang="en-US" sz="3000" dirty="0" err="1" smtClean="0">
                <a:latin typeface="Times New Roman" panose="02020603050405020304" pitchFamily="18" charset="0"/>
                <a:cs typeface="Times New Roman" panose="02020603050405020304" pitchFamily="18" charset="0"/>
              </a:rPr>
              <a:t>Các</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vấn</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đề</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cơ</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bản</a:t>
            </a:r>
            <a:r>
              <a:rPr lang="en-US" sz="3000" dirty="0">
                <a:latin typeface="Times New Roman" panose="02020603050405020304" pitchFamily="18" charset="0"/>
                <a:cs typeface="Times New Roman" panose="02020603050405020304" pitchFamily="18" charset="0"/>
              </a:rPr>
              <a:t>:</a:t>
            </a:r>
          </a:p>
        </p:txBody>
      </p:sp>
      <p:sp>
        <p:nvSpPr>
          <p:cNvPr id="9" name="Hộp Văn bản 8"/>
          <p:cNvSpPr txBox="1"/>
          <p:nvPr/>
        </p:nvSpPr>
        <p:spPr>
          <a:xfrm>
            <a:off x="1928554" y="2510444"/>
            <a:ext cx="4272742" cy="2400657"/>
          </a:xfrm>
          <a:prstGeom prst="rect">
            <a:avLst/>
          </a:prstGeom>
          <a:noFill/>
        </p:spPr>
        <p:txBody>
          <a:bodyPr wrap="square" rtlCol="0">
            <a:spAutoFit/>
          </a:bodyPr>
          <a:lstStyle/>
          <a:p>
            <a:pPr marL="285750" indent="-285750">
              <a:buFont typeface="Wingdings" panose="05000000000000000000" pitchFamily="2" charset="2"/>
              <a:buChar char="Ø"/>
            </a:pPr>
            <a:r>
              <a:rPr lang="en-US" sz="3000" dirty="0" err="1" smtClean="0">
                <a:latin typeface="Times New Roman" panose="02020603050405020304" pitchFamily="18" charset="0"/>
                <a:cs typeface="Times New Roman" panose="02020603050405020304" pitchFamily="18" charset="0"/>
              </a:rPr>
              <a:t>Dữ</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liệu</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lớn</a:t>
            </a:r>
            <a:endParaRPr lang="en-US" sz="3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3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3000" dirty="0" err="1" smtClean="0">
                <a:latin typeface="Times New Roman" panose="02020603050405020304" pitchFamily="18" charset="0"/>
                <a:cs typeface="Times New Roman" panose="02020603050405020304" pitchFamily="18" charset="0"/>
              </a:rPr>
              <a:t>Hệ</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thống</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máy</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chủ</a:t>
            </a:r>
            <a:endParaRPr lang="en-US" sz="3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30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3000" dirty="0" err="1" smtClean="0">
                <a:latin typeface="Times New Roman" panose="02020603050405020304" pitchFamily="18" charset="0"/>
                <a:cs typeface="Times New Roman" panose="02020603050405020304" pitchFamily="18" charset="0"/>
              </a:rPr>
              <a:t>Tìm</a:t>
            </a:r>
            <a:r>
              <a:rPr lang="en-US" sz="3000" dirty="0" smtClean="0">
                <a:latin typeface="Times New Roman" panose="02020603050405020304" pitchFamily="18" charset="0"/>
                <a:cs typeface="Times New Roman" panose="02020603050405020304" pitchFamily="18" charset="0"/>
              </a:rPr>
              <a:t> </a:t>
            </a:r>
            <a:r>
              <a:rPr lang="en-US" sz="3000" dirty="0" err="1" smtClean="0">
                <a:latin typeface="Times New Roman" panose="02020603050405020304" pitchFamily="18" charset="0"/>
                <a:cs typeface="Times New Roman" panose="02020603050405020304" pitchFamily="18" charset="0"/>
              </a:rPr>
              <a:t>kiếm</a:t>
            </a: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9953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2" end="2"/>
                                            </p:txEl>
                                          </p:spTgt>
                                        </p:tgtEl>
                                        <p:attrNameLst>
                                          <p:attrName>style.visibility</p:attrName>
                                        </p:attrNameLst>
                                      </p:cBhvr>
                                      <p:to>
                                        <p:strVal val="visible"/>
                                      </p:to>
                                    </p:set>
                                    <p:animEffect transition="in" filter="fade">
                                      <p:cBhvr>
                                        <p:cTn id="14" dur="1000"/>
                                        <p:tgtEl>
                                          <p:spTgt spid="9">
                                            <p:txEl>
                                              <p:pRg st="2" end="2"/>
                                            </p:txEl>
                                          </p:spTgt>
                                        </p:tgtEl>
                                      </p:cBhvr>
                                    </p:animEffect>
                                    <p:anim calcmode="lin" valueType="num">
                                      <p:cBhvr>
                                        <p:cTn id="15"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fade">
                                      <p:cBhvr>
                                        <p:cTn id="21" dur="1000"/>
                                        <p:tgtEl>
                                          <p:spTgt spid="9">
                                            <p:txEl>
                                              <p:pRg st="4" end="4"/>
                                            </p:txEl>
                                          </p:spTgt>
                                        </p:tgtEl>
                                      </p:cBhvr>
                                    </p:animEffect>
                                    <p:anim calcmode="lin" valueType="num">
                                      <p:cBhvr>
                                        <p:cTn id="22" dur="10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8D9AD5-F248-4919-864A-CFD76CC027D6}" type="slidenum">
              <a:rPr lang="en-US" sz="1600" smtClean="0"/>
              <a:t>7</a:t>
            </a:fld>
            <a:endParaRPr lang="en-US" sz="1600"/>
          </a:p>
        </p:txBody>
      </p:sp>
      <p:sp>
        <p:nvSpPr>
          <p:cNvPr id="6" name="TextBox 5"/>
          <p:cNvSpPr txBox="1"/>
          <p:nvPr/>
        </p:nvSpPr>
        <p:spPr>
          <a:xfrm>
            <a:off x="2027743" y="1019604"/>
            <a:ext cx="5691116" cy="1107996"/>
          </a:xfrm>
          <a:prstGeom prst="rect">
            <a:avLst/>
          </a:prstGeom>
          <a:noFill/>
        </p:spPr>
        <p:txBody>
          <a:bodyPr wrap="square" rtlCol="0">
            <a:spAutoFit/>
          </a:bodyPr>
          <a:lstStyle/>
          <a:p>
            <a:r>
              <a:rPr lang="en-US" sz="4800" smtClean="0">
                <a:solidFill>
                  <a:srgbClr val="0000FF"/>
                </a:solidFill>
                <a:latin typeface="Times New Roman" panose="02020603050405020304" pitchFamily="18" charset="0"/>
                <a:cs typeface="Times New Roman" panose="02020603050405020304" pitchFamily="18" charset="0"/>
              </a:rPr>
              <a:t>Nội dung:</a:t>
            </a:r>
          </a:p>
          <a:p>
            <a:endParaRPr lang="en-US">
              <a:solidFill>
                <a:srgbClr val="0000FF"/>
              </a:solidFill>
            </a:endParaRPr>
          </a:p>
        </p:txBody>
      </p:sp>
      <p:sp>
        <p:nvSpPr>
          <p:cNvPr id="7" name="TextBox 6"/>
          <p:cNvSpPr txBox="1"/>
          <p:nvPr/>
        </p:nvSpPr>
        <p:spPr>
          <a:xfrm>
            <a:off x="2807714" y="2127600"/>
            <a:ext cx="8043166" cy="2400657"/>
          </a:xfrm>
          <a:prstGeom prst="rect">
            <a:avLst/>
          </a:prstGeom>
          <a:noFill/>
        </p:spPr>
        <p:txBody>
          <a:bodyPr wrap="square" rtlCol="0">
            <a:spAutoFit/>
          </a:bodyPr>
          <a:lstStyle/>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Tổng quan.</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Bài toán mạng xã hội chia sẻ địa điểm.</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b="1" err="1" smtClean="0">
                <a:latin typeface="Times New Roman" panose="02020603050405020304" pitchFamily="18" charset="0"/>
                <a:cs typeface="Times New Roman" panose="02020603050405020304" pitchFamily="18" charset="0"/>
              </a:rPr>
              <a:t>Xây</a:t>
            </a:r>
            <a:r>
              <a:rPr lang="en-US" sz="3000" b="1" smtClean="0">
                <a:latin typeface="Times New Roman" panose="02020603050405020304" pitchFamily="18" charset="0"/>
                <a:cs typeface="Times New Roman" panose="02020603050405020304" pitchFamily="18" charset="0"/>
              </a:rPr>
              <a:t> dựng</a:t>
            </a:r>
            <a:r>
              <a:rPr lang="en-US" sz="3000" b="1">
                <a:latin typeface="Times New Roman" panose="02020603050405020304" pitchFamily="18" charset="0"/>
                <a:cs typeface="Times New Roman" panose="02020603050405020304" pitchFamily="18" charset="0"/>
              </a:rPr>
              <a:t> </a:t>
            </a:r>
            <a:r>
              <a:rPr lang="en-US" sz="3000" b="1" smtClean="0">
                <a:latin typeface="Times New Roman" panose="02020603050405020304" pitchFamily="18" charset="0"/>
                <a:cs typeface="Times New Roman" panose="02020603050405020304" pitchFamily="18" charset="0"/>
              </a:rPr>
              <a:t>ứng dụng, các giải pháp đề xuất.</a:t>
            </a:r>
            <a:endParaRPr lang="en-US" sz="3000" b="1"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Demo.</a:t>
            </a:r>
            <a:endParaRPr lang="en-US" sz="3000" dirty="0" smtClean="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000" smtClean="0">
                <a:latin typeface="Times New Roman" panose="02020603050405020304" pitchFamily="18" charset="0"/>
                <a:cs typeface="Times New Roman" panose="02020603050405020304" pitchFamily="18" charset="0"/>
              </a:rPr>
              <a:t>Tổng kết đánh giá.</a:t>
            </a:r>
            <a:endParaRPr lang="en-US" sz="3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532607"/>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latin typeface="Times New Roman" panose="02020603050405020304" pitchFamily="18" charset="0"/>
                <a:cs typeface="Times New Roman" panose="02020603050405020304" pitchFamily="18" charset="0"/>
              </a:rPr>
              <a:t>8</a:t>
            </a:fld>
            <a:endParaRPr lang="en-US" sz="160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241185" y="640898"/>
            <a:ext cx="11529637" cy="976183"/>
          </a:xfrm>
        </p:spPr>
        <p:txBody>
          <a:bodyPr>
            <a:normAutofit/>
          </a:bodyPr>
          <a:lstStyle/>
          <a:p>
            <a:r>
              <a:rPr lang="en-US" sz="4800" smtClean="0">
                <a:solidFill>
                  <a:srgbClr val="0000FF"/>
                </a:solidFill>
                <a:latin typeface="Times New Roman" panose="02020603050405020304" pitchFamily="18" charset="0"/>
                <a:cs typeface="Times New Roman" panose="02020603050405020304" pitchFamily="18" charset="0"/>
              </a:rPr>
              <a:t>3. Xây dựng ứng dụng, các giải pháp đề xuất</a:t>
            </a:r>
            <a:endParaRPr lang="en-US" sz="4800" b="1">
              <a:solidFill>
                <a:srgbClr val="0000FF"/>
              </a:solidFill>
            </a:endParaRPr>
          </a:p>
        </p:txBody>
      </p:sp>
      <p:sp>
        <p:nvSpPr>
          <p:cNvPr id="4" name="TextBox 3"/>
          <p:cNvSpPr txBox="1"/>
          <p:nvPr/>
        </p:nvSpPr>
        <p:spPr>
          <a:xfrm>
            <a:off x="1205471" y="1617081"/>
            <a:ext cx="3643952" cy="553998"/>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Cơ sở dữ liệu</a:t>
            </a:r>
            <a:r>
              <a:rPr lang="en-US" sz="3000" smtClean="0">
                <a:solidFill>
                  <a:srgbClr val="0070C0"/>
                </a:solidFill>
                <a:latin typeface="Times New Roman" panose="02020603050405020304" pitchFamily="18" charset="0"/>
                <a:cs typeface="Times New Roman" panose="02020603050405020304" pitchFamily="18" charset="0"/>
              </a:rPr>
              <a:t>:</a:t>
            </a:r>
            <a:endParaRPr lang="en-US" sz="3000" smtClean="0">
              <a:solidFill>
                <a:srgbClr val="0070C0"/>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extLst/>
          </p:nvPr>
        </p:nvGraphicFramePr>
        <p:xfrm>
          <a:off x="5248434" y="2884536"/>
          <a:ext cx="1991360" cy="2239665"/>
        </p:xfrm>
        <a:graphic>
          <a:graphicData uri="http://schemas.openxmlformats.org/drawingml/2006/table">
            <a:tbl>
              <a:tblPr firstRow="1" bandRow="1">
                <a:tableStyleId>{B301B821-A1FF-4177-AEE7-76D212191A09}</a:tableStyleId>
              </a:tblPr>
              <a:tblGrid>
                <a:gridCol w="913130"/>
                <a:gridCol w="1078230"/>
              </a:tblGrid>
              <a:tr h="447933">
                <a:tc>
                  <a:txBody>
                    <a:bodyPr/>
                    <a:lstStyle/>
                    <a:p>
                      <a:r>
                        <a:rPr lang="en-US" b="0" smtClean="0">
                          <a:solidFill>
                            <a:schemeClr val="tx1"/>
                          </a:solidFill>
                          <a:latin typeface="Times New Roman" panose="02020603050405020304" pitchFamily="18" charset="0"/>
                          <a:cs typeface="Times New Roman" panose="02020603050405020304" pitchFamily="18" charset="0"/>
                        </a:rPr>
                        <a:t>UserID</a:t>
                      </a:r>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b="0" smtClean="0">
                          <a:solidFill>
                            <a:schemeClr val="tx1"/>
                          </a:solidFill>
                          <a:latin typeface="Times New Roman" panose="02020603050405020304" pitchFamily="18" charset="0"/>
                          <a:cs typeface="Times New Roman" panose="02020603050405020304" pitchFamily="18" charset="0"/>
                        </a:rPr>
                        <a:t>FriendID</a:t>
                      </a:r>
                      <a:endParaRPr lang="en-US"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A</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B</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C</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D</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47933">
                <a:tc>
                  <a:txBody>
                    <a:bodyPr/>
                    <a:lstStyle/>
                    <a:p>
                      <a:r>
                        <a:rPr lang="en-US" smtClean="0">
                          <a:latin typeface="Times New Roman" panose="02020603050405020304" pitchFamily="18" charset="0"/>
                          <a:cs typeface="Times New Roman" panose="02020603050405020304" pitchFamily="18" charset="0"/>
                        </a:rPr>
                        <a:t>Y</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mtClean="0">
                          <a:latin typeface="Times New Roman" panose="02020603050405020304" pitchFamily="18" charset="0"/>
                          <a:cs typeface="Times New Roman" panose="02020603050405020304" pitchFamily="18" charset="0"/>
                        </a:rPr>
                        <a:t>Z</a:t>
                      </a:r>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7" name="Table 6"/>
          <p:cNvGraphicFramePr>
            <a:graphicFrameLocks noGrp="1"/>
          </p:cNvGraphicFramePr>
          <p:nvPr>
            <p:extLst/>
          </p:nvPr>
        </p:nvGraphicFramePr>
        <p:xfrm>
          <a:off x="1571229" y="2632744"/>
          <a:ext cx="1934956" cy="2743248"/>
        </p:xfrm>
        <a:graphic>
          <a:graphicData uri="http://schemas.openxmlformats.org/drawingml/2006/table">
            <a:tbl>
              <a:tblPr firstRow="1" bandRow="1">
                <a:tableStyleId>{B301B821-A1FF-4177-AEE7-76D212191A09}</a:tableStyleId>
              </a:tblPr>
              <a:tblGrid>
                <a:gridCol w="767080"/>
                <a:gridCol w="1167876"/>
              </a:tblGrid>
              <a:tr h="457208">
                <a:tc>
                  <a:txBody>
                    <a:bodyPr/>
                    <a:lstStyle/>
                    <a:p>
                      <a:r>
                        <a:rPr lang="en-US" sz="2400" b="0" smtClean="0">
                          <a:solidFill>
                            <a:schemeClr val="tx1"/>
                          </a:solidFill>
                          <a:latin typeface="Times New Roman" panose="02020603050405020304" pitchFamily="18" charset="0"/>
                          <a:cs typeface="Times New Roman" panose="02020603050405020304" pitchFamily="18" charset="0"/>
                        </a:rPr>
                        <a:t>Key</a:t>
                      </a: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b="0" smtClean="0">
                          <a:solidFill>
                            <a:schemeClr val="tx1"/>
                          </a:solidFill>
                          <a:latin typeface="Times New Roman" panose="02020603050405020304" pitchFamily="18" charset="0"/>
                          <a:cs typeface="Times New Roman" panose="02020603050405020304" pitchFamily="18" charset="0"/>
                        </a:rPr>
                        <a:t>Value</a:t>
                      </a:r>
                      <a:endParaRPr lang="en-US" sz="2400" b="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A</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Tường</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B</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Ngọc</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C</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Hoàng</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57208">
                <a:tc>
                  <a:txBody>
                    <a:bodyPr/>
                    <a:lstStyle/>
                    <a:p>
                      <a:r>
                        <a:rPr lang="en-US" sz="2400" smtClean="0">
                          <a:latin typeface="Times New Roman" panose="02020603050405020304" pitchFamily="18" charset="0"/>
                          <a:cs typeface="Times New Roman" panose="02020603050405020304" pitchFamily="18" charset="0"/>
                        </a:rPr>
                        <a:t>Z</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smtClean="0">
                          <a:latin typeface="Times New Roman" panose="02020603050405020304" pitchFamily="18" charset="0"/>
                          <a:cs typeface="Times New Roman" panose="02020603050405020304" pitchFamily="18" charset="0"/>
                        </a:rPr>
                        <a:t>Nguyễn</a:t>
                      </a:r>
                      <a:endParaRPr lang="en-US" sz="24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8" name="Right Arrow 7"/>
          <p:cNvSpPr/>
          <p:nvPr/>
        </p:nvSpPr>
        <p:spPr>
          <a:xfrm>
            <a:off x="3840480" y="3624349"/>
            <a:ext cx="1163782" cy="3325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Callout 8"/>
          <p:cNvSpPr/>
          <p:nvPr/>
        </p:nvSpPr>
        <p:spPr>
          <a:xfrm>
            <a:off x="8844742" y="1759933"/>
            <a:ext cx="2371898" cy="1496290"/>
          </a:xfrm>
          <a:prstGeom prst="cloudCallout">
            <a:avLst>
              <a:gd name="adj1" fmla="val -104945"/>
              <a:gd name="adj2" fmla="val 2698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Bạn chung giữa A và B?</a:t>
            </a:r>
            <a:endParaRPr lang="en-US">
              <a:solidFill>
                <a:schemeClr val="tx1"/>
              </a:solidFill>
              <a:latin typeface="Times New Roman" panose="02020603050405020304" pitchFamily="18" charset="0"/>
              <a:cs typeface="Times New Roman" panose="02020603050405020304" pitchFamily="18" charset="0"/>
            </a:endParaRPr>
          </a:p>
        </p:txBody>
      </p:sp>
      <p:sp>
        <p:nvSpPr>
          <p:cNvPr id="10" name="Cloud Callout 9"/>
          <p:cNvSpPr/>
          <p:nvPr/>
        </p:nvSpPr>
        <p:spPr>
          <a:xfrm>
            <a:off x="8564880" y="3256224"/>
            <a:ext cx="3291840" cy="1496290"/>
          </a:xfrm>
          <a:prstGeom prst="cloudCallout">
            <a:avLst>
              <a:gd name="adj1" fmla="val -84670"/>
              <a:gd name="adj2" fmla="val -412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A không quen Z. A cần thông qua ai để biết Z.</a:t>
            </a:r>
            <a:endParaRPr lang="en-US">
              <a:solidFill>
                <a:schemeClr val="tx1"/>
              </a:solidFill>
              <a:latin typeface="Times New Roman" panose="02020603050405020304" pitchFamily="18" charset="0"/>
              <a:cs typeface="Times New Roman" panose="02020603050405020304" pitchFamily="18" charset="0"/>
            </a:endParaRPr>
          </a:p>
        </p:txBody>
      </p:sp>
      <p:sp>
        <p:nvSpPr>
          <p:cNvPr id="11" name="Cloud Callout 10"/>
          <p:cNvSpPr/>
          <p:nvPr/>
        </p:nvSpPr>
        <p:spPr>
          <a:xfrm>
            <a:off x="8013469" y="4752514"/>
            <a:ext cx="3383280" cy="1496290"/>
          </a:xfrm>
          <a:prstGeom prst="cloudCallout">
            <a:avLst>
              <a:gd name="adj1" fmla="val -70056"/>
              <a:gd name="adj2" fmla="val -4634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Times New Roman" panose="02020603050405020304" pitchFamily="18" charset="0"/>
                <a:cs typeface="Times New Roman" panose="02020603050405020304" pitchFamily="18" charset="0"/>
              </a:rPr>
              <a:t>Có nên đề xuất kết bạn Z cho A hay không?</a:t>
            </a:r>
            <a:endParaRPr lang="en-US">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7370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inVertical)">
                                      <p:cBhvr>
                                        <p:cTn id="17" dur="500"/>
                                        <p:tgtEl>
                                          <p:spTgt spid="8"/>
                                        </p:tgtEl>
                                      </p:cBhvr>
                                    </p:animEffect>
                                  </p:childTnLst>
                                </p:cTn>
                              </p:par>
                              <p:par>
                                <p:cTn id="18" presetID="16" presetClass="entr" presetSubtype="21"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arn(inVertic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arn(inVertic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barn(inVertical)">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A8D9AD5-F248-4919-864A-CFD76CC027D6}" type="slidenum">
              <a:rPr lang="en-US" sz="1600" smtClean="0"/>
              <a:t>9</a:t>
            </a:fld>
            <a:endParaRPr lang="en-US"/>
          </a:p>
        </p:txBody>
      </p:sp>
      <p:sp>
        <p:nvSpPr>
          <p:cNvPr id="5" name="Title 1"/>
          <p:cNvSpPr>
            <a:spLocks noGrp="1"/>
          </p:cNvSpPr>
          <p:nvPr>
            <p:ph type="title"/>
          </p:nvPr>
        </p:nvSpPr>
        <p:spPr>
          <a:xfrm>
            <a:off x="241185" y="640898"/>
            <a:ext cx="11529637" cy="976183"/>
          </a:xfrm>
        </p:spPr>
        <p:txBody>
          <a:bodyPr>
            <a:normAutofit/>
          </a:bodyPr>
          <a:lstStyle/>
          <a:p>
            <a:r>
              <a:rPr lang="en-US" sz="4800" smtClean="0">
                <a:solidFill>
                  <a:srgbClr val="0000FF"/>
                </a:solidFill>
                <a:latin typeface="Times New Roman" panose="02020603050405020304" pitchFamily="18" charset="0"/>
                <a:cs typeface="Times New Roman" panose="02020603050405020304" pitchFamily="18" charset="0"/>
              </a:rPr>
              <a:t>3. Xây dựng ứng dụng, các giải pháp đề xuất</a:t>
            </a:r>
            <a:endParaRPr lang="en-US" sz="4800" b="1">
              <a:solidFill>
                <a:srgbClr val="0000FF"/>
              </a:solidFill>
            </a:endParaRPr>
          </a:p>
        </p:txBody>
      </p:sp>
      <p:sp>
        <p:nvSpPr>
          <p:cNvPr id="6" name="TextBox 5"/>
          <p:cNvSpPr txBox="1"/>
          <p:nvPr/>
        </p:nvSpPr>
        <p:spPr>
          <a:xfrm>
            <a:off x="1205471" y="1617081"/>
            <a:ext cx="3643952" cy="830997"/>
          </a:xfrm>
          <a:prstGeom prst="rect">
            <a:avLst/>
          </a:prstGeom>
          <a:noFill/>
        </p:spPr>
        <p:txBody>
          <a:bodyPr wrap="square" rtlCol="0">
            <a:spAutoFit/>
          </a:bodyPr>
          <a:lstStyle/>
          <a:p>
            <a:pPr marL="457200" indent="-457200">
              <a:buFont typeface="Arial" panose="020B0604020202020204" pitchFamily="34" charset="0"/>
              <a:buChar char="•"/>
            </a:pPr>
            <a:r>
              <a:rPr lang="en-US" sz="3000" smtClean="0">
                <a:solidFill>
                  <a:srgbClr val="0070C0"/>
                </a:solidFill>
                <a:latin typeface="Times New Roman" panose="02020603050405020304" pitchFamily="18" charset="0"/>
                <a:cs typeface="Times New Roman" panose="02020603050405020304" pitchFamily="18" charset="0"/>
              </a:rPr>
              <a:t>Cơ sở dữ liệu:</a:t>
            </a:r>
          </a:p>
          <a:p>
            <a:endParaRPr lang="en-US"/>
          </a:p>
        </p:txBody>
      </p:sp>
      <p:sp>
        <p:nvSpPr>
          <p:cNvPr id="7" name="Oval 6"/>
          <p:cNvSpPr/>
          <p:nvPr/>
        </p:nvSpPr>
        <p:spPr>
          <a:xfrm>
            <a:off x="1512916" y="2442776"/>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A</a:t>
            </a:r>
            <a:endParaRPr lang="en-US">
              <a:solidFill>
                <a:schemeClr val="tx1"/>
              </a:solidFill>
              <a:latin typeface="Times New Roman" panose="02020603050405020304" pitchFamily="18" charset="0"/>
              <a:cs typeface="Times New Roman" panose="02020603050405020304" pitchFamily="18" charset="0"/>
            </a:endParaRPr>
          </a:p>
        </p:txBody>
      </p:sp>
      <p:sp>
        <p:nvSpPr>
          <p:cNvPr id="8" name="Oval 7"/>
          <p:cNvSpPr/>
          <p:nvPr/>
        </p:nvSpPr>
        <p:spPr>
          <a:xfrm>
            <a:off x="2927693" y="2442776"/>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B</a:t>
            </a:r>
            <a:endParaRPr lang="en-US">
              <a:solidFill>
                <a:schemeClr val="tx1"/>
              </a:solidFill>
              <a:latin typeface="Times New Roman" panose="02020603050405020304" pitchFamily="18" charset="0"/>
              <a:cs typeface="Times New Roman" panose="02020603050405020304" pitchFamily="18" charset="0"/>
            </a:endParaRPr>
          </a:p>
        </p:txBody>
      </p:sp>
      <p:sp>
        <p:nvSpPr>
          <p:cNvPr id="9" name="Oval 8"/>
          <p:cNvSpPr/>
          <p:nvPr/>
        </p:nvSpPr>
        <p:spPr>
          <a:xfrm>
            <a:off x="1512916" y="387050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E</a:t>
            </a:r>
            <a:endParaRPr lang="en-US">
              <a:solidFill>
                <a:schemeClr val="tx1"/>
              </a:solidFill>
              <a:latin typeface="Times New Roman" panose="02020603050405020304" pitchFamily="18" charset="0"/>
              <a:cs typeface="Times New Roman" panose="02020603050405020304" pitchFamily="18" charset="0"/>
            </a:endParaRPr>
          </a:p>
        </p:txBody>
      </p:sp>
      <p:sp>
        <p:nvSpPr>
          <p:cNvPr id="10" name="Oval 9"/>
          <p:cNvSpPr/>
          <p:nvPr/>
        </p:nvSpPr>
        <p:spPr>
          <a:xfrm>
            <a:off x="1512916" y="5298240"/>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I</a:t>
            </a:r>
            <a:endParaRPr lang="en-US">
              <a:solidFill>
                <a:schemeClr val="tx1"/>
              </a:solidFill>
              <a:latin typeface="Times New Roman" panose="02020603050405020304" pitchFamily="18" charset="0"/>
              <a:cs typeface="Times New Roman" panose="02020603050405020304" pitchFamily="18" charset="0"/>
            </a:endParaRPr>
          </a:p>
        </p:txBody>
      </p:sp>
      <p:sp>
        <p:nvSpPr>
          <p:cNvPr id="11" name="Oval 10"/>
          <p:cNvSpPr/>
          <p:nvPr/>
        </p:nvSpPr>
        <p:spPr>
          <a:xfrm>
            <a:off x="4309217" y="387050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D</a:t>
            </a:r>
            <a:endParaRPr lang="en-US">
              <a:solidFill>
                <a:schemeClr val="tx1"/>
              </a:solidFill>
              <a:latin typeface="Times New Roman" panose="02020603050405020304" pitchFamily="18" charset="0"/>
              <a:cs typeface="Times New Roman" panose="02020603050405020304" pitchFamily="18" charset="0"/>
            </a:endParaRPr>
          </a:p>
        </p:txBody>
      </p:sp>
      <p:sp>
        <p:nvSpPr>
          <p:cNvPr id="12" name="Oval 11"/>
          <p:cNvSpPr/>
          <p:nvPr/>
        </p:nvSpPr>
        <p:spPr>
          <a:xfrm>
            <a:off x="2927693" y="3874309"/>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F</a:t>
            </a:r>
            <a:endParaRPr lang="en-US">
              <a:solidFill>
                <a:schemeClr val="tx1"/>
              </a:solidFill>
              <a:latin typeface="Times New Roman" panose="02020603050405020304" pitchFamily="18" charset="0"/>
              <a:cs typeface="Times New Roman" panose="02020603050405020304" pitchFamily="18" charset="0"/>
            </a:endParaRPr>
          </a:p>
        </p:txBody>
      </p:sp>
      <p:sp>
        <p:nvSpPr>
          <p:cNvPr id="13" name="Oval 12"/>
          <p:cNvSpPr/>
          <p:nvPr/>
        </p:nvSpPr>
        <p:spPr>
          <a:xfrm>
            <a:off x="4347248" y="2438366"/>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C</a:t>
            </a:r>
            <a:endParaRPr lang="en-US">
              <a:solidFill>
                <a:schemeClr val="tx1"/>
              </a:solidFill>
              <a:latin typeface="Times New Roman" panose="02020603050405020304" pitchFamily="18" charset="0"/>
              <a:cs typeface="Times New Roman" panose="02020603050405020304" pitchFamily="18" charset="0"/>
            </a:endParaRPr>
          </a:p>
        </p:txBody>
      </p:sp>
      <p:sp>
        <p:nvSpPr>
          <p:cNvPr id="14" name="Oval 13"/>
          <p:cNvSpPr/>
          <p:nvPr/>
        </p:nvSpPr>
        <p:spPr>
          <a:xfrm>
            <a:off x="4295382" y="5298238"/>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M</a:t>
            </a:r>
            <a:endParaRPr lang="en-US">
              <a:solidFill>
                <a:schemeClr val="tx1"/>
              </a:solidFill>
              <a:latin typeface="Times New Roman" panose="02020603050405020304" pitchFamily="18" charset="0"/>
              <a:cs typeface="Times New Roman" panose="02020603050405020304" pitchFamily="18" charset="0"/>
            </a:endParaRPr>
          </a:p>
        </p:txBody>
      </p:sp>
      <p:sp>
        <p:nvSpPr>
          <p:cNvPr id="15" name="Oval 14"/>
          <p:cNvSpPr/>
          <p:nvPr/>
        </p:nvSpPr>
        <p:spPr>
          <a:xfrm>
            <a:off x="2927693" y="5298239"/>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tx1"/>
                </a:solidFill>
                <a:latin typeface="Times New Roman" panose="02020603050405020304" pitchFamily="18" charset="0"/>
                <a:cs typeface="Times New Roman" panose="02020603050405020304" pitchFamily="18" charset="0"/>
              </a:rPr>
              <a:t>U</a:t>
            </a:r>
            <a:endParaRPr lang="en-US">
              <a:solidFill>
                <a:schemeClr val="tx1"/>
              </a:solidFill>
              <a:latin typeface="Times New Roman" panose="02020603050405020304" pitchFamily="18" charset="0"/>
              <a:cs typeface="Times New Roman" panose="02020603050405020304" pitchFamily="18" charset="0"/>
            </a:endParaRPr>
          </a:p>
        </p:txBody>
      </p:sp>
      <p:sp>
        <p:nvSpPr>
          <p:cNvPr id="16" name="Oval 15"/>
          <p:cNvSpPr/>
          <p:nvPr/>
        </p:nvSpPr>
        <p:spPr>
          <a:xfrm>
            <a:off x="6075919" y="4698486"/>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Y</a:t>
            </a:r>
            <a:endParaRPr lang="en-US">
              <a:solidFill>
                <a:schemeClr val="tx1"/>
              </a:solidFill>
              <a:latin typeface="Times New Roman" panose="02020603050405020304" pitchFamily="18" charset="0"/>
              <a:cs typeface="Times New Roman" panose="02020603050405020304" pitchFamily="18" charset="0"/>
            </a:endParaRPr>
          </a:p>
        </p:txBody>
      </p:sp>
      <p:sp>
        <p:nvSpPr>
          <p:cNvPr id="17" name="Oval 16"/>
          <p:cNvSpPr/>
          <p:nvPr/>
        </p:nvSpPr>
        <p:spPr>
          <a:xfrm>
            <a:off x="6075919" y="2971853"/>
            <a:ext cx="731520" cy="69943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anose="02020603050405020304" pitchFamily="18" charset="0"/>
                <a:cs typeface="Times New Roman" panose="02020603050405020304" pitchFamily="18" charset="0"/>
              </a:rPr>
              <a:t>Z</a:t>
            </a:r>
            <a:endParaRPr lang="en-US">
              <a:solidFill>
                <a:schemeClr val="tx1"/>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5376470" y="3870508"/>
            <a:ext cx="1729048" cy="553998"/>
          </a:xfrm>
          <a:prstGeom prst="rect">
            <a:avLst/>
          </a:prstGeom>
          <a:noFill/>
        </p:spPr>
        <p:txBody>
          <a:bodyPr wrap="square" rtlCol="0">
            <a:spAutoFit/>
          </a:bodyPr>
          <a:lstStyle/>
          <a:p>
            <a:r>
              <a:rPr lang="en-US" sz="3000" smtClean="0">
                <a:latin typeface="Times New Roman" panose="02020603050405020304" pitchFamily="18" charset="0"/>
                <a:cs typeface="Times New Roman" panose="02020603050405020304" pitchFamily="18" charset="0"/>
              </a:rPr>
              <a:t>…</a:t>
            </a:r>
            <a:endParaRPr lang="en-US" sz="3000">
              <a:latin typeface="Times New Roman" panose="02020603050405020304" pitchFamily="18" charset="0"/>
              <a:cs typeface="Times New Roman" panose="02020603050405020304" pitchFamily="18" charset="0"/>
            </a:endParaRPr>
          </a:p>
        </p:txBody>
      </p:sp>
      <p:cxnSp>
        <p:nvCxnSpPr>
          <p:cNvPr id="20" name="Straight Connector 19"/>
          <p:cNvCxnSpPr>
            <a:stCxn id="7" idx="6"/>
            <a:endCxn id="8" idx="2"/>
          </p:cNvCxnSpPr>
          <p:nvPr/>
        </p:nvCxnSpPr>
        <p:spPr>
          <a:xfrm>
            <a:off x="2244436" y="2792494"/>
            <a:ext cx="6832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9" idx="6"/>
            <a:endCxn id="12" idx="2"/>
          </p:cNvCxnSpPr>
          <p:nvPr/>
        </p:nvCxnSpPr>
        <p:spPr>
          <a:xfrm>
            <a:off x="2244436" y="4220226"/>
            <a:ext cx="683257" cy="38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 idx="5"/>
          </p:cNvCxnSpPr>
          <p:nvPr/>
        </p:nvCxnSpPr>
        <p:spPr>
          <a:xfrm>
            <a:off x="2137307" y="3039781"/>
            <a:ext cx="1014024" cy="8583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 idx="6"/>
            <a:endCxn id="15" idx="2"/>
          </p:cNvCxnSpPr>
          <p:nvPr/>
        </p:nvCxnSpPr>
        <p:spPr>
          <a:xfrm flipV="1">
            <a:off x="2244436" y="5647957"/>
            <a:ext cx="683257"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7"/>
            <a:endCxn id="12" idx="3"/>
          </p:cNvCxnSpPr>
          <p:nvPr/>
        </p:nvCxnSpPr>
        <p:spPr>
          <a:xfrm flipV="1">
            <a:off x="2137307" y="4471314"/>
            <a:ext cx="897515" cy="9293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8" idx="6"/>
            <a:endCxn id="13" idx="2"/>
          </p:cNvCxnSpPr>
          <p:nvPr/>
        </p:nvCxnSpPr>
        <p:spPr>
          <a:xfrm flipV="1">
            <a:off x="3659213" y="2788084"/>
            <a:ext cx="688035" cy="4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2" idx="6"/>
            <a:endCxn id="14" idx="1"/>
          </p:cNvCxnSpPr>
          <p:nvPr/>
        </p:nvCxnSpPr>
        <p:spPr>
          <a:xfrm>
            <a:off x="3659213" y="4224027"/>
            <a:ext cx="743298" cy="1176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5" idx="6"/>
            <a:endCxn id="11" idx="4"/>
          </p:cNvCxnSpPr>
          <p:nvPr/>
        </p:nvCxnSpPr>
        <p:spPr>
          <a:xfrm flipV="1">
            <a:off x="3659213" y="4569943"/>
            <a:ext cx="1015764" cy="10780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7" idx="6"/>
            <a:endCxn id="11" idx="1"/>
          </p:cNvCxnSpPr>
          <p:nvPr/>
        </p:nvCxnSpPr>
        <p:spPr>
          <a:xfrm>
            <a:off x="2244436" y="2792494"/>
            <a:ext cx="2171910" cy="1180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13" idx="5"/>
            <a:endCxn id="18" idx="1"/>
          </p:cNvCxnSpPr>
          <p:nvPr/>
        </p:nvCxnSpPr>
        <p:spPr>
          <a:xfrm>
            <a:off x="4971639" y="3035371"/>
            <a:ext cx="404831" cy="1112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14" idx="7"/>
            <a:endCxn id="18" idx="1"/>
          </p:cNvCxnSpPr>
          <p:nvPr/>
        </p:nvCxnSpPr>
        <p:spPr>
          <a:xfrm flipV="1">
            <a:off x="4919773" y="4147507"/>
            <a:ext cx="456697" cy="12531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18" idx="1"/>
          </p:cNvCxnSpPr>
          <p:nvPr/>
        </p:nvCxnSpPr>
        <p:spPr>
          <a:xfrm flipV="1">
            <a:off x="5376470" y="3591439"/>
            <a:ext cx="864524" cy="5560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17" idx="4"/>
            <a:endCxn id="16" idx="0"/>
          </p:cNvCxnSpPr>
          <p:nvPr/>
        </p:nvCxnSpPr>
        <p:spPr>
          <a:xfrm>
            <a:off x="6441679" y="3671288"/>
            <a:ext cx="0" cy="102719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013470" y="2788083"/>
            <a:ext cx="3009207" cy="400110"/>
          </a:xfrm>
          <a:prstGeom prst="rect">
            <a:avLst/>
          </a:prstGeom>
          <a:noFill/>
        </p:spPr>
        <p:txBody>
          <a:bodyPr wrap="square" rtlCol="0">
            <a:spAutoFit/>
          </a:bodyPr>
          <a:lstStyle/>
          <a:p>
            <a:pPr marL="285750" indent="-285750">
              <a:buFont typeface="Wingdings" panose="05000000000000000000" pitchFamily="2" charset="2"/>
              <a:buChar char="ü"/>
            </a:pPr>
            <a:r>
              <a:rPr lang="en-US" sz="2000" smtClean="0">
                <a:latin typeface="Times New Roman" panose="02020603050405020304" pitchFamily="18" charset="0"/>
                <a:cs typeface="Times New Roman" panose="02020603050405020304" pitchFamily="18" charset="0"/>
              </a:rPr>
              <a:t>Bạn chung giữa A và B</a:t>
            </a:r>
          </a:p>
        </p:txBody>
      </p:sp>
      <p:sp>
        <p:nvSpPr>
          <p:cNvPr id="53" name="TextBox 52"/>
          <p:cNvSpPr txBox="1"/>
          <p:nvPr/>
        </p:nvSpPr>
        <p:spPr>
          <a:xfrm>
            <a:off x="8013470" y="3543612"/>
            <a:ext cx="3009207" cy="400110"/>
          </a:xfrm>
          <a:prstGeom prst="rect">
            <a:avLst/>
          </a:prstGeom>
          <a:noFill/>
        </p:spPr>
        <p:txBody>
          <a:bodyPr wrap="square" rtlCol="0">
            <a:spAutoFit/>
          </a:bodyPr>
          <a:lstStyle/>
          <a:p>
            <a:pPr marL="285750" indent="-285750">
              <a:buFont typeface="Wingdings" panose="05000000000000000000" pitchFamily="2" charset="2"/>
              <a:buChar char="ü"/>
            </a:pPr>
            <a:r>
              <a:rPr lang="en-US" sz="2000" smtClean="0">
                <a:latin typeface="Times New Roman" panose="02020603050405020304" pitchFamily="18" charset="0"/>
                <a:cs typeface="Times New Roman" panose="02020603050405020304" pitchFamily="18" charset="0"/>
              </a:rPr>
              <a:t>A thông qua ai để biết Z</a:t>
            </a:r>
          </a:p>
        </p:txBody>
      </p:sp>
      <p:sp>
        <p:nvSpPr>
          <p:cNvPr id="54" name="TextBox 53"/>
          <p:cNvSpPr txBox="1"/>
          <p:nvPr/>
        </p:nvSpPr>
        <p:spPr>
          <a:xfrm>
            <a:off x="8013470" y="4412237"/>
            <a:ext cx="3009207" cy="707886"/>
          </a:xfrm>
          <a:prstGeom prst="rect">
            <a:avLst/>
          </a:prstGeom>
          <a:noFill/>
        </p:spPr>
        <p:txBody>
          <a:bodyPr wrap="square" rtlCol="0">
            <a:spAutoFit/>
          </a:bodyPr>
          <a:lstStyle/>
          <a:p>
            <a:pPr marL="285750" indent="-285750">
              <a:buFont typeface="Wingdings" panose="05000000000000000000" pitchFamily="2" charset="2"/>
              <a:buChar char="ü"/>
            </a:pPr>
            <a:r>
              <a:rPr lang="en-US" sz="2000" smtClean="0">
                <a:latin typeface="Times New Roman" panose="02020603050405020304" pitchFamily="18" charset="0"/>
                <a:cs typeface="Times New Roman" panose="02020603050405020304" pitchFamily="18" charset="0"/>
              </a:rPr>
              <a:t>nên đề xuất những ai cho A</a:t>
            </a:r>
          </a:p>
        </p:txBody>
      </p:sp>
      <p:cxnSp>
        <p:nvCxnSpPr>
          <p:cNvPr id="57" name="Straight Connector 56"/>
          <p:cNvCxnSpPr>
            <a:stCxn id="8" idx="5"/>
            <a:endCxn id="11" idx="0"/>
          </p:cNvCxnSpPr>
          <p:nvPr/>
        </p:nvCxnSpPr>
        <p:spPr>
          <a:xfrm>
            <a:off x="3552084" y="3039781"/>
            <a:ext cx="1122893" cy="8307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5778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arn(inVertical)">
                                      <p:cBhvr>
                                        <p:cTn id="16" dur="500"/>
                                        <p:tgtEl>
                                          <p:spTgt spid="1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arn(inVertical)">
                                      <p:cBhvr>
                                        <p:cTn id="25" dur="500"/>
                                        <p:tgtEl>
                                          <p:spTgt spid="15"/>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Vertical)">
                                      <p:cBhvr>
                                        <p:cTn id="28" dur="500"/>
                                        <p:tgtEl>
                                          <p:spTgt spid="12"/>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barn(inVertical)">
                                      <p:cBhvr>
                                        <p:cTn id="31" dur="500"/>
                                        <p:tgtEl>
                                          <p:spTgt spid="18"/>
                                        </p:tgtEl>
                                      </p:cBhvr>
                                    </p:animEffect>
                                  </p:childTnLst>
                                </p:cTn>
                              </p:par>
                              <p:par>
                                <p:cTn id="32" presetID="16" presetClass="entr" presetSubtype="21"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barn(inVertical)">
                                      <p:cBhvr>
                                        <p:cTn id="34" dur="500"/>
                                        <p:tgtEl>
                                          <p:spTgt spid="11"/>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arn(inVertical)">
                                      <p:cBhvr>
                                        <p:cTn id="37" dur="500"/>
                                        <p:tgtEl>
                                          <p:spTgt spid="14"/>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arn(inVertical)">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nodeType="click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barn(inVertical)">
                                      <p:cBhvr>
                                        <p:cTn id="45" dur="500"/>
                                        <p:tgtEl>
                                          <p:spTgt spid="40"/>
                                        </p:tgtEl>
                                      </p:cBhvr>
                                    </p:animEffect>
                                  </p:childTnLst>
                                </p:cTn>
                              </p:par>
                              <p:par>
                                <p:cTn id="46" presetID="16" presetClass="entr" presetSubtype="21" fill="hold" nodeType="withEffect">
                                  <p:stCondLst>
                                    <p:cond delay="0"/>
                                  </p:stCondLst>
                                  <p:childTnLst>
                                    <p:set>
                                      <p:cBhvr>
                                        <p:cTn id="47" dur="1" fill="hold">
                                          <p:stCondLst>
                                            <p:cond delay="0"/>
                                          </p:stCondLst>
                                        </p:cTn>
                                        <p:tgtEl>
                                          <p:spTgt spid="33"/>
                                        </p:tgtEl>
                                        <p:attrNameLst>
                                          <p:attrName>style.visibility</p:attrName>
                                        </p:attrNameLst>
                                      </p:cBhvr>
                                      <p:to>
                                        <p:strVal val="visible"/>
                                      </p:to>
                                    </p:set>
                                    <p:animEffect transition="in" filter="barn(inVertical)">
                                      <p:cBhvr>
                                        <p:cTn id="48" dur="500"/>
                                        <p:tgtEl>
                                          <p:spTgt spid="33"/>
                                        </p:tgtEl>
                                      </p:cBhvr>
                                    </p:animEffect>
                                  </p:childTnLst>
                                </p:cTn>
                              </p:par>
                              <p:par>
                                <p:cTn id="49" presetID="16" presetClass="entr" presetSubtype="21"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barn(inVertical)">
                                      <p:cBhvr>
                                        <p:cTn id="51" dur="500"/>
                                        <p:tgtEl>
                                          <p:spTgt spid="57"/>
                                        </p:tgtEl>
                                      </p:cBhvr>
                                    </p:animEffect>
                                  </p:childTnLst>
                                </p:cTn>
                              </p:par>
                              <p:par>
                                <p:cTn id="52" presetID="16" presetClass="entr" presetSubtype="21"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arn(inVertical)">
                                      <p:cBhvr>
                                        <p:cTn id="54" dur="500"/>
                                        <p:tgtEl>
                                          <p:spTgt spid="20"/>
                                        </p:tgtEl>
                                      </p:cBhvr>
                                    </p:animEffect>
                                  </p:childTnLst>
                                </p:cTn>
                              </p:par>
                              <p:par>
                                <p:cTn id="55" presetID="16" presetClass="entr" presetSubtype="21"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barn(inVertical)">
                                      <p:cBhvr>
                                        <p:cTn id="57" dur="500"/>
                                        <p:tgtEl>
                                          <p:spTgt spid="25"/>
                                        </p:tgtEl>
                                      </p:cBhvr>
                                    </p:animEffect>
                                  </p:childTnLst>
                                </p:cTn>
                              </p:par>
                              <p:par>
                                <p:cTn id="58" presetID="16" presetClass="entr" presetSubtype="21" fill="hold"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barn(inVertical)">
                                      <p:cBhvr>
                                        <p:cTn id="60" dur="500"/>
                                        <p:tgtEl>
                                          <p:spTgt spid="30"/>
                                        </p:tgtEl>
                                      </p:cBhvr>
                                    </p:animEffect>
                                  </p:childTnLst>
                                </p:cTn>
                              </p:par>
                              <p:par>
                                <p:cTn id="61" presetID="16" presetClass="entr" presetSubtype="21"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barn(inVertical)">
                                      <p:cBhvr>
                                        <p:cTn id="63" dur="500"/>
                                        <p:tgtEl>
                                          <p:spTgt spid="22"/>
                                        </p:tgtEl>
                                      </p:cBhvr>
                                    </p:animEffect>
                                  </p:childTnLst>
                                </p:cTn>
                              </p:par>
                              <p:par>
                                <p:cTn id="64" presetID="16" presetClass="entr" presetSubtype="21" fill="hold" nodeType="withEffect">
                                  <p:stCondLst>
                                    <p:cond delay="0"/>
                                  </p:stCondLst>
                                  <p:childTnLst>
                                    <p:set>
                                      <p:cBhvr>
                                        <p:cTn id="65" dur="1" fill="hold">
                                          <p:stCondLst>
                                            <p:cond delay="0"/>
                                          </p:stCondLst>
                                        </p:cTn>
                                        <p:tgtEl>
                                          <p:spTgt spid="38"/>
                                        </p:tgtEl>
                                        <p:attrNameLst>
                                          <p:attrName>style.visibility</p:attrName>
                                        </p:attrNameLst>
                                      </p:cBhvr>
                                      <p:to>
                                        <p:strVal val="visible"/>
                                      </p:to>
                                    </p:set>
                                    <p:animEffect transition="in" filter="barn(inVertical)">
                                      <p:cBhvr>
                                        <p:cTn id="66" dur="500"/>
                                        <p:tgtEl>
                                          <p:spTgt spid="38"/>
                                        </p:tgtEl>
                                      </p:cBhvr>
                                    </p:animEffect>
                                  </p:childTnLst>
                                </p:cTn>
                              </p:par>
                              <p:par>
                                <p:cTn id="67" presetID="16" presetClass="entr" presetSubtype="21" fill="hold" nodeType="with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barn(inVertical)">
                                      <p:cBhvr>
                                        <p:cTn id="69" dur="500"/>
                                        <p:tgtEl>
                                          <p:spTgt spid="36"/>
                                        </p:tgtEl>
                                      </p:cBhvr>
                                    </p:animEffect>
                                  </p:childTnLst>
                                </p:cTn>
                              </p:par>
                              <p:par>
                                <p:cTn id="70" presetID="16" presetClass="entr" presetSubtype="21"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barn(inVertical)">
                                      <p:cBhvr>
                                        <p:cTn id="72" dur="500"/>
                                        <p:tgtEl>
                                          <p:spTgt spid="27"/>
                                        </p:tgtEl>
                                      </p:cBhvr>
                                    </p:animEffect>
                                  </p:childTnLst>
                                </p:cTn>
                              </p:par>
                              <p:par>
                                <p:cTn id="73" presetID="16" presetClass="entr" presetSubtype="21" fill="hold" nodeType="withEffect">
                                  <p:stCondLst>
                                    <p:cond delay="0"/>
                                  </p:stCondLst>
                                  <p:childTnLst>
                                    <p:set>
                                      <p:cBhvr>
                                        <p:cTn id="74" dur="1" fill="hold">
                                          <p:stCondLst>
                                            <p:cond delay="0"/>
                                          </p:stCondLst>
                                        </p:cTn>
                                        <p:tgtEl>
                                          <p:spTgt spid="44"/>
                                        </p:tgtEl>
                                        <p:attrNameLst>
                                          <p:attrName>style.visibility</p:attrName>
                                        </p:attrNameLst>
                                      </p:cBhvr>
                                      <p:to>
                                        <p:strVal val="visible"/>
                                      </p:to>
                                    </p:set>
                                    <p:animEffect transition="in" filter="barn(inVertical)">
                                      <p:cBhvr>
                                        <p:cTn id="75" dur="500"/>
                                        <p:tgtEl>
                                          <p:spTgt spid="44"/>
                                        </p:tgtEl>
                                      </p:cBhvr>
                                    </p:animEffect>
                                  </p:childTnLst>
                                </p:cTn>
                              </p:par>
                              <p:par>
                                <p:cTn id="76" presetID="16" presetClass="entr" presetSubtype="21" fill="hold"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barn(inVertical)">
                                      <p:cBhvr>
                                        <p:cTn id="78" dur="500"/>
                                        <p:tgtEl>
                                          <p:spTgt spid="42"/>
                                        </p:tgtEl>
                                      </p:cBhvr>
                                    </p:animEffect>
                                  </p:childTnLst>
                                </p:cTn>
                              </p:par>
                              <p:par>
                                <p:cTn id="79" presetID="16" presetClass="entr" presetSubtype="21" fill="hold"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barn(inVertical)">
                                      <p:cBhvr>
                                        <p:cTn id="81" dur="500"/>
                                        <p:tgtEl>
                                          <p:spTgt spid="46"/>
                                        </p:tgtEl>
                                      </p:cBhvr>
                                    </p:animEffect>
                                  </p:childTnLst>
                                </p:cTn>
                              </p:par>
                              <p:par>
                                <p:cTn id="82" presetID="16" presetClass="entr" presetSubtype="21" fill="hold" nodeType="with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barn(inVertical)">
                                      <p:cBhvr>
                                        <p:cTn id="84" dur="500"/>
                                        <p:tgtEl>
                                          <p:spTgt spid="48"/>
                                        </p:tgtEl>
                                      </p:cBhvr>
                                    </p:animEffect>
                                  </p:childTnLst>
                                </p:cTn>
                              </p:par>
                            </p:childTnLst>
                          </p:cTn>
                        </p:par>
                      </p:childTnLst>
                    </p:cTn>
                  </p:par>
                  <p:par>
                    <p:cTn id="85" fill="hold">
                      <p:stCondLst>
                        <p:cond delay="indefinite"/>
                      </p:stCondLst>
                      <p:childTnLst>
                        <p:par>
                          <p:cTn id="86" fill="hold">
                            <p:stCondLst>
                              <p:cond delay="0"/>
                            </p:stCondLst>
                            <p:childTnLst>
                              <p:par>
                                <p:cTn id="87" presetID="16" presetClass="entr" presetSubtype="21" fill="hold" grpId="0" nodeType="clickEffect">
                                  <p:stCondLst>
                                    <p:cond delay="0"/>
                                  </p:stCondLst>
                                  <p:childTnLst>
                                    <p:set>
                                      <p:cBhvr>
                                        <p:cTn id="88" dur="1" fill="hold">
                                          <p:stCondLst>
                                            <p:cond delay="0"/>
                                          </p:stCondLst>
                                        </p:cTn>
                                        <p:tgtEl>
                                          <p:spTgt spid="52"/>
                                        </p:tgtEl>
                                        <p:attrNameLst>
                                          <p:attrName>style.visibility</p:attrName>
                                        </p:attrNameLst>
                                      </p:cBhvr>
                                      <p:to>
                                        <p:strVal val="visible"/>
                                      </p:to>
                                    </p:set>
                                    <p:animEffect transition="in" filter="barn(inVertical)">
                                      <p:cBhvr>
                                        <p:cTn id="89" dur="500"/>
                                        <p:tgtEl>
                                          <p:spTgt spid="52"/>
                                        </p:tgtEl>
                                      </p:cBhvr>
                                    </p:animEffect>
                                  </p:childTnLst>
                                </p:cTn>
                              </p:par>
                            </p:childTnLst>
                          </p:cTn>
                        </p:par>
                      </p:childTnLst>
                    </p:cTn>
                  </p:par>
                  <p:par>
                    <p:cTn id="90" fill="hold">
                      <p:stCondLst>
                        <p:cond delay="indefinite"/>
                      </p:stCondLst>
                      <p:childTnLst>
                        <p:par>
                          <p:cTn id="91" fill="hold">
                            <p:stCondLst>
                              <p:cond delay="0"/>
                            </p:stCondLst>
                            <p:childTnLst>
                              <p:par>
                                <p:cTn id="92" presetID="16" presetClass="entr" presetSubtype="21" fill="hold" grpId="0" nodeType="click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barn(inVertical)">
                                      <p:cBhvr>
                                        <p:cTn id="94" dur="500"/>
                                        <p:tgtEl>
                                          <p:spTgt spid="53"/>
                                        </p:tgtEl>
                                      </p:cBhvr>
                                    </p:animEffect>
                                  </p:childTnLst>
                                </p:cTn>
                              </p:par>
                            </p:childTnLst>
                          </p:cTn>
                        </p:par>
                      </p:childTnLst>
                    </p:cTn>
                  </p:par>
                  <p:par>
                    <p:cTn id="95" fill="hold">
                      <p:stCondLst>
                        <p:cond delay="indefinite"/>
                      </p:stCondLst>
                      <p:childTnLst>
                        <p:par>
                          <p:cTn id="96" fill="hold">
                            <p:stCondLst>
                              <p:cond delay="0"/>
                            </p:stCondLst>
                            <p:childTnLst>
                              <p:par>
                                <p:cTn id="97" presetID="16" presetClass="entr" presetSubtype="21" fill="hold" grpId="0" nodeType="clickEffect">
                                  <p:stCondLst>
                                    <p:cond delay="0"/>
                                  </p:stCondLst>
                                  <p:childTnLst>
                                    <p:set>
                                      <p:cBhvr>
                                        <p:cTn id="98" dur="1" fill="hold">
                                          <p:stCondLst>
                                            <p:cond delay="0"/>
                                          </p:stCondLst>
                                        </p:cTn>
                                        <p:tgtEl>
                                          <p:spTgt spid="54"/>
                                        </p:tgtEl>
                                        <p:attrNameLst>
                                          <p:attrName>style.visibility</p:attrName>
                                        </p:attrNameLst>
                                      </p:cBhvr>
                                      <p:to>
                                        <p:strVal val="visible"/>
                                      </p:to>
                                    </p:set>
                                    <p:animEffect transition="in" filter="barn(inVertical)">
                                      <p:cBhvr>
                                        <p:cTn id="9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p:bldP spid="52" grpId="0"/>
      <p:bldP spid="53" grpId="0"/>
      <p:bldP spid="54" grpId="0"/>
    </p:bldLst>
  </p:timing>
</p:sld>
</file>

<file path=ppt/theme/theme1.xml><?xml version="1.0" encoding="utf-8"?>
<a:theme xmlns:a="http://schemas.openxmlformats.org/drawingml/2006/main" name="Sheer Green 16x9">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Sheer Green">
      <a:dk1>
        <a:srgbClr val="404040"/>
      </a:dk1>
      <a:lt1>
        <a:sysClr val="window" lastClr="FFFFFF"/>
      </a:lt1>
      <a:dk2>
        <a:srgbClr val="624D38"/>
      </a:dk2>
      <a:lt2>
        <a:srgbClr val="F2F2E2"/>
      </a:lt2>
      <a:accent1>
        <a:srgbClr val="72C23C"/>
      </a:accent1>
      <a:accent2>
        <a:srgbClr val="F4CC20"/>
      </a:accent2>
      <a:accent3>
        <a:srgbClr val="53B6BB"/>
      </a:accent3>
      <a:accent4>
        <a:srgbClr val="BA7CC0"/>
      </a:accent4>
      <a:accent5>
        <a:srgbClr val="ED635A"/>
      </a:accent5>
      <a:accent6>
        <a:srgbClr val="EE9B40"/>
      </a:accent6>
      <a:hlink>
        <a:srgbClr val="53B6BB"/>
      </a:hlink>
      <a:folHlink>
        <a:srgbClr val="B68DC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C5747AC-80AD-4ABE-94D9-19832B174F3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Sheer green border design presentation (widescreen)</Template>
  <TotalTime>0</TotalTime>
  <Words>2518</Words>
  <Application>Microsoft Office PowerPoint</Application>
  <PresentationFormat>Widescreen</PresentationFormat>
  <Paragraphs>252</Paragraphs>
  <Slides>24</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Century Gothic</vt:lpstr>
      <vt:lpstr>Times New Roman</vt:lpstr>
      <vt:lpstr>Wingdings</vt:lpstr>
      <vt:lpstr>Sheer Green 16x9</vt:lpstr>
      <vt:lpstr>PowerPoint Presentation</vt:lpstr>
      <vt:lpstr>PowerPoint Presentation</vt:lpstr>
      <vt:lpstr>1. Giới thiệu tổng quan</vt:lpstr>
      <vt:lpstr>1. Giới thiệu tổng quan</vt:lpstr>
      <vt:lpstr>PowerPoint Presentation</vt:lpstr>
      <vt:lpstr>2. Bài toán mạng xã hội chia sẻ địa điểm</vt:lpstr>
      <vt:lpstr>PowerPoint Presentation</vt:lpstr>
      <vt:lpstr>3. Xây dựng ứng dụng, các giải pháp đề xuất</vt:lpstr>
      <vt:lpstr>3. Xây dựng ứng dụng, các giải pháp đề xuất</vt:lpstr>
      <vt:lpstr>3. Xây dựng ứng dụng, các giải pháp đề xuất</vt:lpstr>
      <vt:lpstr>3. Xây dựng ứng dụng, các giải pháp đề xuất</vt:lpstr>
      <vt:lpstr>3. Xây dựng ứng dụng, các giải pháp đề xuất</vt:lpstr>
      <vt:lpstr>3. Xây dựng ứng dụng, các giải pháp đề xuất</vt:lpstr>
      <vt:lpstr>PowerPoint Presentation</vt:lpstr>
      <vt:lpstr>PowerPoint Presentation</vt:lpstr>
      <vt:lpstr>5. Tổng kết đánh giá</vt:lpstr>
      <vt:lpstr>5. Tổng kết đánh giá</vt:lpstr>
      <vt:lpstr>5. Tổng kết đánh giá</vt:lpstr>
      <vt:lpstr>5. Tổng kết đánh giá</vt:lpstr>
      <vt:lpstr>5. Tổng kết đánh giá</vt:lpstr>
      <vt:lpstr>5. Tổng kết đánh giá</vt:lpstr>
      <vt:lpstr>5. Tổng kết đánh giá</vt:lpstr>
      <vt:lpstr>PowerPoint Presentation</vt:lpstr>
      <vt:lpstr>Thanks you here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2016-07-12T04:06:31Z</dcterms:created>
  <dcterms:modified xsi:type="dcterms:W3CDTF">2016-07-15T17:56:50Z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TC029208979991</vt:lpwstr>
  </property>
</Properties>
</file>